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3"/>
  </p:notesMasterIdLst>
  <p:sldIdLst>
    <p:sldId id="256" r:id="rId2"/>
    <p:sldId id="257" r:id="rId3"/>
    <p:sldId id="258" r:id="rId4"/>
    <p:sldId id="278" r:id="rId5"/>
    <p:sldId id="279" r:id="rId6"/>
    <p:sldId id="298" r:id="rId7"/>
    <p:sldId id="282" r:id="rId8"/>
    <p:sldId id="299" r:id="rId9"/>
    <p:sldId id="259" r:id="rId10"/>
    <p:sldId id="260" r:id="rId11"/>
    <p:sldId id="261" r:id="rId12"/>
    <p:sldId id="262" r:id="rId13"/>
    <p:sldId id="263" r:id="rId14"/>
    <p:sldId id="264" r:id="rId15"/>
    <p:sldId id="265" r:id="rId16"/>
    <p:sldId id="266" r:id="rId17"/>
    <p:sldId id="283" r:id="rId18"/>
    <p:sldId id="267" r:id="rId19"/>
    <p:sldId id="268" r:id="rId20"/>
    <p:sldId id="269" r:id="rId21"/>
    <p:sldId id="270" r:id="rId22"/>
    <p:sldId id="271" r:id="rId23"/>
    <p:sldId id="284" r:id="rId24"/>
    <p:sldId id="285" r:id="rId25"/>
    <p:sldId id="286" r:id="rId26"/>
    <p:sldId id="287" r:id="rId27"/>
    <p:sldId id="272" r:id="rId28"/>
    <p:sldId id="273" r:id="rId29"/>
    <p:sldId id="274" r:id="rId30"/>
    <p:sldId id="289" r:id="rId31"/>
    <p:sldId id="275" r:id="rId32"/>
    <p:sldId id="291" r:id="rId33"/>
    <p:sldId id="290" r:id="rId34"/>
    <p:sldId id="276" r:id="rId35"/>
    <p:sldId id="300" r:id="rId36"/>
    <p:sldId id="292" r:id="rId37"/>
    <p:sldId id="293" r:id="rId38"/>
    <p:sldId id="294" r:id="rId39"/>
    <p:sldId id="295" r:id="rId40"/>
    <p:sldId id="296" r:id="rId41"/>
    <p:sldId id="297" r:id="rId42"/>
  </p:sldIdLst>
  <p:sldSz cx="9144000" cy="6858000" type="screen4x3"/>
  <p:notesSz cx="7010400" cy="9296400"/>
  <p:embeddedFontLst>
    <p:embeddedFont>
      <p:font typeface="Arvo" panose="02000000000000000000" pitchFamily="2" charset="77"/>
      <p:regular r:id="rId44"/>
      <p:bold r:id="rId45"/>
      <p:italic r:id="rId46"/>
      <p:boldItalic r:id="rId47"/>
    </p:embeddedFont>
    <p:embeddedFont>
      <p:font typeface="Montserrat" pitchFamily="2" charset="77"/>
      <p:regular r:id="rId48"/>
      <p:bold r:id="rId49"/>
      <p:italic r:id="rId50"/>
      <p:boldItalic r:id="rId51"/>
    </p:embeddedFont>
    <p:embeddedFont>
      <p:font typeface="Roboto Slab" panose="02000000000000000000" pitchFamily="2" charset="0"/>
      <p:regular r:id="rId52"/>
      <p:bold r:id="rId53"/>
      <p:italic r:id="rId54"/>
      <p:boldItalic r:id="rId55"/>
    </p:embeddedFont>
    <p:embeddedFont>
      <p:font typeface="Source Sans Pro" panose="020B0503030403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SC" initials="PSC" lastIdx="3" clrIdx="0">
    <p:extLst>
      <p:ext uri="{19B8F6BF-5375-455C-9EA6-DF929625EA0E}">
        <p15:presenceInfo xmlns:p15="http://schemas.microsoft.com/office/powerpoint/2012/main" userId="PS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31" autoAdjust="0"/>
    <p:restoredTop sz="69733" autoAdjust="0"/>
  </p:normalViewPr>
  <p:slideViewPr>
    <p:cSldViewPr snapToGrid="0">
      <p:cViewPr varScale="1">
        <p:scale>
          <a:sx n="66" d="100"/>
          <a:sy n="66" d="100"/>
        </p:scale>
        <p:origin x="200" y="576"/>
      </p:cViewPr>
      <p:guideLst/>
    </p:cSldViewPr>
  </p:slideViewPr>
  <p:notesTextViewPr>
    <p:cViewPr>
      <p:scale>
        <a:sx n="3" d="2"/>
        <a:sy n="3" d="2"/>
      </p:scale>
      <p:origin x="0" y="0"/>
    </p:cViewPr>
  </p:notesTextViewPr>
  <p:sorterViewPr>
    <p:cViewPr>
      <p:scale>
        <a:sx n="100" d="100"/>
        <a:sy n="100" d="100"/>
      </p:scale>
      <p:origin x="0" y="-9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4T19:46:27.810" idx="1">
    <p:pos x="10" y="10"/>
    <p:text>We are the second-to-last session, audience will have had this information already</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14T19:50:06.655" idx="2">
    <p:pos x="10" y="10"/>
    <p:text>Inclined to not use this slide; the point is made well enough on previous slide. We should concentrate on community/marketing aspects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716373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Even apparently unorganized open source groups often have some governance structures; open source at major foundations (Apache, Eclipse, SPI, FSF) will have documented governance for their corporate affairs, project governance, and more.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Most organizations have detailed processes covering IP submissions - whether a CLA or a DCO or some other agreement.  In terms of product development, they have well-defined project maintainers, and committee voting process to build, test, and produce releases of the software product that are just as rigorous as traditional vendors.  </a:t>
            </a:r>
          </a:p>
          <a:p>
            <a:r>
              <a:rPr lang="en-US" sz="1100" kern="1200" dirty="0">
                <a:solidFill>
                  <a:schemeClr val="tx1"/>
                </a:solidFill>
                <a:effectLst/>
                <a:latin typeface="+mn-lt"/>
                <a:ea typeface="+mn-ea"/>
                <a:cs typeface="+mn-cs"/>
              </a:rPr>
              <a:t>Governance varies widely, but virtually all popular open source projects have a well-running structure here.  Decisions may happen more slowly than in a traditional software vendor context, but they are just as rigorous and expert.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Merely using an Open Source Initiative approved license means you could call your product open source - but it will backfire. The open source community is very sensitive to “</a:t>
            </a:r>
            <a:r>
              <a:rPr lang="en-US" sz="1100" kern="1200" dirty="0" err="1">
                <a:solidFill>
                  <a:schemeClr val="tx1"/>
                </a:solidFill>
                <a:effectLst/>
                <a:latin typeface="+mn-lt"/>
                <a:ea typeface="+mn-ea"/>
                <a:cs typeface="+mn-cs"/>
              </a:rPr>
              <a:t>openwashing</a:t>
            </a:r>
            <a:r>
              <a:rPr lang="en-US" sz="1100" kern="1200" dirty="0">
                <a:solidFill>
                  <a:schemeClr val="tx1"/>
                </a:solidFill>
                <a:effectLst/>
                <a:latin typeface="+mn-lt"/>
                <a:ea typeface="+mn-ea"/>
                <a:cs typeface="+mn-cs"/>
              </a:rPr>
              <a:t>” - which is applying an open source license, but ignoring the community or otherwise attempting to play games with your licenses.  There is immense business value outside of the licensing model, but in the process model by which we build software or related services.</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what’s the business value in sharing at least some work with open source?</a:t>
            </a:r>
          </a:p>
          <a:p>
            <a:endParaRPr dirty="0"/>
          </a:p>
        </p:txBody>
      </p:sp>
    </p:spTree>
    <p:extLst>
      <p:ext uri="{BB962C8B-B14F-4D97-AF65-F5344CB8AC3E}">
        <p14:creationId xmlns:p14="http://schemas.microsoft.com/office/powerpoint/2010/main" val="280424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
              <a:t>This morning, Luis and Eileen talked about the prevalence of open source use and contribution across the industry.  But we should correct one bullet point on their slides...</a:t>
            </a:r>
          </a:p>
        </p:txBody>
      </p:sp>
    </p:spTree>
    <p:extLst>
      <p:ext uri="{BB962C8B-B14F-4D97-AF65-F5344CB8AC3E}">
        <p14:creationId xmlns:p14="http://schemas.microsoft.com/office/powerpoint/2010/main" val="250565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a:buClr>
                <a:schemeClr val="dk1"/>
              </a:buClr>
              <a:buSzPct val="100000"/>
            </a:pPr>
            <a:r>
              <a:rPr lang="en">
                <a:solidFill>
                  <a:schemeClr val="dk1"/>
                </a:solidFill>
              </a:rPr>
              <a:t>Virtually every US company uses open source to run their business.  If you use a smartphone, laptop, or server just about anywhere in the world, you’re using open source software - even if you don’t realize it.  Open source is truly the norm. Most major proprietary software product you can think of includes some bits of open source inside it today. </a:t>
            </a:r>
          </a:p>
          <a:p>
            <a:endParaRPr/>
          </a:p>
        </p:txBody>
      </p:sp>
    </p:spTree>
    <p:extLst>
      <p:ext uri="{BB962C8B-B14F-4D97-AF65-F5344CB8AC3E}">
        <p14:creationId xmlns:p14="http://schemas.microsoft.com/office/powerpoint/2010/main" val="235032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Many of the non-profit foundations and open source projects make sharing their work </a:t>
            </a:r>
            <a:r>
              <a:rPr lang="en-US" sz="1100" b="1" kern="1200" dirty="0">
                <a:solidFill>
                  <a:schemeClr val="tx1"/>
                </a:solidFill>
                <a:effectLst/>
                <a:latin typeface="+mn-lt"/>
                <a:ea typeface="+mn-ea"/>
                <a:cs typeface="+mn-cs"/>
              </a:rPr>
              <a:t>explicit</a:t>
            </a:r>
            <a:r>
              <a:rPr lang="en-US" sz="1100" kern="1200" dirty="0">
                <a:solidFill>
                  <a:schemeClr val="tx1"/>
                </a:solidFill>
                <a:effectLst/>
                <a:latin typeface="+mn-lt"/>
                <a:ea typeface="+mn-ea"/>
                <a:cs typeface="+mn-cs"/>
              </a:rPr>
              <a:t> parts of their goals.</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GPL is </a:t>
            </a:r>
            <a:r>
              <a:rPr lang="en-US" sz="1100" b="1" kern="1200" dirty="0">
                <a:solidFill>
                  <a:schemeClr val="tx1"/>
                </a:solidFill>
                <a:effectLst/>
                <a:latin typeface="+mn-lt"/>
                <a:ea typeface="+mn-ea"/>
                <a:cs typeface="+mn-cs"/>
              </a:rPr>
              <a:t>designed</a:t>
            </a:r>
            <a:r>
              <a:rPr lang="en-US" sz="1100" kern="1200" dirty="0">
                <a:solidFill>
                  <a:schemeClr val="tx1"/>
                </a:solidFill>
                <a:effectLst/>
                <a:latin typeface="+mn-lt"/>
                <a:ea typeface="+mn-ea"/>
                <a:cs typeface="+mn-cs"/>
              </a:rPr>
              <a:t> to enforce sharing.  The ASF’s mission is for the public good at large.  And the Open Source Initiative is here to serve as the steward of what open source itself as a term means, and the ethos of sharing that is a fundamental part of their model, and is a big part of the success of open source in general.</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people driving these organizations and the popular open source programs they provide for businesses around the world have an expectation of sharing when talking about anything “open source”. This ethos is changing how most software in the world today is being built, and that affects how the brands around these projects are perceived. </a:t>
            </a:r>
          </a:p>
          <a:p>
            <a:endParaRPr lang="en" dirty="0"/>
          </a:p>
        </p:txBody>
      </p:sp>
    </p:spTree>
    <p:extLst>
      <p:ext uri="{BB962C8B-B14F-4D97-AF65-F5344CB8AC3E}">
        <p14:creationId xmlns:p14="http://schemas.microsoft.com/office/powerpoint/2010/main" val="245645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More and more companies recognize the importance of working </a:t>
            </a:r>
            <a:r>
              <a:rPr lang="en-US" sz="1100" b="1" kern="1200" dirty="0">
                <a:solidFill>
                  <a:schemeClr val="tx1"/>
                </a:solidFill>
                <a:effectLst/>
                <a:latin typeface="+mn-lt"/>
                <a:ea typeface="+mn-ea"/>
                <a:cs typeface="+mn-cs"/>
              </a:rPr>
              <a:t>with</a:t>
            </a:r>
            <a:r>
              <a:rPr lang="en-US" sz="1100" kern="1200" dirty="0">
                <a:solidFill>
                  <a:schemeClr val="tx1"/>
                </a:solidFill>
                <a:effectLst/>
                <a:latin typeface="+mn-lt"/>
                <a:ea typeface="+mn-ea"/>
                <a:cs typeface="+mn-cs"/>
              </a:rPr>
              <a:t> open source projects and foundations.</a:t>
            </a:r>
          </a:p>
          <a:p>
            <a:r>
              <a:rPr lang="en-US" sz="1100" kern="1200" dirty="0">
                <a:solidFill>
                  <a:schemeClr val="tx1"/>
                </a:solidFill>
                <a:effectLst/>
                <a:latin typeface="+mn-lt"/>
                <a:ea typeface="+mn-ea"/>
                <a:cs typeface="+mn-cs"/>
              </a:rPr>
              <a:t>While this quote is from Red Hat - long an open organization - we can find dozens of other similar quotes from both technical and business leaders in various industries.  This is not idealism, it’s a good business decision for the development benefits of sharing this kind of code, and is a very different model than traditional vendors.</a:t>
            </a:r>
          </a:p>
        </p:txBody>
      </p:sp>
    </p:spTree>
    <p:extLst>
      <p:ext uri="{BB962C8B-B14F-4D97-AF65-F5344CB8AC3E}">
        <p14:creationId xmlns:p14="http://schemas.microsoft.com/office/powerpoint/2010/main" val="199897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But what, specifically, does “open source” mean?  The minimal definition is source code that’s provided under an Open Source Initiative approved license, which ensure that users of the software have a limited set of restrictions.  These limited restrictions are defined by the Open Source Definition that the OSI serves as a steward of.</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Merely using an Open Source Initiative approved license means you could call your product open source - but it will backfire. The open source community is very sensitive to “</a:t>
            </a:r>
            <a:r>
              <a:rPr lang="en-US" sz="1100" kern="1200" dirty="0" err="1">
                <a:solidFill>
                  <a:schemeClr val="tx1"/>
                </a:solidFill>
                <a:effectLst/>
                <a:latin typeface="+mn-lt"/>
                <a:ea typeface="+mn-ea"/>
                <a:cs typeface="+mn-cs"/>
              </a:rPr>
              <a:t>openwashing</a:t>
            </a:r>
            <a:r>
              <a:rPr lang="en-US" sz="1100" kern="1200" dirty="0">
                <a:solidFill>
                  <a:schemeClr val="tx1"/>
                </a:solidFill>
                <a:effectLst/>
                <a:latin typeface="+mn-lt"/>
                <a:ea typeface="+mn-ea"/>
                <a:cs typeface="+mn-cs"/>
              </a:rPr>
              <a:t>” - which is applying an open source license, but ignoring the community or otherwise attempting to play games with your licenses.  There is immense business value outside of the licensing model, but in the process model by which we build software or related services.</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what’s the business value in sharing at least some work with open source?</a:t>
            </a:r>
          </a:p>
        </p:txBody>
      </p:sp>
    </p:spTree>
    <p:extLst>
      <p:ext uri="{BB962C8B-B14F-4D97-AF65-F5344CB8AC3E}">
        <p14:creationId xmlns:p14="http://schemas.microsoft.com/office/powerpoint/2010/main" val="4066717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The business value of adopting open source processes for </a:t>
            </a:r>
            <a:r>
              <a:rPr lang="en-US" sz="1100" b="1" kern="1200" dirty="0">
                <a:solidFill>
                  <a:schemeClr val="tx1"/>
                </a:solidFill>
                <a:effectLst/>
                <a:latin typeface="+mn-lt"/>
                <a:ea typeface="+mn-ea"/>
                <a:cs typeface="+mn-cs"/>
              </a:rPr>
              <a:t>appropriate</a:t>
            </a:r>
            <a:r>
              <a:rPr lang="en-US" sz="1100" kern="1200" dirty="0">
                <a:solidFill>
                  <a:schemeClr val="tx1"/>
                </a:solidFill>
                <a:effectLst/>
                <a:latin typeface="+mn-lt"/>
                <a:ea typeface="+mn-ea"/>
                <a:cs typeface="+mn-cs"/>
              </a:rPr>
              <a:t> parts of your software products are well known and proven like sharing maintenance costs by working with upstream products and pushing your fixes or improvements.  Then there’s increased innovation in conjunction with the broader ecosystem using common software APIs.  These innovation benefits come with stacks of software, not just individual products, and these </a:t>
            </a:r>
            <a:r>
              <a:rPr lang="en-US" sz="1100" b="1" kern="1200" dirty="0">
                <a:solidFill>
                  <a:schemeClr val="tx1"/>
                </a:solidFill>
                <a:effectLst/>
                <a:latin typeface="+mn-lt"/>
                <a:ea typeface="+mn-ea"/>
                <a:cs typeface="+mn-cs"/>
              </a:rPr>
              <a:t>software stacks span multiple brands and trademarks</a:t>
            </a:r>
            <a:r>
              <a:rPr lang="en-US" sz="1100" kern="1200" dirty="0">
                <a:solidFill>
                  <a:schemeClr val="tx1"/>
                </a:solidFill>
                <a:effectLst/>
                <a:latin typeface="+mn-lt"/>
                <a:ea typeface="+mn-ea"/>
                <a:cs typeface="+mn-cs"/>
              </a:rPr>
              <a:t>, often from different vendors.</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And - as open source becomes the norm for more and more parts of industry, your client’s </a:t>
            </a:r>
            <a:r>
              <a:rPr lang="en-US" sz="1100" b="1" kern="1200" dirty="0">
                <a:solidFill>
                  <a:schemeClr val="tx1"/>
                </a:solidFill>
                <a:effectLst/>
                <a:latin typeface="+mn-lt"/>
                <a:ea typeface="+mn-ea"/>
                <a:cs typeface="+mn-cs"/>
              </a:rPr>
              <a:t>employees expect to be able to work on open source easily</a:t>
            </a:r>
            <a:r>
              <a:rPr lang="en-US" sz="1100" kern="1200" dirty="0">
                <a:solidFill>
                  <a:schemeClr val="tx1"/>
                </a:solidFill>
                <a:effectLst/>
                <a:latin typeface="+mn-lt"/>
                <a:ea typeface="+mn-ea"/>
                <a:cs typeface="+mn-cs"/>
              </a:rPr>
              <a:t>.  Having strong open source participation and usage policies is a growing issue for technical talent retention.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 business value of working with open source in the right parts of product development far outweigh the traditional legal risks that you might have advised clients on in the past.</a:t>
            </a:r>
          </a:p>
          <a:p>
            <a:endParaRPr dirty="0"/>
          </a:p>
        </p:txBody>
      </p:sp>
    </p:spTree>
    <p:extLst>
      <p:ext uri="{BB962C8B-B14F-4D97-AF65-F5344CB8AC3E}">
        <p14:creationId xmlns:p14="http://schemas.microsoft.com/office/powerpoint/2010/main" val="726886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solidFill>
                  <a:schemeClr val="dk1"/>
                </a:solidFill>
              </a:rPr>
              <a:t>Shane: </a:t>
            </a:r>
            <a:r>
              <a:rPr lang="en" dirty="0">
                <a:solidFill>
                  <a:schemeClr val="dk1"/>
                </a:solidFill>
              </a:rPr>
              <a:t>The business value of adopting open source processes for </a:t>
            </a:r>
            <a:r>
              <a:rPr lang="en" b="1" dirty="0">
                <a:solidFill>
                  <a:schemeClr val="dk1"/>
                </a:solidFill>
              </a:rPr>
              <a:t>appropriate</a:t>
            </a:r>
            <a:r>
              <a:rPr lang="en" dirty="0">
                <a:solidFill>
                  <a:schemeClr val="dk1"/>
                </a:solidFill>
              </a:rPr>
              <a:t> parts of your software are well known and proven. Not only are there good development and maintenance savings, and a lot of opportunity to capture mindshare by partnering appropriately with open source communities, but more and more employees are </a:t>
            </a:r>
            <a:r>
              <a:rPr lang="en" b="1" dirty="0">
                <a:solidFill>
                  <a:schemeClr val="dk1"/>
                </a:solidFill>
              </a:rPr>
              <a:t>expecting </a:t>
            </a:r>
            <a:r>
              <a:rPr lang="en" dirty="0">
                <a:solidFill>
                  <a:schemeClr val="dk1"/>
                </a:solidFill>
              </a:rPr>
              <a:t>to be able to work in open source for part of their job.  The next big change will be how open source experience changes the talent game for companies. </a:t>
            </a:r>
          </a:p>
          <a:p>
            <a:endParaRPr dirty="0"/>
          </a:p>
          <a:p>
            <a:r>
              <a:rPr lang="en" dirty="0"/>
              <a:t>This quote is from the 10th annual Black Duck survey on the Future of Open Source.  This is a single quote that distills years of practical business and technical learning, including various studies and the fact that many new business markets are opening because of, and around, major open source technology.  One great example: Apache Hadoop is 100% open source, and is the defining core of the big data software stack. </a:t>
            </a:r>
          </a:p>
        </p:txBody>
      </p:sp>
    </p:spTree>
    <p:extLst>
      <p:ext uri="{BB962C8B-B14F-4D97-AF65-F5344CB8AC3E}">
        <p14:creationId xmlns:p14="http://schemas.microsoft.com/office/powerpoint/2010/main" val="183004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t>
            </a:r>
            <a:r>
              <a:rPr lang="en" dirty="0"/>
              <a:t>The license to modify the code does not imply any right to use the trademark</a:t>
            </a:r>
          </a:p>
          <a:p>
            <a:r>
              <a:rPr lang="en" dirty="0"/>
              <a:t>It’s exactly the same law as trademarks used by proprietary companies, the difference is the community’s desire to encourage a sense of belonging and share</a:t>
            </a:r>
          </a:p>
          <a:p>
            <a:r>
              <a:rPr lang="en" dirty="0"/>
              <a:t>Meanwhile, they also have infringement and cybersquatting</a:t>
            </a:r>
          </a:p>
        </p:txBody>
      </p:sp>
    </p:spTree>
    <p:extLst>
      <p:ext uri="{BB962C8B-B14F-4D97-AF65-F5344CB8AC3E}">
        <p14:creationId xmlns:p14="http://schemas.microsoft.com/office/powerpoint/2010/main" val="3991015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b="0" dirty="0"/>
              <a:t>Shane: </a:t>
            </a:r>
            <a:r>
              <a:rPr lang="en" b="1" dirty="0"/>
              <a:t>The most important thing to take away from today’s seminar is this:</a:t>
            </a:r>
            <a:r>
              <a:rPr lang="en" dirty="0"/>
              <a:t> when you are working with an open source client, understand that they tend to have different goals and motivations than traditional software vendor clients do.  Whether you’re working with an open source client, or you’re sitting across the table from one, understanding their motivations helps you give the best advice to your client.</a:t>
            </a:r>
          </a:p>
        </p:txBody>
      </p:sp>
    </p:spTree>
    <p:extLst>
      <p:ext uri="{BB962C8B-B14F-4D97-AF65-F5344CB8AC3E}">
        <p14:creationId xmlns:p14="http://schemas.microsoft.com/office/powerpoint/2010/main" val="3221245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While trademarks may legally only be the product source identifier, for the people working in open source, all the different aspects - company,  software product,  the open source community - are often thought of as the same thing under the same name, brand and trademark.</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To an open source company or foundation, their brand is their identity.  To the community - and to your client’s developers - </a:t>
            </a:r>
            <a:r>
              <a:rPr lang="en-US" sz="1100" kern="1200" dirty="0" err="1">
                <a:solidFill>
                  <a:schemeClr val="tx1"/>
                </a:solidFill>
                <a:effectLst/>
                <a:latin typeface="+mn-lt"/>
                <a:ea typeface="+mn-ea"/>
                <a:cs typeface="+mn-cs"/>
              </a:rPr>
              <a:t>Node.JS</a:t>
            </a:r>
            <a:r>
              <a:rPr lang="en-US" sz="1100" kern="1200" dirty="0">
                <a:solidFill>
                  <a:schemeClr val="tx1"/>
                </a:solidFill>
                <a:effectLst/>
                <a:latin typeface="+mn-lt"/>
                <a:ea typeface="+mn-ea"/>
                <a:cs typeface="+mn-cs"/>
              </a:rPr>
              <a:t> *is* the brand.  That encompasses the software product(s) being developed, the name of the entity behind the product, and the community as a whole.  While we may all understand the subtleties of what specific goods the trademarked name applies to, for the business and community perception, it doesn’t matter: they’re all one.</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sense of shared ownership can also lead to independent action by a variety of individuals who feel a sense of belonging to the project - immaterial of their actual legal ownership of any branding.</a:t>
            </a:r>
          </a:p>
          <a:p>
            <a:endParaRPr lang="en" dirty="0"/>
          </a:p>
        </p:txBody>
      </p:sp>
    </p:spTree>
    <p:extLst>
      <p:ext uri="{BB962C8B-B14F-4D97-AF65-F5344CB8AC3E}">
        <p14:creationId xmlns:p14="http://schemas.microsoft.com/office/powerpoint/2010/main" val="278029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r>
              <a:rPr lang="en-US" dirty="0"/>
              <a:t>Shared</a:t>
            </a:r>
            <a:endParaRPr dirty="0"/>
          </a:p>
        </p:txBody>
      </p:sp>
    </p:spTree>
    <p:extLst>
      <p:ext uri="{BB962C8B-B14F-4D97-AF65-F5344CB8AC3E}">
        <p14:creationId xmlns:p14="http://schemas.microsoft.com/office/powerpoint/2010/main" val="2653092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The people behind most major open source software are driven differently.  They understand the business and community value of sharing parts of the technology, engaging with multiple companies to improve specific parts of the technology, and building the larger open source ecosystem.  Depending on the specific technology, mindshare is often more important than profit or capturing IP, and in some cases, you explicitly want the code and the brand to be shared.</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In particular, many open source participants are very passionate about their project brand - far more so than in traditional companies.  Open source is a field where individuals can truly follow a work product across their career and across multiple employers.  This can lead to very personal connections to specific open source brands from very passionate individuals across the whole community, and many of these individuals may appear to be speaking for the project as a whole.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While this may not seem like a legal organization running a project, there actually is a structure here.</a:t>
            </a:r>
          </a:p>
        </p:txBody>
      </p:sp>
    </p:spTree>
    <p:extLst>
      <p:ext uri="{BB962C8B-B14F-4D97-AF65-F5344CB8AC3E}">
        <p14:creationId xmlns:p14="http://schemas.microsoft.com/office/powerpoint/2010/main" val="549143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Shane: </a:t>
            </a:r>
            <a:r>
              <a:rPr lang="en" dirty="0"/>
              <a:t>Even apparently unorganized open source groups often have some governance structures; open source at major foundations (Apache, Eclipse, SPI, FSF) will have documented governance covering IP submissions, formal project maintainers, committee voting process to build, test, and produce public releases.  While the organization may be distributed and include community members from various employers, their actions </a:t>
            </a:r>
            <a:r>
              <a:rPr lang="en" b="1" dirty="0"/>
              <a:t>in the context of the project community</a:t>
            </a:r>
            <a:r>
              <a:rPr lang="en" dirty="0"/>
              <a:t> follow documented processes and are for the benefit of the community as a whole - not directly their employers.</a:t>
            </a:r>
          </a:p>
          <a:p>
            <a:r>
              <a:rPr lang="en" dirty="0"/>
              <a:t>Governance varies widely, but virtually all popular open source projects have a well-running structure here.  Decisions often happen more slowly than in a traditional software vendor context, but they are just as rigorous and expert. </a:t>
            </a:r>
          </a:p>
        </p:txBody>
      </p:sp>
    </p:spTree>
    <p:extLst>
      <p:ext uri="{BB962C8B-B14F-4D97-AF65-F5344CB8AC3E}">
        <p14:creationId xmlns:p14="http://schemas.microsoft.com/office/powerpoint/2010/main" val="67803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That’s because the organizations that build and drive the most important open source projects are non-profit foundations, either 501C3 or 501C6 organizations.  These non-profits serve as a governance nexus to help coordinate the work of individuals from many different companies on their open source work.</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open source organization are distributed and include community members from various employers, and the c</a:t>
            </a:r>
            <a:r>
              <a:rPr lang="en-US" sz="1100" b="1" kern="1200" dirty="0">
                <a:solidFill>
                  <a:schemeClr val="tx1"/>
                </a:solidFill>
                <a:effectLst/>
                <a:latin typeface="+mn-lt"/>
                <a:ea typeface="+mn-ea"/>
                <a:cs typeface="+mn-cs"/>
              </a:rPr>
              <a:t>ontributors actions in the context of the project community</a:t>
            </a:r>
            <a:r>
              <a:rPr lang="en-US" sz="1100" kern="1200" dirty="0">
                <a:solidFill>
                  <a:schemeClr val="tx1"/>
                </a:solidFill>
                <a:effectLst/>
                <a:latin typeface="+mn-lt"/>
                <a:ea typeface="+mn-ea"/>
                <a:cs typeface="+mn-cs"/>
              </a:rPr>
              <a:t> follow documented processes and are for the benefit of the community as a whole - not directly their employers.</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From the perspective of an open source project, the </a:t>
            </a:r>
            <a:r>
              <a:rPr lang="en-US" sz="1100" b="1" kern="1200" dirty="0">
                <a:solidFill>
                  <a:schemeClr val="tx1"/>
                </a:solidFill>
                <a:effectLst/>
                <a:latin typeface="+mn-lt"/>
                <a:ea typeface="+mn-ea"/>
                <a:cs typeface="+mn-cs"/>
              </a:rPr>
              <a:t>goal is mindshare and credit for their work</a:t>
            </a:r>
            <a:r>
              <a:rPr lang="en-US" sz="1100" kern="1200" dirty="0">
                <a:solidFill>
                  <a:schemeClr val="tx1"/>
                </a:solidFill>
                <a:effectLst/>
                <a:latin typeface="+mn-lt"/>
                <a:ea typeface="+mn-ea"/>
                <a:cs typeface="+mn-cs"/>
              </a:rPr>
              <a:t> - not profit.  For many projects, their success is in having their product and programming model be used - by everyone.  They just want credit for the specific parts of a software stack they’ve built.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Importantly, most open source projects don’t have much legal support, and when they do it’s often not as coordinated as a traditional company legal department.  So don’t be surprised when open source groups - or individuals from them- react in a business way that might not strictly make legal sense. </a:t>
            </a:r>
          </a:p>
        </p:txBody>
      </p:sp>
    </p:spTree>
    <p:extLst>
      <p:ext uri="{BB962C8B-B14F-4D97-AF65-F5344CB8AC3E}">
        <p14:creationId xmlns:p14="http://schemas.microsoft.com/office/powerpoint/2010/main" val="1800939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t>
            </a:r>
            <a:r>
              <a:rPr lang="en" dirty="0"/>
              <a:t>Foundation, e.g., GNOME, OpenStack (charitable or trade)</a:t>
            </a:r>
            <a:br>
              <a:rPr lang="en" dirty="0"/>
            </a:br>
            <a:r>
              <a:rPr lang="en" dirty="0"/>
              <a:t>Corporate owner, e.g., Fedora, Ubuntu</a:t>
            </a:r>
            <a:br>
              <a:rPr lang="en" dirty="0"/>
            </a:br>
            <a:r>
              <a:rPr lang="en" dirty="0"/>
              <a:t>Fiscal sponsor, e.g., SPI, Software Freedom Conservancy</a:t>
            </a:r>
            <a:br>
              <a:rPr lang="en" dirty="0"/>
            </a:br>
            <a:r>
              <a:rPr lang="en" dirty="0"/>
              <a:t>Founder, e.g. Linus Torvalds</a:t>
            </a:r>
            <a:br>
              <a:rPr lang="en" dirty="0"/>
            </a:br>
            <a:r>
              <a:rPr lang="en" dirty="0"/>
              <a:t>Unincorporated association</a:t>
            </a:r>
            <a:br>
              <a:rPr lang="en" dirty="0"/>
            </a:br>
            <a:endParaRPr lang="en" dirty="0"/>
          </a:p>
        </p:txBody>
      </p:sp>
    </p:spTree>
    <p:extLst>
      <p:ext uri="{BB962C8B-B14F-4D97-AF65-F5344CB8AC3E}">
        <p14:creationId xmlns:p14="http://schemas.microsoft.com/office/powerpoint/2010/main" val="190228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t>
            </a:r>
            <a:r>
              <a:rPr lang="en" dirty="0"/>
              <a:t>Shane explained the various ways that the open source project software is developed, even though it is a decentralized development model there is clearly quality control going on, generally quite easily shown</a:t>
            </a:r>
          </a:p>
          <a:p>
            <a:endParaRPr dirty="0"/>
          </a:p>
        </p:txBody>
      </p:sp>
    </p:spTree>
    <p:extLst>
      <p:ext uri="{BB962C8B-B14F-4D97-AF65-F5344CB8AC3E}">
        <p14:creationId xmlns:p14="http://schemas.microsoft.com/office/powerpoint/2010/main" val="2906466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Where Firefox objected to a change that the Debian project made, Debian used the same software with minor changes by gave it a different name</a:t>
            </a:r>
            <a:endParaRPr dirty="0"/>
          </a:p>
        </p:txBody>
      </p:sp>
    </p:spTree>
    <p:extLst>
      <p:ext uri="{BB962C8B-B14F-4D97-AF65-F5344CB8AC3E}">
        <p14:creationId xmlns:p14="http://schemas.microsoft.com/office/powerpoint/2010/main" val="1127169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a:t>
            </a:r>
            <a:endParaRPr dirty="0"/>
          </a:p>
        </p:txBody>
      </p:sp>
    </p:spTree>
    <p:extLst>
      <p:ext uri="{BB962C8B-B14F-4D97-AF65-F5344CB8AC3E}">
        <p14:creationId xmlns:p14="http://schemas.microsoft.com/office/powerpoint/2010/main" val="295325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 “Open Source” has strong associations in the industry with both technology itself and the brands around it, and it’s important to understand how that shapes business goals and perceptions of both business and technical leaders around trademarks.</a:t>
            </a:r>
          </a:p>
          <a:p>
            <a:endParaRPr dirty="0"/>
          </a:p>
        </p:txBody>
      </p:sp>
    </p:spTree>
    <p:extLst>
      <p:ext uri="{BB962C8B-B14F-4D97-AF65-F5344CB8AC3E}">
        <p14:creationId xmlns:p14="http://schemas.microsoft.com/office/powerpoint/2010/main" val="947208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Many open source groups allow broader use of their brands and trademarks by vendors in the hopes that vendor marketing (often better funded and organized than community marketing) will bring more contributors to the open source project itself.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while ensuring the brand of the underlying product still stands for a single source of the open source product itself, most groups welcome vendors talking about their community brand and featuring it at events, in materials, and in the vendor’s own products and services.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This may be a combination name for a product - “</a:t>
            </a:r>
            <a:r>
              <a:rPr lang="en-US" sz="1100" kern="1200" dirty="0" err="1">
                <a:solidFill>
                  <a:schemeClr val="tx1"/>
                </a:solidFill>
                <a:effectLst/>
                <a:latin typeface="+mn-lt"/>
                <a:ea typeface="+mn-ea"/>
                <a:cs typeface="+mn-cs"/>
              </a:rPr>
              <a:t>SuperProduct</a:t>
            </a:r>
            <a:r>
              <a:rPr lang="en-US" sz="1100" kern="1200" dirty="0">
                <a:solidFill>
                  <a:schemeClr val="tx1"/>
                </a:solidFill>
                <a:effectLst/>
                <a:latin typeface="+mn-lt"/>
                <a:ea typeface="+mn-ea"/>
                <a:cs typeface="+mn-cs"/>
              </a:rPr>
              <a:t> uses </a:t>
            </a:r>
            <a:r>
              <a:rPr lang="en-US" sz="1100" kern="1200" dirty="0" err="1">
                <a:solidFill>
                  <a:schemeClr val="tx1"/>
                </a:solidFill>
                <a:effectLst/>
                <a:latin typeface="+mn-lt"/>
                <a:ea typeface="+mn-ea"/>
                <a:cs typeface="+mn-cs"/>
              </a:rPr>
              <a:t>OpenSource</a:t>
            </a:r>
            <a:r>
              <a:rPr lang="en-US" sz="1100" kern="1200" dirty="0">
                <a:solidFill>
                  <a:schemeClr val="tx1"/>
                </a:solidFill>
                <a:effectLst/>
                <a:latin typeface="+mn-lt"/>
                <a:ea typeface="+mn-ea"/>
                <a:cs typeface="+mn-cs"/>
              </a:rPr>
              <a:t> to run faster” - a recognition of the source of some of the underlying software your client is selling within their own product.</a:t>
            </a:r>
          </a:p>
          <a:p>
            <a:endParaRPr lang="en" dirty="0"/>
          </a:p>
        </p:txBody>
      </p:sp>
    </p:spTree>
    <p:extLst>
      <p:ext uri="{BB962C8B-B14F-4D97-AF65-F5344CB8AC3E}">
        <p14:creationId xmlns:p14="http://schemas.microsoft.com/office/powerpoint/2010/main" val="2952077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Importantly, Just because an open source project doesn’t mark their trademarks or have an obvious policy, they will get upset if you misuse their good name. Open source wants vendors to talk about their project, but to keep it clear that it’s the community project the vendor is building something on top of or using as a plugin.</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Note that many projects are much more permissive when it comes to non-software goods.  When your marketing team gives out Apache Lucene® stickers at an event, that helps drive awareness of the open source project itself, separately from your client’s products - as well as perhaps your client’s hosting or consulting services that are built around the underlying software.  In many cases, the open source groups will welcome this - as long as they’re getting the credit for the specific products they built.</a:t>
            </a:r>
          </a:p>
          <a:p>
            <a:endParaRPr dirty="0"/>
          </a:p>
        </p:txBody>
      </p:sp>
    </p:spTree>
    <p:extLst>
      <p:ext uri="{BB962C8B-B14F-4D97-AF65-F5344CB8AC3E}">
        <p14:creationId xmlns:p14="http://schemas.microsoft.com/office/powerpoint/2010/main" val="159029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r>
              <a:rPr lang="en-US" dirty="0"/>
              <a:t>Shane: </a:t>
            </a:r>
            <a:r>
              <a:rPr lang="en" dirty="0"/>
              <a:t>The ways that open source are built - technically, people-wise, process-wise - are different than traditional software vendors.  Understanding how clients in open source industries are structured, how they work differently, and how they have subtly different goals than traditional corporate clients is important to be able to give the best advice.</a:t>
            </a:r>
          </a:p>
        </p:txBody>
      </p:sp>
    </p:spTree>
    <p:extLst>
      <p:ext uri="{BB962C8B-B14F-4D97-AF65-F5344CB8AC3E}">
        <p14:creationId xmlns:p14="http://schemas.microsoft.com/office/powerpoint/2010/main" val="3107289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t>
            </a:r>
            <a:r>
              <a:rPr lang="en" dirty="0"/>
              <a:t>Enforcement often starts with guidelines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Trademark guidelines for open source projects may actively grant permission</a:t>
            </a:r>
          </a:p>
          <a:p>
            <a:r>
              <a:rPr lang="en" dirty="0"/>
              <a:t>The project itself will follow the guidelines</a:t>
            </a:r>
          </a:p>
          <a:p>
            <a:r>
              <a:rPr lang="en" dirty="0"/>
              <a:t>Trademark guidelines for proprietary companies are just what you can’t do</a:t>
            </a:r>
          </a:p>
        </p:txBody>
      </p:sp>
    </p:spTree>
    <p:extLst>
      <p:ext uri="{BB962C8B-B14F-4D97-AF65-F5344CB8AC3E}">
        <p14:creationId xmlns:p14="http://schemas.microsoft.com/office/powerpoint/2010/main" val="4219847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The biggest question when a client decides to “open source” one of </a:t>
            </a:r>
            <a:r>
              <a:rPr lang="en-US" sz="1100" b="1" kern="1200" dirty="0">
                <a:solidFill>
                  <a:schemeClr val="tx1"/>
                </a:solidFill>
                <a:effectLst/>
                <a:latin typeface="+mn-lt"/>
                <a:ea typeface="+mn-ea"/>
                <a:cs typeface="+mn-cs"/>
              </a:rPr>
              <a:t>their own products</a:t>
            </a:r>
            <a:r>
              <a:rPr lang="en-US" sz="1100" kern="1200" dirty="0">
                <a:solidFill>
                  <a:schemeClr val="tx1"/>
                </a:solidFill>
                <a:effectLst/>
                <a:latin typeface="+mn-lt"/>
                <a:ea typeface="+mn-ea"/>
                <a:cs typeface="+mn-cs"/>
              </a:rPr>
              <a:t> is deciding what, exactly, is going in the open source part - and what will stay proprietary.  Ensure clients have a clean separation between the two halves of the product - </a:t>
            </a:r>
            <a:r>
              <a:rPr lang="en-US" sz="1100" b="1" kern="1200" dirty="0">
                <a:solidFill>
                  <a:schemeClr val="tx1"/>
                </a:solidFill>
                <a:effectLst/>
                <a:latin typeface="+mn-lt"/>
                <a:ea typeface="+mn-ea"/>
                <a:cs typeface="+mn-cs"/>
              </a:rPr>
              <a:t>and a separation between the two brands</a:t>
            </a:r>
            <a:r>
              <a:rPr lang="en-US" sz="1100" kern="1200" dirty="0">
                <a:solidFill>
                  <a:schemeClr val="tx1"/>
                </a:solidFill>
                <a:effectLst/>
                <a:latin typeface="+mn-lt"/>
                <a:ea typeface="+mn-ea"/>
                <a:cs typeface="+mn-cs"/>
              </a:rPr>
              <a:t>.  </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Publishing a specific trademark policy for any open source brands is important to help set expectations for the ecosystem.  To be taken seriously with an open source product, your client needs to clearly define what and how they are sharing the project direction with the community - or not.</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Remember: the open source community can drive a lot of innovation back to your client - but open source participants lack the legal experience to know up front how they can or should use the brand you’re promoting as “open source”.  Don’t be surprised by what the community does.  </a:t>
            </a:r>
          </a:p>
          <a:p>
            <a:endParaRPr dirty="0"/>
          </a:p>
        </p:txBody>
      </p:sp>
    </p:spTree>
    <p:extLst>
      <p:ext uri="{BB962C8B-B14F-4D97-AF65-F5344CB8AC3E}">
        <p14:creationId xmlns:p14="http://schemas.microsoft.com/office/powerpoint/2010/main" val="2244632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 name="Shape 38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a:t>
            </a:r>
            <a:endParaRPr dirty="0"/>
          </a:p>
        </p:txBody>
      </p:sp>
    </p:spTree>
    <p:extLst>
      <p:ext uri="{BB962C8B-B14F-4D97-AF65-F5344CB8AC3E}">
        <p14:creationId xmlns:p14="http://schemas.microsoft.com/office/powerpoint/2010/main" val="3162797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pPr>
              <a:spcBef>
                <a:spcPts val="611"/>
              </a:spcBef>
            </a:pPr>
            <a:r>
              <a:rPr lang="en-US" dirty="0">
                <a:solidFill>
                  <a:srgbClr val="263238"/>
                </a:solidFill>
              </a:rPr>
              <a:t>Pam: </a:t>
            </a:r>
            <a:r>
              <a:rPr lang="en" dirty="0">
                <a:solidFill>
                  <a:srgbClr val="263238"/>
                </a:solidFill>
              </a:rPr>
              <a:t>When do you really need to enforce?</a:t>
            </a:r>
          </a:p>
          <a:p>
            <a:endParaRPr dirty="0"/>
          </a:p>
        </p:txBody>
      </p:sp>
    </p:spTree>
    <p:extLst>
      <p:ext uri="{BB962C8B-B14F-4D97-AF65-F5344CB8AC3E}">
        <p14:creationId xmlns:p14="http://schemas.microsoft.com/office/powerpoint/2010/main" val="3947598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If your client is accused of misusing an open source brand, stop and </a:t>
            </a:r>
            <a:r>
              <a:rPr lang="en-US" sz="1100" b="1" kern="1200" dirty="0">
                <a:solidFill>
                  <a:schemeClr val="tx1"/>
                </a:solidFill>
                <a:effectLst/>
                <a:latin typeface="+mn-lt"/>
                <a:ea typeface="+mn-ea"/>
                <a:cs typeface="+mn-cs"/>
              </a:rPr>
              <a:t>discuss with the client’s technology leaders first</a:t>
            </a:r>
            <a:r>
              <a:rPr lang="en-US" sz="1100" kern="1200" dirty="0">
                <a:solidFill>
                  <a:schemeClr val="tx1"/>
                </a:solidFill>
                <a:effectLst/>
                <a:latin typeface="+mn-lt"/>
                <a:ea typeface="+mn-ea"/>
                <a:cs typeface="+mn-cs"/>
              </a:rPr>
              <a:t> before making contact.  The deeper business factors around major open source groups may be more important than the legal details of trademark law.</a:t>
            </a:r>
          </a:p>
          <a:p>
            <a:br>
              <a:rPr lang="en-US" sz="1100" kern="1200" dirty="0">
                <a:solidFill>
                  <a:schemeClr val="tx1"/>
                </a:solidFill>
                <a:effectLst/>
                <a:latin typeface="+mn-lt"/>
                <a:ea typeface="+mn-ea"/>
                <a:cs typeface="+mn-cs"/>
              </a:rPr>
            </a:br>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Overzealous marketing departments regularly go too far when trying to capitalize on someone else’s open source brand - and communities and brand owners often react very passionately.  There will be cases where your client might have the legal right to use an open source brand in some way, but exercising that right will cause business harm to your client from the bad publicity and backlash from the larger ecosystem.  </a:t>
            </a:r>
          </a:p>
          <a:p>
            <a:r>
              <a:rPr lang="en-US" sz="1100" kern="1200" dirty="0">
                <a:solidFill>
                  <a:schemeClr val="tx1"/>
                </a:solidFill>
                <a:effectLst/>
                <a:latin typeface="+mn-lt"/>
                <a:ea typeface="+mn-ea"/>
                <a:cs typeface="+mn-cs"/>
              </a:rPr>
              <a:t>Open source groups often don’t have sufficient legal counsel to write complaints - so don’t ignore complaints from other project members or officers who might not be lawyers themselves.</a:t>
            </a:r>
          </a:p>
          <a:p>
            <a:endParaRPr dirty="0"/>
          </a:p>
        </p:txBody>
      </p:sp>
    </p:spTree>
    <p:extLst>
      <p:ext uri="{BB962C8B-B14F-4D97-AF65-F5344CB8AC3E}">
        <p14:creationId xmlns:p14="http://schemas.microsoft.com/office/powerpoint/2010/main" val="1067432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point 1 clear</a:t>
            </a:r>
          </a:p>
          <a:p>
            <a:r>
              <a:rPr lang="en-US" dirty="0"/>
              <a:t>Point 3: The other party can’t buy their way out of the problem; too many stakeholders to consider. The project won’t force any community member to take on the burden</a:t>
            </a:r>
          </a:p>
          <a:p>
            <a:r>
              <a:rPr lang="en-US" dirty="0"/>
              <a:t>Point 4: culture of sharing and transparency means openness in every way</a:t>
            </a:r>
            <a:endParaRPr dirty="0"/>
          </a:p>
        </p:txBody>
      </p:sp>
    </p:spTree>
    <p:extLst>
      <p:ext uri="{BB962C8B-B14F-4D97-AF65-F5344CB8AC3E}">
        <p14:creationId xmlns:p14="http://schemas.microsoft.com/office/powerpoint/2010/main" val="22571043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1429711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896323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4" name="Shape 414"/>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93208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4090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a:t>
            </a:r>
            <a:endParaRPr dirty="0"/>
          </a:p>
        </p:txBody>
      </p:sp>
    </p:spTree>
    <p:extLst>
      <p:ext uri="{BB962C8B-B14F-4D97-AF65-F5344CB8AC3E}">
        <p14:creationId xmlns:p14="http://schemas.microsoft.com/office/powerpoint/2010/main" val="49787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254608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extLst>
      <p:ext uri="{BB962C8B-B14F-4D97-AF65-F5344CB8AC3E}">
        <p14:creationId xmlns:p14="http://schemas.microsoft.com/office/powerpoint/2010/main" val="319787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 level set, a very brief background on trademark law</a:t>
            </a:r>
            <a:endParaRPr dirty="0"/>
          </a:p>
        </p:txBody>
      </p:sp>
    </p:spTree>
    <p:extLst>
      <p:ext uri="{BB962C8B-B14F-4D97-AF65-F5344CB8AC3E}">
        <p14:creationId xmlns:p14="http://schemas.microsoft.com/office/powerpoint/2010/main" val="375731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 </a:t>
            </a:r>
            <a:r>
              <a:rPr lang="en" dirty="0"/>
              <a:t>No copyright to enforce, patents are the plague. </a:t>
            </a:r>
          </a:p>
          <a:p>
            <a:r>
              <a:rPr lang="en" dirty="0"/>
              <a:t>Red Ha</a:t>
            </a:r>
            <a:r>
              <a:rPr lang="en-US" dirty="0"/>
              <a:t>t acquired CentOS, which was a Red Hat clone – what exactly did they get? The name, which wasn’t even registered, and people</a:t>
            </a:r>
            <a:endParaRPr lang="en" dirty="0"/>
          </a:p>
        </p:txBody>
      </p:sp>
    </p:spTree>
    <p:extLst>
      <p:ext uri="{BB962C8B-B14F-4D97-AF65-F5344CB8AC3E}">
        <p14:creationId xmlns:p14="http://schemas.microsoft.com/office/powerpoint/2010/main" val="222675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a:t>
            </a:r>
            <a:endParaRPr dirty="0"/>
          </a:p>
        </p:txBody>
      </p:sp>
    </p:spTree>
    <p:extLst>
      <p:ext uri="{BB962C8B-B14F-4D97-AF65-F5344CB8AC3E}">
        <p14:creationId xmlns:p14="http://schemas.microsoft.com/office/powerpoint/2010/main" val="50655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r>
              <a:rPr lang="en-US" dirty="0"/>
              <a:t>Pam</a:t>
            </a:r>
            <a:endParaRPr lang="en" dirty="0"/>
          </a:p>
        </p:txBody>
      </p:sp>
    </p:spTree>
    <p:extLst>
      <p:ext uri="{BB962C8B-B14F-4D97-AF65-F5344CB8AC3E}">
        <p14:creationId xmlns:p14="http://schemas.microsoft.com/office/powerpoint/2010/main" val="177478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r>
              <a:rPr lang="en-US" sz="1100" i="1" kern="1200" dirty="0">
                <a:solidFill>
                  <a:schemeClr val="tx1"/>
                </a:solidFill>
                <a:effectLst/>
                <a:latin typeface="+mn-lt"/>
                <a:ea typeface="+mn-ea"/>
                <a:cs typeface="+mn-cs"/>
              </a:rPr>
              <a:t>Shane</a:t>
            </a:r>
            <a:r>
              <a:rPr lang="en-US" sz="1100" kern="1200" dirty="0">
                <a:solidFill>
                  <a:schemeClr val="tx1"/>
                </a:solidFill>
                <a:effectLst/>
                <a:latin typeface="+mn-lt"/>
                <a:ea typeface="+mn-ea"/>
                <a:cs typeface="+mn-cs"/>
              </a:rPr>
              <a:t>:  If the client you’re working for considers themselves an “open source organization”, they’ll likely have a different attitude about sharing their work and their brands than most clients.  Sharing your work has tremendous value in open source, and it fundamentally changes how groups of all kinds in this space work when thinking about </a:t>
            </a:r>
            <a:r>
              <a:rPr lang="en-US" sz="1100" b="1" kern="1200" dirty="0">
                <a:solidFill>
                  <a:schemeClr val="tx1"/>
                </a:solidFill>
                <a:effectLst/>
                <a:latin typeface="+mn-lt"/>
                <a:ea typeface="+mn-ea"/>
                <a:cs typeface="+mn-cs"/>
              </a:rPr>
              <a:t>all</a:t>
            </a:r>
            <a:r>
              <a:rPr lang="en-US" sz="1100" kern="1200" dirty="0">
                <a:solidFill>
                  <a:schemeClr val="tx1"/>
                </a:solidFill>
                <a:effectLst/>
                <a:latin typeface="+mn-lt"/>
                <a:ea typeface="+mn-ea"/>
                <a:cs typeface="+mn-cs"/>
              </a:rPr>
              <a:t> kinds of IP.</a:t>
            </a:r>
          </a:p>
        </p:txBody>
      </p:sp>
    </p:spTree>
    <p:extLst>
      <p:ext uri="{BB962C8B-B14F-4D97-AF65-F5344CB8AC3E}">
        <p14:creationId xmlns:p14="http://schemas.microsoft.com/office/powerpoint/2010/main" val="3573236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complete pattern">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p:nvPr/>
        </p:nvSpPr>
        <p:spPr>
          <a:xfrm>
            <a:off x="-26550" y="-19800"/>
            <a:ext cx="9197100" cy="6897600"/>
          </a:xfrm>
          <a:prstGeom prst="rect">
            <a:avLst/>
          </a:prstGeom>
          <a:solidFill>
            <a:srgbClr val="CFD8DC">
              <a:alpha val="4923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546025" y="2034925"/>
            <a:ext cx="5832600" cy="1546500"/>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b="1"/>
            </a:lvl2pPr>
            <a:lvl3pPr lvl="2" rtl="0">
              <a:spcBef>
                <a:spcPts val="0"/>
              </a:spcBef>
              <a:buSzPct val="100000"/>
              <a:defRPr sz="4800" b="1"/>
            </a:lvl3pPr>
            <a:lvl4pPr lvl="3" rtl="0">
              <a:spcBef>
                <a:spcPts val="0"/>
              </a:spcBef>
              <a:buSzPct val="100000"/>
              <a:defRPr sz="4800" b="1"/>
            </a:lvl4pPr>
            <a:lvl5pPr lvl="4" rtl="0">
              <a:spcBef>
                <a:spcPts val="0"/>
              </a:spcBef>
              <a:buSzPct val="100000"/>
              <a:defRPr sz="4800" b="1"/>
            </a:lvl5pPr>
            <a:lvl6pPr lvl="5" rtl="0">
              <a:spcBef>
                <a:spcPts val="0"/>
              </a:spcBef>
              <a:buSzPct val="100000"/>
              <a:defRPr sz="4800" b="1"/>
            </a:lvl6pPr>
            <a:lvl7pPr lvl="6" rtl="0">
              <a:spcBef>
                <a:spcPts val="0"/>
              </a:spcBef>
              <a:buSzPct val="100000"/>
              <a:defRPr sz="4800" b="1"/>
            </a:lvl7pPr>
            <a:lvl8pPr lvl="7" rtl="0">
              <a:spcBef>
                <a:spcPts val="0"/>
              </a:spcBef>
              <a:buSzPct val="100000"/>
              <a:defRPr sz="4800" b="1"/>
            </a:lvl8pPr>
            <a:lvl9pPr lvl="8" rtl="0">
              <a:spcBef>
                <a:spcPts val="0"/>
              </a:spcBef>
              <a:buSzPct val="100000"/>
              <a:defRPr sz="4800" b="1"/>
            </a:lvl9pPr>
          </a:lstStyle>
          <a:p>
            <a:endParaRPr/>
          </a:p>
        </p:txBody>
      </p:sp>
      <p:sp>
        <p:nvSpPr>
          <p:cNvPr id="27" name="Shape 27"/>
          <p:cNvSpPr txBox="1">
            <a:spLocks noGrp="1"/>
          </p:cNvSpPr>
          <p:nvPr>
            <p:ph type="subTitle" idx="1"/>
          </p:nvPr>
        </p:nvSpPr>
        <p:spPr>
          <a:xfrm>
            <a:off x="1546025" y="3710548"/>
            <a:ext cx="5832600" cy="1046400"/>
          </a:xfrm>
          <a:prstGeom prst="rect">
            <a:avLst/>
          </a:prstGeom>
        </p:spPr>
        <p:txBody>
          <a:bodyPr lIns="91425" tIns="91425" rIns="91425" bIns="91425" anchor="t" anchorCtr="0"/>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8"/>
        <p:cNvGrpSpPr/>
        <p:nvPr/>
      </p:nvGrpSpPr>
      <p:grpSpPr>
        <a:xfrm>
          <a:off x="0" y="0"/>
          <a:ext cx="0" cy="0"/>
          <a:chOff x="0" y="0"/>
          <a:chExt cx="0" cy="0"/>
        </a:xfrm>
      </p:grpSpPr>
      <p:pic>
        <p:nvPicPr>
          <p:cNvPr id="29" name="Shape 29" descr="connections-05.png"/>
          <p:cNvPicPr preferRelativeResize="0"/>
          <p:nvPr/>
        </p:nvPicPr>
        <p:blipFill>
          <a:blip r:embed="rId2">
            <a:alphaModFix/>
          </a:blip>
          <a:stretch>
            <a:fillRect/>
          </a:stretch>
        </p:blipFill>
        <p:spPr>
          <a:xfrm rot="10800000" flipH="1">
            <a:off x="5945" y="0"/>
            <a:ext cx="9132108" cy="6857999"/>
          </a:xfrm>
          <a:prstGeom prst="rect">
            <a:avLst/>
          </a:prstGeom>
          <a:noFill/>
          <a:ln>
            <a:noFill/>
          </a:ln>
        </p:spPr>
      </p:pic>
      <p:sp>
        <p:nvSpPr>
          <p:cNvPr id="30" name="Shape 30"/>
          <p:cNvSpPr txBox="1">
            <a:spLocks noGrp="1"/>
          </p:cNvSpPr>
          <p:nvPr>
            <p:ph type="body" idx="1"/>
          </p:nvPr>
        </p:nvSpPr>
        <p:spPr>
          <a:xfrm>
            <a:off x="1215300" y="2501400"/>
            <a:ext cx="6713399" cy="1093199"/>
          </a:xfrm>
          <a:prstGeom prst="rect">
            <a:avLst/>
          </a:prstGeom>
        </p:spPr>
        <p:txBody>
          <a:bodyPr lIns="91425" tIns="91425" rIns="91425" bIns="91425" anchor="t" anchorCtr="0"/>
          <a:lstStyle>
            <a:lvl1pPr lvl="0" algn="ctr" rtl="0">
              <a:spcBef>
                <a:spcPts val="0"/>
              </a:spcBef>
              <a:buClr>
                <a:srgbClr val="263238"/>
              </a:buClr>
              <a:buSzPct val="100000"/>
              <a:defRPr sz="3600" i="1"/>
            </a:lvl1pPr>
            <a:lvl2pPr lvl="1" algn="ctr" rtl="0">
              <a:spcBef>
                <a:spcPts val="0"/>
              </a:spcBef>
              <a:buClr>
                <a:srgbClr val="263238"/>
              </a:buClr>
              <a:buSzPct val="100000"/>
              <a:defRPr sz="3600" i="1"/>
            </a:lvl2pPr>
            <a:lvl3pPr lvl="2" algn="ctr" rtl="0">
              <a:spcBef>
                <a:spcPts val="0"/>
              </a:spcBef>
              <a:buClr>
                <a:srgbClr val="263238"/>
              </a:buClr>
              <a:buSzPct val="100000"/>
              <a:defRPr sz="3600" i="1"/>
            </a:lvl3pPr>
            <a:lvl4pPr lvl="3" algn="ctr" rtl="0">
              <a:spcBef>
                <a:spcPts val="0"/>
              </a:spcBef>
              <a:buClr>
                <a:srgbClr val="263238"/>
              </a:buClr>
              <a:buSzPct val="100000"/>
              <a:defRPr sz="3600" i="1"/>
            </a:lvl4pPr>
            <a:lvl5pPr lvl="4" algn="ctr" rtl="0">
              <a:spcBef>
                <a:spcPts val="0"/>
              </a:spcBef>
              <a:buClr>
                <a:srgbClr val="263238"/>
              </a:buClr>
              <a:buSzPct val="100000"/>
              <a:defRPr sz="3600" i="1"/>
            </a:lvl5pPr>
            <a:lvl6pPr lvl="5" algn="ctr" rtl="0">
              <a:spcBef>
                <a:spcPts val="0"/>
              </a:spcBef>
              <a:buClr>
                <a:srgbClr val="263238"/>
              </a:buClr>
              <a:buSzPct val="100000"/>
              <a:defRPr sz="3600" i="1"/>
            </a:lvl6pPr>
            <a:lvl7pPr lvl="6" algn="ctr" rtl="0">
              <a:spcBef>
                <a:spcPts val="0"/>
              </a:spcBef>
              <a:buClr>
                <a:srgbClr val="263238"/>
              </a:buClr>
              <a:buSzPct val="100000"/>
              <a:defRPr sz="3600" i="1"/>
            </a:lvl7pPr>
            <a:lvl8pPr lvl="7" algn="ctr" rtl="0">
              <a:spcBef>
                <a:spcPts val="0"/>
              </a:spcBef>
              <a:buClr>
                <a:srgbClr val="263238"/>
              </a:buClr>
              <a:buSzPct val="100000"/>
              <a:defRPr sz="3600" i="1"/>
            </a:lvl8pPr>
            <a:lvl9pPr lvl="8" algn="ctr">
              <a:spcBef>
                <a:spcPts val="0"/>
              </a:spcBef>
              <a:buClr>
                <a:srgbClr val="263238"/>
              </a:buClr>
              <a:buSzPct val="100000"/>
              <a:defRPr sz="3600" i="1"/>
            </a:lvl9pPr>
          </a:lstStyle>
          <a:p>
            <a:endParaRPr/>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4190700" y="1925384"/>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hape 35"/>
          <p:cNvCxnSpPr>
            <a:endCxn id="33" idx="1"/>
          </p:cNvCxnSpPr>
          <p:nvPr/>
        </p:nvCxnSpPr>
        <p:spPr>
          <a:xfrm>
            <a:off x="3742095" y="871980"/>
            <a:ext cx="443400" cy="362400"/>
          </a:xfrm>
          <a:prstGeom prst="straightConnector1">
            <a:avLst/>
          </a:prstGeom>
          <a:noFill/>
          <a:ln w="9525" cap="flat" cmpd="sng">
            <a:solidFill>
              <a:srgbClr val="CFD8DC"/>
            </a:solidFill>
            <a:prstDash val="solid"/>
            <a:round/>
            <a:headEnd type="none" w="lg" len="lg"/>
            <a:tailEnd type="none" w="lg" len="lg"/>
          </a:ln>
        </p:spPr>
      </p:cxnSp>
      <p:cxnSp>
        <p:nvCxnSpPr>
          <p:cNvPr id="36" name="Shape 36"/>
          <p:cNvCxnSpPr/>
          <p:nvPr/>
        </p:nvCxnSpPr>
        <p:spPr>
          <a:xfrm rot="10800000">
            <a:off x="4114799" y="269684"/>
            <a:ext cx="457200" cy="804600"/>
          </a:xfrm>
          <a:prstGeom prst="straightConnector1">
            <a:avLst/>
          </a:prstGeom>
          <a:noFill/>
          <a:ln w="9525" cap="flat" cmpd="sng">
            <a:solidFill>
              <a:srgbClr val="CFD8DC"/>
            </a:solidFill>
            <a:prstDash val="solid"/>
            <a:round/>
            <a:headEnd type="none" w="lg" len="lg"/>
            <a:tailEnd type="none" w="lg" len="lg"/>
          </a:ln>
        </p:spPr>
      </p:cxnSp>
      <p:cxnSp>
        <p:nvCxnSpPr>
          <p:cNvPr id="37" name="Shape 37"/>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786150" y="1682266"/>
            <a:ext cx="7571700" cy="47648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body" idx="1"/>
          </p:nvPr>
        </p:nvSpPr>
        <p:spPr>
          <a:xfrm>
            <a:off x="786137"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4" name="Shape 44"/>
          <p:cNvSpPr txBox="1">
            <a:spLocks noGrp="1"/>
          </p:cNvSpPr>
          <p:nvPr>
            <p:ph type="body" idx="2"/>
          </p:nvPr>
        </p:nvSpPr>
        <p:spPr>
          <a:xfrm>
            <a:off x="4682658" y="1600200"/>
            <a:ext cx="36753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txBox="1">
            <a:spLocks noGrp="1"/>
          </p:cNvSpPr>
          <p:nvPr>
            <p:ph type="body" idx="1"/>
          </p:nvPr>
        </p:nvSpPr>
        <p:spPr>
          <a:xfrm>
            <a:off x="786150"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8" name="Shape 48"/>
          <p:cNvSpPr txBox="1">
            <a:spLocks noGrp="1"/>
          </p:cNvSpPr>
          <p:nvPr>
            <p:ph type="body" idx="2"/>
          </p:nvPr>
        </p:nvSpPr>
        <p:spPr>
          <a:xfrm>
            <a:off x="3329991"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9" name="Shape 49"/>
          <p:cNvSpPr txBox="1">
            <a:spLocks noGrp="1"/>
          </p:cNvSpPr>
          <p:nvPr>
            <p:ph type="body" idx="3"/>
          </p:nvPr>
        </p:nvSpPr>
        <p:spPr>
          <a:xfrm>
            <a:off x="5873833"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457200" y="5407123"/>
            <a:ext cx="8229600" cy="4914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899"/>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9"/>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wiki.debian.org/Iceweasel#How_to_install_iceweasel_.28Firefox.29"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linux.slashdot.org/story/00/01/19/0828245/linus-explains-linux-trademark-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700184" y="1360350"/>
            <a:ext cx="5807399" cy="1546500"/>
          </a:xfrm>
          <a:prstGeom prst="rect">
            <a:avLst/>
          </a:prstGeom>
        </p:spPr>
        <p:txBody>
          <a:bodyPr lIns="91425" tIns="91425" rIns="91425" bIns="91425" anchor="t" anchorCtr="0">
            <a:noAutofit/>
          </a:bodyPr>
          <a:lstStyle/>
          <a:p>
            <a:pPr lvl="0">
              <a:spcBef>
                <a:spcPts val="0"/>
              </a:spcBef>
              <a:buNone/>
            </a:pPr>
            <a:r>
              <a:rPr lang="en"/>
              <a:t>Trademarks</a:t>
            </a:r>
            <a:br>
              <a:rPr lang="en"/>
            </a:br>
            <a:r>
              <a:rPr lang="en"/>
              <a:t>In Open Source</a:t>
            </a:r>
          </a:p>
        </p:txBody>
      </p:sp>
      <p:sp>
        <p:nvSpPr>
          <p:cNvPr id="62" name="Shape 62"/>
          <p:cNvSpPr txBox="1">
            <a:spLocks noGrp="1"/>
          </p:cNvSpPr>
          <p:nvPr>
            <p:ph type="body" idx="4294967295"/>
          </p:nvPr>
        </p:nvSpPr>
        <p:spPr>
          <a:xfrm>
            <a:off x="809849" y="3795225"/>
            <a:ext cx="4007400" cy="1389900"/>
          </a:xfrm>
          <a:prstGeom prst="rect">
            <a:avLst/>
          </a:prstGeom>
        </p:spPr>
        <p:txBody>
          <a:bodyPr lIns="91425" tIns="91425" rIns="91425" bIns="91425" anchor="t" anchorCtr="0">
            <a:noAutofit/>
          </a:bodyPr>
          <a:lstStyle/>
          <a:p>
            <a:pPr lvl="0" rtl="0">
              <a:spcBef>
                <a:spcPts val="0"/>
              </a:spcBef>
              <a:buNone/>
            </a:pPr>
            <a:r>
              <a:rPr lang="en" sz="1800" b="1" dirty="0"/>
              <a:t>Shane Curcuru</a:t>
            </a:r>
          </a:p>
          <a:p>
            <a:pPr lvl="0">
              <a:spcBef>
                <a:spcPts val="0"/>
              </a:spcBef>
              <a:buNone/>
            </a:pPr>
            <a:r>
              <a:rPr lang="en" sz="1800" dirty="0"/>
              <a:t>Vice </a:t>
            </a:r>
            <a:r>
              <a:rPr lang="en-US" sz="1800" dirty="0"/>
              <a:t>Chairman</a:t>
            </a:r>
            <a:endParaRPr lang="en" sz="1800" dirty="0"/>
          </a:p>
          <a:p>
            <a:pPr lvl="0" rtl="0">
              <a:spcBef>
                <a:spcPts val="0"/>
              </a:spcBef>
              <a:buNone/>
            </a:pPr>
            <a:r>
              <a:rPr lang="en" sz="1800" dirty="0"/>
              <a:t>The Apache Software Foundation</a:t>
            </a:r>
          </a:p>
        </p:txBody>
      </p:sp>
      <p:sp>
        <p:nvSpPr>
          <p:cNvPr id="63" name="Shape 63"/>
          <p:cNvSpPr txBox="1">
            <a:spLocks noGrp="1"/>
          </p:cNvSpPr>
          <p:nvPr>
            <p:ph type="body" idx="4294967295"/>
          </p:nvPr>
        </p:nvSpPr>
        <p:spPr>
          <a:xfrm>
            <a:off x="809850" y="5185125"/>
            <a:ext cx="4007400" cy="937200"/>
          </a:xfrm>
          <a:prstGeom prst="rect">
            <a:avLst/>
          </a:prstGeom>
        </p:spPr>
        <p:txBody>
          <a:bodyPr lIns="91425" tIns="91425" rIns="91425" bIns="91425" anchor="t" anchorCtr="0">
            <a:noAutofit/>
          </a:bodyPr>
          <a:lstStyle/>
          <a:p>
            <a:pPr lvl="0" rtl="0">
              <a:spcBef>
                <a:spcPts val="0"/>
              </a:spcBef>
              <a:buNone/>
            </a:pPr>
            <a:r>
              <a:rPr lang="en" sz="1800" b="1" dirty="0"/>
              <a:t>Pamela Chestek</a:t>
            </a:r>
          </a:p>
          <a:p>
            <a:pPr lvl="0" rtl="0">
              <a:spcBef>
                <a:spcPts val="0"/>
              </a:spcBef>
              <a:buNone/>
            </a:pPr>
            <a:r>
              <a:rPr lang="en-US" sz="1800" dirty="0"/>
              <a:t>Principal</a:t>
            </a:r>
            <a:endParaRPr lang="en" sz="1800" dirty="0"/>
          </a:p>
          <a:p>
            <a:pPr lvl="0" rtl="0">
              <a:spcBef>
                <a:spcPts val="0"/>
              </a:spcBef>
              <a:buNone/>
            </a:pPr>
            <a:r>
              <a:rPr lang="en" sz="1800" dirty="0"/>
              <a:t>Chestek Legal</a:t>
            </a:r>
          </a:p>
        </p:txBody>
      </p:sp>
      <p:sp>
        <p:nvSpPr>
          <p:cNvPr id="64" name="Shape 64"/>
          <p:cNvSpPr txBox="1">
            <a:spLocks noGrp="1"/>
          </p:cNvSpPr>
          <p:nvPr>
            <p:ph type="subTitle" idx="4294967295"/>
          </p:nvPr>
        </p:nvSpPr>
        <p:spPr>
          <a:xfrm>
            <a:off x="809850" y="6214074"/>
            <a:ext cx="6071400" cy="465900"/>
          </a:xfrm>
          <a:prstGeom prst="rect">
            <a:avLst/>
          </a:prstGeom>
        </p:spPr>
        <p:txBody>
          <a:bodyPr lIns="91425" tIns="91425" rIns="91425" bIns="91425" anchor="t" anchorCtr="0">
            <a:noAutofit/>
          </a:bodyPr>
          <a:lstStyle/>
          <a:p>
            <a:pPr lvl="0" rtl="0">
              <a:spcBef>
                <a:spcPts val="0"/>
              </a:spcBef>
              <a:buNone/>
            </a:pPr>
            <a:r>
              <a:rPr lang="en" sz="1200" dirty="0"/>
              <a:t>Presented at PLI: Open Source Software 2018 - From Compliance to Cooperation</a:t>
            </a:r>
          </a:p>
        </p:txBody>
      </p:sp>
      <p:sp>
        <p:nvSpPr>
          <p:cNvPr id="65" name="Shape 65"/>
          <p:cNvSpPr txBox="1"/>
          <p:nvPr/>
        </p:nvSpPr>
        <p:spPr>
          <a:xfrm>
            <a:off x="7900950" y="7678650"/>
            <a:ext cx="5567700" cy="6495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66" name="Shape 66"/>
          <p:cNvSpPr txBox="1">
            <a:spLocks noGrp="1"/>
          </p:cNvSpPr>
          <p:nvPr>
            <p:ph type="subTitle" idx="4294967295"/>
          </p:nvPr>
        </p:nvSpPr>
        <p:spPr>
          <a:xfrm>
            <a:off x="7429250" y="6214075"/>
            <a:ext cx="1518300" cy="465900"/>
          </a:xfrm>
          <a:prstGeom prst="rect">
            <a:avLst/>
          </a:prstGeom>
        </p:spPr>
        <p:txBody>
          <a:bodyPr lIns="91425" tIns="91425" rIns="91425" bIns="91425" anchor="t" anchorCtr="0">
            <a:noAutofit/>
          </a:bodyPr>
          <a:lstStyle/>
          <a:p>
            <a:pPr lvl="0" rtl="0">
              <a:spcBef>
                <a:spcPts val="0"/>
              </a:spcBef>
              <a:buNone/>
            </a:pPr>
            <a:r>
              <a:rPr lang="en" sz="1200" dirty="0"/>
              <a:t>November 28,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Industry-wide adoption of open source</a:t>
            </a:r>
          </a:p>
        </p:txBody>
      </p:sp>
      <p:sp>
        <p:nvSpPr>
          <p:cNvPr id="123" name="Shape 123"/>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pPr>
            <a:r>
              <a:rPr lang="en" dirty="0"/>
              <a:t>Open source use is the norm</a:t>
            </a:r>
          </a:p>
          <a:p>
            <a:pPr marL="457200" lvl="0" indent="-228600" rtl="0">
              <a:spcBef>
                <a:spcPts val="0"/>
              </a:spcBef>
            </a:pPr>
            <a:r>
              <a:rPr lang="en" sz="4800" dirty="0">
                <a:solidFill>
                  <a:srgbClr val="E69138"/>
                </a:solidFill>
              </a:rPr>
              <a:t>78%</a:t>
            </a:r>
            <a:r>
              <a:rPr lang="en" dirty="0"/>
              <a:t> of companies </a:t>
            </a:r>
            <a:r>
              <a:rPr lang="en" dirty="0">
                <a:solidFill>
                  <a:srgbClr val="6AA84F"/>
                </a:solidFill>
              </a:rPr>
              <a:t>run part or all</a:t>
            </a:r>
            <a:r>
              <a:rPr lang="en" dirty="0"/>
              <a:t> of their operations </a:t>
            </a:r>
            <a:r>
              <a:rPr lang="en" dirty="0">
                <a:solidFill>
                  <a:srgbClr val="6AA84F"/>
                </a:solidFill>
              </a:rPr>
              <a:t>on open source software</a:t>
            </a:r>
            <a:r>
              <a:rPr lang="e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Industry-wide adoption of open source</a:t>
            </a:r>
          </a:p>
        </p:txBody>
      </p:sp>
      <p:sp>
        <p:nvSpPr>
          <p:cNvPr id="129" name="Shape 129"/>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pPr>
            <a:r>
              <a:rPr lang="en" dirty="0"/>
              <a:t>Open source use is the norm</a:t>
            </a:r>
          </a:p>
          <a:p>
            <a:pPr marL="457200" lvl="0" indent="-228600" rtl="0">
              <a:spcBef>
                <a:spcPts val="0"/>
              </a:spcBef>
            </a:pPr>
            <a:r>
              <a:rPr lang="en" sz="4800" dirty="0">
                <a:solidFill>
                  <a:srgbClr val="E69138"/>
                </a:solidFill>
              </a:rPr>
              <a:t>100%</a:t>
            </a:r>
            <a:r>
              <a:rPr lang="en" dirty="0"/>
              <a:t> of companies </a:t>
            </a:r>
            <a:r>
              <a:rPr lang="en" dirty="0">
                <a:solidFill>
                  <a:srgbClr val="6AA84F"/>
                </a:solidFill>
              </a:rPr>
              <a:t>run part or all</a:t>
            </a:r>
            <a:r>
              <a:rPr lang="en" dirty="0"/>
              <a:t> of their operations </a:t>
            </a:r>
            <a:r>
              <a:rPr lang="en" dirty="0">
                <a:solidFill>
                  <a:srgbClr val="6AA84F"/>
                </a:solidFill>
              </a:rPr>
              <a:t>on open source software</a:t>
            </a:r>
            <a:r>
              <a:rPr lang="en" dirty="0"/>
              <a:t> </a:t>
            </a:r>
          </a:p>
          <a:p>
            <a:pPr lvl="0" rtl="0">
              <a:spcBef>
                <a:spcPts val="0"/>
              </a:spcBef>
              <a:buNone/>
            </a:pPr>
            <a:endParaRPr dirty="0"/>
          </a:p>
          <a:p>
            <a:pPr lvl="0">
              <a:spcBef>
                <a:spcPts val="0"/>
              </a:spcBef>
              <a:buNone/>
            </a:pPr>
            <a:endParaRPr dirty="0"/>
          </a:p>
          <a:p>
            <a:pPr marL="457200" lvl="0" indent="-228600" rtl="0">
              <a:spcBef>
                <a:spcPts val="0"/>
              </a:spcBef>
            </a:pPr>
            <a:r>
              <a:rPr lang="en" dirty="0"/>
              <a:t>When you use a computer, you are using open source</a:t>
            </a:r>
          </a:p>
          <a:p>
            <a:pPr lvl="0" rtl="0">
              <a:spcBef>
                <a:spcPts val="0"/>
              </a:spcBef>
              <a:buNone/>
            </a:pPr>
            <a:endParaRPr dirty="0"/>
          </a:p>
          <a:p>
            <a:pPr lvl="0" rtl="0">
              <a:spcBef>
                <a:spcPts val="0"/>
              </a:spcBef>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Organizations Make Sharing Explicit</a:t>
            </a:r>
          </a:p>
        </p:txBody>
      </p:sp>
      <p:sp>
        <p:nvSpPr>
          <p:cNvPr id="135" name="Shape 13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lnSpc>
                <a:spcPct val="100000"/>
              </a:lnSpc>
              <a:spcBef>
                <a:spcPts val="0"/>
              </a:spcBef>
              <a:spcAft>
                <a:spcPts val="1000"/>
              </a:spcAft>
            </a:pPr>
            <a:r>
              <a:rPr lang="en"/>
              <a:t>Free Software Foundation and the GPL: designed to </a:t>
            </a:r>
            <a:r>
              <a:rPr lang="en" b="1"/>
              <a:t>enforce sharing</a:t>
            </a:r>
          </a:p>
          <a:p>
            <a:pPr marL="457200" lvl="0" indent="-228600" rtl="0">
              <a:lnSpc>
                <a:spcPct val="100000"/>
              </a:lnSpc>
              <a:spcBef>
                <a:spcPts val="0"/>
              </a:spcBef>
              <a:spcAft>
                <a:spcPts val="1000"/>
              </a:spcAft>
            </a:pPr>
            <a:r>
              <a:rPr lang="en"/>
              <a:t>Apache Software Foundation mission: </a:t>
            </a:r>
            <a:br>
              <a:rPr lang="en"/>
            </a:br>
            <a:r>
              <a:rPr lang="en"/>
              <a:t>to provide software for the </a:t>
            </a:r>
            <a:r>
              <a:rPr lang="en" b="1"/>
              <a:t>public good</a:t>
            </a:r>
          </a:p>
          <a:p>
            <a:pPr marL="457200" lvl="0" indent="-228600" rtl="0">
              <a:lnSpc>
                <a:spcPct val="100000"/>
              </a:lnSpc>
              <a:spcBef>
                <a:spcPts val="0"/>
              </a:spcBef>
              <a:spcAft>
                <a:spcPts val="1000"/>
              </a:spcAft>
            </a:pPr>
            <a:r>
              <a:rPr lang="en"/>
              <a:t>Open Source Initiative (OSI) “protects and promotes open source software... and prevents abuse of the ideals and </a:t>
            </a:r>
            <a:r>
              <a:rPr lang="en" b="1"/>
              <a:t>ethos inherent to the open source movement</a:t>
            </a:r>
            <a:r>
              <a:rPr lang="en"/>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887375" y="2501400"/>
            <a:ext cx="7230600" cy="2658600"/>
          </a:xfrm>
          <a:prstGeom prst="rect">
            <a:avLst/>
          </a:prstGeom>
          <a:ln>
            <a:noFill/>
          </a:ln>
        </p:spPr>
        <p:txBody>
          <a:bodyPr lIns="91425" tIns="91425" rIns="91425" bIns="91425" anchor="t" anchorCtr="0">
            <a:noAutofit/>
          </a:bodyPr>
          <a:lstStyle/>
          <a:p>
            <a:pPr lvl="0">
              <a:spcBef>
                <a:spcPts val="0"/>
              </a:spcBef>
              <a:spcAft>
                <a:spcPts val="1000"/>
              </a:spcAft>
              <a:buNone/>
            </a:pPr>
            <a:r>
              <a:rPr lang="en" sz="3000"/>
              <a:t>"We recognize that we are beholden to open source communities for our success... we are responsible for contributing as much code as we can back to those communities because </a:t>
            </a:r>
            <a:r>
              <a:rPr lang="en" sz="3000" b="1"/>
              <a:t>everyone gets better when we do that</a:t>
            </a:r>
            <a:r>
              <a:rPr lang="en" sz="3000"/>
              <a:t>." </a:t>
            </a:r>
          </a:p>
          <a:p>
            <a:pPr lvl="0">
              <a:spcBef>
                <a:spcPts val="0"/>
              </a:spcBef>
              <a:buNone/>
            </a:pPr>
            <a:r>
              <a:rPr lang="en" sz="3000"/>
              <a:t>— Thomas Cameron, </a:t>
            </a:r>
            <a:r>
              <a:rPr lang="en" sz="3000" b="1"/>
              <a:t>Red Hat</a:t>
            </a:r>
          </a:p>
        </p:txBody>
      </p:sp>
      <p:sp>
        <p:nvSpPr>
          <p:cNvPr id="141" name="Shape 141"/>
          <p:cNvSpPr txBox="1"/>
          <p:nvPr/>
        </p:nvSpPr>
        <p:spPr>
          <a:xfrm>
            <a:off x="2249550" y="5992550"/>
            <a:ext cx="4644900" cy="306600"/>
          </a:xfrm>
          <a:prstGeom prst="rect">
            <a:avLst/>
          </a:prstGeom>
          <a:noFill/>
          <a:ln>
            <a:noFill/>
          </a:ln>
        </p:spPr>
        <p:txBody>
          <a:bodyPr lIns="91425" tIns="91425" rIns="91425" bIns="91425" anchor="t" anchorCtr="0">
            <a:noAutofit/>
          </a:bodyPr>
          <a:lstStyle/>
          <a:p>
            <a:pPr lvl="0">
              <a:spcBef>
                <a:spcPts val="0"/>
              </a:spcBef>
              <a:buNone/>
            </a:pPr>
            <a:r>
              <a:rPr lang="en" sz="1000">
                <a:latin typeface="Source Sans Pro"/>
                <a:ea typeface="Source Sans Pro"/>
                <a:cs typeface="Source Sans Pro"/>
                <a:sym typeface="Source Sans Pro"/>
              </a:rPr>
              <a:t>https://opensource.com/article/16/12/why-red-hat-takes-upstream-first-approach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solidFill>
                  <a:srgbClr val="980000"/>
                </a:solidFill>
              </a:rPr>
              <a:t>“</a:t>
            </a:r>
            <a:r>
              <a:rPr lang="en"/>
              <a:t>Open Source</a:t>
            </a:r>
            <a:r>
              <a:rPr lang="en">
                <a:solidFill>
                  <a:srgbClr val="980000"/>
                </a:solidFill>
              </a:rPr>
              <a:t>”</a:t>
            </a:r>
            <a:r>
              <a:rPr lang="en"/>
              <a:t> Or Truly Open Development?</a:t>
            </a:r>
          </a:p>
        </p:txBody>
      </p:sp>
      <p:sp>
        <p:nvSpPr>
          <p:cNvPr id="147" name="Shape 147"/>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b="1">
                <a:solidFill>
                  <a:srgbClr val="980000"/>
                </a:solidFill>
              </a:rPr>
              <a:t>“</a:t>
            </a:r>
            <a:r>
              <a:rPr lang="en"/>
              <a:t>Open source</a:t>
            </a:r>
            <a:r>
              <a:rPr lang="en" b="1">
                <a:solidFill>
                  <a:srgbClr val="980000"/>
                </a:solidFill>
              </a:rPr>
              <a:t>”</a:t>
            </a:r>
            <a:r>
              <a:rPr lang="en"/>
              <a:t> means it has been provided publicly under an OSI-approved license (Apache, GPL*, MIT, etc.)</a:t>
            </a:r>
          </a:p>
          <a:p>
            <a:pPr marL="457200" lvl="0" indent="-228600" rtl="0">
              <a:spcBef>
                <a:spcPts val="0"/>
              </a:spcBef>
              <a:spcAft>
                <a:spcPts val="1000"/>
              </a:spcAft>
            </a:pPr>
            <a:r>
              <a:rPr lang="en"/>
              <a:t>Being </a:t>
            </a:r>
            <a:r>
              <a:rPr lang="en" b="1">
                <a:solidFill>
                  <a:srgbClr val="980000"/>
                </a:solidFill>
              </a:rPr>
              <a:t>“</a:t>
            </a:r>
            <a:r>
              <a:rPr lang="en"/>
              <a:t>open source</a:t>
            </a:r>
            <a:r>
              <a:rPr lang="en" b="1">
                <a:solidFill>
                  <a:srgbClr val="980000"/>
                </a:solidFill>
              </a:rPr>
              <a:t>”</a:t>
            </a:r>
            <a:r>
              <a:rPr lang="en">
                <a:solidFill>
                  <a:srgbClr val="000000"/>
                </a:solidFill>
              </a:rPr>
              <a:t> while ignoring the community will backfire</a:t>
            </a:r>
          </a:p>
          <a:p>
            <a:pPr marL="457200" lvl="0" indent="-228600" rtl="0">
              <a:spcBef>
                <a:spcPts val="0"/>
              </a:spcBef>
              <a:spcAft>
                <a:spcPts val="1000"/>
              </a:spcAft>
            </a:pPr>
            <a:r>
              <a:rPr lang="en">
                <a:solidFill>
                  <a:srgbClr val="000000"/>
                </a:solidFill>
              </a:rPr>
              <a:t>Open development - allowing the community </a:t>
            </a:r>
            <a:r>
              <a:rPr lang="en" i="1">
                <a:solidFill>
                  <a:srgbClr val="000000"/>
                </a:solidFill>
              </a:rPr>
              <a:t>some</a:t>
            </a:r>
            <a:r>
              <a:rPr lang="en">
                <a:solidFill>
                  <a:srgbClr val="000000"/>
                </a:solidFill>
              </a:rPr>
              <a:t> input and collaboration - is the expected behavior - and where the value 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The Business Value In Sharing</a:t>
            </a:r>
          </a:p>
        </p:txBody>
      </p:sp>
      <p:sp>
        <p:nvSpPr>
          <p:cNvPr id="153" name="Shape 153"/>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a:t>Submitting fixes </a:t>
            </a:r>
            <a:r>
              <a:rPr lang="en" b="1"/>
              <a:t>upstream</a:t>
            </a:r>
            <a:r>
              <a:rPr lang="en"/>
              <a:t> reduces development and maintenance costs</a:t>
            </a:r>
          </a:p>
          <a:p>
            <a:pPr marL="457200" lvl="0" indent="-228600" rtl="0">
              <a:spcBef>
                <a:spcPts val="0"/>
              </a:spcBef>
              <a:spcAft>
                <a:spcPts val="1000"/>
              </a:spcAft>
            </a:pPr>
            <a:r>
              <a:rPr lang="en"/>
              <a:t>Providing open source </a:t>
            </a:r>
            <a:r>
              <a:rPr lang="en" b="1"/>
              <a:t>API programming models</a:t>
            </a:r>
            <a:r>
              <a:rPr lang="en"/>
              <a:t> draws in contributors that help build a strong ecosystem</a:t>
            </a:r>
          </a:p>
          <a:p>
            <a:pPr marL="457200" lvl="0" indent="-228600" rtl="0">
              <a:spcBef>
                <a:spcPts val="0"/>
              </a:spcBef>
              <a:spcAft>
                <a:spcPts val="1000"/>
              </a:spcAft>
            </a:pPr>
            <a:r>
              <a:rPr lang="en"/>
              <a:t>Employees </a:t>
            </a:r>
            <a:r>
              <a:rPr lang="en" b="1" i="1"/>
              <a:t>want</a:t>
            </a:r>
            <a:r>
              <a:rPr lang="en"/>
              <a:t> open source experience</a:t>
            </a:r>
          </a:p>
          <a:p>
            <a:pPr marL="914400" lvl="1" indent="-228600" rtl="0">
              <a:spcBef>
                <a:spcPts val="1000"/>
              </a:spcBef>
              <a:spcAft>
                <a:spcPts val="1000"/>
              </a:spcAft>
            </a:pPr>
            <a:r>
              <a:rPr lang="en" b="1">
                <a:solidFill>
                  <a:srgbClr val="E69138"/>
                </a:solidFill>
              </a:rPr>
              <a:t>34%</a:t>
            </a:r>
            <a:r>
              <a:rPr lang="en"/>
              <a:t> of companies have </a:t>
            </a:r>
            <a:r>
              <a:rPr lang="en" b="1">
                <a:solidFill>
                  <a:srgbClr val="E69138"/>
                </a:solidFill>
              </a:rPr>
              <a:t>&gt;50%</a:t>
            </a:r>
            <a:r>
              <a:rPr lang="en"/>
              <a:t> of their developers contributing to open source</a:t>
            </a:r>
            <a:br>
              <a:rPr lang="en"/>
            </a:br>
            <a:endParaRPr lang="en"/>
          </a:p>
        </p:txBody>
      </p:sp>
      <p:sp>
        <p:nvSpPr>
          <p:cNvPr id="154" name="Shape 154"/>
          <p:cNvSpPr txBox="1"/>
          <p:nvPr/>
        </p:nvSpPr>
        <p:spPr>
          <a:xfrm>
            <a:off x="3837450" y="6189950"/>
            <a:ext cx="4644900" cy="306600"/>
          </a:xfrm>
          <a:prstGeom prst="rect">
            <a:avLst/>
          </a:prstGeom>
          <a:noFill/>
          <a:ln>
            <a:noFill/>
          </a:ln>
        </p:spPr>
        <p:txBody>
          <a:bodyPr lIns="91425" tIns="91425" rIns="91425" bIns="91425" anchor="t" anchorCtr="0">
            <a:noAutofit/>
          </a:bodyPr>
          <a:lstStyle/>
          <a:p>
            <a:pPr lvl="0" rtl="0">
              <a:spcBef>
                <a:spcPts val="0"/>
              </a:spcBef>
              <a:buNone/>
            </a:pPr>
            <a:r>
              <a:rPr lang="en" sz="1000">
                <a:latin typeface="Source Sans Pro"/>
                <a:ea typeface="Source Sans Pro"/>
                <a:cs typeface="Source Sans Pro"/>
                <a:sym typeface="Source Sans Pro"/>
              </a:rPr>
              <a:t>https://www.blackducksoftware.com/2016-future-of-open-source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08875" y="2243925"/>
            <a:ext cx="7673400" cy="2658600"/>
          </a:xfrm>
          <a:prstGeom prst="rect">
            <a:avLst/>
          </a:prstGeom>
          <a:ln>
            <a:noFill/>
          </a:ln>
        </p:spPr>
        <p:txBody>
          <a:bodyPr lIns="91425" tIns="91425" rIns="91425" bIns="91425" anchor="t" anchorCtr="0">
            <a:noAutofit/>
          </a:bodyPr>
          <a:lstStyle/>
          <a:p>
            <a:pPr lvl="0" rtl="0">
              <a:spcBef>
                <a:spcPts val="0"/>
              </a:spcBef>
              <a:spcAft>
                <a:spcPts val="1000"/>
              </a:spcAft>
              <a:buNone/>
            </a:pPr>
            <a:r>
              <a:rPr lang="en" sz="3000"/>
              <a:t>“Open source’s value in reducing development costs, in freeing internal developers to work on higher-order tasks, and in accelerating time to market is undeniable.</a:t>
            </a:r>
          </a:p>
          <a:p>
            <a:pPr lvl="0" rtl="0">
              <a:spcBef>
                <a:spcPts val="0"/>
              </a:spcBef>
              <a:spcAft>
                <a:spcPts val="1000"/>
              </a:spcAft>
              <a:buNone/>
            </a:pPr>
            <a:r>
              <a:rPr lang="en" sz="3000"/>
              <a:t>Simply put, </a:t>
            </a:r>
            <a:r>
              <a:rPr lang="en" sz="3000" b="1"/>
              <a:t>open source is the way</a:t>
            </a:r>
            <a:r>
              <a:rPr lang="en" sz="3000"/>
              <a:t> applications are developed today.”</a:t>
            </a:r>
          </a:p>
          <a:p>
            <a:pPr lvl="0" rtl="0">
              <a:spcBef>
                <a:spcPts val="0"/>
              </a:spcBef>
              <a:buNone/>
            </a:pPr>
            <a:r>
              <a:rPr lang="en" sz="3000"/>
              <a:t>— Lou Shipley, Black Duck Software</a:t>
            </a:r>
          </a:p>
        </p:txBody>
      </p:sp>
      <p:sp>
        <p:nvSpPr>
          <p:cNvPr id="160" name="Shape 160"/>
          <p:cNvSpPr txBox="1"/>
          <p:nvPr/>
        </p:nvSpPr>
        <p:spPr>
          <a:xfrm>
            <a:off x="2249550" y="6181375"/>
            <a:ext cx="4644900" cy="306600"/>
          </a:xfrm>
          <a:prstGeom prst="rect">
            <a:avLst/>
          </a:prstGeom>
          <a:noFill/>
          <a:ln>
            <a:noFill/>
          </a:ln>
        </p:spPr>
        <p:txBody>
          <a:bodyPr lIns="91425" tIns="91425" rIns="91425" bIns="91425" anchor="t" anchorCtr="0">
            <a:noAutofit/>
          </a:bodyPr>
          <a:lstStyle/>
          <a:p>
            <a:pPr lvl="0" rtl="0">
              <a:spcBef>
                <a:spcPts val="0"/>
              </a:spcBef>
              <a:buNone/>
            </a:pPr>
            <a:r>
              <a:rPr lang="en" sz="1000">
                <a:latin typeface="Source Sans Pro"/>
                <a:ea typeface="Source Sans Pro"/>
                <a:cs typeface="Source Sans Pro"/>
                <a:sym typeface="Source Sans Pro"/>
              </a:rPr>
              <a:t>https://www.blackducksoftware.com/2016-future-of-open-source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Trademarks and the Community</a:t>
            </a:r>
          </a:p>
        </p:txBody>
      </p:sp>
      <p:sp>
        <p:nvSpPr>
          <p:cNvPr id="336" name="Shape 336"/>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53975" lvl="0" rtl="0">
              <a:spcBef>
                <a:spcPts val="0"/>
              </a:spcBef>
              <a:spcAft>
                <a:spcPts val="1000"/>
              </a:spcAft>
              <a:buNone/>
            </a:pPr>
            <a:r>
              <a:rPr lang="en-US" b="1" i="1" dirty="0"/>
              <a:t>The rules are the same</a:t>
            </a:r>
          </a:p>
          <a:p>
            <a:pPr marL="457200" lvl="0" indent="-228600" rtl="0">
              <a:spcBef>
                <a:spcPts val="0"/>
              </a:spcBef>
              <a:spcAft>
                <a:spcPts val="1000"/>
              </a:spcAft>
            </a:pPr>
            <a:r>
              <a:rPr lang="en-US" dirty="0"/>
              <a:t>N</a:t>
            </a:r>
            <a:r>
              <a:rPr lang="en" dirty="0"/>
              <a:t>o open source license in use grants a trademark license</a:t>
            </a:r>
          </a:p>
          <a:p>
            <a:pPr lvl="0" rtl="0">
              <a:spcBef>
                <a:spcPts val="0"/>
              </a:spcBef>
              <a:spcAft>
                <a:spcPts val="1000"/>
              </a:spcAft>
              <a:buNone/>
            </a:pPr>
            <a:r>
              <a:rPr lang="en-US" b="1" i="1" dirty="0"/>
              <a:t>The community’s application may be different</a:t>
            </a:r>
            <a:endParaRPr lang="en" b="1" i="1" dirty="0"/>
          </a:p>
          <a:p>
            <a:pPr marL="457200" lvl="0" indent="-228600" rtl="0">
              <a:spcBef>
                <a:spcPts val="0"/>
              </a:spcBef>
              <a:spcAft>
                <a:spcPts val="1000"/>
              </a:spcAft>
            </a:pPr>
            <a:r>
              <a:rPr lang="en" dirty="0"/>
              <a:t>The ethos of sharing carries through to how the project manages its trademarks</a:t>
            </a:r>
          </a:p>
          <a:p>
            <a:pPr marL="457200" lvl="0" indent="-228600" rtl="0">
              <a:spcBef>
                <a:spcPts val="0"/>
              </a:spcBef>
              <a:spcAft>
                <a:spcPts val="1000"/>
              </a:spcAft>
            </a:pPr>
            <a:r>
              <a:rPr lang="en" dirty="0"/>
              <a:t>Meanwhile, they have </a:t>
            </a:r>
            <a:r>
              <a:rPr lang="en-US" dirty="0" err="1"/>
              <a:t>th</a:t>
            </a:r>
            <a:r>
              <a:rPr lang="en" dirty="0"/>
              <a:t>e s</a:t>
            </a:r>
            <a:r>
              <a:rPr lang="en-US" dirty="0" err="1"/>
              <a:t>ame</a:t>
            </a:r>
            <a:r>
              <a:rPr lang="en-US" dirty="0"/>
              <a:t> legal issues as commercial companies</a:t>
            </a:r>
            <a:endParaRPr lang="en" dirty="0"/>
          </a:p>
          <a:p>
            <a:pPr lvl="0" rtl="0">
              <a:spcBef>
                <a:spcPts val="0"/>
              </a:spcBef>
              <a:spcAft>
                <a:spcPts val="1000"/>
              </a:spcAft>
              <a:buNone/>
            </a:pPr>
            <a:endParaRPr dirty="0"/>
          </a:p>
          <a:p>
            <a:pPr lvl="0" rtl="0">
              <a:spcBef>
                <a:spcPts val="0"/>
              </a:spcBef>
              <a:spcAft>
                <a:spcPts val="10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txBox="1">
            <a:spLocks noGrp="1"/>
          </p:cNvSpPr>
          <p:nvPr>
            <p:ph type="ctrTitle" idx="4294967295"/>
          </p:nvPr>
        </p:nvSpPr>
        <p:spPr>
          <a:xfrm>
            <a:off x="533400" y="1882525"/>
            <a:ext cx="4015800" cy="1546500"/>
          </a:xfrm>
          <a:prstGeom prst="rect">
            <a:avLst/>
          </a:prstGeom>
        </p:spPr>
        <p:txBody>
          <a:bodyPr lIns="91425" tIns="91425" rIns="91425" bIns="91425" anchor="b" anchorCtr="0">
            <a:noAutofit/>
          </a:bodyPr>
          <a:lstStyle/>
          <a:p>
            <a:pPr lvl="0" algn="r" rtl="0">
              <a:spcBef>
                <a:spcPts val="0"/>
              </a:spcBef>
              <a:buNone/>
            </a:pPr>
            <a:r>
              <a:rPr lang="en" sz="6000" b="1"/>
              <a:t>Open Source Clients</a:t>
            </a:r>
          </a:p>
        </p:txBody>
      </p:sp>
      <p:sp>
        <p:nvSpPr>
          <p:cNvPr id="167" name="Shape 167"/>
          <p:cNvSpPr txBox="1">
            <a:spLocks noGrp="1"/>
          </p:cNvSpPr>
          <p:nvPr>
            <p:ph type="subTitle" idx="4294967295"/>
          </p:nvPr>
        </p:nvSpPr>
        <p:spPr>
          <a:xfrm>
            <a:off x="533400" y="3405752"/>
            <a:ext cx="4616100" cy="2728500"/>
          </a:xfrm>
          <a:prstGeom prst="rect">
            <a:avLst/>
          </a:prstGeom>
        </p:spPr>
        <p:txBody>
          <a:bodyPr lIns="91425" tIns="91425" rIns="91425" bIns="91425" anchor="t" anchorCtr="0">
            <a:noAutofit/>
          </a:bodyPr>
          <a:lstStyle/>
          <a:p>
            <a:pPr lvl="0" algn="r" rtl="0">
              <a:spcBef>
                <a:spcPts val="0"/>
              </a:spcBef>
              <a:buNone/>
            </a:pPr>
            <a:r>
              <a:rPr lang="en"/>
              <a:t>Open source organizational structures, actions, people, and culture are different than traditional clients. </a:t>
            </a:r>
          </a:p>
        </p:txBody>
      </p:sp>
      <p:cxnSp>
        <p:nvCxnSpPr>
          <p:cNvPr id="168" name="Shape 168"/>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169" name="Shape 169"/>
          <p:cNvCxnSpPr/>
          <p:nvPr/>
        </p:nvCxnSpPr>
        <p:spPr>
          <a:xfrm flipH="1">
            <a:off x="7133575" y="1483475"/>
            <a:ext cx="332400" cy="267600"/>
          </a:xfrm>
          <a:prstGeom prst="straightConnector1">
            <a:avLst/>
          </a:prstGeom>
          <a:noFill/>
          <a:ln w="9525" cap="flat" cmpd="sng">
            <a:solidFill>
              <a:srgbClr val="CFD8DC"/>
            </a:solidFill>
            <a:prstDash val="solid"/>
            <a:round/>
            <a:headEnd type="none" w="lg" len="lg"/>
            <a:tailEnd type="none" w="lg" len="lg"/>
          </a:ln>
        </p:spPr>
      </p:cxnSp>
      <p:cxnSp>
        <p:nvCxnSpPr>
          <p:cNvPr id="170" name="Shape 170"/>
          <p:cNvCxnSpPr>
            <a:endCxn id="165"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171" name="Shape 171"/>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72" name="Shape 172"/>
          <p:cNvGrpSpPr/>
          <p:nvPr/>
        </p:nvGrpSpPr>
        <p:grpSpPr>
          <a:xfrm>
            <a:off x="5362193" y="1744267"/>
            <a:ext cx="1467014" cy="1407311"/>
            <a:chOff x="5233525" y="4954450"/>
            <a:chExt cx="538275" cy="516350"/>
          </a:xfrm>
        </p:grpSpPr>
        <p:sp>
          <p:nvSpPr>
            <p:cNvPr id="173" name="Shape 173"/>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4" name="Shape 174"/>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5" name="Shape 175"/>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6" name="Shape 176"/>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7" name="Shape 17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8" name="Shape 178"/>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79" name="Shape 179"/>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80" name="Shape 180"/>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81" name="Shape 181"/>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82" name="Shape 18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183" name="Shape 183"/>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Projects Versus Products</a:t>
            </a:r>
          </a:p>
        </p:txBody>
      </p:sp>
      <p:sp>
        <p:nvSpPr>
          <p:cNvPr id="189" name="Shape 189"/>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t>Open source </a:t>
            </a:r>
            <a:r>
              <a:rPr lang="en" b="1" dirty="0"/>
              <a:t>projects</a:t>
            </a:r>
            <a:r>
              <a:rPr lang="en" dirty="0"/>
              <a:t> are communities of people from various employers, countries, backgrounds</a:t>
            </a:r>
          </a:p>
          <a:p>
            <a:pPr marL="457200" lvl="0" indent="-228600">
              <a:spcAft>
                <a:spcPts val="1000"/>
              </a:spcAft>
            </a:pPr>
            <a:r>
              <a:rPr lang="en" dirty="0"/>
              <a:t>Open source </a:t>
            </a:r>
            <a:r>
              <a:rPr lang="en" b="1" dirty="0"/>
              <a:t>products</a:t>
            </a:r>
            <a:r>
              <a:rPr lang="en" dirty="0"/>
              <a:t> are most often </a:t>
            </a:r>
            <a:r>
              <a:rPr lang="en-US" dirty="0"/>
              <a:t>eponymous</a:t>
            </a:r>
            <a:r>
              <a:rPr lang="en" dirty="0"/>
              <a:t> with the project identity</a:t>
            </a:r>
          </a:p>
          <a:p>
            <a:pPr marL="457200" lvl="0" indent="-228600" rtl="0">
              <a:spcBef>
                <a:spcPts val="0"/>
              </a:spcBef>
              <a:spcAft>
                <a:spcPts val="1000"/>
              </a:spcAft>
            </a:pPr>
            <a:r>
              <a:rPr lang="en-US" dirty="0"/>
              <a:t>The c</a:t>
            </a:r>
            <a:r>
              <a:rPr lang="en" dirty="0"/>
              <a:t>ommunity </a:t>
            </a:r>
            <a:r>
              <a:rPr lang="en-US" dirty="0"/>
              <a:t>often</a:t>
            </a:r>
            <a:r>
              <a:rPr lang="en" dirty="0"/>
              <a:t> lack</a:t>
            </a:r>
            <a:r>
              <a:rPr lang="en-US" dirty="0"/>
              <a:t>s</a:t>
            </a:r>
            <a:r>
              <a:rPr lang="en" dirty="0"/>
              <a:t> legal </a:t>
            </a:r>
            <a:r>
              <a:rPr lang="en-US" dirty="0"/>
              <a:t>support</a:t>
            </a:r>
            <a:r>
              <a:rPr lang="en" dirty="0"/>
              <a:t> and </a:t>
            </a:r>
            <a:r>
              <a:rPr lang="en-US" dirty="0"/>
              <a:t>members may act </a:t>
            </a:r>
            <a:r>
              <a:rPr lang="en-US" b="1" dirty="0"/>
              <a:t>unilaterally</a:t>
            </a:r>
            <a:endParaRPr lang="en" b="1" dirty="0"/>
          </a:p>
          <a:p>
            <a:pPr lvl="0" rtl="0">
              <a:spcBef>
                <a:spcPts val="0"/>
              </a:spcBef>
              <a:spcAft>
                <a:spcPts val="10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Shape 71"/>
          <p:cNvSpPr txBox="1">
            <a:spLocks noGrp="1"/>
          </p:cNvSpPr>
          <p:nvPr>
            <p:ph type="ctrTitle" idx="4294967295"/>
          </p:nvPr>
        </p:nvSpPr>
        <p:spPr>
          <a:xfrm>
            <a:off x="1637500" y="587125"/>
            <a:ext cx="5642099" cy="1546500"/>
          </a:xfrm>
          <a:prstGeom prst="rect">
            <a:avLst/>
          </a:prstGeom>
        </p:spPr>
        <p:txBody>
          <a:bodyPr lIns="91425" tIns="91425" rIns="91425" bIns="91425" anchor="b" anchorCtr="0">
            <a:noAutofit/>
          </a:bodyPr>
          <a:lstStyle/>
          <a:p>
            <a:pPr lvl="0">
              <a:spcBef>
                <a:spcPts val="0"/>
              </a:spcBef>
              <a:buNone/>
            </a:pPr>
            <a:r>
              <a:rPr lang="en" sz="6000" b="1" dirty="0"/>
              <a:t>Agenda</a:t>
            </a:r>
          </a:p>
        </p:txBody>
      </p:sp>
      <p:sp>
        <p:nvSpPr>
          <p:cNvPr id="72" name="Shape 72"/>
          <p:cNvSpPr txBox="1">
            <a:spLocks noGrp="1"/>
          </p:cNvSpPr>
          <p:nvPr>
            <p:ph type="body" idx="4294967295"/>
          </p:nvPr>
        </p:nvSpPr>
        <p:spPr>
          <a:xfrm>
            <a:off x="1305150" y="2494600"/>
            <a:ext cx="6798600" cy="2904000"/>
          </a:xfrm>
          <a:prstGeom prst="rect">
            <a:avLst/>
          </a:prstGeom>
        </p:spPr>
        <p:txBody>
          <a:bodyPr lIns="91425" tIns="91425" rIns="91425" bIns="91425" anchor="t" anchorCtr="0">
            <a:noAutofit/>
          </a:bodyPr>
          <a:lstStyle/>
          <a:p>
            <a:pPr marL="457200" lvl="0" indent="0">
              <a:spcBef>
                <a:spcPts val="0"/>
              </a:spcBef>
              <a:buNone/>
            </a:pPr>
            <a:endParaRPr lang="en" sz="2600" b="1" dirty="0"/>
          </a:p>
          <a:p>
            <a:pPr marL="457200" lvl="0" indent="0">
              <a:spcBef>
                <a:spcPts val="0"/>
              </a:spcBef>
              <a:buNone/>
            </a:pPr>
            <a:r>
              <a:rPr lang="en" sz="2600" dirty="0"/>
              <a:t>Shane</a:t>
            </a:r>
            <a:r>
              <a:rPr lang="en" sz="2600" b="1" dirty="0"/>
              <a:t>:</a:t>
            </a:r>
            <a:r>
              <a:rPr lang="en" sz="2600" dirty="0"/>
              <a:t> </a:t>
            </a:r>
            <a:r>
              <a:rPr lang="en" sz="2600" i="1" dirty="0"/>
              <a:t>How open source works differently.</a:t>
            </a:r>
          </a:p>
          <a:p>
            <a:pPr lvl="0">
              <a:spcBef>
                <a:spcPts val="0"/>
              </a:spcBef>
              <a:buNone/>
            </a:pPr>
            <a:endParaRPr sz="2600" dirty="0"/>
          </a:p>
          <a:p>
            <a:pPr marL="457200" lvl="0" indent="0">
              <a:spcBef>
                <a:spcPts val="0"/>
              </a:spcBef>
              <a:buNone/>
            </a:pPr>
            <a:r>
              <a:rPr lang="en" sz="2600" dirty="0"/>
              <a:t>Pam</a:t>
            </a:r>
            <a:r>
              <a:rPr lang="en" sz="2600" b="1" dirty="0"/>
              <a:t>:</a:t>
            </a:r>
            <a:r>
              <a:rPr lang="en" sz="2600" dirty="0"/>
              <a:t> </a:t>
            </a:r>
            <a:r>
              <a:rPr lang="en" sz="2600" i="1" dirty="0"/>
              <a:t>How that applies in practice.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People Are Different</a:t>
            </a:r>
          </a:p>
        </p:txBody>
      </p:sp>
      <p:sp>
        <p:nvSpPr>
          <p:cNvPr id="195" name="Shape 19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t>The </a:t>
            </a:r>
            <a:r>
              <a:rPr lang="en" b="1" dirty="0"/>
              <a:t>people leading</a:t>
            </a:r>
            <a:r>
              <a:rPr lang="en" dirty="0"/>
              <a:t> open source projects support sharing and contributions</a:t>
            </a:r>
          </a:p>
          <a:p>
            <a:pPr marL="457200" lvl="0" indent="-228600" rtl="0">
              <a:spcBef>
                <a:spcPts val="0"/>
              </a:spcBef>
              <a:spcAft>
                <a:spcPts val="1000"/>
              </a:spcAft>
            </a:pPr>
            <a:r>
              <a:rPr lang="en" dirty="0"/>
              <a:t>Often have a </a:t>
            </a:r>
            <a:r>
              <a:rPr lang="en" b="1" dirty="0"/>
              <a:t>personal</a:t>
            </a:r>
            <a:r>
              <a:rPr lang="en" dirty="0"/>
              <a:t> connection to the project brand</a:t>
            </a:r>
          </a:p>
          <a:p>
            <a:pPr marL="457200" lvl="0" indent="-228600" rtl="0">
              <a:spcBef>
                <a:spcPts val="0"/>
              </a:spcBef>
              <a:spcAft>
                <a:spcPts val="1000"/>
              </a:spcAft>
            </a:pPr>
            <a:r>
              <a:rPr lang="en" dirty="0"/>
              <a:t>Careers are measured </a:t>
            </a:r>
            <a:r>
              <a:rPr lang="en" b="1" dirty="0"/>
              <a:t>across projects</a:t>
            </a:r>
          </a:p>
          <a:p>
            <a:pPr marL="457200" lvl="0" indent="-228600" rtl="0">
              <a:spcBef>
                <a:spcPts val="0"/>
              </a:spcBef>
              <a:spcAft>
                <a:spcPts val="1000"/>
              </a:spcAft>
            </a:pPr>
            <a:r>
              <a:rPr lang="en" b="1" dirty="0"/>
              <a:t>Communication</a:t>
            </a:r>
            <a:r>
              <a:rPr lang="en" dirty="0"/>
              <a:t> speed, style, organization </a:t>
            </a:r>
            <a:r>
              <a:rPr lang="en" b="1" dirty="0"/>
              <a:t>can be chaotic</a:t>
            </a:r>
            <a:r>
              <a:rPr lang="en" dirty="0"/>
              <a:t> and very technical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Projects Have Governance</a:t>
            </a:r>
          </a:p>
        </p:txBody>
      </p:sp>
      <p:sp>
        <p:nvSpPr>
          <p:cNvPr id="201" name="Shape 201"/>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a:t>Types of governance</a:t>
            </a:r>
          </a:p>
          <a:p>
            <a:pPr marL="914400" lvl="1" indent="-228600" rtl="0">
              <a:spcBef>
                <a:spcPts val="0"/>
              </a:spcBef>
              <a:spcAft>
                <a:spcPts val="0"/>
              </a:spcAft>
            </a:pPr>
            <a:r>
              <a:rPr lang="en"/>
              <a:t>Benevolent Dictator (individual)</a:t>
            </a:r>
          </a:p>
          <a:p>
            <a:pPr marL="914400" lvl="1" indent="-228600" rtl="0">
              <a:spcBef>
                <a:spcPts val="0"/>
              </a:spcBef>
              <a:spcAft>
                <a:spcPts val="0"/>
              </a:spcAft>
            </a:pPr>
            <a:r>
              <a:rPr lang="en"/>
              <a:t>Benevolent Company (corporation)</a:t>
            </a:r>
          </a:p>
          <a:p>
            <a:pPr marL="914400" lvl="1" indent="-228600" rtl="0">
              <a:spcBef>
                <a:spcPts val="0"/>
              </a:spcBef>
              <a:spcAft>
                <a:spcPts val="0"/>
              </a:spcAft>
            </a:pPr>
            <a:r>
              <a:rPr lang="en"/>
              <a:t>Multi-Corporate Board (501C6 foundation) </a:t>
            </a:r>
          </a:p>
          <a:p>
            <a:pPr marL="914400" lvl="1" indent="-228600" rtl="0">
              <a:spcBef>
                <a:spcPts val="0"/>
              </a:spcBef>
              <a:spcAft>
                <a:spcPts val="1000"/>
              </a:spcAft>
            </a:pPr>
            <a:r>
              <a:rPr lang="en"/>
              <a:t>Individual Meritocracy (Apache, 501C3)</a:t>
            </a:r>
          </a:p>
          <a:p>
            <a:pPr marL="457200" lvl="0" indent="-228600" rtl="0">
              <a:spcBef>
                <a:spcPts val="0"/>
              </a:spcBef>
              <a:spcAft>
                <a:spcPts val="1000"/>
              </a:spcAft>
            </a:pPr>
            <a:r>
              <a:rPr lang="en"/>
              <a:t>Many open source projects have policy for IP submission (CLA or DCO)</a:t>
            </a:r>
          </a:p>
          <a:p>
            <a:pPr marL="457200" lvl="0" indent="-228600" rtl="0">
              <a:spcBef>
                <a:spcPts val="0"/>
              </a:spcBef>
              <a:spcAft>
                <a:spcPts val="1000"/>
              </a:spcAft>
            </a:pPr>
            <a:r>
              <a:rPr lang="en"/>
              <a:t>Documented community voting on releases</a:t>
            </a:r>
            <a:br>
              <a:rPr lang="en"/>
            </a:br>
            <a:endParaRPr lang="en"/>
          </a:p>
          <a:p>
            <a:pPr lvl="0" rtl="0">
              <a:spcBef>
                <a:spcPts val="0"/>
              </a:spcBef>
              <a:spcAft>
                <a:spcPts val="10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Organizations Are Different</a:t>
            </a:r>
          </a:p>
        </p:txBody>
      </p:sp>
      <p:sp>
        <p:nvSpPr>
          <p:cNvPr id="207" name="Shape 207"/>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a:t>Open source groups are often non-profits</a:t>
            </a:r>
          </a:p>
          <a:p>
            <a:pPr marL="457200" lvl="0" indent="-228600" rtl="0">
              <a:spcBef>
                <a:spcPts val="0"/>
              </a:spcBef>
              <a:spcAft>
                <a:spcPts val="1000"/>
              </a:spcAft>
            </a:pPr>
            <a:r>
              <a:rPr lang="en"/>
              <a:t>Participants are distributed geographically, work for different vendors</a:t>
            </a:r>
          </a:p>
          <a:p>
            <a:pPr marL="457200" lvl="0" indent="-228600" rtl="0">
              <a:spcBef>
                <a:spcPts val="0"/>
              </a:spcBef>
              <a:spcAft>
                <a:spcPts val="1000"/>
              </a:spcAft>
            </a:pPr>
            <a:r>
              <a:rPr lang="en"/>
              <a:t>Decision making and communication are non-hierarchical</a:t>
            </a:r>
          </a:p>
          <a:p>
            <a:pPr marL="457200" lvl="0" indent="-228600" rtl="0">
              <a:spcBef>
                <a:spcPts val="0"/>
              </a:spcBef>
              <a:spcAft>
                <a:spcPts val="1000"/>
              </a:spcAft>
            </a:pPr>
            <a:r>
              <a:rPr lang="en"/>
              <a:t>Goals are mindshare and credit - not profit</a:t>
            </a:r>
          </a:p>
          <a:p>
            <a:pPr marL="457200" lvl="0" indent="-228600" rtl="0">
              <a:spcBef>
                <a:spcPts val="0"/>
              </a:spcBef>
              <a:spcAft>
                <a:spcPts val="1000"/>
              </a:spcAft>
            </a:pPr>
            <a:r>
              <a:rPr lang="en"/>
              <a:t>Lack paid staff, greatly under-represented by counsel</a:t>
            </a:r>
            <a:br>
              <a:rPr lang="en"/>
            </a:br>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Trademark Ownership</a:t>
            </a:r>
          </a:p>
        </p:txBody>
      </p:sp>
      <p:sp>
        <p:nvSpPr>
          <p:cNvPr id="342" name="Shape 342"/>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marR="0" lvl="0" indent="-228600" algn="l" rtl="0">
              <a:lnSpc>
                <a:spcPct val="100000"/>
              </a:lnSpc>
              <a:spcBef>
                <a:spcPts val="600"/>
              </a:spcBef>
              <a:spcAft>
                <a:spcPts val="1000"/>
              </a:spcAft>
            </a:pPr>
            <a:r>
              <a:rPr lang="en"/>
              <a:t>Who owns the open source trademark, i.e., who can register it?</a:t>
            </a:r>
          </a:p>
          <a:p>
            <a:pPr marL="914400" marR="0" lvl="1" indent="-419100" algn="l" rtl="0">
              <a:lnSpc>
                <a:spcPct val="100000"/>
              </a:lnSpc>
              <a:spcBef>
                <a:spcPts val="600"/>
              </a:spcBef>
              <a:spcAft>
                <a:spcPts val="0"/>
              </a:spcAft>
              <a:buSzPct val="100000"/>
            </a:pPr>
            <a:r>
              <a:rPr lang="en" sz="3000"/>
              <a:t>Individual</a:t>
            </a:r>
          </a:p>
          <a:p>
            <a:pPr marL="914400" marR="0" lvl="1" indent="-419100" algn="l" rtl="0">
              <a:lnSpc>
                <a:spcPct val="100000"/>
              </a:lnSpc>
              <a:spcBef>
                <a:spcPts val="600"/>
              </a:spcBef>
              <a:spcAft>
                <a:spcPts val="0"/>
              </a:spcAft>
              <a:buSzPct val="100000"/>
            </a:pPr>
            <a:r>
              <a:rPr lang="en" sz="3000"/>
              <a:t>A recognized type of legal entity but not formally formed, e.g., partnership</a:t>
            </a:r>
          </a:p>
          <a:p>
            <a:pPr marL="914400" marR="0" lvl="1" indent="-419100" algn="l" rtl="0">
              <a:lnSpc>
                <a:spcPct val="100000"/>
              </a:lnSpc>
              <a:spcBef>
                <a:spcPts val="600"/>
              </a:spcBef>
              <a:spcAft>
                <a:spcPts val="0"/>
              </a:spcAft>
              <a:buSzPct val="100000"/>
            </a:pPr>
            <a:r>
              <a:rPr lang="en" sz="3000"/>
              <a:t>Non-profit foundation</a:t>
            </a:r>
          </a:p>
          <a:p>
            <a:pPr marL="914400" marR="0" lvl="1" indent="-419100" algn="l" rtl="0">
              <a:lnSpc>
                <a:spcPct val="100000"/>
              </a:lnSpc>
              <a:spcBef>
                <a:spcPts val="600"/>
              </a:spcBef>
              <a:spcAft>
                <a:spcPts val="0"/>
              </a:spcAft>
              <a:buSzPct val="100000"/>
            </a:pPr>
            <a:r>
              <a:rPr lang="en" sz="3000"/>
              <a:t>Corporation or benevolent custodian</a:t>
            </a:r>
          </a:p>
          <a:p>
            <a:pPr marL="914400" marR="0" lvl="1" indent="-419100" algn="l" rtl="0">
              <a:lnSpc>
                <a:spcPct val="100000"/>
              </a:lnSpc>
              <a:spcBef>
                <a:spcPts val="600"/>
              </a:spcBef>
              <a:spcAft>
                <a:spcPts val="0"/>
              </a:spcAft>
              <a:buSzPct val="100000"/>
            </a:pPr>
            <a:r>
              <a:rPr lang="en" sz="3000"/>
              <a:t>Fiscal sponsorship</a:t>
            </a:r>
          </a:p>
          <a:p>
            <a:pPr marR="0" lvl="0" algn="l" rtl="0">
              <a:lnSpc>
                <a:spcPct val="100000"/>
              </a:lnSpc>
              <a:spcBef>
                <a:spcPts val="600"/>
              </a:spcBef>
              <a:spcAft>
                <a:spcPts val="0"/>
              </a:spcAft>
              <a:buNone/>
            </a:pP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Trademark Ownership</a:t>
            </a:r>
          </a:p>
        </p:txBody>
      </p:sp>
      <p:sp>
        <p:nvSpPr>
          <p:cNvPr id="348" name="Shape 348"/>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pPr>
            <a:r>
              <a:rPr lang="en"/>
              <a:t>Quality control</a:t>
            </a:r>
          </a:p>
          <a:p>
            <a:pPr marL="914400" lvl="1" indent="-419100" rtl="0">
              <a:spcBef>
                <a:spcPts val="0"/>
              </a:spcBef>
              <a:spcAft>
                <a:spcPts val="1000"/>
              </a:spcAft>
              <a:buSzPct val="100000"/>
            </a:pPr>
            <a:r>
              <a:rPr lang="en" sz="3000"/>
              <a:t>There is a canonical (i.e., “single”) source, just like any product developed in more traditional ways</a:t>
            </a:r>
          </a:p>
          <a:p>
            <a:pPr marL="914400" marR="0" lvl="1" indent="-419100" algn="l" rtl="0">
              <a:lnSpc>
                <a:spcPct val="100000"/>
              </a:lnSpc>
              <a:spcBef>
                <a:spcPts val="600"/>
              </a:spcBef>
              <a:spcAft>
                <a:spcPts val="0"/>
              </a:spcAft>
              <a:buSzPct val="100000"/>
            </a:pPr>
            <a:r>
              <a:rPr lang="en" sz="3000"/>
              <a:t>The quality of the product is highly controlled</a:t>
            </a:r>
          </a:p>
          <a:p>
            <a:pPr marR="0" lvl="0" algn="l" rtl="0">
              <a:lnSpc>
                <a:spcPct val="100000"/>
              </a:lnSpc>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Shape 353"/>
          <p:cNvPicPr preferRelativeResize="0"/>
          <p:nvPr/>
        </p:nvPicPr>
        <p:blipFill>
          <a:blip r:embed="rId3">
            <a:alphaModFix/>
          </a:blip>
          <a:stretch>
            <a:fillRect/>
          </a:stretch>
        </p:blipFill>
        <p:spPr>
          <a:xfrm>
            <a:off x="-227459" y="620649"/>
            <a:ext cx="9598918" cy="5260950"/>
          </a:xfrm>
          <a:prstGeom prst="rect">
            <a:avLst/>
          </a:prstGeom>
          <a:noFill/>
          <a:ln>
            <a:noFill/>
          </a:ln>
        </p:spPr>
      </p:pic>
      <p:sp>
        <p:nvSpPr>
          <p:cNvPr id="354" name="Shape 354"/>
          <p:cNvSpPr txBox="1"/>
          <p:nvPr/>
        </p:nvSpPr>
        <p:spPr>
          <a:xfrm>
            <a:off x="-1082550" y="2692478"/>
            <a:ext cx="11309100" cy="1117199"/>
          </a:xfrm>
          <a:prstGeom prst="rect">
            <a:avLst/>
          </a:prstGeom>
          <a:solidFill>
            <a:srgbClr val="E5E7DE">
              <a:alpha val="66150"/>
            </a:srgbClr>
          </a:solidFill>
          <a:ln>
            <a:noFill/>
          </a:ln>
        </p:spPr>
        <p:txBody>
          <a:bodyPr lIns="91425" tIns="91425" rIns="91425" bIns="91425" anchor="ctr" anchorCtr="0">
            <a:noAutofit/>
          </a:bodyPr>
          <a:lstStyle/>
          <a:p>
            <a:pPr lvl="0" algn="ctr" rtl="0">
              <a:spcBef>
                <a:spcPts val="0"/>
              </a:spcBef>
              <a:buNone/>
            </a:pPr>
            <a:r>
              <a:rPr lang="en" sz="3600">
                <a:solidFill>
                  <a:srgbClr val="0B3536"/>
                </a:solidFill>
                <a:latin typeface="Arvo"/>
                <a:ea typeface="Arvo"/>
                <a:cs typeface="Arvo"/>
                <a:sym typeface="Arvo"/>
              </a:rPr>
              <a:t>...getting  FireFox on Debian Linux</a:t>
            </a:r>
          </a:p>
        </p:txBody>
      </p:sp>
    </p:spTree>
    <p:extLst>
      <p:ext uri="{BB962C8B-B14F-4D97-AF65-F5344CB8AC3E}">
        <p14:creationId xmlns:p14="http://schemas.microsoft.com/office/powerpoint/2010/main" val="203553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Shape 359"/>
          <p:cNvPicPr preferRelativeResize="0"/>
          <p:nvPr/>
        </p:nvPicPr>
        <p:blipFill>
          <a:blip r:embed="rId3">
            <a:alphaModFix/>
          </a:blip>
          <a:stretch>
            <a:fillRect/>
          </a:stretch>
        </p:blipFill>
        <p:spPr>
          <a:xfrm>
            <a:off x="-213124" y="1226026"/>
            <a:ext cx="9570250" cy="3148625"/>
          </a:xfrm>
          <a:prstGeom prst="rect">
            <a:avLst/>
          </a:prstGeom>
          <a:noFill/>
          <a:ln>
            <a:noFill/>
          </a:ln>
        </p:spPr>
      </p:pic>
      <p:sp>
        <p:nvSpPr>
          <p:cNvPr id="360" name="Shape 360"/>
          <p:cNvSpPr txBox="1"/>
          <p:nvPr/>
        </p:nvSpPr>
        <p:spPr>
          <a:xfrm>
            <a:off x="2731600" y="6173750"/>
            <a:ext cx="6313800" cy="599700"/>
          </a:xfrm>
          <a:prstGeom prst="rect">
            <a:avLst/>
          </a:prstGeom>
          <a:noFill/>
          <a:ln>
            <a:noFill/>
          </a:ln>
        </p:spPr>
        <p:txBody>
          <a:bodyPr lIns="91425" tIns="91425" rIns="91425" bIns="91425" anchor="t" anchorCtr="0">
            <a:noAutofit/>
          </a:bodyPr>
          <a:lstStyle/>
          <a:p>
            <a:pPr lvl="0">
              <a:spcBef>
                <a:spcPts val="0"/>
              </a:spcBef>
              <a:buClr>
                <a:schemeClr val="dk1"/>
              </a:buClr>
              <a:buSzPct val="91666"/>
              <a:buFont typeface="Arial"/>
              <a:buNone/>
            </a:pPr>
            <a:r>
              <a:rPr lang="en" sz="1200" u="sng">
                <a:solidFill>
                  <a:srgbClr val="0097A7"/>
                </a:solidFill>
                <a:latin typeface="Montserrat"/>
                <a:ea typeface="Montserrat"/>
                <a:cs typeface="Montserrat"/>
                <a:sym typeface="Montserrat"/>
                <a:hlinkClick r:id="rId4"/>
              </a:rPr>
              <a:t>https://wiki.debian.org/Iceweasel#How_to_install_iceweasel_.28Firefox.29</a:t>
            </a:r>
            <a:r>
              <a:rPr lang="en" sz="1200">
                <a:solidFill>
                  <a:schemeClr val="dk1"/>
                </a:solidFill>
                <a:latin typeface="Montserrat"/>
                <a:ea typeface="Montserrat"/>
                <a:cs typeface="Montserrat"/>
                <a:sym typeface="Montserrat"/>
              </a:rPr>
              <a:t> </a:t>
            </a:r>
          </a:p>
          <a:p>
            <a:pPr lvl="0">
              <a:spcBef>
                <a:spcPts val="0"/>
              </a:spcBef>
              <a:buNone/>
            </a:pPr>
            <a:endParaRPr/>
          </a:p>
        </p:txBody>
      </p:sp>
    </p:spTree>
    <p:extLst>
      <p:ext uri="{BB962C8B-B14F-4D97-AF65-F5344CB8AC3E}">
        <p14:creationId xmlns:p14="http://schemas.microsoft.com/office/powerpoint/2010/main" val="399221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 name="Shape 213"/>
          <p:cNvSpPr txBox="1">
            <a:spLocks noGrp="1"/>
          </p:cNvSpPr>
          <p:nvPr>
            <p:ph type="ctrTitle" idx="4294967295"/>
          </p:nvPr>
        </p:nvSpPr>
        <p:spPr>
          <a:xfrm>
            <a:off x="533400" y="1882525"/>
            <a:ext cx="4015800" cy="1546500"/>
          </a:xfrm>
          <a:prstGeom prst="rect">
            <a:avLst/>
          </a:prstGeom>
        </p:spPr>
        <p:txBody>
          <a:bodyPr lIns="91425" tIns="91425" rIns="91425" bIns="91425" anchor="b" anchorCtr="0">
            <a:noAutofit/>
          </a:bodyPr>
          <a:lstStyle/>
          <a:p>
            <a:pPr lvl="0" algn="r" rtl="0">
              <a:spcBef>
                <a:spcPts val="0"/>
              </a:spcBef>
              <a:buNone/>
            </a:pPr>
            <a:r>
              <a:rPr lang="en" sz="6000" b="1"/>
              <a:t>Open Source Brands</a:t>
            </a:r>
          </a:p>
        </p:txBody>
      </p:sp>
      <p:sp>
        <p:nvSpPr>
          <p:cNvPr id="214" name="Shape 214"/>
          <p:cNvSpPr txBox="1">
            <a:spLocks noGrp="1"/>
          </p:cNvSpPr>
          <p:nvPr>
            <p:ph type="subTitle" idx="4294967295"/>
          </p:nvPr>
        </p:nvSpPr>
        <p:spPr>
          <a:xfrm>
            <a:off x="533400" y="3405752"/>
            <a:ext cx="4616100" cy="2728500"/>
          </a:xfrm>
          <a:prstGeom prst="rect">
            <a:avLst/>
          </a:prstGeom>
        </p:spPr>
        <p:txBody>
          <a:bodyPr lIns="91425" tIns="91425" rIns="91425" bIns="91425" anchor="t" anchorCtr="0">
            <a:noAutofit/>
          </a:bodyPr>
          <a:lstStyle/>
          <a:p>
            <a:pPr lvl="0" algn="r" rtl="0">
              <a:spcBef>
                <a:spcPts val="0"/>
              </a:spcBef>
              <a:buNone/>
            </a:pPr>
            <a:r>
              <a:rPr lang="en" dirty="0"/>
              <a:t>Open source brands work differently - when building your own, or using others </a:t>
            </a:r>
          </a:p>
        </p:txBody>
      </p:sp>
      <p:cxnSp>
        <p:nvCxnSpPr>
          <p:cNvPr id="215" name="Shape 215"/>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216" name="Shape 216"/>
          <p:cNvCxnSpPr/>
          <p:nvPr/>
        </p:nvCxnSpPr>
        <p:spPr>
          <a:xfrm flipH="1">
            <a:off x="7133575" y="1483475"/>
            <a:ext cx="332400" cy="267600"/>
          </a:xfrm>
          <a:prstGeom prst="straightConnector1">
            <a:avLst/>
          </a:prstGeom>
          <a:noFill/>
          <a:ln w="9525" cap="flat" cmpd="sng">
            <a:solidFill>
              <a:srgbClr val="CFD8DC"/>
            </a:solidFill>
            <a:prstDash val="solid"/>
            <a:round/>
            <a:headEnd type="none" w="lg" len="lg"/>
            <a:tailEnd type="none" w="lg" len="lg"/>
          </a:ln>
        </p:spPr>
      </p:cxnSp>
      <p:cxnSp>
        <p:nvCxnSpPr>
          <p:cNvPr id="217" name="Shape 217"/>
          <p:cNvCxnSpPr>
            <a:endCxn id="212"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218" name="Shape 218"/>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19" name="Shape 219"/>
          <p:cNvGrpSpPr/>
          <p:nvPr/>
        </p:nvGrpSpPr>
        <p:grpSpPr>
          <a:xfrm>
            <a:off x="5477322" y="1822524"/>
            <a:ext cx="1236695" cy="1250807"/>
            <a:chOff x="5290150" y="1636700"/>
            <a:chExt cx="425025" cy="429875"/>
          </a:xfrm>
        </p:grpSpPr>
        <p:sp>
          <p:nvSpPr>
            <p:cNvPr id="220" name="Shape 220"/>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221" name="Shape 221"/>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Open Source Projects Encourage Sharing</a:t>
            </a:r>
          </a:p>
        </p:txBody>
      </p:sp>
      <p:sp>
        <p:nvSpPr>
          <p:cNvPr id="227" name="Shape 227"/>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t>Vendor marketing including an open source brand </a:t>
            </a:r>
            <a:r>
              <a:rPr lang="en" b="1" dirty="0"/>
              <a:t>helps</a:t>
            </a:r>
            <a:r>
              <a:rPr lang="en" dirty="0"/>
              <a:t> build ecosystem, brings additional contributors to the project</a:t>
            </a:r>
          </a:p>
          <a:p>
            <a:pPr marL="457200" lvl="0" indent="-228600" rtl="0">
              <a:spcBef>
                <a:spcPts val="0"/>
              </a:spcBef>
              <a:spcAft>
                <a:spcPts val="1000"/>
              </a:spcAft>
            </a:pPr>
            <a:r>
              <a:rPr lang="en-US" dirty="0"/>
              <a:t>Project as</a:t>
            </a:r>
            <a:r>
              <a:rPr lang="en" dirty="0"/>
              <a:t> origin still important to the community</a:t>
            </a:r>
          </a:p>
          <a:p>
            <a:pPr lvl="0" rtl="0">
              <a:spcBef>
                <a:spcPts val="0"/>
              </a:spcBef>
              <a:spcAft>
                <a:spcPts val="10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Using An Open Source Brand</a:t>
            </a:r>
          </a:p>
        </p:txBody>
      </p:sp>
      <p:sp>
        <p:nvSpPr>
          <p:cNvPr id="233" name="Shape 233"/>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t>Projects </a:t>
            </a:r>
            <a:r>
              <a:rPr lang="en-US" dirty="0"/>
              <a:t>will</a:t>
            </a:r>
            <a:r>
              <a:rPr lang="en" dirty="0"/>
              <a:t> allow outside use of their brands - shows support of their ecosystem, and helps grow their community</a:t>
            </a:r>
          </a:p>
          <a:p>
            <a:pPr marL="457200" lvl="0" indent="-228600" rtl="0">
              <a:spcBef>
                <a:spcPts val="0"/>
              </a:spcBef>
              <a:spcAft>
                <a:spcPts val="1000"/>
              </a:spcAft>
            </a:pPr>
            <a:r>
              <a:rPr lang="en" dirty="0"/>
              <a:t>But still need to respect policy; not a blanket license or permission</a:t>
            </a:r>
          </a:p>
          <a:p>
            <a:pPr marL="457200" lvl="0" indent="-228600" rtl="0">
              <a:spcBef>
                <a:spcPts val="0"/>
              </a:spcBef>
              <a:spcAft>
                <a:spcPts val="1000"/>
              </a:spcAft>
            </a:pPr>
            <a:r>
              <a:rPr lang="en" dirty="0"/>
              <a:t>Often freely permit brand use on stickers, apparel, some kinds of services</a:t>
            </a:r>
          </a:p>
          <a:p>
            <a:pPr marL="457200" lvl="0" indent="-228600" rtl="0">
              <a:spcBef>
                <a:spcPts val="0"/>
              </a:spcBef>
              <a:spcAft>
                <a:spcPts val="1000"/>
              </a:spcAft>
            </a:pPr>
            <a:r>
              <a:rPr lang="en" dirty="0"/>
              <a:t>Give </a:t>
            </a:r>
            <a:r>
              <a:rPr lang="en" b="1" dirty="0"/>
              <a:t>credit</a:t>
            </a:r>
            <a:r>
              <a:rPr lang="en" dirty="0"/>
              <a:t> to the project’s community</a:t>
            </a:r>
          </a:p>
          <a:p>
            <a:pPr lvl="0" rtl="0">
              <a:spcBef>
                <a:spcPts val="0"/>
              </a:spcBef>
              <a:spcAft>
                <a:spcPts val="10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1317025" y="1453525"/>
            <a:ext cx="7024200" cy="978900"/>
          </a:xfrm>
          <a:prstGeom prst="rect">
            <a:avLst/>
          </a:prstGeom>
        </p:spPr>
        <p:txBody>
          <a:bodyPr lIns="91425" tIns="91425" rIns="91425" bIns="91425" anchor="b" anchorCtr="0">
            <a:noAutofit/>
          </a:bodyPr>
          <a:lstStyle/>
          <a:p>
            <a:pPr lvl="0" rtl="0">
              <a:spcBef>
                <a:spcPts val="0"/>
              </a:spcBef>
              <a:buNone/>
            </a:pPr>
            <a:r>
              <a:rPr lang="en"/>
              <a:t>Open Source Is Sharing</a:t>
            </a:r>
          </a:p>
        </p:txBody>
      </p:sp>
      <p:sp>
        <p:nvSpPr>
          <p:cNvPr id="78" name="Shape 78"/>
          <p:cNvSpPr txBox="1"/>
          <p:nvPr/>
        </p:nvSpPr>
        <p:spPr>
          <a:xfrm>
            <a:off x="812875" y="3678650"/>
            <a:ext cx="8032500" cy="1755900"/>
          </a:xfrm>
          <a:prstGeom prst="rect">
            <a:avLst/>
          </a:prstGeom>
          <a:noFill/>
          <a:ln>
            <a:noFill/>
          </a:ln>
        </p:spPr>
        <p:txBody>
          <a:bodyPr lIns="91425" tIns="91425" rIns="91425" bIns="91425" anchor="ctr" anchorCtr="0">
            <a:noAutofit/>
          </a:bodyPr>
          <a:lstStyle/>
          <a:p>
            <a:pPr marL="457200" lvl="0" indent="-419100" rtl="0">
              <a:lnSpc>
                <a:spcPct val="115000"/>
              </a:lnSpc>
              <a:spcBef>
                <a:spcPts val="600"/>
              </a:spcBef>
              <a:spcAft>
                <a:spcPts val="1000"/>
              </a:spcAft>
              <a:buClr>
                <a:srgbClr val="CFD8DC"/>
              </a:buClr>
              <a:buSzPct val="100000"/>
              <a:buFont typeface="Source Sans Pro"/>
              <a:buChar char="◎"/>
            </a:pPr>
            <a:r>
              <a:rPr lang="en" sz="3000">
                <a:solidFill>
                  <a:srgbClr val="263238"/>
                </a:solidFill>
                <a:latin typeface="Source Sans Pro"/>
                <a:ea typeface="Source Sans Pro"/>
                <a:cs typeface="Source Sans Pro"/>
                <a:sym typeface="Source Sans Pro"/>
              </a:rPr>
              <a:t>Open Source Ethos = Culture Of Sharing</a:t>
            </a:r>
          </a:p>
          <a:p>
            <a:pPr marL="457200" lvl="0" indent="-419100" rtl="0">
              <a:lnSpc>
                <a:spcPct val="115000"/>
              </a:lnSpc>
              <a:spcBef>
                <a:spcPts val="600"/>
              </a:spcBef>
              <a:spcAft>
                <a:spcPts val="1000"/>
              </a:spcAft>
              <a:buClr>
                <a:srgbClr val="CFD8DC"/>
              </a:buClr>
              <a:buSzPct val="100000"/>
              <a:buFont typeface="Source Sans Pro"/>
              <a:buChar char="◎"/>
            </a:pPr>
            <a:r>
              <a:rPr lang="en" sz="3000">
                <a:solidFill>
                  <a:srgbClr val="263238"/>
                </a:solidFill>
                <a:latin typeface="Source Sans Pro"/>
                <a:ea typeface="Source Sans Pro"/>
                <a:cs typeface="Source Sans Pro"/>
                <a:sym typeface="Source Sans Pro"/>
              </a:rPr>
              <a:t>Open Source Clients Are Different</a:t>
            </a:r>
          </a:p>
          <a:p>
            <a:pPr marL="457200" lvl="0" indent="-419100" rtl="0">
              <a:lnSpc>
                <a:spcPct val="115000"/>
              </a:lnSpc>
              <a:spcBef>
                <a:spcPts val="600"/>
              </a:spcBef>
              <a:spcAft>
                <a:spcPts val="1000"/>
              </a:spcAft>
              <a:buClr>
                <a:srgbClr val="CFD8DC"/>
              </a:buClr>
              <a:buSzPct val="100000"/>
              <a:buFont typeface="Source Sans Pro"/>
              <a:buChar char="◎"/>
            </a:pPr>
            <a:r>
              <a:rPr lang="en" sz="3000">
                <a:solidFill>
                  <a:srgbClr val="263238"/>
                </a:solidFill>
                <a:latin typeface="Source Sans Pro"/>
                <a:ea typeface="Source Sans Pro"/>
                <a:cs typeface="Source Sans Pro"/>
                <a:sym typeface="Source Sans Pro"/>
              </a:rPr>
              <a:t>Use Cases For Open Source Brands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dirty="0"/>
              <a:t>Trademark Guidelines </a:t>
            </a:r>
            <a:r>
              <a:rPr lang="en-US" dirty="0"/>
              <a:t>Are an Important Tool</a:t>
            </a:r>
            <a:endParaRPr lang="en" dirty="0"/>
          </a:p>
        </p:txBody>
      </p:sp>
      <p:sp>
        <p:nvSpPr>
          <p:cNvPr id="378" name="Shape 378"/>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1000"/>
              </a:spcAft>
              <a:buSzPct val="100000"/>
            </a:pPr>
            <a:r>
              <a:rPr lang="en" dirty="0"/>
              <a:t>Open source project guidelines will often grant licenses, especially for promotional goods</a:t>
            </a:r>
          </a:p>
          <a:p>
            <a:pPr marL="457200" marR="0" lvl="0" indent="-228600" algn="l" rtl="0">
              <a:lnSpc>
                <a:spcPct val="100000"/>
              </a:lnSpc>
              <a:spcBef>
                <a:spcPts val="600"/>
              </a:spcBef>
              <a:spcAft>
                <a:spcPts val="0"/>
              </a:spcAft>
            </a:pPr>
            <a:r>
              <a:rPr lang="en" dirty="0"/>
              <a:t>It will also describe lawful use for clarity</a:t>
            </a:r>
          </a:p>
          <a:p>
            <a:pPr marL="914400" marR="0" lvl="1" indent="-419100" algn="l" rtl="0">
              <a:lnSpc>
                <a:spcPct val="100000"/>
              </a:lnSpc>
              <a:spcBef>
                <a:spcPts val="600"/>
              </a:spcBef>
              <a:spcAft>
                <a:spcPts val="0"/>
              </a:spcAft>
              <a:buSzPct val="100000"/>
            </a:pPr>
            <a:r>
              <a:rPr lang="en" sz="3000" dirty="0"/>
              <a:t>Referential use</a:t>
            </a:r>
          </a:p>
          <a:p>
            <a:pPr marL="914400" marR="0" lvl="1" indent="-419100" algn="l" rtl="0">
              <a:lnSpc>
                <a:spcPct val="100000"/>
              </a:lnSpc>
              <a:spcBef>
                <a:spcPts val="600"/>
              </a:spcBef>
              <a:spcAft>
                <a:spcPts val="0"/>
              </a:spcAft>
              <a:buSzPct val="100000"/>
            </a:pPr>
            <a:r>
              <a:rPr lang="en-US" sz="3000" dirty="0"/>
              <a:t>R</a:t>
            </a:r>
            <a:r>
              <a:rPr lang="en" sz="3000" dirty="0"/>
              <a:t>esale</a:t>
            </a:r>
          </a:p>
          <a:p>
            <a:pPr marL="457200" indent="-419100">
              <a:spcBef>
                <a:spcPts val="600"/>
              </a:spcBef>
              <a:spcAft>
                <a:spcPts val="1000"/>
              </a:spcAft>
            </a:pPr>
            <a:r>
              <a:rPr lang="en" dirty="0"/>
              <a:t>The project </a:t>
            </a:r>
            <a:r>
              <a:rPr lang="en" b="1" i="1" dirty="0"/>
              <a:t>itself</a:t>
            </a:r>
            <a:r>
              <a:rPr lang="en" dirty="0"/>
              <a:t> i</a:t>
            </a:r>
            <a:r>
              <a:rPr lang="en-US" dirty="0"/>
              <a:t>s expected to follow the guidelines too</a:t>
            </a:r>
            <a:endParaRPr lang="en" dirty="0"/>
          </a:p>
          <a:p>
            <a:pPr marL="914400" marR="0" lvl="1" indent="-419100" algn="l" rtl="0">
              <a:lnSpc>
                <a:spcPct val="100000"/>
              </a:lnSpc>
              <a:spcBef>
                <a:spcPts val="600"/>
              </a:spcBef>
              <a:spcAft>
                <a:spcPts val="0"/>
              </a:spcAft>
              <a:buSzPct val="100000"/>
            </a:pPr>
            <a:endParaRPr lang="en" sz="3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Creating Your Own Open Source Brand</a:t>
            </a:r>
          </a:p>
        </p:txBody>
      </p:sp>
      <p:sp>
        <p:nvSpPr>
          <p:cNvPr id="239" name="Shape 239"/>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a:t>When building open source brands, understand that others will want to integrate the brand into their own work</a:t>
            </a:r>
          </a:p>
          <a:p>
            <a:pPr marL="457200" lvl="0" indent="-228600" rtl="0">
              <a:spcBef>
                <a:spcPts val="0"/>
              </a:spcBef>
              <a:spcAft>
                <a:spcPts val="1000"/>
              </a:spcAft>
            </a:pPr>
            <a:r>
              <a:rPr lang="en"/>
              <a:t>Carefully consider what goes into the open source brand (vs. proprietary brand)</a:t>
            </a:r>
          </a:p>
          <a:p>
            <a:pPr marL="457200" lvl="0" indent="-228600" rtl="0">
              <a:spcBef>
                <a:spcPts val="0"/>
              </a:spcBef>
              <a:spcAft>
                <a:spcPts val="1000"/>
              </a:spcAft>
            </a:pPr>
            <a:r>
              <a:rPr lang="en"/>
              <a:t>Publish a clear policy defining and encouraging community engagement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US" dirty="0"/>
              <a:t>Enforcing Your Open Source Brand</a:t>
            </a:r>
            <a:endParaRPr lang="en" dirty="0"/>
          </a:p>
        </p:txBody>
      </p:sp>
      <p:sp>
        <p:nvSpPr>
          <p:cNvPr id="389" name="Shape 389"/>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SzPct val="100000"/>
            </a:pPr>
            <a:r>
              <a:rPr lang="en" sz="3000" dirty="0"/>
              <a:t>The community is </a:t>
            </a:r>
            <a:r>
              <a:rPr lang="en" dirty="0"/>
              <a:t>often </a:t>
            </a:r>
            <a:r>
              <a:rPr lang="en" b="1" dirty="0"/>
              <a:t>highly engaged</a:t>
            </a:r>
            <a:r>
              <a:rPr lang="en" dirty="0"/>
              <a:t> in enforcement</a:t>
            </a:r>
          </a:p>
          <a:p>
            <a:pPr marL="457200" marR="0" lvl="0" indent="-419100" algn="l" rtl="0">
              <a:lnSpc>
                <a:spcPct val="100000"/>
              </a:lnSpc>
              <a:spcBef>
                <a:spcPts val="600"/>
              </a:spcBef>
              <a:spcAft>
                <a:spcPts val="1000"/>
              </a:spcAft>
              <a:buSzPct val="100000"/>
            </a:pPr>
            <a:r>
              <a:rPr lang="en" sz="3000" dirty="0"/>
              <a:t>While there is a </a:t>
            </a:r>
            <a:r>
              <a:rPr lang="en-US" sz="3000" dirty="0"/>
              <a:t>nominal</a:t>
            </a:r>
            <a:r>
              <a:rPr lang="en" sz="3000" dirty="0"/>
              <a:t> owner, the community members are </a:t>
            </a:r>
            <a:r>
              <a:rPr lang="en" sz="3000" b="1" dirty="0"/>
              <a:t>equal stakeholders </a:t>
            </a:r>
            <a:r>
              <a:rPr lang="en-US" dirty="0"/>
              <a:t>and may be involved in </a:t>
            </a:r>
            <a:r>
              <a:rPr lang="en-US" dirty="0" err="1"/>
              <a:t>decisionmaking</a:t>
            </a:r>
            <a:endParaRPr lang="en" sz="3000" b="1" dirty="0"/>
          </a:p>
          <a:p>
            <a:pPr marL="457200" marR="0" lvl="0" indent="-228600" algn="l" rtl="0">
              <a:lnSpc>
                <a:spcPct val="100000"/>
              </a:lnSpc>
              <a:spcBef>
                <a:spcPts val="600"/>
              </a:spcBef>
              <a:spcAft>
                <a:spcPts val="0"/>
              </a:spcAft>
            </a:pPr>
            <a:r>
              <a:rPr lang="en" dirty="0"/>
              <a:t>Because of the sharing culture, enforcement has to be approached </a:t>
            </a:r>
            <a:r>
              <a:rPr lang="en" b="1" dirty="0"/>
              <a:t>delicately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52400" y="1425450"/>
            <a:ext cx="8839201" cy="40071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Conflicts With Open Source Brands</a:t>
            </a:r>
          </a:p>
        </p:txBody>
      </p:sp>
      <p:sp>
        <p:nvSpPr>
          <p:cNvPr id="245" name="Shape 24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indent="-228600">
              <a:spcAft>
                <a:spcPts val="1000"/>
              </a:spcAft>
            </a:pPr>
            <a:r>
              <a:rPr lang="en" dirty="0"/>
              <a:t>Open source groups react differently when you misuse their brand</a:t>
            </a:r>
          </a:p>
          <a:p>
            <a:pPr marL="457200" lvl="0" indent="-228600" rtl="0">
              <a:spcBef>
                <a:spcPts val="0"/>
              </a:spcBef>
              <a:spcAft>
                <a:spcPts val="1000"/>
              </a:spcAft>
            </a:pPr>
            <a:r>
              <a:rPr lang="en" dirty="0"/>
              <a:t>Enforcement likely to be social and technical, not legal</a:t>
            </a:r>
          </a:p>
          <a:p>
            <a:pPr marL="457200" lvl="0" indent="-228600" rtl="0">
              <a:spcBef>
                <a:spcPts val="0"/>
              </a:spcBef>
            </a:pPr>
            <a:r>
              <a:rPr lang="en" b="1" dirty="0"/>
              <a:t>Do not underestimate</a:t>
            </a:r>
            <a:r>
              <a:rPr lang="en" dirty="0"/>
              <a:t> how important an open source brand is to its community</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Conflicts With Open Source Brands</a:t>
            </a:r>
          </a:p>
        </p:txBody>
      </p:sp>
      <p:sp>
        <p:nvSpPr>
          <p:cNvPr id="245" name="Shape 24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indent="-228600">
              <a:spcAft>
                <a:spcPts val="1000"/>
              </a:spcAft>
            </a:pPr>
            <a:r>
              <a:rPr lang="en-US" dirty="0"/>
              <a:t>Be prepared for adverse publicity</a:t>
            </a:r>
          </a:p>
          <a:p>
            <a:pPr marL="457200" indent="-228600">
              <a:spcAft>
                <a:spcPts val="1000"/>
              </a:spcAft>
            </a:pPr>
            <a:r>
              <a:rPr lang="en-US" dirty="0"/>
              <a:t>Be prepared for negotiating with a collective</a:t>
            </a:r>
          </a:p>
          <a:p>
            <a:pPr marL="457200" indent="-228600">
              <a:spcAft>
                <a:spcPts val="1000"/>
              </a:spcAft>
            </a:pPr>
            <a:r>
              <a:rPr lang="en-US" dirty="0"/>
              <a:t>Be prepared for a strongly absolute position </a:t>
            </a:r>
            <a:endParaRPr lang="en" dirty="0"/>
          </a:p>
          <a:p>
            <a:pPr marL="457200" lvl="0" indent="-228600" rtl="0">
              <a:spcBef>
                <a:spcPts val="0"/>
              </a:spcBef>
            </a:pPr>
            <a:r>
              <a:rPr lang="en-US" dirty="0"/>
              <a:t>It’s unlikely a settlement will be confidential</a:t>
            </a:r>
            <a:endParaRPr lang="en" dirty="0"/>
          </a:p>
          <a:p>
            <a:pPr lvl="0" rtl="0">
              <a:spcBef>
                <a:spcPts val="0"/>
              </a:spcBef>
              <a:buNone/>
            </a:pPr>
            <a:endParaRPr dirty="0"/>
          </a:p>
          <a:p>
            <a:pPr lvl="0" rt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1696544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 name="Shape 395"/>
          <p:cNvSpPr txBox="1">
            <a:spLocks noGrp="1"/>
          </p:cNvSpPr>
          <p:nvPr>
            <p:ph type="ctrTitle" idx="4294967295"/>
          </p:nvPr>
        </p:nvSpPr>
        <p:spPr>
          <a:xfrm>
            <a:off x="533400" y="1882525"/>
            <a:ext cx="4327200" cy="1546500"/>
          </a:xfrm>
          <a:prstGeom prst="rect">
            <a:avLst/>
          </a:prstGeom>
        </p:spPr>
        <p:txBody>
          <a:bodyPr lIns="91425" tIns="91425" rIns="91425" bIns="91425" anchor="b" anchorCtr="0">
            <a:noAutofit/>
          </a:bodyPr>
          <a:lstStyle/>
          <a:p>
            <a:pPr lvl="0" algn="r" rtl="0">
              <a:spcBef>
                <a:spcPts val="0"/>
              </a:spcBef>
              <a:buNone/>
            </a:pPr>
            <a:r>
              <a:rPr lang="en" sz="5200" b="1"/>
              <a:t>Resources</a:t>
            </a:r>
          </a:p>
        </p:txBody>
      </p:sp>
      <p:sp>
        <p:nvSpPr>
          <p:cNvPr id="396" name="Shape 396"/>
          <p:cNvSpPr txBox="1">
            <a:spLocks noGrp="1"/>
          </p:cNvSpPr>
          <p:nvPr>
            <p:ph type="subTitle" idx="4294967295"/>
          </p:nvPr>
        </p:nvSpPr>
        <p:spPr>
          <a:xfrm>
            <a:off x="533400" y="3405752"/>
            <a:ext cx="4616100" cy="2728500"/>
          </a:xfrm>
          <a:prstGeom prst="rect">
            <a:avLst/>
          </a:prstGeom>
        </p:spPr>
        <p:txBody>
          <a:bodyPr lIns="91425" tIns="91425" rIns="91425" bIns="91425" anchor="t" anchorCtr="0">
            <a:noAutofit/>
          </a:bodyPr>
          <a:lstStyle/>
          <a:p>
            <a:pPr lvl="0" algn="r" rtl="0">
              <a:spcBef>
                <a:spcPts val="0"/>
              </a:spcBef>
              <a:buNone/>
            </a:pPr>
            <a:r>
              <a:rPr lang="en"/>
              <a:t>Learning about the open source perspective.</a:t>
            </a:r>
          </a:p>
        </p:txBody>
      </p:sp>
      <p:cxnSp>
        <p:nvCxnSpPr>
          <p:cNvPr id="397" name="Shape 397"/>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398" name="Shape 398"/>
          <p:cNvCxnSpPr/>
          <p:nvPr/>
        </p:nvCxnSpPr>
        <p:spPr>
          <a:xfrm flipH="1">
            <a:off x="7133575" y="1483475"/>
            <a:ext cx="332400" cy="267600"/>
          </a:xfrm>
          <a:prstGeom prst="straightConnector1">
            <a:avLst/>
          </a:prstGeom>
          <a:noFill/>
          <a:ln w="9525" cap="flat" cmpd="sng">
            <a:solidFill>
              <a:srgbClr val="CFD8DC"/>
            </a:solidFill>
            <a:prstDash val="solid"/>
            <a:round/>
            <a:headEnd type="none" w="lg" len="lg"/>
            <a:tailEnd type="none" w="lg" len="lg"/>
          </a:ln>
        </p:spPr>
      </p:cxnSp>
      <p:cxnSp>
        <p:nvCxnSpPr>
          <p:cNvPr id="399" name="Shape 399"/>
          <p:cNvCxnSpPr>
            <a:endCxn id="394"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400" name="Shape 400"/>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01" name="Shape 401"/>
          <p:cNvGrpSpPr/>
          <p:nvPr/>
        </p:nvGrpSpPr>
        <p:grpSpPr>
          <a:xfrm>
            <a:off x="5459154" y="1794114"/>
            <a:ext cx="1273089" cy="1299813"/>
            <a:chOff x="3951850" y="2985350"/>
            <a:chExt cx="407950" cy="416500"/>
          </a:xfrm>
        </p:grpSpPr>
        <p:sp>
          <p:nvSpPr>
            <p:cNvPr id="402" name="Shape 40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403" name="Shape 40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404" name="Shape 40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405" name="Shape 40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Shape 410"/>
          <p:cNvPicPr preferRelativeResize="0"/>
          <p:nvPr/>
        </p:nvPicPr>
        <p:blipFill>
          <a:blip r:embed="rId3">
            <a:alphaModFix/>
          </a:blip>
          <a:stretch>
            <a:fillRect/>
          </a:stretch>
        </p:blipFill>
        <p:spPr>
          <a:xfrm>
            <a:off x="122050" y="681725"/>
            <a:ext cx="12067498" cy="5645774"/>
          </a:xfrm>
          <a:prstGeom prst="rect">
            <a:avLst/>
          </a:prstGeom>
          <a:noFill/>
          <a:ln>
            <a:noFill/>
          </a:ln>
        </p:spPr>
      </p:pic>
      <p:sp>
        <p:nvSpPr>
          <p:cNvPr id="411" name="Shape 411"/>
          <p:cNvSpPr txBox="1"/>
          <p:nvPr/>
        </p:nvSpPr>
        <p:spPr>
          <a:xfrm>
            <a:off x="5790150" y="6327500"/>
            <a:ext cx="3296700" cy="498300"/>
          </a:xfrm>
          <a:prstGeom prst="rect">
            <a:avLst/>
          </a:prstGeom>
          <a:noFill/>
          <a:ln>
            <a:noFill/>
          </a:ln>
        </p:spPr>
        <p:txBody>
          <a:bodyPr lIns="91425" tIns="91425" rIns="91425" bIns="91425" anchor="ctr" anchorCtr="0">
            <a:noAutofit/>
          </a:bodyPr>
          <a:lstStyle/>
          <a:p>
            <a:pPr lvl="0" rtl="0">
              <a:spcBef>
                <a:spcPts val="0"/>
              </a:spcBef>
              <a:buNone/>
            </a:pPr>
            <a:r>
              <a:rPr lang="en">
                <a:latin typeface="Source Sans Pro"/>
                <a:ea typeface="Source Sans Pro"/>
                <a:cs typeface="Source Sans Pro"/>
                <a:sym typeface="Source Sans Pro"/>
              </a:rPr>
              <a:t>http://modeltrademarkguidelines.org/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Shape 416" descr="Screen Shot 2015-12-16 at 11.49.17 AM.png"/>
          <p:cNvPicPr preferRelativeResize="0"/>
          <p:nvPr/>
        </p:nvPicPr>
        <p:blipFill>
          <a:blip r:embed="rId3">
            <a:alphaModFix/>
          </a:blip>
          <a:stretch>
            <a:fillRect/>
          </a:stretch>
        </p:blipFill>
        <p:spPr>
          <a:xfrm>
            <a:off x="920150" y="299812"/>
            <a:ext cx="7303699" cy="6258374"/>
          </a:xfrm>
          <a:prstGeom prst="rect">
            <a:avLst/>
          </a:prstGeom>
          <a:noFill/>
          <a:ln>
            <a:noFill/>
          </a:ln>
        </p:spPr>
      </p:pic>
      <p:sp>
        <p:nvSpPr>
          <p:cNvPr id="417" name="Shape 417"/>
          <p:cNvSpPr txBox="1"/>
          <p:nvPr/>
        </p:nvSpPr>
        <p:spPr>
          <a:xfrm>
            <a:off x="7140750" y="6256300"/>
            <a:ext cx="1853100" cy="498300"/>
          </a:xfrm>
          <a:prstGeom prst="rect">
            <a:avLst/>
          </a:prstGeom>
          <a:noFill/>
          <a:ln>
            <a:noFill/>
          </a:ln>
        </p:spPr>
        <p:txBody>
          <a:bodyPr lIns="91425" tIns="91425" rIns="91425" bIns="91425" anchor="ctr" anchorCtr="0">
            <a:noAutofit/>
          </a:bodyPr>
          <a:lstStyle/>
          <a:p>
            <a:pPr lvl="0" rtl="0">
              <a:spcBef>
                <a:spcPts val="0"/>
              </a:spcBef>
              <a:buNone/>
            </a:pPr>
            <a:r>
              <a:rPr lang="en">
                <a:latin typeface="Source Sans Pro"/>
                <a:ea typeface="Source Sans Pro"/>
                <a:cs typeface="Source Sans Pro"/>
                <a:sym typeface="Source Sans Pro"/>
              </a:rPr>
              <a:t>http://fossmarks.org/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Shape 422"/>
          <p:cNvPicPr preferRelativeResize="0"/>
          <p:nvPr/>
        </p:nvPicPr>
        <p:blipFill>
          <a:blip r:embed="rId3">
            <a:alphaModFix/>
          </a:blip>
          <a:stretch>
            <a:fillRect/>
          </a:stretch>
        </p:blipFill>
        <p:spPr>
          <a:xfrm>
            <a:off x="152400" y="1134025"/>
            <a:ext cx="8839200" cy="4589938"/>
          </a:xfrm>
          <a:prstGeom prst="rect">
            <a:avLst/>
          </a:prstGeom>
          <a:noFill/>
          <a:ln>
            <a:noFill/>
          </a:ln>
        </p:spPr>
      </p:pic>
      <p:sp>
        <p:nvSpPr>
          <p:cNvPr id="423" name="Shape 423"/>
          <p:cNvSpPr txBox="1"/>
          <p:nvPr/>
        </p:nvSpPr>
        <p:spPr>
          <a:xfrm>
            <a:off x="3903600" y="6252900"/>
            <a:ext cx="4307100" cy="379500"/>
          </a:xfrm>
          <a:prstGeom prst="rect">
            <a:avLst/>
          </a:prstGeom>
          <a:noFill/>
          <a:ln>
            <a:noFill/>
          </a:ln>
        </p:spPr>
        <p:txBody>
          <a:bodyPr lIns="91425" tIns="91425" rIns="91425" bIns="91425" anchor="ctr" anchorCtr="0">
            <a:noAutofit/>
          </a:bodyPr>
          <a:lstStyle/>
          <a:p>
            <a:pPr lvl="0" rtl="0">
              <a:spcBef>
                <a:spcPts val="0"/>
              </a:spcBef>
              <a:buNone/>
            </a:pPr>
            <a:r>
              <a:rPr lang="en">
                <a:latin typeface="Source Sans Pro"/>
                <a:ea typeface="Source Sans Pro"/>
                <a:cs typeface="Source Sans Pro"/>
                <a:sym typeface="Source Sans Pro"/>
              </a:rPr>
              <a:t>https://www.apache.org/foundation/marks/resources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txBox="1">
            <a:spLocks noGrp="1"/>
          </p:cNvSpPr>
          <p:nvPr>
            <p:ph type="ctrTitle" idx="4294967295"/>
          </p:nvPr>
        </p:nvSpPr>
        <p:spPr>
          <a:xfrm>
            <a:off x="533400" y="1882525"/>
            <a:ext cx="4327200" cy="1546500"/>
          </a:xfrm>
          <a:prstGeom prst="rect">
            <a:avLst/>
          </a:prstGeom>
        </p:spPr>
        <p:txBody>
          <a:bodyPr lIns="91425" tIns="91425" rIns="91425" bIns="91425" anchor="b" anchorCtr="0">
            <a:noAutofit/>
          </a:bodyPr>
          <a:lstStyle/>
          <a:p>
            <a:pPr lvl="0" algn="r" rtl="0">
              <a:spcBef>
                <a:spcPts val="0"/>
              </a:spcBef>
              <a:buNone/>
            </a:pPr>
            <a:r>
              <a:rPr lang="en" sz="6000" b="1"/>
              <a:t>Trademark Basics</a:t>
            </a:r>
          </a:p>
        </p:txBody>
      </p:sp>
      <p:sp>
        <p:nvSpPr>
          <p:cNvPr id="258" name="Shape 258"/>
          <p:cNvSpPr txBox="1">
            <a:spLocks noGrp="1"/>
          </p:cNvSpPr>
          <p:nvPr>
            <p:ph type="subTitle" idx="4294967295"/>
          </p:nvPr>
        </p:nvSpPr>
        <p:spPr>
          <a:xfrm>
            <a:off x="533400" y="3405752"/>
            <a:ext cx="4616100" cy="2728500"/>
          </a:xfrm>
          <a:prstGeom prst="rect">
            <a:avLst/>
          </a:prstGeom>
        </p:spPr>
        <p:txBody>
          <a:bodyPr lIns="91425" tIns="91425" rIns="91425" bIns="91425" anchor="t" anchorCtr="0">
            <a:noAutofit/>
          </a:bodyPr>
          <a:lstStyle/>
          <a:p>
            <a:pPr lvl="0" algn="r" rtl="0">
              <a:spcBef>
                <a:spcPts val="0"/>
              </a:spcBef>
              <a:buNone/>
            </a:pPr>
            <a:r>
              <a:rPr lang="en" dirty="0"/>
              <a:t>The </a:t>
            </a:r>
            <a:r>
              <a:rPr lang="en" b="1" dirty="0"/>
              <a:t>rules</a:t>
            </a:r>
            <a:r>
              <a:rPr lang="en" dirty="0"/>
              <a:t> are the </a:t>
            </a:r>
            <a:r>
              <a:rPr lang="en" b="1" dirty="0"/>
              <a:t>same</a:t>
            </a:r>
            <a:br>
              <a:rPr lang="en" dirty="0"/>
            </a:br>
            <a:r>
              <a:rPr lang="en-US" dirty="0"/>
              <a:t>but the application </a:t>
            </a:r>
            <a:br>
              <a:rPr lang="en-US" dirty="0"/>
            </a:br>
            <a:r>
              <a:rPr lang="en-US" dirty="0"/>
              <a:t>might be very </a:t>
            </a:r>
            <a:r>
              <a:rPr lang="en-US" b="1" dirty="0"/>
              <a:t>different</a:t>
            </a:r>
            <a:endParaRPr lang="en" b="1" dirty="0"/>
          </a:p>
        </p:txBody>
      </p:sp>
      <p:cxnSp>
        <p:nvCxnSpPr>
          <p:cNvPr id="259" name="Shape 259"/>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260" name="Shape 260"/>
          <p:cNvCxnSpPr/>
          <p:nvPr/>
        </p:nvCxnSpPr>
        <p:spPr>
          <a:xfrm flipH="1">
            <a:off x="7133575" y="1483475"/>
            <a:ext cx="332400" cy="267600"/>
          </a:xfrm>
          <a:prstGeom prst="straightConnector1">
            <a:avLst/>
          </a:prstGeom>
          <a:noFill/>
          <a:ln w="9525" cap="flat" cmpd="sng">
            <a:solidFill>
              <a:srgbClr val="CFD8DC"/>
            </a:solidFill>
            <a:prstDash val="solid"/>
            <a:round/>
            <a:headEnd type="none" w="lg" len="lg"/>
            <a:tailEnd type="none" w="lg" len="lg"/>
          </a:ln>
        </p:spPr>
      </p:cxnSp>
      <p:cxnSp>
        <p:nvCxnSpPr>
          <p:cNvPr id="261" name="Shape 261"/>
          <p:cNvCxnSpPr>
            <a:endCxn id="256"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262" name="Shape 262"/>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63" name="Shape 263"/>
          <p:cNvGrpSpPr/>
          <p:nvPr/>
        </p:nvGrpSpPr>
        <p:grpSpPr>
          <a:xfrm>
            <a:off x="5453546" y="1818065"/>
            <a:ext cx="1284309" cy="1251916"/>
            <a:chOff x="3927500" y="301425"/>
            <a:chExt cx="461550" cy="411625"/>
          </a:xfrm>
        </p:grpSpPr>
        <p:sp>
          <p:nvSpPr>
            <p:cNvPr id="264" name="Shape 264"/>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65" name="Shape 265"/>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66" name="Shape 266"/>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67" name="Shape 267"/>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68" name="Shape 268"/>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69" name="Shape 269"/>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0" name="Shape 270"/>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1" name="Shape 271"/>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2" name="Shape 272"/>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3" name="Shape 273"/>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4" name="Shape 274"/>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5" name="Shape 275"/>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6" name="Shape 276"/>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7" name="Shape 277"/>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8" name="Shape 278"/>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79" name="Shape 279"/>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0" name="Shape 280"/>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1" name="Shape 281"/>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2" name="Shape 282"/>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3" name="Shape 283"/>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4" name="Shape 284"/>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5" name="Shape 285"/>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6" name="Shape 286"/>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7" name="Shape 287"/>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8" name="Shape 288"/>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89" name="Shape 289"/>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90" name="Shape 290"/>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grpSp>
    </p:spTree>
    <p:extLst>
      <p:ext uri="{BB962C8B-B14F-4D97-AF65-F5344CB8AC3E}">
        <p14:creationId xmlns:p14="http://schemas.microsoft.com/office/powerpoint/2010/main" val="2152370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subTitle" idx="4294967295"/>
          </p:nvPr>
        </p:nvSpPr>
        <p:spPr>
          <a:xfrm>
            <a:off x="809850" y="6214074"/>
            <a:ext cx="6071400" cy="465900"/>
          </a:xfrm>
          <a:prstGeom prst="rect">
            <a:avLst/>
          </a:prstGeom>
        </p:spPr>
        <p:txBody>
          <a:bodyPr lIns="91425" tIns="91425" rIns="91425" bIns="91425" anchor="t" anchorCtr="0">
            <a:noAutofit/>
          </a:bodyPr>
          <a:lstStyle/>
          <a:p>
            <a:pPr lvl="0" rtl="0">
              <a:spcBef>
                <a:spcPts val="0"/>
              </a:spcBef>
              <a:buNone/>
            </a:pPr>
            <a:r>
              <a:rPr lang="en" sz="1200" dirty="0"/>
              <a:t>Presented at PLI: Open Source Software 2018 - From Compliance to Cooperation</a:t>
            </a:r>
          </a:p>
        </p:txBody>
      </p:sp>
      <p:sp>
        <p:nvSpPr>
          <p:cNvPr id="429" name="Shape 429"/>
          <p:cNvSpPr txBox="1"/>
          <p:nvPr/>
        </p:nvSpPr>
        <p:spPr>
          <a:xfrm>
            <a:off x="7900950" y="7678650"/>
            <a:ext cx="5567700" cy="6495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430" name="Shape 430"/>
          <p:cNvSpPr txBox="1">
            <a:spLocks noGrp="1"/>
          </p:cNvSpPr>
          <p:nvPr>
            <p:ph type="subTitle" idx="4294967295"/>
          </p:nvPr>
        </p:nvSpPr>
        <p:spPr>
          <a:xfrm>
            <a:off x="7429250" y="6214075"/>
            <a:ext cx="1518300" cy="465900"/>
          </a:xfrm>
          <a:prstGeom prst="rect">
            <a:avLst/>
          </a:prstGeom>
        </p:spPr>
        <p:txBody>
          <a:bodyPr lIns="91425" tIns="91425" rIns="91425" bIns="91425" anchor="t" anchorCtr="0">
            <a:noAutofit/>
          </a:bodyPr>
          <a:lstStyle/>
          <a:p>
            <a:pPr lvl="0" rtl="0">
              <a:spcBef>
                <a:spcPts val="0"/>
              </a:spcBef>
              <a:buNone/>
            </a:pPr>
            <a:r>
              <a:rPr lang="en" sz="1200" dirty="0"/>
              <a:t>November 28, 2018</a:t>
            </a:r>
          </a:p>
        </p:txBody>
      </p:sp>
      <p:sp>
        <p:nvSpPr>
          <p:cNvPr id="431" name="Shape 431"/>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txBox="1">
            <a:spLocks noGrp="1"/>
          </p:cNvSpPr>
          <p:nvPr>
            <p:ph type="ctrTitle"/>
          </p:nvPr>
        </p:nvSpPr>
        <p:spPr>
          <a:xfrm>
            <a:off x="533400" y="1882525"/>
            <a:ext cx="4327200" cy="1546500"/>
          </a:xfrm>
          <a:prstGeom prst="rect">
            <a:avLst/>
          </a:prstGeom>
        </p:spPr>
        <p:txBody>
          <a:bodyPr lIns="91425" tIns="91425" rIns="91425" bIns="91425" anchor="t" anchorCtr="0">
            <a:noAutofit/>
          </a:bodyPr>
          <a:lstStyle/>
          <a:p>
            <a:pPr lvl="0" algn="r" rtl="0">
              <a:spcBef>
                <a:spcPts val="0"/>
              </a:spcBef>
              <a:buNone/>
            </a:pPr>
            <a:r>
              <a:rPr lang="en" sz="5200" b="1"/>
              <a:t>Credits / License</a:t>
            </a:r>
          </a:p>
        </p:txBody>
      </p:sp>
      <p:sp>
        <p:nvSpPr>
          <p:cNvPr id="433" name="Shape 433"/>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txBox="1">
            <a:spLocks noGrp="1"/>
          </p:cNvSpPr>
          <p:nvPr>
            <p:ph type="body" idx="4294967295"/>
          </p:nvPr>
        </p:nvSpPr>
        <p:spPr>
          <a:xfrm>
            <a:off x="786150" y="4033220"/>
            <a:ext cx="7571700" cy="19416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en-US" sz="2400" dirty="0"/>
              <a:t>Slides </a:t>
            </a:r>
            <a:r>
              <a:rPr lang="en" sz="2400" dirty="0"/>
              <a:t>Apache-2.0</a:t>
            </a:r>
          </a:p>
          <a:p>
            <a:pPr marL="457200" lvl="0" indent="-381000" rtl="0">
              <a:lnSpc>
                <a:spcPct val="115000"/>
              </a:lnSpc>
              <a:spcBef>
                <a:spcPts val="0"/>
              </a:spcBef>
              <a:buSzPct val="100000"/>
            </a:pPr>
            <a:r>
              <a:rPr lang="en" sz="2400" dirty="0"/>
              <a:t>Presentation template by </a:t>
            </a:r>
            <a:r>
              <a:rPr lang="en" sz="2400" u="sng" dirty="0">
                <a:hlinkClick r:id="rId3"/>
              </a:rPr>
              <a:t>SlidesCarnival</a:t>
            </a:r>
            <a:r>
              <a:rPr lang="en" sz="2400" dirty="0"/>
              <a:t> (CC-BY)</a:t>
            </a:r>
          </a:p>
        </p:txBody>
      </p:sp>
      <p:sp>
        <p:nvSpPr>
          <p:cNvPr id="435" name="Shape 435"/>
          <p:cNvSpPr/>
          <p:nvPr/>
        </p:nvSpPr>
        <p:spPr>
          <a:xfrm>
            <a:off x="5453403" y="1809354"/>
            <a:ext cx="1284594" cy="1277136"/>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ctrTitle" idx="4294967295"/>
          </p:nvPr>
        </p:nvSpPr>
        <p:spPr>
          <a:xfrm>
            <a:off x="685800" y="587123"/>
            <a:ext cx="7772400" cy="1546499"/>
          </a:xfrm>
          <a:prstGeom prst="rect">
            <a:avLst/>
          </a:prstGeom>
        </p:spPr>
        <p:txBody>
          <a:bodyPr lIns="91425" tIns="91425" rIns="91425" bIns="91425" anchor="b" anchorCtr="0">
            <a:noAutofit/>
          </a:bodyPr>
          <a:lstStyle/>
          <a:p>
            <a:pPr lvl="0" rtl="0">
              <a:spcBef>
                <a:spcPts val="0"/>
              </a:spcBef>
              <a:buNone/>
            </a:pPr>
            <a:r>
              <a:rPr lang="en" sz="6000" b="1"/>
              <a:t>Thanks!</a:t>
            </a:r>
          </a:p>
        </p:txBody>
      </p:sp>
      <p:sp>
        <p:nvSpPr>
          <p:cNvPr id="441" name="Shape 441"/>
          <p:cNvSpPr txBox="1">
            <a:spLocks noGrp="1"/>
          </p:cNvSpPr>
          <p:nvPr>
            <p:ph type="subTitle" idx="4294967295"/>
          </p:nvPr>
        </p:nvSpPr>
        <p:spPr>
          <a:xfrm>
            <a:off x="685800" y="2186550"/>
            <a:ext cx="6593700" cy="1046400"/>
          </a:xfrm>
          <a:prstGeom prst="rect">
            <a:avLst/>
          </a:prstGeom>
        </p:spPr>
        <p:txBody>
          <a:bodyPr lIns="91425" tIns="91425" rIns="91425" bIns="91425" anchor="t" anchorCtr="0">
            <a:noAutofit/>
          </a:bodyPr>
          <a:lstStyle/>
          <a:p>
            <a:pPr lvl="0" rtl="0">
              <a:spcBef>
                <a:spcPts val="0"/>
              </a:spcBef>
              <a:buNone/>
            </a:pPr>
            <a:r>
              <a:rPr lang="en" sz="3600" b="1"/>
              <a:t>Any questions?</a:t>
            </a:r>
          </a:p>
        </p:txBody>
      </p:sp>
      <p:sp>
        <p:nvSpPr>
          <p:cNvPr id="442" name="Shape 442"/>
          <p:cNvSpPr txBox="1">
            <a:spLocks noGrp="1"/>
          </p:cNvSpPr>
          <p:nvPr>
            <p:ph type="body" idx="4294967295"/>
          </p:nvPr>
        </p:nvSpPr>
        <p:spPr>
          <a:xfrm>
            <a:off x="685800" y="3285875"/>
            <a:ext cx="4863900" cy="3282000"/>
          </a:xfrm>
          <a:prstGeom prst="rect">
            <a:avLst/>
          </a:prstGeom>
        </p:spPr>
        <p:txBody>
          <a:bodyPr lIns="91425" tIns="91425" rIns="91425" bIns="91425" anchor="t" anchorCtr="0">
            <a:noAutofit/>
          </a:bodyPr>
          <a:lstStyle/>
          <a:p>
            <a:pPr lvl="0" rtl="0">
              <a:spcBef>
                <a:spcPts val="0"/>
              </a:spcBef>
              <a:buNone/>
            </a:pPr>
            <a:r>
              <a:rPr lang="en"/>
              <a:t>You can find us at:</a:t>
            </a:r>
          </a:p>
          <a:p>
            <a:pPr lvl="0" rtl="0">
              <a:spcBef>
                <a:spcPts val="0"/>
              </a:spcBef>
              <a:buNone/>
            </a:pPr>
            <a:r>
              <a:rPr lang="en"/>
              <a:t>@ShaneCurcuru</a:t>
            </a:r>
          </a:p>
          <a:p>
            <a:pPr lvl="0" rtl="0">
              <a:spcBef>
                <a:spcPts val="0"/>
              </a:spcBef>
              <a:buNone/>
            </a:pPr>
            <a:r>
              <a:rPr lang="en"/>
              <a:t>@PChestek</a:t>
            </a:r>
          </a:p>
        </p:txBody>
      </p:sp>
      <p:sp>
        <p:nvSpPr>
          <p:cNvPr id="443" name="Shape 443"/>
          <p:cNvSpPr txBox="1"/>
          <p:nvPr/>
        </p:nvSpPr>
        <p:spPr>
          <a:xfrm>
            <a:off x="5549700" y="3285875"/>
            <a:ext cx="1714500" cy="1870200"/>
          </a:xfrm>
          <a:prstGeom prst="rect">
            <a:avLst/>
          </a:prstGeom>
          <a:noFill/>
          <a:ln>
            <a:noFill/>
          </a:ln>
        </p:spPr>
        <p:txBody>
          <a:bodyPr lIns="91425" tIns="91425" rIns="91425" bIns="91425" anchor="t" anchorCtr="0">
            <a:noAutofit/>
          </a:bodyPr>
          <a:lstStyle/>
          <a:p>
            <a:pPr lvl="0">
              <a:spcBef>
                <a:spcPts val="0"/>
              </a:spcBef>
              <a:buNone/>
            </a:pPr>
            <a:r>
              <a:rPr lang="en" sz="12800">
                <a:latin typeface="Source Sans Pro"/>
                <a:ea typeface="Source Sans Pro"/>
                <a:cs typeface="Source Sans Pro"/>
                <a:sym typeface="Source Sans Pro"/>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a:spcBef>
                <a:spcPts val="0"/>
              </a:spcBef>
              <a:buNone/>
            </a:pPr>
            <a:r>
              <a:rPr lang="en" dirty="0"/>
              <a:t>Trademark </a:t>
            </a:r>
            <a:r>
              <a:rPr lang="en-US" dirty="0"/>
              <a:t>B</a:t>
            </a:r>
            <a:r>
              <a:rPr lang="en" dirty="0"/>
              <a:t>asics</a:t>
            </a:r>
          </a:p>
        </p:txBody>
      </p:sp>
      <p:sp>
        <p:nvSpPr>
          <p:cNvPr id="296" name="Shape 296"/>
          <p:cNvSpPr txBox="1">
            <a:spLocks noGrp="1"/>
          </p:cNvSpPr>
          <p:nvPr>
            <p:ph type="body" idx="1"/>
          </p:nvPr>
        </p:nvSpPr>
        <p:spPr>
          <a:xfrm>
            <a:off x="786150" y="1347725"/>
            <a:ext cx="7571700" cy="5251799"/>
          </a:xfrm>
          <a:prstGeom prst="rect">
            <a:avLst/>
          </a:prstGeom>
        </p:spPr>
        <p:txBody>
          <a:bodyPr lIns="91425" tIns="91425" rIns="91425" bIns="91425" anchor="t" anchorCtr="0">
            <a:noAutofit/>
          </a:bodyPr>
          <a:lstStyle/>
          <a:p>
            <a:pPr marL="457200" lvl="0" indent="-228600">
              <a:spcBef>
                <a:spcPts val="0"/>
              </a:spcBef>
            </a:pPr>
            <a:r>
              <a:rPr lang="en"/>
              <a:t>A trademark is a </a:t>
            </a:r>
            <a:r>
              <a:rPr lang="en" b="1"/>
              <a:t>symbolic representation</a:t>
            </a:r>
            <a:r>
              <a:rPr lang="en"/>
              <a:t> of the sum of information about a product or service (in marketing terms, the "brand")</a:t>
            </a:r>
          </a:p>
          <a:p>
            <a:pPr marL="457200" lvl="0" indent="-228600">
              <a:spcBef>
                <a:spcPts val="0"/>
              </a:spcBef>
            </a:pPr>
            <a:r>
              <a:rPr lang="en"/>
              <a:t>It points to a unique single source, but it can signal </a:t>
            </a:r>
            <a:r>
              <a:rPr lang="en" b="1"/>
              <a:t>many types of relationships</a:t>
            </a:r>
          </a:p>
          <a:p>
            <a:pPr marL="457200" lvl="0" indent="-228600">
              <a:spcBef>
                <a:spcPts val="0"/>
              </a:spcBef>
            </a:pPr>
            <a:r>
              <a:rPr lang="en"/>
              <a:t>The law only prohibits a situation where there is </a:t>
            </a:r>
            <a:r>
              <a:rPr lang="en" b="1"/>
              <a:t>confusion </a:t>
            </a:r>
            <a:r>
              <a:rPr lang="en"/>
              <a:t>about the relationship being signaled</a:t>
            </a:r>
          </a:p>
          <a:p>
            <a:pPr marL="457200" lvl="0" indent="-228600">
              <a:spcBef>
                <a:spcPts val="0"/>
              </a:spcBef>
            </a:pPr>
            <a:r>
              <a:rPr lang="en"/>
              <a:t>(It is not the same thing as "attribution" contemplated in open source licenses)</a:t>
            </a:r>
          </a:p>
        </p:txBody>
      </p:sp>
    </p:spTree>
    <p:extLst>
      <p:ext uri="{BB962C8B-B14F-4D97-AF65-F5344CB8AC3E}">
        <p14:creationId xmlns:p14="http://schemas.microsoft.com/office/powerpoint/2010/main" val="184748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Trademarks and the Community</a:t>
            </a:r>
          </a:p>
        </p:txBody>
      </p:sp>
      <p:sp>
        <p:nvSpPr>
          <p:cNvPr id="325" name="Shape 32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577850" lvl="0" indent="-349250" rtl="0">
              <a:spcBef>
                <a:spcPts val="0"/>
              </a:spcBef>
              <a:spcAft>
                <a:spcPts val="1000"/>
              </a:spcAft>
            </a:pPr>
            <a:r>
              <a:rPr lang="en" dirty="0"/>
              <a:t>The </a:t>
            </a:r>
            <a:r>
              <a:rPr lang="en-US" dirty="0"/>
              <a:t>trademark may be the project’s only</a:t>
            </a:r>
            <a:r>
              <a:rPr lang="en" dirty="0"/>
              <a:t> asset</a:t>
            </a:r>
          </a:p>
          <a:p>
            <a:pPr marL="577850" indent="-349250">
              <a:spcAft>
                <a:spcPts val="1000"/>
              </a:spcAft>
            </a:pPr>
            <a:r>
              <a:rPr lang="en" dirty="0"/>
              <a:t>The community </a:t>
            </a:r>
            <a:r>
              <a:rPr lang="en-US" dirty="0"/>
              <a:t>generally understands what it represents and its high value</a:t>
            </a:r>
          </a:p>
          <a:p>
            <a:pPr marL="457200" lvl="0" indent="-228600" rtl="0">
              <a:spcBef>
                <a:spcPts val="0"/>
              </a:spcBef>
              <a:spcAft>
                <a:spcPts val="1000"/>
              </a:spcAft>
            </a:pPr>
            <a:endParaRPr lang="en" dirty="0"/>
          </a:p>
          <a:p>
            <a:pPr marL="457200" lvl="0" indent="0" rtl="0">
              <a:spcBef>
                <a:spcPts val="0"/>
              </a:spcBef>
              <a:spcAft>
                <a:spcPts val="1000"/>
              </a:spcAft>
              <a:buNone/>
            </a:pPr>
            <a:endParaRPr lang="en-US" dirty="0"/>
          </a:p>
        </p:txBody>
      </p:sp>
    </p:spTree>
    <p:extLst>
      <p:ext uri="{BB962C8B-B14F-4D97-AF65-F5344CB8AC3E}">
        <p14:creationId xmlns:p14="http://schemas.microsoft.com/office/powerpoint/2010/main" val="81178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1215300" y="2501400"/>
            <a:ext cx="6713400" cy="3640200"/>
          </a:xfrm>
          <a:prstGeom prst="rect">
            <a:avLst/>
          </a:prstGeom>
        </p:spPr>
        <p:txBody>
          <a:bodyPr lIns="91425" tIns="91425" rIns="91425" bIns="91425" anchor="t" anchorCtr="0">
            <a:noAutofit/>
          </a:bodyPr>
          <a:lstStyle/>
          <a:p>
            <a:pPr lvl="0">
              <a:spcBef>
                <a:spcPts val="0"/>
              </a:spcBef>
              <a:buClr>
                <a:schemeClr val="dk1"/>
              </a:buClr>
              <a:buSzPct val="36666"/>
              <a:buFont typeface="Arial"/>
              <a:buNone/>
            </a:pPr>
            <a:r>
              <a:rPr lang="en" sz="3000"/>
              <a:t>“I … do not want to have ‘Linux’ as a name associated with unacceptable … behaviour, and it’s important that ‘Linux’ doesn't get a name of </a:t>
            </a:r>
            <a:r>
              <a:rPr lang="en" sz="3000" b="1">
                <a:solidFill>
                  <a:srgbClr val="0091EA"/>
                </a:solidFill>
              </a:rPr>
              <a:t>being associated with scams, cybersquatting, etc </a:t>
            </a:r>
            <a:r>
              <a:rPr lang="en" sz="3000"/>
              <a:t>etc.”</a:t>
            </a:r>
          </a:p>
          <a:p>
            <a:pPr lvl="0" rtl="0">
              <a:spcBef>
                <a:spcPts val="0"/>
              </a:spcBef>
              <a:buNone/>
            </a:pPr>
            <a:r>
              <a:rPr lang="en" sz="3000"/>
              <a:t>—Linus Torvalds, </a:t>
            </a:r>
            <a:r>
              <a:rPr lang="en" sz="3000">
                <a:solidFill>
                  <a:schemeClr val="accent1"/>
                </a:solidFill>
                <a:hlinkClick r:id="rId3"/>
              </a:rPr>
              <a:t>Jan. 19, 2000</a:t>
            </a:r>
          </a:p>
        </p:txBody>
      </p:sp>
    </p:spTree>
    <p:extLst>
      <p:ext uri="{BB962C8B-B14F-4D97-AF65-F5344CB8AC3E}">
        <p14:creationId xmlns:p14="http://schemas.microsoft.com/office/powerpoint/2010/main" val="69830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786150" y="410826"/>
            <a:ext cx="7571700" cy="936900"/>
          </a:xfrm>
          <a:prstGeom prst="rect">
            <a:avLst/>
          </a:prstGeom>
        </p:spPr>
        <p:txBody>
          <a:bodyPr lIns="91425" tIns="91425" rIns="91425" bIns="91425" anchor="b" anchorCtr="0">
            <a:noAutofit/>
          </a:bodyPr>
          <a:lstStyle/>
          <a:p>
            <a:pPr lvl="0" rtl="0">
              <a:spcBef>
                <a:spcPts val="0"/>
              </a:spcBef>
              <a:buNone/>
            </a:pPr>
            <a:r>
              <a:rPr lang="en"/>
              <a:t>Trademarks and the Community</a:t>
            </a:r>
          </a:p>
        </p:txBody>
      </p:sp>
      <p:sp>
        <p:nvSpPr>
          <p:cNvPr id="325" name="Shape 325"/>
          <p:cNvSpPr txBox="1">
            <a:spLocks noGrp="1"/>
          </p:cNvSpPr>
          <p:nvPr>
            <p:ph type="body" idx="1"/>
          </p:nvPr>
        </p:nvSpPr>
        <p:spPr>
          <a:xfrm>
            <a:off x="786150" y="1682266"/>
            <a:ext cx="7571700" cy="4764900"/>
          </a:xfrm>
          <a:prstGeom prst="rect">
            <a:avLst/>
          </a:prstGeom>
        </p:spPr>
        <p:txBody>
          <a:bodyPr lIns="91425" tIns="91425" rIns="91425" bIns="91425" anchor="t" anchorCtr="0">
            <a:noAutofit/>
          </a:bodyPr>
          <a:lstStyle/>
          <a:p>
            <a:pPr marL="457200" lvl="0" indent="-228600" rtl="0">
              <a:spcBef>
                <a:spcPts val="0"/>
              </a:spcBef>
              <a:spcAft>
                <a:spcPts val="1000"/>
              </a:spcAft>
            </a:pPr>
            <a:r>
              <a:rPr lang="en" dirty="0"/>
              <a:t>It </a:t>
            </a:r>
            <a:r>
              <a:rPr lang="en-US" dirty="0"/>
              <a:t>can mean different things depending on the context</a:t>
            </a:r>
            <a:endParaRPr lang="en" dirty="0"/>
          </a:p>
          <a:p>
            <a:pPr marL="914400" lvl="1" indent="-419100" rtl="0">
              <a:spcBef>
                <a:spcPts val="0"/>
              </a:spcBef>
              <a:spcAft>
                <a:spcPts val="1000"/>
              </a:spcAft>
              <a:buSzPct val="100000"/>
            </a:pPr>
            <a:r>
              <a:rPr lang="en" sz="3000" dirty="0"/>
              <a:t>The name of the </a:t>
            </a:r>
            <a:r>
              <a:rPr lang="en-US" sz="3000" dirty="0"/>
              <a:t>software</a:t>
            </a:r>
            <a:endParaRPr lang="en" sz="3000" dirty="0"/>
          </a:p>
          <a:p>
            <a:pPr marL="914400" lvl="1" indent="-419100" rtl="0">
              <a:spcBef>
                <a:spcPts val="0"/>
              </a:spcBef>
              <a:spcAft>
                <a:spcPts val="1000"/>
              </a:spcAft>
              <a:buSzPct val="100000"/>
            </a:pPr>
            <a:r>
              <a:rPr lang="en" sz="3000" dirty="0"/>
              <a:t>The name of the community</a:t>
            </a:r>
          </a:p>
          <a:p>
            <a:pPr marL="914400" lvl="1" indent="-419100" rtl="0">
              <a:spcBef>
                <a:spcPts val="0"/>
              </a:spcBef>
              <a:spcAft>
                <a:spcPts val="1000"/>
              </a:spcAft>
              <a:buSzPct val="100000"/>
            </a:pPr>
            <a:r>
              <a:rPr lang="en" sz="3000" dirty="0"/>
              <a:t>The individual contributors’ sense of belonging and ownership</a:t>
            </a:r>
          </a:p>
          <a:p>
            <a:pPr marL="457200" lvl="0" indent="0" rtl="0">
              <a:spcBef>
                <a:spcPts val="0"/>
              </a:spcBef>
              <a:spcAft>
                <a:spcPts val="1000"/>
              </a:spcAft>
              <a:buNone/>
            </a:pPr>
            <a:endParaRPr dirty="0"/>
          </a:p>
        </p:txBody>
      </p:sp>
    </p:spTree>
    <p:extLst>
      <p:ext uri="{BB962C8B-B14F-4D97-AF65-F5344CB8AC3E}">
        <p14:creationId xmlns:p14="http://schemas.microsoft.com/office/powerpoint/2010/main" val="102108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txBox="1">
            <a:spLocks noGrp="1"/>
          </p:cNvSpPr>
          <p:nvPr>
            <p:ph type="ctrTitle" idx="4294967295"/>
          </p:nvPr>
        </p:nvSpPr>
        <p:spPr>
          <a:xfrm>
            <a:off x="533400" y="1882525"/>
            <a:ext cx="4015800" cy="1546500"/>
          </a:xfrm>
          <a:prstGeom prst="rect">
            <a:avLst/>
          </a:prstGeom>
        </p:spPr>
        <p:txBody>
          <a:bodyPr lIns="91425" tIns="91425" rIns="91425" bIns="91425" anchor="b" anchorCtr="0">
            <a:noAutofit/>
          </a:bodyPr>
          <a:lstStyle/>
          <a:p>
            <a:pPr lvl="0" algn="r" rtl="0">
              <a:spcBef>
                <a:spcPts val="0"/>
              </a:spcBef>
              <a:buNone/>
            </a:pPr>
            <a:r>
              <a:rPr lang="en" sz="6000" b="1"/>
              <a:t>The Sharing Ethos</a:t>
            </a:r>
          </a:p>
        </p:txBody>
      </p:sp>
      <p:sp>
        <p:nvSpPr>
          <p:cNvPr id="85" name="Shape 85"/>
          <p:cNvSpPr txBox="1">
            <a:spLocks noGrp="1"/>
          </p:cNvSpPr>
          <p:nvPr>
            <p:ph type="subTitle" idx="4294967295"/>
          </p:nvPr>
        </p:nvSpPr>
        <p:spPr>
          <a:xfrm>
            <a:off x="533400" y="3405752"/>
            <a:ext cx="4616100" cy="2728500"/>
          </a:xfrm>
          <a:prstGeom prst="rect">
            <a:avLst/>
          </a:prstGeom>
        </p:spPr>
        <p:txBody>
          <a:bodyPr lIns="91425" tIns="91425" rIns="91425" bIns="91425" anchor="t" anchorCtr="0">
            <a:noAutofit/>
          </a:bodyPr>
          <a:lstStyle/>
          <a:p>
            <a:pPr lvl="0" algn="r" rtl="0">
              <a:spcBef>
                <a:spcPts val="0"/>
              </a:spcBef>
              <a:buNone/>
            </a:pPr>
            <a:r>
              <a:rPr lang="en"/>
              <a:t>Open source organizations want and </a:t>
            </a:r>
            <a:r>
              <a:rPr lang="en" b="1"/>
              <a:t>need to share</a:t>
            </a:r>
            <a:r>
              <a:rPr lang="en"/>
              <a:t> their work - and to a degree, their brands. </a:t>
            </a:r>
          </a:p>
        </p:txBody>
      </p:sp>
      <p:cxnSp>
        <p:nvCxnSpPr>
          <p:cNvPr id="86" name="Shape 86"/>
          <p:cNvCxnSpPr/>
          <p:nvPr/>
        </p:nvCxnSpPr>
        <p:spPr>
          <a:xfrm rot="10800000" flipH="1">
            <a:off x="6282450" y="705374"/>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87" name="Shape 87"/>
          <p:cNvCxnSpPr/>
          <p:nvPr/>
        </p:nvCxnSpPr>
        <p:spPr>
          <a:xfrm flipH="1">
            <a:off x="7133575" y="1483475"/>
            <a:ext cx="332399" cy="267599"/>
          </a:xfrm>
          <a:prstGeom prst="straightConnector1">
            <a:avLst/>
          </a:prstGeom>
          <a:noFill/>
          <a:ln w="9525" cap="flat" cmpd="sng">
            <a:solidFill>
              <a:srgbClr val="CFD8DC"/>
            </a:solidFill>
            <a:prstDash val="solid"/>
            <a:round/>
            <a:headEnd type="none" w="lg" len="lg"/>
            <a:tailEnd type="none" w="lg" len="lg"/>
          </a:ln>
        </p:spPr>
      </p:cxnSp>
      <p:cxnSp>
        <p:nvCxnSpPr>
          <p:cNvPr id="88" name="Shape 88"/>
          <p:cNvCxnSpPr>
            <a:endCxn id="83"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89" name="Shape 89"/>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90" name="Shape 90"/>
          <p:cNvGrpSpPr/>
          <p:nvPr/>
        </p:nvGrpSpPr>
        <p:grpSpPr>
          <a:xfrm>
            <a:off x="5453546" y="1818065"/>
            <a:ext cx="1284309" cy="1251916"/>
            <a:chOff x="3927500" y="301425"/>
            <a:chExt cx="461550" cy="411625"/>
          </a:xfrm>
        </p:grpSpPr>
        <p:sp>
          <p:nvSpPr>
            <p:cNvPr id="91" name="Shape 91"/>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2" name="Shape 92"/>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3" name="Shape 93"/>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4" name="Shape 94"/>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5" name="Shape 95"/>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6" name="Shape 96"/>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7" name="Shape 97"/>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8" name="Shape 98"/>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99" name="Shape 99"/>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0" name="Shape 100"/>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1" name="Shape 101"/>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2" name="Shape 102"/>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3" name="Shape 103"/>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4" name="Shape 104"/>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5" name="Shape 105"/>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6" name="Shape 106"/>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7" name="Shape 107"/>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8" name="Shape 108"/>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09" name="Shape 109"/>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0" name="Shape 110"/>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1" name="Shape 111"/>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2" name="Shape 112"/>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3" name="Shape 113"/>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4" name="Shape 114"/>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5" name="Shape 115"/>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6" name="Shape 116"/>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117" name="Shape 117"/>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0091EA"/>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gr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4334</Words>
  <Application>Microsoft Macintosh PowerPoint</Application>
  <PresentationFormat>On-screen Show (4:3)</PresentationFormat>
  <Paragraphs>255</Paragraphs>
  <Slides>41</Slides>
  <Notes>41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Montserrat</vt:lpstr>
      <vt:lpstr>Arvo</vt:lpstr>
      <vt:lpstr>Source Sans Pro</vt:lpstr>
      <vt:lpstr>Roboto Slab</vt:lpstr>
      <vt:lpstr>Arial</vt:lpstr>
      <vt:lpstr>Cordelia template</vt:lpstr>
      <vt:lpstr>Trademarks In Open Source</vt:lpstr>
      <vt:lpstr>Agenda</vt:lpstr>
      <vt:lpstr>Open Source Is Sharing</vt:lpstr>
      <vt:lpstr>Trademark Basics</vt:lpstr>
      <vt:lpstr>Trademark Basics</vt:lpstr>
      <vt:lpstr>Trademarks and the Community</vt:lpstr>
      <vt:lpstr>PowerPoint Presentation</vt:lpstr>
      <vt:lpstr>Trademarks and the Community</vt:lpstr>
      <vt:lpstr>The Sharing Ethos</vt:lpstr>
      <vt:lpstr>Industry-wide adoption of open source</vt:lpstr>
      <vt:lpstr>Industry-wide adoption of open source</vt:lpstr>
      <vt:lpstr>Open Source Organizations Make Sharing Explicit</vt:lpstr>
      <vt:lpstr>PowerPoint Presentation</vt:lpstr>
      <vt:lpstr>“Open Source” Or Truly Open Development?</vt:lpstr>
      <vt:lpstr>The Business Value In Sharing</vt:lpstr>
      <vt:lpstr>PowerPoint Presentation</vt:lpstr>
      <vt:lpstr>Trademarks and the Community</vt:lpstr>
      <vt:lpstr>Open Source Clients</vt:lpstr>
      <vt:lpstr>Open Source Projects Versus Products</vt:lpstr>
      <vt:lpstr>Open Source People Are Different</vt:lpstr>
      <vt:lpstr>Open Source Projects Have Governance</vt:lpstr>
      <vt:lpstr>Open Source Organizations Are Different</vt:lpstr>
      <vt:lpstr>Trademark Ownership</vt:lpstr>
      <vt:lpstr>Trademark Ownership</vt:lpstr>
      <vt:lpstr>PowerPoint Presentation</vt:lpstr>
      <vt:lpstr>PowerPoint Presentation</vt:lpstr>
      <vt:lpstr>Open Source Brands</vt:lpstr>
      <vt:lpstr>Open Source Projects Encourage Sharing</vt:lpstr>
      <vt:lpstr>Using An Open Source Brand</vt:lpstr>
      <vt:lpstr>Trademark Guidelines Are an Important Tool</vt:lpstr>
      <vt:lpstr>Creating Your Own Open Source Brand</vt:lpstr>
      <vt:lpstr>Enforcing Your Open Source Brand</vt:lpstr>
      <vt:lpstr>PowerPoint Presentation</vt:lpstr>
      <vt:lpstr>Conflicts With Open Source Brands</vt:lpstr>
      <vt:lpstr>Conflicts With Open Source Brands</vt:lpstr>
      <vt:lpstr>Resources</vt:lpstr>
      <vt:lpstr>PowerPoint Presentation</vt:lpstr>
      <vt:lpstr>PowerPoint Presentation</vt:lpstr>
      <vt:lpstr>PowerPoint Presentation</vt:lpstr>
      <vt:lpstr>Credits / License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Trademarks In Open Source</dc:title>
  <dc:creator>Pam</dc:creator>
  <cp:lastModifiedBy>Amy Holbrook</cp:lastModifiedBy>
  <cp:revision>32</cp:revision>
  <dcterms:modified xsi:type="dcterms:W3CDTF">2022-03-06T21:05:59Z</dcterms:modified>
</cp:coreProperties>
</file>