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8" d="100"/>
          <a:sy n="68" d="100"/>
        </p:scale>
        <p:origin x="9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9EA1E-98C4-4A2E-AAC3-800E357DC9FE}"/>
              </a:ext>
            </a:extLst>
          </p:cNvPr>
          <p:cNvSpPr>
            <a:spLocks noGrp="1"/>
          </p:cNvSpPr>
          <p:nvPr>
            <p:ph type="ctrTitle"/>
          </p:nvPr>
        </p:nvSpPr>
        <p:spPr>
          <a:xfrm>
            <a:off x="1517904" y="1517904"/>
            <a:ext cx="9144000" cy="2798064"/>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9A96B1FA-5AE6-4D57-B37B-4AA0216007F8}"/>
              </a:ext>
            </a:extLst>
          </p:cNvPr>
          <p:cNvSpPr>
            <a:spLocks noGrp="1"/>
          </p:cNvSpPr>
          <p:nvPr>
            <p:ph type="subTitle" idx="1"/>
          </p:nvPr>
        </p:nvSpPr>
        <p:spPr>
          <a:xfrm>
            <a:off x="1517904" y="4572000"/>
            <a:ext cx="9144000" cy="1527048"/>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a:extLst>
              <a:ext uri="{FF2B5EF4-FFF2-40B4-BE49-F238E27FC236}">
                <a16:creationId xmlns:a16="http://schemas.microsoft.com/office/drawing/2014/main" id="{01F49B66-DBC3-45EE-A6E1-DE10A6C186C8}"/>
              </a:ext>
            </a:extLst>
          </p:cNvPr>
          <p:cNvSpPr>
            <a:spLocks noGrp="1"/>
          </p:cNvSpPr>
          <p:nvPr>
            <p:ph type="dt" sz="half" idx="10"/>
          </p:nvPr>
        </p:nvSpPr>
        <p:spPr/>
        <p:txBody>
          <a:bodyPr/>
          <a:lstStyle/>
          <a:p>
            <a:pPr algn="r"/>
            <a:fld id="{3F9AFA87-1417-4992-ABD9-27C3BC8CC883}" type="datetimeFigureOut">
              <a:rPr lang="en-US" smtClean="0"/>
              <a:pPr algn="r"/>
              <a:t>8/22/2024</a:t>
            </a:fld>
            <a:endParaRPr lang="en-US" dirty="0"/>
          </a:p>
        </p:txBody>
      </p:sp>
      <p:sp>
        <p:nvSpPr>
          <p:cNvPr id="8" name="Footer Placeholder 7">
            <a:extLst>
              <a:ext uri="{FF2B5EF4-FFF2-40B4-BE49-F238E27FC236}">
                <a16:creationId xmlns:a16="http://schemas.microsoft.com/office/drawing/2014/main" id="{241085F0-1967-4B4F-9824-58E9F2E05125}"/>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40AEDEE5-31B5-4868-8C16-47FF43E276A4}"/>
              </a:ext>
            </a:extLst>
          </p:cNvPr>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15635732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F9454-6F74-46A8-B299-4AF451BFB928}"/>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6F55CA9-A0BD-4609-9307-BAF987B26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25E4293-851E-4FA2-BFF2-B646A42369DE}"/>
              </a:ext>
            </a:extLst>
          </p:cNvPr>
          <p:cNvSpPr>
            <a:spLocks noGrp="1"/>
          </p:cNvSpPr>
          <p:nvPr>
            <p:ph type="dt" sz="half" idx="10"/>
          </p:nvPr>
        </p:nvSpPr>
        <p:spPr/>
        <p:txBody>
          <a:bodyPr/>
          <a:lstStyle/>
          <a:p>
            <a:fld id="{3F9AFA87-1417-4992-ABD9-27C3BC8CC883}" type="datetimeFigureOut">
              <a:rPr lang="en-US" smtClean="0"/>
              <a:t>8/22/2024</a:t>
            </a:fld>
            <a:endParaRPr lang="en-US"/>
          </a:p>
        </p:txBody>
      </p:sp>
      <p:sp>
        <p:nvSpPr>
          <p:cNvPr id="5" name="Footer Placeholder 4">
            <a:extLst>
              <a:ext uri="{FF2B5EF4-FFF2-40B4-BE49-F238E27FC236}">
                <a16:creationId xmlns:a16="http://schemas.microsoft.com/office/drawing/2014/main" id="{59A907F5-F26D-4A91-8D70-AB54F8B43D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ACBD8-D942-449E-A2B8-358CD1365C0A}"/>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4095186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A50897-0C2E-420B-9A38-A8D5C1D72786}"/>
              </a:ext>
            </a:extLst>
          </p:cNvPr>
          <p:cNvSpPr>
            <a:spLocks noGrp="1"/>
          </p:cNvSpPr>
          <p:nvPr>
            <p:ph type="title" orient="vert"/>
          </p:nvPr>
        </p:nvSpPr>
        <p:spPr>
          <a:xfrm>
            <a:off x="8450317" y="1517904"/>
            <a:ext cx="2220731" cy="454678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EDB2173-32A5-4677-A08F-DAB8FD430D1A}"/>
              </a:ext>
            </a:extLst>
          </p:cNvPr>
          <p:cNvSpPr>
            <a:spLocks noGrp="1"/>
          </p:cNvSpPr>
          <p:nvPr>
            <p:ph type="body" orient="vert" idx="1"/>
          </p:nvPr>
        </p:nvSpPr>
        <p:spPr>
          <a:xfrm>
            <a:off x="1517904" y="1517904"/>
            <a:ext cx="6562553" cy="45467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DB124D-B801-4A6A-9DAF-EBC1B98FE4F7}"/>
              </a:ext>
            </a:extLst>
          </p:cNvPr>
          <p:cNvSpPr>
            <a:spLocks noGrp="1"/>
          </p:cNvSpPr>
          <p:nvPr>
            <p:ph type="dt" sz="half" idx="10"/>
          </p:nvPr>
        </p:nvSpPr>
        <p:spPr/>
        <p:txBody>
          <a:bodyPr/>
          <a:lstStyle/>
          <a:p>
            <a:fld id="{3F9AFA87-1417-4992-ABD9-27C3BC8CC883}" type="datetimeFigureOut">
              <a:rPr lang="en-US" smtClean="0"/>
              <a:t>8/22/2024</a:t>
            </a:fld>
            <a:endParaRPr lang="en-US"/>
          </a:p>
        </p:txBody>
      </p:sp>
      <p:sp>
        <p:nvSpPr>
          <p:cNvPr id="5" name="Footer Placeholder 4">
            <a:extLst>
              <a:ext uri="{FF2B5EF4-FFF2-40B4-BE49-F238E27FC236}">
                <a16:creationId xmlns:a16="http://schemas.microsoft.com/office/drawing/2014/main" id="{A8DAF8DF-2544-45A5-B62B-BB7948FCCA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AC232D-131E-4BE6-8E2E-BAF5A30846D6}"/>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32570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C5BB2-C09C-49B0-BAFA-DE1801CD3E9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A47C21-944D-47FE-9519-A25518837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7CE36D-6B7B-4D5E-831E-34A4286D6E6A}"/>
              </a:ext>
            </a:extLst>
          </p:cNvPr>
          <p:cNvSpPr>
            <a:spLocks noGrp="1"/>
          </p:cNvSpPr>
          <p:nvPr>
            <p:ph type="dt" sz="half" idx="10"/>
          </p:nvPr>
        </p:nvSpPr>
        <p:spPr/>
        <p:txBody>
          <a:bodyPr/>
          <a:lstStyle/>
          <a:p>
            <a:fld id="{3F9AFA87-1417-4992-ABD9-27C3BC8CC883}" type="datetimeFigureOut">
              <a:rPr lang="en-US" smtClean="0"/>
              <a:t>8/22/2024</a:t>
            </a:fld>
            <a:endParaRPr lang="en-US"/>
          </a:p>
        </p:txBody>
      </p:sp>
      <p:sp>
        <p:nvSpPr>
          <p:cNvPr id="5" name="Footer Placeholder 4">
            <a:extLst>
              <a:ext uri="{FF2B5EF4-FFF2-40B4-BE49-F238E27FC236}">
                <a16:creationId xmlns:a16="http://schemas.microsoft.com/office/drawing/2014/main" id="{BA2AD668-6E19-425C-88F7-AF4220662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905C53-CF7C-4936-9E35-1BEBD683626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76165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46C78-A717-4E1F-A742-FD5AECA03B4B}"/>
              </a:ext>
            </a:extLst>
          </p:cNvPr>
          <p:cNvSpPr>
            <a:spLocks noGrp="1"/>
          </p:cNvSpPr>
          <p:nvPr>
            <p:ph type="title"/>
          </p:nvPr>
        </p:nvSpPr>
        <p:spPr>
          <a:xfrm>
            <a:off x="1517904" y="1517904"/>
            <a:ext cx="91440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DA1270D-CCAE-4437-A0C0-052D111DFC80}"/>
              </a:ext>
            </a:extLst>
          </p:cNvPr>
          <p:cNvSpPr>
            <a:spLocks noGrp="1"/>
          </p:cNvSpPr>
          <p:nvPr>
            <p:ph type="body" idx="1"/>
          </p:nvPr>
        </p:nvSpPr>
        <p:spPr>
          <a:xfrm>
            <a:off x="1517904" y="4572000"/>
            <a:ext cx="91440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9F006A-7EEE-4DB0-8F92-D34C0D46C38E}"/>
              </a:ext>
            </a:extLst>
          </p:cNvPr>
          <p:cNvSpPr>
            <a:spLocks noGrp="1"/>
          </p:cNvSpPr>
          <p:nvPr>
            <p:ph type="dt" sz="half" idx="10"/>
          </p:nvPr>
        </p:nvSpPr>
        <p:spPr/>
        <p:txBody>
          <a:bodyPr/>
          <a:lstStyle/>
          <a:p>
            <a:fld id="{3F9AFA87-1417-4992-ABD9-27C3BC8CC883}" type="datetimeFigureOut">
              <a:rPr lang="en-US" smtClean="0"/>
              <a:t>8/22/2024</a:t>
            </a:fld>
            <a:endParaRPr lang="en-US"/>
          </a:p>
        </p:txBody>
      </p:sp>
      <p:sp>
        <p:nvSpPr>
          <p:cNvPr id="5" name="Footer Placeholder 4">
            <a:extLst>
              <a:ext uri="{FF2B5EF4-FFF2-40B4-BE49-F238E27FC236}">
                <a16:creationId xmlns:a16="http://schemas.microsoft.com/office/drawing/2014/main" id="{FDA3F2ED-2B0E-44A9-8603-286CA063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4D801C-6B4E-40B6-9D6E-558192264D2E}"/>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850553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46AA-9418-4C3E-901B-8E2806122E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997482-2CA6-4707-976E-6FD4B57BFE66}"/>
              </a:ext>
            </a:extLst>
          </p:cNvPr>
          <p:cNvSpPr>
            <a:spLocks noGrp="1"/>
          </p:cNvSpPr>
          <p:nvPr>
            <p:ph sz="half" idx="1"/>
          </p:nvPr>
        </p:nvSpPr>
        <p:spPr>
          <a:xfrm>
            <a:off x="1517904"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909652-DD12-479C-B639-9452CBA8C019}"/>
              </a:ext>
            </a:extLst>
          </p:cNvPr>
          <p:cNvSpPr>
            <a:spLocks noGrp="1"/>
          </p:cNvSpPr>
          <p:nvPr>
            <p:ph sz="half" idx="2"/>
          </p:nvPr>
        </p:nvSpPr>
        <p:spPr>
          <a:xfrm>
            <a:off x="6336792" y="2980944"/>
            <a:ext cx="4334256" cy="3118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0EC7A6-AFB1-4989-A0B4-B422D5B2C69C}"/>
              </a:ext>
            </a:extLst>
          </p:cNvPr>
          <p:cNvSpPr>
            <a:spLocks noGrp="1"/>
          </p:cNvSpPr>
          <p:nvPr>
            <p:ph type="dt" sz="half" idx="10"/>
          </p:nvPr>
        </p:nvSpPr>
        <p:spPr/>
        <p:txBody>
          <a:bodyPr/>
          <a:lstStyle/>
          <a:p>
            <a:fld id="{3F9AFA87-1417-4992-ABD9-27C3BC8CC883}" type="datetimeFigureOut">
              <a:rPr lang="en-US" smtClean="0"/>
              <a:t>8/22/2024</a:t>
            </a:fld>
            <a:endParaRPr lang="en-US" dirty="0"/>
          </a:p>
        </p:txBody>
      </p:sp>
      <p:sp>
        <p:nvSpPr>
          <p:cNvPr id="6" name="Footer Placeholder 5">
            <a:extLst>
              <a:ext uri="{FF2B5EF4-FFF2-40B4-BE49-F238E27FC236}">
                <a16:creationId xmlns:a16="http://schemas.microsoft.com/office/drawing/2014/main" id="{F8D2117C-B497-4647-A66B-1887750FB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9E8C7AF-5092-416B-B61C-F41D3C573E0C}"/>
              </a:ext>
            </a:extLst>
          </p:cNvPr>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3657236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E90CDE0-3FEB-42A0-8BCC-7DADE7D4A621}"/>
              </a:ext>
            </a:extLst>
          </p:cNvPr>
          <p:cNvSpPr>
            <a:spLocks noGrp="1"/>
          </p:cNvSpPr>
          <p:nvPr>
            <p:ph type="body" idx="1"/>
          </p:nvPr>
        </p:nvSpPr>
        <p:spPr>
          <a:xfrm>
            <a:off x="1517905"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778B8B-E9A3-44BE-85A6-3E316659A9B4}"/>
              </a:ext>
            </a:extLst>
          </p:cNvPr>
          <p:cNvSpPr>
            <a:spLocks noGrp="1"/>
          </p:cNvSpPr>
          <p:nvPr>
            <p:ph sz="half" idx="2"/>
          </p:nvPr>
        </p:nvSpPr>
        <p:spPr>
          <a:xfrm>
            <a:off x="1517904"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0BF1BCA-A435-4779-A6FE-15207141F519}"/>
              </a:ext>
            </a:extLst>
          </p:cNvPr>
          <p:cNvSpPr>
            <a:spLocks noGrp="1"/>
          </p:cNvSpPr>
          <p:nvPr>
            <p:ph type="body" sz="quarter" idx="3"/>
          </p:nvPr>
        </p:nvSpPr>
        <p:spPr>
          <a:xfrm>
            <a:off x="6336792" y="2944368"/>
            <a:ext cx="4334256" cy="606026"/>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49B1923-9749-49E3-88FA-75C326E6719A}"/>
              </a:ext>
            </a:extLst>
          </p:cNvPr>
          <p:cNvSpPr>
            <a:spLocks noGrp="1"/>
          </p:cNvSpPr>
          <p:nvPr>
            <p:ph sz="quarter" idx="4"/>
          </p:nvPr>
        </p:nvSpPr>
        <p:spPr>
          <a:xfrm>
            <a:off x="6336792" y="3644987"/>
            <a:ext cx="4334256" cy="24496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F3A70F0-5AFA-4C5A-812B-220C6A38DB6B}"/>
              </a:ext>
            </a:extLst>
          </p:cNvPr>
          <p:cNvSpPr>
            <a:spLocks noGrp="1"/>
          </p:cNvSpPr>
          <p:nvPr>
            <p:ph type="dt" sz="half" idx="10"/>
          </p:nvPr>
        </p:nvSpPr>
        <p:spPr/>
        <p:txBody>
          <a:bodyPr/>
          <a:lstStyle/>
          <a:p>
            <a:fld id="{3F9AFA87-1417-4992-ABD9-27C3BC8CC883}" type="datetimeFigureOut">
              <a:rPr lang="en-US" smtClean="0"/>
              <a:t>8/22/2024</a:t>
            </a:fld>
            <a:endParaRPr lang="en-US"/>
          </a:p>
        </p:txBody>
      </p:sp>
      <p:sp>
        <p:nvSpPr>
          <p:cNvPr id="8" name="Footer Placeholder 7">
            <a:extLst>
              <a:ext uri="{FF2B5EF4-FFF2-40B4-BE49-F238E27FC236}">
                <a16:creationId xmlns:a16="http://schemas.microsoft.com/office/drawing/2014/main" id="{576AF721-83FE-4B57-B910-C395D23FDE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6A5893-52F1-44A1-AE8E-CF094DB41CFA}"/>
              </a:ext>
            </a:extLst>
          </p:cNvPr>
          <p:cNvSpPr>
            <a:spLocks noGrp="1"/>
          </p:cNvSpPr>
          <p:nvPr>
            <p:ph type="sldNum" sz="quarter" idx="12"/>
          </p:nvPr>
        </p:nvSpPr>
        <p:spPr/>
        <p:txBody>
          <a:bodyPr/>
          <a:lstStyle/>
          <a:p>
            <a:fld id="{CB1E4CB7-CB13-4810-BF18-BE31AFC64F93}" type="slidenum">
              <a:rPr lang="en-US" smtClean="0"/>
              <a:t>‹#›</a:t>
            </a:fld>
            <a:endParaRPr lang="en-US"/>
          </a:p>
        </p:txBody>
      </p:sp>
      <p:sp>
        <p:nvSpPr>
          <p:cNvPr id="10" name="Title 9">
            <a:extLst>
              <a:ext uri="{FF2B5EF4-FFF2-40B4-BE49-F238E27FC236}">
                <a16:creationId xmlns:a16="http://schemas.microsoft.com/office/drawing/2014/main" id="{D9D22302-83E3-4E22-93DF-1E5D463B64C3}"/>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88920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D85A6-A4E6-4160-BE43-8146A98946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A24A80-0792-4B3B-BB5A-8B2BD91095A7}"/>
              </a:ext>
            </a:extLst>
          </p:cNvPr>
          <p:cNvSpPr>
            <a:spLocks noGrp="1"/>
          </p:cNvSpPr>
          <p:nvPr>
            <p:ph type="dt" sz="half" idx="10"/>
          </p:nvPr>
        </p:nvSpPr>
        <p:spPr/>
        <p:txBody>
          <a:bodyPr/>
          <a:lstStyle/>
          <a:p>
            <a:fld id="{3F9AFA87-1417-4992-ABD9-27C3BC8CC883}" type="datetimeFigureOut">
              <a:rPr lang="en-US" smtClean="0"/>
              <a:t>8/22/2024</a:t>
            </a:fld>
            <a:endParaRPr lang="en-US"/>
          </a:p>
        </p:txBody>
      </p:sp>
      <p:sp>
        <p:nvSpPr>
          <p:cNvPr id="4" name="Footer Placeholder 3">
            <a:extLst>
              <a:ext uri="{FF2B5EF4-FFF2-40B4-BE49-F238E27FC236}">
                <a16:creationId xmlns:a16="http://schemas.microsoft.com/office/drawing/2014/main" id="{4526116E-7A6D-485F-9FA2-25F94D4F40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9ADCC-C5F2-4D90-B153-93DF55858291}"/>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834671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862271-51F6-4122-9709-D279042F8846}"/>
              </a:ext>
            </a:extLst>
          </p:cNvPr>
          <p:cNvSpPr>
            <a:spLocks noGrp="1"/>
          </p:cNvSpPr>
          <p:nvPr>
            <p:ph type="dt" sz="half" idx="10"/>
          </p:nvPr>
        </p:nvSpPr>
        <p:spPr/>
        <p:txBody>
          <a:bodyPr/>
          <a:lstStyle/>
          <a:p>
            <a:fld id="{3F9AFA87-1417-4992-ABD9-27C3BC8CC883}" type="datetimeFigureOut">
              <a:rPr lang="en-US" smtClean="0"/>
              <a:t>8/22/2024</a:t>
            </a:fld>
            <a:endParaRPr lang="en-US"/>
          </a:p>
        </p:txBody>
      </p:sp>
      <p:sp>
        <p:nvSpPr>
          <p:cNvPr id="3" name="Footer Placeholder 2">
            <a:extLst>
              <a:ext uri="{FF2B5EF4-FFF2-40B4-BE49-F238E27FC236}">
                <a16:creationId xmlns:a16="http://schemas.microsoft.com/office/drawing/2014/main" id="{452CFE08-03FE-487B-8963-9FAD3049CF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935A50-18AE-4CB1-BB10-1CBDD8A7C2C4}"/>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62513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1F683-796D-458C-9B32-A385D604DBFC}"/>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FB1F0BD-641B-4148-BCB3-2704218C80B8}"/>
              </a:ext>
            </a:extLst>
          </p:cNvPr>
          <p:cNvSpPr>
            <a:spLocks noGrp="1"/>
          </p:cNvSpPr>
          <p:nvPr>
            <p:ph idx="1"/>
          </p:nvPr>
        </p:nvSpPr>
        <p:spPr>
          <a:xfrm>
            <a:off x="5330952" y="1517904"/>
            <a:ext cx="5330952" cy="458114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B28C843-B846-4456-9720-71B7D4FF4062}"/>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3A3A03-31BD-4E7E-879A-A1C71849703C}"/>
              </a:ext>
            </a:extLst>
          </p:cNvPr>
          <p:cNvSpPr>
            <a:spLocks noGrp="1"/>
          </p:cNvSpPr>
          <p:nvPr>
            <p:ph type="dt" sz="half" idx="10"/>
          </p:nvPr>
        </p:nvSpPr>
        <p:spPr/>
        <p:txBody>
          <a:bodyPr/>
          <a:lstStyle/>
          <a:p>
            <a:fld id="{3F9AFA87-1417-4992-ABD9-27C3BC8CC883}" type="datetimeFigureOut">
              <a:rPr lang="en-US" smtClean="0"/>
              <a:t>8/22/2024</a:t>
            </a:fld>
            <a:endParaRPr lang="en-US"/>
          </a:p>
        </p:txBody>
      </p:sp>
      <p:sp>
        <p:nvSpPr>
          <p:cNvPr id="6" name="Footer Placeholder 5">
            <a:extLst>
              <a:ext uri="{FF2B5EF4-FFF2-40B4-BE49-F238E27FC236}">
                <a16:creationId xmlns:a16="http://schemas.microsoft.com/office/drawing/2014/main" id="{4EA39078-7D38-4851-A363-B6BC179A50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FF25E-A25D-47AA-94EB-580A74F01F1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62470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E83B4-9B31-4F73-9767-163636522F3A}"/>
              </a:ext>
            </a:extLst>
          </p:cNvPr>
          <p:cNvSpPr>
            <a:spLocks noGrp="1"/>
          </p:cNvSpPr>
          <p:nvPr>
            <p:ph type="title"/>
          </p:nvPr>
        </p:nvSpPr>
        <p:spPr>
          <a:xfrm>
            <a:off x="1517904" y="1517904"/>
            <a:ext cx="3145536" cy="1792224"/>
          </a:xfrm>
        </p:spPr>
        <p:txBody>
          <a:bodyPr anchor="b">
            <a:normAutofit/>
          </a:bodyPr>
          <a:lstStyle>
            <a:lvl1pPr>
              <a:lnSpc>
                <a:spcPct val="100000"/>
              </a:lnSpc>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C7CFC30-8163-47A0-A97F-3F2C3A3BE73A}"/>
              </a:ext>
            </a:extLst>
          </p:cNvPr>
          <p:cNvSpPr>
            <a:spLocks noGrp="1"/>
          </p:cNvSpPr>
          <p:nvPr>
            <p:ph type="pic" idx="1"/>
          </p:nvPr>
        </p:nvSpPr>
        <p:spPr>
          <a:xfrm>
            <a:off x="5349240" y="764032"/>
            <a:ext cx="6089904" cy="5330952"/>
          </a:xfrm>
          <a:solidFill>
            <a:schemeClr val="bg1">
              <a:lumMod val="9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AF1B390-0C23-466E-987C-26420A5F098D}"/>
              </a:ext>
            </a:extLst>
          </p:cNvPr>
          <p:cNvSpPr>
            <a:spLocks noGrp="1"/>
          </p:cNvSpPr>
          <p:nvPr>
            <p:ph type="body" sz="half" idx="2"/>
          </p:nvPr>
        </p:nvSpPr>
        <p:spPr>
          <a:xfrm>
            <a:off x="1517904" y="3483864"/>
            <a:ext cx="3145536" cy="2615184"/>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C9CA7C-B9D0-4A72-8061-1E02AA15FE86}"/>
              </a:ext>
            </a:extLst>
          </p:cNvPr>
          <p:cNvSpPr>
            <a:spLocks noGrp="1"/>
          </p:cNvSpPr>
          <p:nvPr>
            <p:ph type="dt" sz="half" idx="10"/>
          </p:nvPr>
        </p:nvSpPr>
        <p:spPr/>
        <p:txBody>
          <a:bodyPr/>
          <a:lstStyle/>
          <a:p>
            <a:fld id="{3F9AFA87-1417-4992-ABD9-27C3BC8CC883}" type="datetimeFigureOut">
              <a:rPr lang="en-US" smtClean="0"/>
              <a:t>8/22/2024</a:t>
            </a:fld>
            <a:endParaRPr lang="en-US"/>
          </a:p>
        </p:txBody>
      </p:sp>
      <p:sp>
        <p:nvSpPr>
          <p:cNvPr id="6" name="Footer Placeholder 5">
            <a:extLst>
              <a:ext uri="{FF2B5EF4-FFF2-40B4-BE49-F238E27FC236}">
                <a16:creationId xmlns:a16="http://schemas.microsoft.com/office/drawing/2014/main" id="{C53EFC84-C9FE-4BFA-9B4E-4516A13625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01A469-3EFC-4F94-8482-378582E1C14F}"/>
              </a:ext>
            </a:extLst>
          </p:cNvPr>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156817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1D84C-7934-4E5B-B6E4-A1D6EC299551}"/>
              </a:ext>
            </a:extLst>
          </p:cNvPr>
          <p:cNvSpPr>
            <a:spLocks noGrp="1"/>
          </p:cNvSpPr>
          <p:nvPr>
            <p:ph type="title"/>
          </p:nvPr>
        </p:nvSpPr>
        <p:spPr>
          <a:xfrm>
            <a:off x="1517904" y="1517904"/>
            <a:ext cx="9144000" cy="134416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F6A990F-40AC-447A-964A-840C94A6471A}"/>
              </a:ext>
            </a:extLst>
          </p:cNvPr>
          <p:cNvSpPr>
            <a:spLocks noGrp="1"/>
          </p:cNvSpPr>
          <p:nvPr>
            <p:ph type="body" idx="1"/>
          </p:nvPr>
        </p:nvSpPr>
        <p:spPr>
          <a:xfrm>
            <a:off x="1517904" y="2971800"/>
            <a:ext cx="9144000" cy="31272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7D832A1-FFBA-48B6-B2D0-E5414F12838B}"/>
              </a:ext>
            </a:extLst>
          </p:cNvPr>
          <p:cNvSpPr>
            <a:spLocks noGrp="1"/>
          </p:cNvSpPr>
          <p:nvPr>
            <p:ph type="dt" sz="half" idx="2"/>
          </p:nvPr>
        </p:nvSpPr>
        <p:spPr>
          <a:xfrm>
            <a:off x="8805672" y="6400800"/>
            <a:ext cx="1865376" cy="365125"/>
          </a:xfrm>
          <a:prstGeom prst="rect">
            <a:avLst/>
          </a:prstGeom>
        </p:spPr>
        <p:txBody>
          <a:bodyPr vert="horz" lIns="91440" tIns="45720" rIns="91440" bIns="45720" rtlCol="0" anchor="ctr"/>
          <a:lstStyle>
            <a:lvl1pPr algn="r">
              <a:defRPr sz="1000">
                <a:solidFill>
                  <a:schemeClr val="tx1"/>
                </a:solidFill>
              </a:defRPr>
            </a:lvl1pPr>
          </a:lstStyle>
          <a:p>
            <a:pPr algn="r"/>
            <a:fld id="{3F9AFA87-1417-4992-ABD9-27C3BC8CC883}" type="datetimeFigureOut">
              <a:rPr lang="en-US" smtClean="0"/>
              <a:pPr algn="r"/>
              <a:t>8/22/2024</a:t>
            </a:fld>
            <a:endParaRPr lang="en-US" dirty="0"/>
          </a:p>
        </p:txBody>
      </p:sp>
      <p:sp>
        <p:nvSpPr>
          <p:cNvPr id="5" name="Footer Placeholder 4">
            <a:extLst>
              <a:ext uri="{FF2B5EF4-FFF2-40B4-BE49-F238E27FC236}">
                <a16:creationId xmlns:a16="http://schemas.microsoft.com/office/drawing/2014/main" id="{0F933EC1-4EE2-4453-841C-CFDFE708948E}"/>
              </a:ext>
            </a:extLst>
          </p:cNvPr>
          <p:cNvSpPr>
            <a:spLocks noGrp="1"/>
          </p:cNvSpPr>
          <p:nvPr>
            <p:ph type="ftr" sz="quarter" idx="3"/>
          </p:nvPr>
        </p:nvSpPr>
        <p:spPr>
          <a:xfrm>
            <a:off x="758952" y="6400800"/>
            <a:ext cx="6099048" cy="365125"/>
          </a:xfrm>
          <a:prstGeom prst="rect">
            <a:avLst/>
          </a:prstGeom>
        </p:spPr>
        <p:txBody>
          <a:bodyPr vert="horz" lIns="91440" tIns="45720" rIns="91440" bIns="45720" rtlCol="0" anchor="ctr"/>
          <a:lstStyle>
            <a:lvl1pPr algn="l">
              <a:defRPr sz="1000">
                <a:solidFill>
                  <a:schemeClr val="tx1"/>
                </a:solidFill>
              </a:defRPr>
            </a:lvl1pPr>
          </a:lstStyle>
          <a:p>
            <a:endParaRPr lang="en-US" sz="1000" dirty="0"/>
          </a:p>
        </p:txBody>
      </p:sp>
      <p:sp>
        <p:nvSpPr>
          <p:cNvPr id="6" name="Slide Number Placeholder 5">
            <a:extLst>
              <a:ext uri="{FF2B5EF4-FFF2-40B4-BE49-F238E27FC236}">
                <a16:creationId xmlns:a16="http://schemas.microsoft.com/office/drawing/2014/main" id="{C3CEBA78-E732-44EF-BA0B-FC42F7931311}"/>
              </a:ext>
            </a:extLst>
          </p:cNvPr>
          <p:cNvSpPr>
            <a:spLocks noGrp="1"/>
          </p:cNvSpPr>
          <p:nvPr>
            <p:ph type="sldNum" sz="quarter" idx="4"/>
          </p:nvPr>
        </p:nvSpPr>
        <p:spPr>
          <a:xfrm>
            <a:off x="10899648" y="6400800"/>
            <a:ext cx="530352" cy="365125"/>
          </a:xfrm>
          <a:prstGeom prst="rect">
            <a:avLst/>
          </a:prstGeom>
        </p:spPr>
        <p:txBody>
          <a:bodyPr vert="horz" lIns="91440" tIns="45720" rIns="91440" bIns="45720" rtlCol="0" anchor="ctr"/>
          <a:lstStyle>
            <a:lvl1pPr algn="r">
              <a:defRPr sz="1000" b="1">
                <a:solidFill>
                  <a:schemeClr val="tx1"/>
                </a:solidFill>
              </a:defRPr>
            </a:lvl1pPr>
          </a:lstStyle>
          <a:p>
            <a:fld id="{CB1E4CB7-CB13-4810-BF18-BE31AFC64F93}" type="slidenum">
              <a:rPr lang="en-US" smtClean="0"/>
              <a:pPr/>
              <a:t>‹#›</a:t>
            </a:fld>
            <a:endParaRPr lang="en-US" sz="1000" dirty="0"/>
          </a:p>
        </p:txBody>
      </p:sp>
      <p:sp>
        <p:nvSpPr>
          <p:cNvPr id="8" name="Freeform: Shape 7">
            <a:extLst>
              <a:ext uri="{FF2B5EF4-FFF2-40B4-BE49-F238E27FC236}">
                <a16:creationId xmlns:a16="http://schemas.microsoft.com/office/drawing/2014/main" id="{49306479-8C4D-4E4A-A330-DFC80A8A01BE}"/>
              </a:ext>
            </a:extLst>
          </p:cNvPr>
          <p:cNvSpPr/>
          <p:nvPr/>
        </p:nvSpPr>
        <p:spPr>
          <a:xfrm>
            <a:off x="0" y="0"/>
            <a:ext cx="12192000" cy="6105524"/>
          </a:xfrm>
          <a:custGeom>
            <a:avLst/>
            <a:gdLst>
              <a:gd name="connsiteX0" fmla="*/ 0 w 12192000"/>
              <a:gd name="connsiteY0" fmla="*/ 0 h 6105524"/>
              <a:gd name="connsiteX1" fmla="*/ 12192000 w 12192000"/>
              <a:gd name="connsiteY1" fmla="*/ 0 h 6105524"/>
              <a:gd name="connsiteX2" fmla="*/ 12192000 w 12192000"/>
              <a:gd name="connsiteY2" fmla="*/ 6105524 h 6105524"/>
              <a:gd name="connsiteX3" fmla="*/ 11435080 w 12192000"/>
              <a:gd name="connsiteY3" fmla="*/ 6105524 h 6105524"/>
              <a:gd name="connsiteX4" fmla="*/ 11435080 w 12192000"/>
              <a:gd name="connsiteY4" fmla="*/ 771523 h 6105524"/>
              <a:gd name="connsiteX5" fmla="*/ 767080 w 12192000"/>
              <a:gd name="connsiteY5" fmla="*/ 771523 h 6105524"/>
              <a:gd name="connsiteX6" fmla="*/ 767080 w 12192000"/>
              <a:gd name="connsiteY6" fmla="*/ 6105524 h 6105524"/>
              <a:gd name="connsiteX7" fmla="*/ 0 w 12192000"/>
              <a:gd name="connsiteY7" fmla="*/ 6105524 h 6105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105524">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flip="none" rotWithShape="1">
            <a:gsLst>
              <a:gs pos="10000">
                <a:schemeClr val="accent5"/>
              </a:gs>
              <a:gs pos="90000">
                <a:schemeClr val="accent1"/>
              </a:gs>
              <a:gs pos="70000">
                <a:schemeClr val="accent2"/>
              </a:gs>
              <a:gs pos="30000">
                <a:schemeClr val="accent4"/>
              </a:gs>
              <a:gs pos="50000">
                <a:schemeClr val="accent3">
                  <a:lumMod val="60000"/>
                  <a:lumOff val="40000"/>
                </a:schemeClr>
              </a:gs>
            </a:gsLst>
            <a:lin ang="7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09516510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95000"/>
        </a:lnSpc>
        <a:spcBef>
          <a:spcPct val="0"/>
        </a:spcBef>
        <a:buNone/>
        <a:defRPr sz="4200" kern="1200" spc="-50" baseline="0">
          <a:solidFill>
            <a:schemeClr val="tx1"/>
          </a:solidFill>
          <a:latin typeface="+mj-lt"/>
          <a:ea typeface="+mj-ea"/>
          <a:cs typeface="+mj-cs"/>
        </a:defRPr>
      </a:lvl1pPr>
    </p:titleStyle>
    <p:bodyStyle>
      <a:lvl1pPr marL="365760" indent="-365760" algn="l" defTabSz="914400" rtl="0" eaLnBrk="1" latinLnBrk="0" hangingPunct="1">
        <a:lnSpc>
          <a:spcPct val="105000"/>
        </a:lnSpc>
        <a:spcBef>
          <a:spcPts val="900"/>
        </a:spcBef>
        <a:buClr>
          <a:schemeClr val="accent5"/>
        </a:buClr>
        <a:buFont typeface="Avenir Next LT Pro" panose="020B0504020202020204" pitchFamily="34" charset="0"/>
        <a:buChar char="+"/>
        <a:defRPr sz="2600" kern="1200">
          <a:solidFill>
            <a:schemeClr val="tx1"/>
          </a:solidFill>
          <a:latin typeface="+mn-lt"/>
          <a:ea typeface="+mn-ea"/>
          <a:cs typeface="+mn-cs"/>
        </a:defRPr>
      </a:lvl1pPr>
      <a:lvl2pPr marL="365760" indent="0" algn="l" defTabSz="914400" rtl="0" eaLnBrk="1" latinLnBrk="0" hangingPunct="1">
        <a:lnSpc>
          <a:spcPct val="105000"/>
        </a:lnSpc>
        <a:spcBef>
          <a:spcPts val="900"/>
        </a:spcBef>
        <a:buFont typeface="Arial" panose="020B0604020202020204" pitchFamily="34" charset="0"/>
        <a:buNone/>
        <a:defRPr sz="2000" kern="1200">
          <a:solidFill>
            <a:schemeClr val="tx1">
              <a:lumMod val="75000"/>
              <a:lumOff val="25000"/>
            </a:schemeClr>
          </a:solidFill>
          <a:latin typeface="+mn-lt"/>
          <a:ea typeface="+mn-ea"/>
          <a:cs typeface="+mn-cs"/>
        </a:defRPr>
      </a:lvl2pPr>
      <a:lvl3pPr marL="640080"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2000" kern="1200">
          <a:solidFill>
            <a:schemeClr val="tx1"/>
          </a:solidFill>
          <a:latin typeface="+mn-lt"/>
          <a:ea typeface="+mn-ea"/>
          <a:cs typeface="+mn-cs"/>
        </a:defRPr>
      </a:lvl3pPr>
      <a:lvl4pPr marL="640080" indent="0" algn="l" defTabSz="914400" rtl="0" eaLnBrk="1" latinLnBrk="0" hangingPunct="1">
        <a:lnSpc>
          <a:spcPct val="105000"/>
        </a:lnSpc>
        <a:spcBef>
          <a:spcPts val="600"/>
        </a:spcBef>
        <a:buFontTx/>
        <a:buNone/>
        <a:defRPr sz="1800" i="1" kern="1200">
          <a:solidFill>
            <a:schemeClr val="tx1">
              <a:lumMod val="75000"/>
              <a:lumOff val="25000"/>
            </a:schemeClr>
          </a:solidFill>
          <a:latin typeface="+mn-lt"/>
          <a:ea typeface="+mn-ea"/>
          <a:cs typeface="+mn-cs"/>
        </a:defRPr>
      </a:lvl4pPr>
      <a:lvl5pPr marL="886968" indent="-274320" algn="l" defTabSz="914400" rtl="0" eaLnBrk="1" latinLnBrk="0" hangingPunct="1">
        <a:lnSpc>
          <a:spcPct val="105000"/>
        </a:lnSpc>
        <a:spcBef>
          <a:spcPts val="600"/>
        </a:spcBef>
        <a:buClr>
          <a:schemeClr val="accent5"/>
        </a:buClr>
        <a:buFont typeface="Avenir Next LT Pro" panose="020B05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45BA4C-9B54-4496-821F-9E0985CA9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55E306-E514-851F-8783-8E9E63EF988B}"/>
              </a:ext>
            </a:extLst>
          </p:cNvPr>
          <p:cNvSpPr>
            <a:spLocks noGrp="1"/>
          </p:cNvSpPr>
          <p:nvPr>
            <p:ph type="ctrTitle"/>
          </p:nvPr>
        </p:nvSpPr>
        <p:spPr>
          <a:xfrm>
            <a:off x="6047980" y="1030406"/>
            <a:ext cx="5068121" cy="3506879"/>
          </a:xfrm>
        </p:spPr>
        <p:txBody>
          <a:bodyPr anchor="ctr">
            <a:normAutofit/>
          </a:bodyPr>
          <a:lstStyle/>
          <a:p>
            <a:pPr algn="l"/>
            <a:r>
              <a:rPr lang="en-US" sz="4400" dirty="0"/>
              <a:t>Comparing Agile and Waterfall Approaches in Software Development</a:t>
            </a:r>
          </a:p>
        </p:txBody>
      </p:sp>
      <p:sp>
        <p:nvSpPr>
          <p:cNvPr id="3" name="Subtitle 2">
            <a:extLst>
              <a:ext uri="{FF2B5EF4-FFF2-40B4-BE49-F238E27FC236}">
                <a16:creationId xmlns:a16="http://schemas.microsoft.com/office/drawing/2014/main" id="{AE3D03A5-336C-E7D6-6F99-4CD8D204486C}"/>
              </a:ext>
            </a:extLst>
          </p:cNvPr>
          <p:cNvSpPr>
            <a:spLocks noGrp="1"/>
          </p:cNvSpPr>
          <p:nvPr>
            <p:ph type="subTitle" idx="1"/>
          </p:nvPr>
        </p:nvSpPr>
        <p:spPr>
          <a:xfrm>
            <a:off x="6047980" y="4691564"/>
            <a:ext cx="5068121" cy="1136029"/>
          </a:xfrm>
        </p:spPr>
        <p:txBody>
          <a:bodyPr>
            <a:normAutofit/>
          </a:bodyPr>
          <a:lstStyle/>
          <a:p>
            <a:pPr algn="l"/>
            <a:r>
              <a:rPr lang="en-US" dirty="0"/>
              <a:t>Shane Edge</a:t>
            </a:r>
          </a:p>
        </p:txBody>
      </p:sp>
      <p:pic>
        <p:nvPicPr>
          <p:cNvPr id="4" name="Picture 3" descr="Pink and blue clouds">
            <a:extLst>
              <a:ext uri="{FF2B5EF4-FFF2-40B4-BE49-F238E27FC236}">
                <a16:creationId xmlns:a16="http://schemas.microsoft.com/office/drawing/2014/main" id="{3AA0BFC3-67CB-D7A9-E560-B06BEADD47AB}"/>
              </a:ext>
            </a:extLst>
          </p:cNvPr>
          <p:cNvPicPr>
            <a:picLocks noChangeAspect="1"/>
          </p:cNvPicPr>
          <p:nvPr/>
        </p:nvPicPr>
        <p:blipFill>
          <a:blip r:embed="rId2"/>
          <a:srcRect l="24980" r="23403" b="2"/>
          <a:stretch/>
        </p:blipFill>
        <p:spPr>
          <a:xfrm>
            <a:off x="20" y="10"/>
            <a:ext cx="5404493" cy="6857990"/>
          </a:xfrm>
          <a:prstGeom prst="rect">
            <a:avLst/>
          </a:prstGeom>
        </p:spPr>
      </p:pic>
    </p:spTree>
    <p:extLst>
      <p:ext uri="{BB962C8B-B14F-4D97-AF65-F5344CB8AC3E}">
        <p14:creationId xmlns:p14="http://schemas.microsoft.com/office/powerpoint/2010/main" val="887555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AEAC-7B87-DE6B-1FB2-41D5D903B46D}"/>
              </a:ext>
            </a:extLst>
          </p:cNvPr>
          <p:cNvSpPr>
            <a:spLocks noGrp="1"/>
          </p:cNvSpPr>
          <p:nvPr>
            <p:ph type="title"/>
          </p:nvPr>
        </p:nvSpPr>
        <p:spPr>
          <a:xfrm>
            <a:off x="1517904" y="1010654"/>
            <a:ext cx="9144000" cy="689810"/>
          </a:xfrm>
        </p:spPr>
        <p:txBody>
          <a:bodyPr>
            <a:normAutofit fontScale="90000"/>
          </a:bodyPr>
          <a:lstStyle/>
          <a:p>
            <a:r>
              <a:rPr lang="en-US" dirty="0"/>
              <a:t>Key Roles on a Scrum-Agile Team</a:t>
            </a:r>
          </a:p>
        </p:txBody>
      </p:sp>
      <p:sp>
        <p:nvSpPr>
          <p:cNvPr id="3" name="Content Placeholder 2">
            <a:extLst>
              <a:ext uri="{FF2B5EF4-FFF2-40B4-BE49-F238E27FC236}">
                <a16:creationId xmlns:a16="http://schemas.microsoft.com/office/drawing/2014/main" id="{513F7760-4846-C7D5-BE7B-DD0CB234F09C}"/>
              </a:ext>
            </a:extLst>
          </p:cNvPr>
          <p:cNvSpPr>
            <a:spLocks noGrp="1"/>
          </p:cNvSpPr>
          <p:nvPr>
            <p:ph idx="1"/>
          </p:nvPr>
        </p:nvSpPr>
        <p:spPr>
          <a:xfrm>
            <a:off x="1517904" y="1700464"/>
            <a:ext cx="9144000" cy="4398584"/>
          </a:xfrm>
        </p:spPr>
        <p:txBody>
          <a:bodyPr>
            <a:normAutofit/>
          </a:bodyPr>
          <a:lstStyle/>
          <a:p>
            <a:r>
              <a:rPr lang="en-US" sz="1800" b="1" dirty="0"/>
              <a:t>Product Owner:</a:t>
            </a:r>
            <a:r>
              <a:rPr lang="en-US" sz="1800" dirty="0"/>
              <a:t> Represents the stakeholders and is responsible for defining the features of the product and prioritizing the Product Backlog. They ensure that the team delivers value by focusing on what is most important.</a:t>
            </a:r>
          </a:p>
          <a:p>
            <a:r>
              <a:rPr lang="en-US" sz="1800" b="1" dirty="0"/>
              <a:t>Scrum Master:</a:t>
            </a:r>
            <a:r>
              <a:rPr lang="en-US" sz="1800" dirty="0"/>
              <a:t> Facilitates the Scrum process, removes obstacles, and ensures that the team adheres to Agile practices. They protect the team from outside interruptions and help the team become self-organized.</a:t>
            </a:r>
          </a:p>
          <a:p>
            <a:r>
              <a:rPr lang="en-US" sz="1800" b="1" dirty="0"/>
              <a:t>Developers:</a:t>
            </a:r>
            <a:r>
              <a:rPr lang="en-US" sz="1800" dirty="0"/>
              <a:t> The team members responsible for delivering potentially shippable product increments at the end of each Sprint. They work collaboratively and cross-functionally.</a:t>
            </a:r>
          </a:p>
          <a:p>
            <a:r>
              <a:rPr lang="en-US" sz="1800" b="1" dirty="0"/>
              <a:t>Tester:</a:t>
            </a:r>
            <a:r>
              <a:rPr lang="en-US" sz="1800" dirty="0"/>
              <a:t> Ensures that the product meets the required quality standards by testing the software throughout the development cycle. They work closely with developers and the Product Owner to understand requirements and create test cases.</a:t>
            </a:r>
          </a:p>
        </p:txBody>
      </p:sp>
    </p:spTree>
    <p:extLst>
      <p:ext uri="{BB962C8B-B14F-4D97-AF65-F5344CB8AC3E}">
        <p14:creationId xmlns:p14="http://schemas.microsoft.com/office/powerpoint/2010/main" val="1963452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D2DE6-BA97-07E5-4305-2DFE4F6BA786}"/>
              </a:ext>
            </a:extLst>
          </p:cNvPr>
          <p:cNvSpPr>
            <a:spLocks noGrp="1"/>
          </p:cNvSpPr>
          <p:nvPr>
            <p:ph type="title"/>
          </p:nvPr>
        </p:nvSpPr>
        <p:spPr>
          <a:xfrm>
            <a:off x="1517904" y="924346"/>
            <a:ext cx="9144000" cy="1344168"/>
          </a:xfrm>
        </p:spPr>
        <p:txBody>
          <a:bodyPr/>
          <a:lstStyle/>
          <a:p>
            <a:r>
              <a:rPr lang="en-US" dirty="0"/>
              <a:t>Phases of the SDLC in an Agile Approach</a:t>
            </a:r>
          </a:p>
        </p:txBody>
      </p:sp>
      <p:sp>
        <p:nvSpPr>
          <p:cNvPr id="3" name="Content Placeholder 2">
            <a:extLst>
              <a:ext uri="{FF2B5EF4-FFF2-40B4-BE49-F238E27FC236}">
                <a16:creationId xmlns:a16="http://schemas.microsoft.com/office/drawing/2014/main" id="{F3E3146D-07D3-9106-E85C-8FB476B8ED48}"/>
              </a:ext>
            </a:extLst>
          </p:cNvPr>
          <p:cNvSpPr>
            <a:spLocks noGrp="1"/>
          </p:cNvSpPr>
          <p:nvPr>
            <p:ph idx="1"/>
          </p:nvPr>
        </p:nvSpPr>
        <p:spPr>
          <a:xfrm>
            <a:off x="1517904" y="2268513"/>
            <a:ext cx="9144000" cy="4292707"/>
          </a:xfrm>
        </p:spPr>
        <p:txBody>
          <a:bodyPr>
            <a:normAutofit/>
          </a:bodyPr>
          <a:lstStyle/>
          <a:p>
            <a:r>
              <a:rPr lang="en-US" sz="1600" b="1" dirty="0"/>
              <a:t>Planning:</a:t>
            </a:r>
            <a:r>
              <a:rPr lang="en-US" sz="1600" dirty="0"/>
              <a:t> Initial phase where goals, scope, and objectives are defined.</a:t>
            </a:r>
          </a:p>
          <a:p>
            <a:r>
              <a:rPr lang="en-US" sz="1600" b="1" dirty="0"/>
              <a:t>Analysis:</a:t>
            </a:r>
            <a:r>
              <a:rPr lang="en-US" sz="1600" dirty="0"/>
              <a:t> In Agile, this phase is iterative and ongoing. The team continuously gathers and refines user stories.</a:t>
            </a:r>
          </a:p>
          <a:p>
            <a:r>
              <a:rPr lang="en-US" sz="1600" b="1" dirty="0"/>
              <a:t>Design:</a:t>
            </a:r>
            <a:r>
              <a:rPr lang="en-US" sz="1600" dirty="0"/>
              <a:t> Agile design is incremental, with the architecture evolving as the project progresses. It allows for flexibility and responsiveness to change.</a:t>
            </a:r>
          </a:p>
          <a:p>
            <a:r>
              <a:rPr lang="en-US" sz="1600" b="1" dirty="0"/>
              <a:t>Development:</a:t>
            </a:r>
            <a:r>
              <a:rPr lang="en-US" sz="1600" dirty="0"/>
              <a:t> Work is broken down into Sprints, where functional parts of the product are developed and integrated incrementally.</a:t>
            </a:r>
          </a:p>
          <a:p>
            <a:r>
              <a:rPr lang="en-US" sz="1600" b="1" dirty="0"/>
              <a:t>Testing:</a:t>
            </a:r>
            <a:r>
              <a:rPr lang="en-US" sz="1600" dirty="0"/>
              <a:t> Testing is conducted throughout the project lifecycle, ensuring that each increment is functional and meets quality standards.</a:t>
            </a:r>
          </a:p>
          <a:p>
            <a:r>
              <a:rPr lang="en-US" sz="1600" b="1" dirty="0"/>
              <a:t>Deployment:</a:t>
            </a:r>
            <a:r>
              <a:rPr lang="en-US" sz="1600" dirty="0"/>
              <a:t> Agile deployment is often continuous, with new features being released frequently.</a:t>
            </a:r>
          </a:p>
          <a:p>
            <a:r>
              <a:rPr lang="en-US" sz="1600" b="1" dirty="0"/>
              <a:t>Maintenance:</a:t>
            </a:r>
            <a:r>
              <a:rPr lang="en-US" sz="1600" dirty="0"/>
              <a:t> The product is maintained, and feedback from users is incorporated into future iterations.</a:t>
            </a:r>
          </a:p>
        </p:txBody>
      </p:sp>
    </p:spTree>
    <p:extLst>
      <p:ext uri="{BB962C8B-B14F-4D97-AF65-F5344CB8AC3E}">
        <p14:creationId xmlns:p14="http://schemas.microsoft.com/office/powerpoint/2010/main" val="104062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39761-E910-F5B7-AE58-9E129F9398E8}"/>
              </a:ext>
            </a:extLst>
          </p:cNvPr>
          <p:cNvSpPr>
            <a:spLocks noGrp="1"/>
          </p:cNvSpPr>
          <p:nvPr>
            <p:ph type="title"/>
          </p:nvPr>
        </p:nvSpPr>
        <p:spPr>
          <a:xfrm>
            <a:off x="1517904" y="758952"/>
            <a:ext cx="9144000" cy="1344168"/>
          </a:xfrm>
        </p:spPr>
        <p:txBody>
          <a:bodyPr/>
          <a:lstStyle/>
          <a:p>
            <a:r>
              <a:rPr lang="en-US" dirty="0"/>
              <a:t>The Waterfall Development Approach</a:t>
            </a:r>
          </a:p>
        </p:txBody>
      </p:sp>
      <p:sp>
        <p:nvSpPr>
          <p:cNvPr id="3" name="Content Placeholder 2">
            <a:extLst>
              <a:ext uri="{FF2B5EF4-FFF2-40B4-BE49-F238E27FC236}">
                <a16:creationId xmlns:a16="http://schemas.microsoft.com/office/drawing/2014/main" id="{AAA0468B-6B65-13A7-AFBD-A4F6EA4A0CA7}"/>
              </a:ext>
            </a:extLst>
          </p:cNvPr>
          <p:cNvSpPr>
            <a:spLocks noGrp="1"/>
          </p:cNvSpPr>
          <p:nvPr>
            <p:ph idx="1"/>
          </p:nvPr>
        </p:nvSpPr>
        <p:spPr>
          <a:xfrm>
            <a:off x="1517904" y="2454442"/>
            <a:ext cx="9144000" cy="3644606"/>
          </a:xfrm>
        </p:spPr>
        <p:txBody>
          <a:bodyPr>
            <a:normAutofit/>
          </a:bodyPr>
          <a:lstStyle/>
          <a:p>
            <a:r>
              <a:rPr lang="en-US" sz="1800" b="1" dirty="0"/>
              <a:t>Sequential Process:</a:t>
            </a:r>
            <a:r>
              <a:rPr lang="en-US" sz="1800" dirty="0"/>
              <a:t> In Waterfall, each phase of the SDLC must be completed before the next one begins. This creates a linear and rigid structure.</a:t>
            </a:r>
          </a:p>
          <a:p>
            <a:r>
              <a:rPr lang="en-US" sz="1800" b="1" dirty="0"/>
              <a:t>Early Requirements Lockdown:</a:t>
            </a:r>
            <a:r>
              <a:rPr lang="en-US" sz="1800" dirty="0"/>
              <a:t> All requirements are gathered at the beginning, making it difficult to accommodate changes later in the process.</a:t>
            </a:r>
          </a:p>
          <a:p>
            <a:r>
              <a:rPr lang="en-US" sz="1800" b="1" dirty="0"/>
              <a:t>Testing Post-Development:</a:t>
            </a:r>
            <a:r>
              <a:rPr lang="en-US" sz="1800" dirty="0"/>
              <a:t> Unlike Agile, testing in Waterfall occurs only after the development phase is complete, potentially leading to costly fixes.</a:t>
            </a:r>
          </a:p>
          <a:p>
            <a:r>
              <a:rPr lang="en-US" sz="1800" b="1" dirty="0"/>
              <a:t>Documentation-Driven:</a:t>
            </a:r>
            <a:r>
              <a:rPr lang="en-US" sz="1800" dirty="0"/>
              <a:t> Waterfall relies heavily on documentation at each phase to ensure that no details are missed.</a:t>
            </a:r>
          </a:p>
          <a:p>
            <a:endParaRPr lang="en-US" sz="1800" dirty="0"/>
          </a:p>
        </p:txBody>
      </p:sp>
    </p:spTree>
    <p:extLst>
      <p:ext uri="{BB962C8B-B14F-4D97-AF65-F5344CB8AC3E}">
        <p14:creationId xmlns:p14="http://schemas.microsoft.com/office/powerpoint/2010/main" val="18886280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8EA57-2437-A5D8-5011-4593BA1E66DA}"/>
              </a:ext>
            </a:extLst>
          </p:cNvPr>
          <p:cNvSpPr>
            <a:spLocks noGrp="1"/>
          </p:cNvSpPr>
          <p:nvPr>
            <p:ph type="title"/>
          </p:nvPr>
        </p:nvSpPr>
        <p:spPr/>
        <p:txBody>
          <a:bodyPr/>
          <a:lstStyle/>
          <a:p>
            <a:r>
              <a:rPr lang="en-US" dirty="0"/>
              <a:t>How Would the SNHU Travel Project Differ Using Waterfall?</a:t>
            </a:r>
          </a:p>
        </p:txBody>
      </p:sp>
      <p:sp>
        <p:nvSpPr>
          <p:cNvPr id="3" name="Content Placeholder 2">
            <a:extLst>
              <a:ext uri="{FF2B5EF4-FFF2-40B4-BE49-F238E27FC236}">
                <a16:creationId xmlns:a16="http://schemas.microsoft.com/office/drawing/2014/main" id="{03ABEC74-B8C1-9173-928B-1AB002C6B478}"/>
              </a:ext>
            </a:extLst>
          </p:cNvPr>
          <p:cNvSpPr>
            <a:spLocks noGrp="1"/>
          </p:cNvSpPr>
          <p:nvPr>
            <p:ph idx="1"/>
          </p:nvPr>
        </p:nvSpPr>
        <p:spPr/>
        <p:txBody>
          <a:bodyPr>
            <a:normAutofit/>
          </a:bodyPr>
          <a:lstStyle/>
          <a:p>
            <a:r>
              <a:rPr lang="en-US" sz="2000" b="1" dirty="0"/>
              <a:t>Flexibility vs. Rigidity:</a:t>
            </a:r>
            <a:r>
              <a:rPr lang="en-US" sz="2000" dirty="0"/>
              <a:t> </a:t>
            </a:r>
            <a:r>
              <a:rPr lang="en-US" sz="2000" dirty="0" err="1"/>
              <a:t>Agile's</a:t>
            </a:r>
            <a:r>
              <a:rPr lang="en-US" sz="2000" dirty="0"/>
              <a:t> flexibility allowed the team to pivot when the focus shifted to detox/wellness travel. In Waterfall, such a change would have been much more challenging and likely more expensive.</a:t>
            </a:r>
          </a:p>
          <a:p>
            <a:r>
              <a:rPr lang="en-US" sz="2000" b="1" dirty="0"/>
              <a:t>Handling Change:</a:t>
            </a:r>
            <a:r>
              <a:rPr lang="en-US" sz="2000" dirty="0"/>
              <a:t> </a:t>
            </a:r>
            <a:r>
              <a:rPr lang="en-US" sz="2000" dirty="0" err="1"/>
              <a:t>Agile's</a:t>
            </a:r>
            <a:r>
              <a:rPr lang="en-US" sz="2000" dirty="0"/>
              <a:t> iterative cycles meant that changes could be integrated seamlessly. In contrast, Waterfall would require redoing significant parts of the project if changes were introduced late.</a:t>
            </a:r>
          </a:p>
        </p:txBody>
      </p:sp>
    </p:spTree>
    <p:extLst>
      <p:ext uri="{BB962C8B-B14F-4D97-AF65-F5344CB8AC3E}">
        <p14:creationId xmlns:p14="http://schemas.microsoft.com/office/powerpoint/2010/main" val="208645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7313F-22E6-7ECD-5630-F23E9A50C1AB}"/>
              </a:ext>
            </a:extLst>
          </p:cNvPr>
          <p:cNvSpPr>
            <a:spLocks noGrp="1"/>
          </p:cNvSpPr>
          <p:nvPr>
            <p:ph type="title"/>
          </p:nvPr>
        </p:nvSpPr>
        <p:spPr/>
        <p:txBody>
          <a:bodyPr/>
          <a:lstStyle/>
          <a:p>
            <a:r>
              <a:rPr lang="en-US" dirty="0"/>
              <a:t>Factors to Consider When Choosing Between Waterfall and Agile</a:t>
            </a:r>
          </a:p>
        </p:txBody>
      </p:sp>
      <p:sp>
        <p:nvSpPr>
          <p:cNvPr id="3" name="Content Placeholder 2">
            <a:extLst>
              <a:ext uri="{FF2B5EF4-FFF2-40B4-BE49-F238E27FC236}">
                <a16:creationId xmlns:a16="http://schemas.microsoft.com/office/drawing/2014/main" id="{A29BF23F-8242-0639-01AC-E99742AFC8AC}"/>
              </a:ext>
            </a:extLst>
          </p:cNvPr>
          <p:cNvSpPr>
            <a:spLocks noGrp="1"/>
          </p:cNvSpPr>
          <p:nvPr>
            <p:ph idx="1"/>
          </p:nvPr>
        </p:nvSpPr>
        <p:spPr/>
        <p:txBody>
          <a:bodyPr>
            <a:normAutofit/>
          </a:bodyPr>
          <a:lstStyle/>
          <a:p>
            <a:r>
              <a:rPr lang="en-US" sz="1800" b="1" dirty="0"/>
              <a:t>Project Complexity:</a:t>
            </a:r>
            <a:r>
              <a:rPr lang="en-US" sz="1800" dirty="0"/>
              <a:t> Agile is well-suited for complex projects that require flexibility and frequent updates, like the SNHU Travel project.</a:t>
            </a:r>
          </a:p>
          <a:p>
            <a:r>
              <a:rPr lang="en-US" sz="1800" b="1" dirty="0"/>
              <a:t>Client Involvement:</a:t>
            </a:r>
            <a:r>
              <a:rPr lang="en-US" sz="1800" dirty="0"/>
              <a:t> Agile requires continuous client involvement, while Waterfall is better for projects with clear, stable requirements.</a:t>
            </a:r>
          </a:p>
          <a:p>
            <a:r>
              <a:rPr lang="en-US" sz="1800" b="1" dirty="0"/>
              <a:t>Risk Management:</a:t>
            </a:r>
            <a:r>
              <a:rPr lang="en-US" sz="1800" dirty="0"/>
              <a:t> </a:t>
            </a:r>
            <a:r>
              <a:rPr lang="en-US" sz="1800" dirty="0" err="1"/>
              <a:t>Agile's</a:t>
            </a:r>
            <a:r>
              <a:rPr lang="en-US" sz="1800" dirty="0"/>
              <a:t> iterative approach mitigates risk by delivering small, functional parts of the product early and often.</a:t>
            </a:r>
          </a:p>
          <a:p>
            <a:r>
              <a:rPr lang="en-US" sz="1800" b="1" dirty="0"/>
              <a:t>Time and Budget Constraints:</a:t>
            </a:r>
            <a:r>
              <a:rPr lang="en-US" sz="1800" dirty="0"/>
              <a:t> Waterfall may be more appropriate for projects with tight deadlines and budgets, where the scope is well-defined and unlikely to change.</a:t>
            </a:r>
          </a:p>
        </p:txBody>
      </p:sp>
    </p:spTree>
    <p:extLst>
      <p:ext uri="{BB962C8B-B14F-4D97-AF65-F5344CB8AC3E}">
        <p14:creationId xmlns:p14="http://schemas.microsoft.com/office/powerpoint/2010/main" val="264183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33E7-751D-061A-1765-586A34D6DE57}"/>
              </a:ext>
            </a:extLst>
          </p:cNvPr>
          <p:cNvSpPr>
            <a:spLocks noGrp="1"/>
          </p:cNvSpPr>
          <p:nvPr>
            <p:ph type="title"/>
          </p:nvPr>
        </p:nvSpPr>
        <p:spPr/>
        <p:txBody>
          <a:bodyPr/>
          <a:lstStyle/>
          <a:p>
            <a:r>
              <a:rPr lang="en-US" dirty="0"/>
              <a:t>Sources </a:t>
            </a:r>
          </a:p>
        </p:txBody>
      </p:sp>
      <p:sp>
        <p:nvSpPr>
          <p:cNvPr id="3" name="Content Placeholder 2">
            <a:extLst>
              <a:ext uri="{FF2B5EF4-FFF2-40B4-BE49-F238E27FC236}">
                <a16:creationId xmlns:a16="http://schemas.microsoft.com/office/drawing/2014/main" id="{CEBE4BDC-B282-CD84-CF36-C190F898EE50}"/>
              </a:ext>
            </a:extLst>
          </p:cNvPr>
          <p:cNvSpPr>
            <a:spLocks noGrp="1"/>
          </p:cNvSpPr>
          <p:nvPr>
            <p:ph idx="1"/>
          </p:nvPr>
        </p:nvSpPr>
        <p:spPr/>
        <p:txBody>
          <a:bodyPr>
            <a:normAutofit lnSpcReduction="10000"/>
          </a:bodyPr>
          <a:lstStyle/>
          <a:p>
            <a:pPr>
              <a:buFont typeface="Arial" panose="020B0604020202020204" pitchFamily="34" charset="0"/>
              <a:buChar char="•"/>
            </a:pPr>
            <a:endParaRPr lang="en-US" dirty="0"/>
          </a:p>
          <a:p>
            <a:pPr marL="1143000" lvl="2" indent="-228600">
              <a:buFont typeface="Arial" panose="020B0604020202020204" pitchFamily="34" charset="0"/>
              <a:buChar char="•"/>
            </a:pPr>
            <a:r>
              <a:rPr lang="en-US" dirty="0"/>
              <a:t>VersionOne. (2020). 14th Annual State of Agile Report.</a:t>
            </a:r>
          </a:p>
          <a:p>
            <a:pPr marL="1143000" lvl="2" indent="-228600">
              <a:buFont typeface="Arial" panose="020B0604020202020204" pitchFamily="34" charset="0"/>
              <a:buChar char="•"/>
            </a:pPr>
            <a:r>
              <a:rPr lang="en-US" dirty="0" err="1"/>
              <a:t>Schwaber</a:t>
            </a:r>
            <a:r>
              <a:rPr lang="en-US" dirty="0"/>
              <a:t>, K., &amp; Sutherland, J. (2020). The Scrum Guide. Scrum.org.</a:t>
            </a:r>
          </a:p>
          <a:p>
            <a:pPr marL="1143000" lvl="2" indent="-228600">
              <a:buFont typeface="Arial" panose="020B0604020202020204" pitchFamily="34" charset="0"/>
              <a:buChar char="•"/>
            </a:pPr>
            <a:r>
              <a:rPr lang="en-US" dirty="0"/>
              <a:t>Balaji, S., &amp; </a:t>
            </a:r>
            <a:r>
              <a:rPr lang="en-US" dirty="0" err="1"/>
              <a:t>Murugaiyan</a:t>
            </a:r>
            <a:r>
              <a:rPr lang="en-US" dirty="0"/>
              <a:t>, M. S. (2012). Waterfall vs. V-Model vs. Agile: A Comparative Study on SDLC. International Journal of Information Technology and Business Management, 2(1), 26-30.</a:t>
            </a:r>
          </a:p>
          <a:p>
            <a:pPr marL="1143000" lvl="2" indent="-228600">
              <a:buFont typeface="Arial" panose="020B0604020202020204" pitchFamily="34" charset="0"/>
              <a:buChar char="•"/>
            </a:pPr>
            <a:r>
              <a:rPr lang="en-US" dirty="0"/>
              <a:t>Pope-</a:t>
            </a:r>
            <a:r>
              <a:rPr lang="en-US" dirty="0" err="1"/>
              <a:t>Ruark</a:t>
            </a:r>
            <a:r>
              <a:rPr lang="en-US" dirty="0"/>
              <a:t>, R. (2017). Agile Faculty: Practical Strategies for Managing Research, Service, and Teaching. </a:t>
            </a:r>
            <a:r>
              <a:rPr lang="en-US"/>
              <a:t>University of Chicago Press.</a:t>
            </a:r>
            <a:endParaRPr lang="en-US" dirty="0"/>
          </a:p>
          <a:p>
            <a:pPr marL="1143000" lvl="2" indent="-228600">
              <a:buFont typeface="Arial" panose="020B0604020202020204" pitchFamily="34" charset="0"/>
              <a:buChar char="•"/>
            </a:pPr>
            <a:endParaRPr lang="en-US" dirty="0"/>
          </a:p>
        </p:txBody>
      </p:sp>
    </p:spTree>
    <p:extLst>
      <p:ext uri="{BB962C8B-B14F-4D97-AF65-F5344CB8AC3E}">
        <p14:creationId xmlns:p14="http://schemas.microsoft.com/office/powerpoint/2010/main" val="1897544634"/>
      </p:ext>
    </p:extLst>
  </p:cSld>
  <p:clrMapOvr>
    <a:masterClrMapping/>
  </p:clrMapOvr>
</p:sld>
</file>

<file path=ppt/theme/theme1.xml><?xml version="1.0" encoding="utf-8"?>
<a:theme xmlns:a="http://schemas.openxmlformats.org/drawingml/2006/main" name="PrismaticVTI">
  <a:themeElements>
    <a:clrScheme name="AnalogousFromLightSeedLeftStep">
      <a:dk1>
        <a:srgbClr val="000000"/>
      </a:dk1>
      <a:lt1>
        <a:srgbClr val="FFFFFF"/>
      </a:lt1>
      <a:dk2>
        <a:srgbClr val="242B41"/>
      </a:dk2>
      <a:lt2>
        <a:srgbClr val="E2E8E2"/>
      </a:lt2>
      <a:accent1>
        <a:srgbClr val="D18BD1"/>
      </a:accent1>
      <a:accent2>
        <a:srgbClr val="A471C7"/>
      </a:accent2>
      <a:accent3>
        <a:srgbClr val="978BD1"/>
      </a:accent3>
      <a:accent4>
        <a:srgbClr val="7186C7"/>
      </a:accent4>
      <a:accent5>
        <a:srgbClr val="71AAC7"/>
      </a:accent5>
      <a:accent6>
        <a:srgbClr val="65B1AB"/>
      </a:accent6>
      <a:hlink>
        <a:srgbClr val="568F57"/>
      </a:hlink>
      <a:folHlink>
        <a:srgbClr val="7F7F7F"/>
      </a:folHlink>
    </a:clrScheme>
    <a:fontScheme name="Custom 166">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ismaticVTI" id="{DA44D624-A564-4DE8-8446-0CD5C485C979}" vid="{8B2B1550-B69C-4156-BAEC-B2E559F94BDB}"/>
    </a:ext>
  </a:extLst>
</a:theme>
</file>

<file path=docProps/app.xml><?xml version="1.0" encoding="utf-8"?>
<Properties xmlns="http://schemas.openxmlformats.org/officeDocument/2006/extended-properties" xmlns:vt="http://schemas.openxmlformats.org/officeDocument/2006/docPropsVTypes">
  <TotalTime>17</TotalTime>
  <Words>671</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Aharoni</vt:lpstr>
      <vt:lpstr>Arial</vt:lpstr>
      <vt:lpstr>Avenir Next LT Pro</vt:lpstr>
      <vt:lpstr>PrismaticVTI</vt:lpstr>
      <vt:lpstr>Comparing Agile and Waterfall Approaches in Software Development</vt:lpstr>
      <vt:lpstr>Key Roles on a Scrum-Agile Team</vt:lpstr>
      <vt:lpstr>Phases of the SDLC in an Agile Approach</vt:lpstr>
      <vt:lpstr>The Waterfall Development Approach</vt:lpstr>
      <vt:lpstr>How Would the SNHU Travel Project Differ Using Waterfall?</vt:lpstr>
      <vt:lpstr>Factors to Consider When Choosing Between Waterfall and Agile</vt:lpstr>
      <vt:lpstr>Sources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Edge, Shane</dc:creator>
  <cp:lastModifiedBy>Edge, Shane</cp:lastModifiedBy>
  <cp:revision>2</cp:revision>
  <dcterms:created xsi:type="dcterms:W3CDTF">2024-08-23T00:06:06Z</dcterms:created>
  <dcterms:modified xsi:type="dcterms:W3CDTF">2024-08-23T00:25:52Z</dcterms:modified>
</cp:coreProperties>
</file>