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86" r:id="rId5"/>
    <p:sldId id="283" r:id="rId6"/>
    <p:sldId id="285" r:id="rId7"/>
    <p:sldId id="284" r:id="rId8"/>
    <p:sldId id="282" r:id="rId9"/>
    <p:sldId id="266" r:id="rId10"/>
    <p:sldId id="258" r:id="rId11"/>
    <p:sldId id="259" r:id="rId12"/>
    <p:sldId id="272" r:id="rId13"/>
  </p:sldIdLst>
  <p:sldSz cx="9144000" cy="5143500" type="screen16x9"/>
  <p:notesSz cx="7010400" cy="92964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erriweather Sans" panose="020B0604020202020204" charset="0"/>
      <p:regular r:id="rId19"/>
      <p:bold r:id="rId20"/>
      <p:italic r:id="rId21"/>
      <p:boldItalic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idqY7nj19UpUayUREJ76Ebzpcj3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ndermeyer, Shane A." initials="FSA" lastIdx="1" clrIdx="0">
    <p:extLst>
      <p:ext uri="{19B8F6BF-5375-455C-9EA6-DF929625EA0E}">
        <p15:presenceInfo xmlns:p15="http://schemas.microsoft.com/office/powerpoint/2012/main" userId="S::shane.flandermeyer@ou.edu::459d23c9-8379-43a7-9efd-4f9f381c4f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99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81" autoAdjust="0"/>
  </p:normalViewPr>
  <p:slideViewPr>
    <p:cSldViewPr snapToGrid="0">
      <p:cViewPr varScale="1">
        <p:scale>
          <a:sx n="116" d="100"/>
          <a:sy n="116" d="100"/>
        </p:scale>
        <p:origin x="494" y="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37f40787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37f40787c_0_9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149" name="Google Shape;149;g837f40787c_0_92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37f40787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37f40787c_0_9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149" name="Google Shape;149;g837f40787c_0_92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903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37f40787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37f40787c_0_9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149" name="Google Shape;149;g837f40787c_0_92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6657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37f40787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37f40787c_0_9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149" name="Google Shape;149;g837f40787c_0_92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4414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37f40787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37f40787c_0_9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149" name="Google Shape;149;g837f40787c_0_92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5422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37f40787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37f40787c_0_9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149" name="Google Shape;149;g837f40787c_0_92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07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37f40787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37f40787c_0_11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837f40787c_0_110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Merriweather Sans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Merriweather Sans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−"/>
              <a:defRPr/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»"/>
              <a:defRPr/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298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Merriweather Sans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Merriweather Sans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197678" y="796045"/>
            <a:ext cx="4298122" cy="40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−"/>
              <a:defRPr sz="1400"/>
            </a:lvl2pPr>
            <a:lvl3pPr marL="1371600" lvl="2" indent="-304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Char char="»"/>
              <a:defRPr sz="1200"/>
            </a:lvl3pPr>
            <a:lvl4pPr marL="1828800" lvl="3" indent="-29845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marL="2286000" lvl="4" indent="-29845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648205" y="796045"/>
            <a:ext cx="4314675" cy="40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−"/>
              <a:defRPr sz="1400"/>
            </a:lvl2pPr>
            <a:lvl3pPr marL="1371600" lvl="2" indent="-304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Char char="»"/>
              <a:defRPr sz="1200"/>
            </a:lvl3pPr>
            <a:lvl4pPr marL="1828800" lvl="3" indent="-29845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marL="2286000" lvl="4" indent="-29845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−"/>
              <a:defRPr sz="18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»"/>
              <a:defRPr sz="16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6538" y="52723"/>
            <a:ext cx="548640" cy="74980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5;p10"/>
          <p:cNvSpPr txBox="1"/>
          <p:nvPr/>
        </p:nvSpPr>
        <p:spPr>
          <a:xfrm>
            <a:off x="236538" y="4818460"/>
            <a:ext cx="4303712" cy="31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small">
              <a:solidFill>
                <a:srgbClr val="9C06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68124" y="50711"/>
            <a:ext cx="751263" cy="75067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10"/>
          <p:cNvCxnSpPr>
            <a:stCxn id="16" idx="3"/>
            <a:endCxn id="14" idx="1"/>
          </p:cNvCxnSpPr>
          <p:nvPr/>
        </p:nvCxnSpPr>
        <p:spPr>
          <a:xfrm flipH="1">
            <a:off x="236487" y="426049"/>
            <a:ext cx="8682900" cy="1500"/>
          </a:xfrm>
          <a:prstGeom prst="bentConnector5">
            <a:avLst>
              <a:gd name="adj1" fmla="val -1327"/>
              <a:gd name="adj2" fmla="val 307175433"/>
              <a:gd name="adj3" fmla="val 101391"/>
            </a:avLst>
          </a:prstGeom>
          <a:noFill/>
          <a:ln w="19050" cap="flat" cmpd="sng">
            <a:solidFill>
              <a:srgbClr val="A40029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rgbClr val="000000">
                <a:alpha val="29803"/>
              </a:srgbClr>
            </a:outerShdw>
          </a:effectLst>
        </p:spPr>
      </p:cxnSp>
      <p:pic>
        <p:nvPicPr>
          <p:cNvPr id="19" name="Google Shape;19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317639" y="4955552"/>
            <a:ext cx="1463040" cy="1562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gnuradio.org/index.php/Main_Pag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nuradio/gnuradio" TargetMode="External"/><Relationship Id="rId4" Type="http://schemas.openxmlformats.org/officeDocument/2006/relationships/hyperlink" Target="https://www.gnuradio.org/doc/doxygen/index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685800" y="1453204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GNU Radio Guide</a:t>
            </a:r>
            <a:endParaRPr dirty="0"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863886" y="3053672"/>
            <a:ext cx="7416228" cy="148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sz="1200"/>
              <a:t>Shane Flandermeyer</a:t>
            </a:r>
            <a:r>
              <a:rPr lang="en-US" sz="1200" baseline="30000"/>
              <a:t>1,2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sz="1200"/>
              <a:t> 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</a:pPr>
            <a:r>
              <a:rPr lang="en-US" sz="1000" i="1" baseline="30000"/>
              <a:t>1</a:t>
            </a:r>
            <a:r>
              <a:rPr lang="en-US" sz="1000" i="1"/>
              <a:t>Advanced Radar Research Center, University of Oklahoma, Norman, Oklahoma, USA</a:t>
            </a:r>
            <a:endParaRPr sz="10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</a:pPr>
            <a:r>
              <a:rPr lang="en-US" sz="1000" i="1" baseline="30000"/>
              <a:t>2</a:t>
            </a:r>
            <a:r>
              <a:rPr lang="en-US" sz="1000" i="1"/>
              <a:t>School of Electrical and Computer Engineering, University of Oklahoma, Norman, OK, USA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1049136" y="100485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GNU Radio Can Do</a:t>
            </a:r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1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 dirty="0"/>
              <a:t>Easily interfaces with commercial SDRs</a:t>
            </a:r>
            <a:endParaRPr b="1" dirty="0"/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Merriweather Sans"/>
              <a:buChar char="−"/>
            </a:pPr>
            <a:r>
              <a:rPr lang="en-US" b="1" dirty="0" err="1">
                <a:solidFill>
                  <a:srgbClr val="0070C0"/>
                </a:solidFill>
              </a:rPr>
              <a:t>Osmocom</a:t>
            </a:r>
            <a:r>
              <a:rPr lang="en-US" b="1" dirty="0">
                <a:solidFill>
                  <a:srgbClr val="0070C0"/>
                </a:solidFill>
              </a:rPr>
              <a:t> SDRs (</a:t>
            </a:r>
            <a:r>
              <a:rPr lang="en-US" b="1" dirty="0" err="1">
                <a:solidFill>
                  <a:srgbClr val="0070C0"/>
                </a:solidFill>
              </a:rPr>
              <a:t>HackRF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BladeRF</a:t>
            </a:r>
            <a:r>
              <a:rPr lang="en-US" b="1" dirty="0">
                <a:solidFill>
                  <a:srgbClr val="0070C0"/>
                </a:solidFill>
              </a:rPr>
              <a:t>, RTL-SDR) pre-installed in most builds</a:t>
            </a:r>
            <a:endParaRPr b="1" dirty="0">
              <a:solidFill>
                <a:srgbClr val="0070C0"/>
              </a:solidFill>
            </a:endParaRPr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Merriweather Sans"/>
              <a:buChar char="−"/>
            </a:pPr>
            <a:r>
              <a:rPr lang="en-US" b="1" dirty="0">
                <a:solidFill>
                  <a:srgbClr val="0070C0"/>
                </a:solidFill>
              </a:rPr>
              <a:t>Depending on your installation source, USRP blocks may have to be installed from a separate repository</a:t>
            </a:r>
          </a:p>
          <a:p>
            <a:pPr marL="342900" lvl="0" indent="-23177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 dirty="0"/>
              <a:t>Lots of Signal Processing Tools out of the box</a:t>
            </a:r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Merriweather Sans"/>
              <a:buChar char="−"/>
            </a:pPr>
            <a:r>
              <a:rPr lang="en-US" b="1" dirty="0">
                <a:solidFill>
                  <a:srgbClr val="0070C0"/>
                </a:solidFill>
              </a:rPr>
              <a:t>Waveform generators, filters, modulators, file operators, etc.</a:t>
            </a:r>
            <a:endParaRPr b="1" dirty="0">
              <a:solidFill>
                <a:srgbClr val="0070C0"/>
              </a:solidFill>
            </a:endParaRPr>
          </a:p>
          <a:p>
            <a:pPr marL="342900" lvl="0" indent="-23177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 dirty="0"/>
              <a:t>Largest active SDR community, so there’s lots of documentation out there</a:t>
            </a:r>
            <a:endParaRPr b="1" dirty="0"/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Merriweather Sans"/>
              <a:buChar char="−"/>
            </a:pPr>
            <a:r>
              <a:rPr lang="en-US" b="1" dirty="0">
                <a:solidFill>
                  <a:srgbClr val="0070C0"/>
                </a:solidFill>
              </a:rPr>
              <a:t>Wiki:</a:t>
            </a:r>
            <a:r>
              <a:rPr lang="en-US" b="1" dirty="0"/>
              <a:t> </a:t>
            </a:r>
            <a:r>
              <a:rPr lang="en-US" b="1" u="sng" dirty="0">
                <a:solidFill>
                  <a:schemeClr val="hlink"/>
                </a:solidFill>
                <a:hlinkClick r:id="rId3"/>
              </a:rPr>
              <a:t>https://wiki.gnuradio.org/index.php/Main_Page</a:t>
            </a:r>
            <a:endParaRPr b="1" dirty="0"/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Merriweather Sans"/>
              <a:buChar char="−"/>
            </a:pPr>
            <a:r>
              <a:rPr lang="en-US" b="1" dirty="0">
                <a:solidFill>
                  <a:srgbClr val="0070C0"/>
                </a:solidFill>
              </a:rPr>
              <a:t>Library API:</a:t>
            </a:r>
            <a:r>
              <a:rPr lang="en-US" b="1" dirty="0"/>
              <a:t> </a:t>
            </a:r>
            <a:r>
              <a:rPr lang="en-US" b="1" u="sng" dirty="0">
                <a:solidFill>
                  <a:schemeClr val="hlink"/>
                </a:solidFill>
                <a:hlinkClick r:id="rId4"/>
              </a:rPr>
              <a:t>https://www.gnuradio.org/doc/doxygen/index.html</a:t>
            </a:r>
            <a:endParaRPr b="1" dirty="0"/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Merriweather Sans"/>
              <a:buChar char="−"/>
            </a:pPr>
            <a:r>
              <a:rPr lang="en-US" b="1" dirty="0">
                <a:solidFill>
                  <a:srgbClr val="0070C0"/>
                </a:solidFill>
              </a:rPr>
              <a:t>GitHub page: </a:t>
            </a:r>
            <a:r>
              <a:rPr lang="en-US" b="1" u="sng" dirty="0">
                <a:solidFill>
                  <a:schemeClr val="hlink"/>
                </a:solidFill>
                <a:hlinkClick r:id="rId5"/>
              </a:rPr>
              <a:t>https://github.com/gnuradio/gnuradio</a:t>
            </a:r>
            <a:endParaRPr b="1" dirty="0"/>
          </a:p>
          <a:p>
            <a:pPr marL="742950" lvl="1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None/>
            </a:pPr>
            <a:endParaRPr dirty="0"/>
          </a:p>
          <a:p>
            <a:pPr marL="742950" lvl="1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None/>
            </a:pPr>
            <a:endParaRPr dirty="0"/>
          </a:p>
          <a:p>
            <a:pPr marL="45720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None/>
            </a:pPr>
            <a:endParaRPr dirty="0"/>
          </a:p>
          <a:p>
            <a:pPr marL="742950" lvl="1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None/>
            </a:pPr>
            <a:endParaRPr dirty="0"/>
          </a:p>
          <a:p>
            <a:pPr marL="742950" lvl="1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GNU Radio Can’t Do</a:t>
            </a:r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189460" y="802173"/>
            <a:ext cx="8765100" cy="4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1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 dirty="0"/>
              <a:t>Main Problem: Lack of radar functionality</a:t>
            </a:r>
            <a:endParaRPr b="1" dirty="0"/>
          </a:p>
          <a:p>
            <a:pPr marL="742950" lvl="1" indent="-285750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</a:rPr>
              <a:t>Beyond basic loopback from a file sink/source, we can’t do much radar signal processing</a:t>
            </a:r>
            <a:endParaRPr b="1" dirty="0">
              <a:solidFill>
                <a:srgbClr val="0070C0"/>
              </a:solidFill>
            </a:endParaRPr>
          </a:p>
          <a:p>
            <a:pPr marL="742950" lvl="1" indent="-285750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</a:rPr>
              <a:t>Not too surprising: SDRs are mostly made for communications applications</a:t>
            </a:r>
            <a:endParaRPr b="1" dirty="0">
              <a:solidFill>
                <a:srgbClr val="0070C0"/>
              </a:solidFill>
            </a:endParaRPr>
          </a:p>
          <a:p>
            <a:pPr marL="742950" lvl="1" indent="-285750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</a:rPr>
              <a:t>This is what we want to change!</a:t>
            </a:r>
            <a:endParaRPr b="1" dirty="0">
              <a:solidFill>
                <a:srgbClr val="0070C0"/>
              </a:solidFill>
            </a:endParaRPr>
          </a:p>
          <a:p>
            <a:pPr marL="342900" lvl="0" indent="-23177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 dirty="0"/>
              <a:t>Signal processing blocks designed to be as general as possible, so if you want to implement a specific function, you’ll likely have to add it yourself.</a:t>
            </a:r>
            <a:endParaRPr b="1" dirty="0"/>
          </a:p>
          <a:p>
            <a:pPr marL="342900" lvl="0" indent="-23177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 dirty="0"/>
              <a:t>Windows</a:t>
            </a:r>
            <a:endParaRPr b="1" dirty="0"/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Merriweather Sans"/>
              <a:buChar char="−"/>
            </a:pPr>
            <a:r>
              <a:rPr lang="en-US" b="1" dirty="0">
                <a:solidFill>
                  <a:srgbClr val="0070C0"/>
                </a:solidFill>
              </a:rPr>
              <a:t>As of version 3.8, there is no standard way to add out-of-tree (OOT) modules in the windows version</a:t>
            </a:r>
            <a:endParaRPr b="1" dirty="0">
              <a:solidFill>
                <a:srgbClr val="0070C0"/>
              </a:solidFill>
            </a:endParaRPr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Merriweather Sans"/>
              <a:buChar char="−"/>
            </a:pPr>
            <a:r>
              <a:rPr lang="en-US" b="1" dirty="0">
                <a:solidFill>
                  <a:srgbClr val="0070C0"/>
                </a:solidFill>
              </a:rPr>
              <a:t>Crashes at lower sample rates than Linux distributions</a:t>
            </a:r>
            <a:endParaRPr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61D2-0112-4B39-B628-977B5E11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GNU Radio Can’t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6681F-68D3-40B1-A4AD-8B9401A21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Unit Testing</a:t>
            </a:r>
          </a:p>
          <a:p>
            <a:pPr lvl="1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</a:rPr>
              <a:t>GNU Radio is GUI-based at its core, and unit testing GUIs is not fun</a:t>
            </a:r>
          </a:p>
          <a:p>
            <a:pPr lvl="1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</a:rPr>
              <a:t>Cannot perform unit tests on your blocks from companion</a:t>
            </a:r>
          </a:p>
          <a:p>
            <a:pPr lvl="1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</a:rPr>
              <a:t>Must implement “QA” blocks in your custom module</a:t>
            </a:r>
          </a:p>
          <a:p>
            <a:pPr lvl="2"/>
            <a:r>
              <a:rPr lang="en-US" b="1" dirty="0"/>
              <a:t>These are basically Python flowgraph files, which we discuss next</a:t>
            </a:r>
          </a:p>
          <a:p>
            <a:r>
              <a:rPr lang="en-US" b="1" dirty="0"/>
              <a:t>Maximum Sample Rates</a:t>
            </a:r>
          </a:p>
          <a:p>
            <a:pPr lvl="1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</a:rPr>
              <a:t>Unsurprisingly, GNU Radio adds overhead to any signal processing you’re trying to perform</a:t>
            </a:r>
          </a:p>
          <a:p>
            <a:pPr lvl="1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</a:rPr>
              <a:t>Max sample rate reduced by several MS/s compared to the rate specified in the SDR’s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900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GNU Radio Overview</a:t>
            </a:r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1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 dirty="0"/>
              <a:t>GNU Radio is an open-source toolbox that allows us to perform signal processing tasks in </a:t>
            </a:r>
            <a:r>
              <a:rPr lang="en-US" b="1" i="1" dirty="0"/>
              <a:t>real time</a:t>
            </a:r>
            <a:endParaRPr b="1" i="1" dirty="0"/>
          </a:p>
          <a:p>
            <a:pPr marL="342900" lvl="0" indent="-23177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 dirty="0"/>
              <a:t>Flowchart based: Data samples follow the arrows</a:t>
            </a:r>
            <a:endParaRPr b="1" dirty="0"/>
          </a:p>
          <a:p>
            <a:pPr marL="342900" lvl="0" indent="-23177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 dirty="0"/>
              <a:t>Most built-in signal processing can be performed with or without an SDR in the loop</a:t>
            </a:r>
            <a:endParaRPr b="1" dirty="0"/>
          </a:p>
          <a:p>
            <a:pPr marL="342900" lvl="0" indent="-23177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 dirty="0"/>
              <a:t>Provides high-level interfacing with the SDR – we don’t have to care about what’s going on in the FPGA!</a:t>
            </a:r>
            <a:endParaRPr b="1" dirty="0"/>
          </a:p>
          <a:p>
            <a:pPr marL="342900" lvl="0" indent="-23177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 dirty="0"/>
              <a:t>Signal processing functions contained in </a:t>
            </a:r>
            <a:r>
              <a:rPr lang="en-US" b="1" i="1" dirty="0"/>
              <a:t>blocks</a:t>
            </a:r>
            <a:endParaRPr b="1" i="1" dirty="0"/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Merriweather Sans"/>
              <a:buChar char="−"/>
            </a:pPr>
            <a:r>
              <a:rPr lang="en-US" b="1" dirty="0">
                <a:solidFill>
                  <a:srgbClr val="0070C0"/>
                </a:solidFill>
              </a:rPr>
              <a:t>These are </a:t>
            </a:r>
            <a:r>
              <a:rPr lang="en-US" b="1" i="1" dirty="0">
                <a:solidFill>
                  <a:srgbClr val="0070C0"/>
                </a:solidFill>
              </a:rPr>
              <a:t>very similar to objects </a:t>
            </a:r>
            <a:r>
              <a:rPr lang="en-US" b="1" dirty="0">
                <a:solidFill>
                  <a:srgbClr val="0070C0"/>
                </a:solidFill>
              </a:rPr>
              <a:t>in an object-oriented programming language, and provide a layer of abstraction in the program</a:t>
            </a:r>
            <a:endParaRPr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7f40787c_0_92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00" cy="60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GNU Radio Companion</a:t>
            </a:r>
            <a:endParaRPr/>
          </a:p>
        </p:txBody>
      </p:sp>
      <p:sp>
        <p:nvSpPr>
          <p:cNvPr id="152" name="Google Shape;152;g837f40787c_0_92"/>
          <p:cNvSpPr txBox="1">
            <a:spLocks noGrp="1"/>
          </p:cNvSpPr>
          <p:nvPr>
            <p:ph type="body" idx="1"/>
          </p:nvPr>
        </p:nvSpPr>
        <p:spPr>
          <a:xfrm>
            <a:off x="189460" y="728223"/>
            <a:ext cx="8765100" cy="40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One of the main draws of GNU Radio is its intuitive GUI - GNU Radio Companion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The companion window has the following structure</a:t>
            </a:r>
            <a:endParaRPr b="1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3" name="Google Shape;153;g837f40787c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650" y="1705550"/>
            <a:ext cx="5551000" cy="302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7f40787c_0_92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00" cy="60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GNU Radio Companion</a:t>
            </a:r>
            <a:endParaRPr/>
          </a:p>
        </p:txBody>
      </p:sp>
      <p:sp>
        <p:nvSpPr>
          <p:cNvPr id="152" name="Google Shape;152;g837f40787c_0_92"/>
          <p:cNvSpPr txBox="1">
            <a:spLocks noGrp="1"/>
          </p:cNvSpPr>
          <p:nvPr>
            <p:ph type="body" idx="1"/>
          </p:nvPr>
        </p:nvSpPr>
        <p:spPr>
          <a:xfrm>
            <a:off x="189460" y="728223"/>
            <a:ext cx="8765100" cy="40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One of the main draws of GNU Radio is its intuitive GUI - GNU Radio Companion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The companion window has the following structure</a:t>
            </a:r>
            <a:endParaRPr b="1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3" name="Google Shape;153;g837f40787c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650" y="1705550"/>
            <a:ext cx="5551000" cy="3020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g837f40787c_0_92"/>
          <p:cNvCxnSpPr/>
          <p:nvPr/>
        </p:nvCxnSpPr>
        <p:spPr>
          <a:xfrm>
            <a:off x="1282150" y="2005933"/>
            <a:ext cx="618600" cy="15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g837f40787c_0_92"/>
          <p:cNvSpPr txBox="1"/>
          <p:nvPr/>
        </p:nvSpPr>
        <p:spPr>
          <a:xfrm>
            <a:off x="338788" y="1818775"/>
            <a:ext cx="958337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Toolbar</a:t>
            </a:r>
            <a:endParaRPr b="1" dirty="0">
              <a:solidFill>
                <a:srgbClr val="FF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09558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7f40787c_0_92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00" cy="60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GNU Radio Companion</a:t>
            </a:r>
            <a:endParaRPr/>
          </a:p>
        </p:txBody>
      </p:sp>
      <p:sp>
        <p:nvSpPr>
          <p:cNvPr id="152" name="Google Shape;152;g837f40787c_0_92"/>
          <p:cNvSpPr txBox="1">
            <a:spLocks noGrp="1"/>
          </p:cNvSpPr>
          <p:nvPr>
            <p:ph type="body" idx="1"/>
          </p:nvPr>
        </p:nvSpPr>
        <p:spPr>
          <a:xfrm>
            <a:off x="189460" y="728223"/>
            <a:ext cx="8765100" cy="40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One of the main draws of GNU Radio is its intuitive GUI - GNU Radio Companion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The companion window has the following structure</a:t>
            </a:r>
            <a:endParaRPr b="1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3" name="Google Shape;153;g837f40787c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650" y="1705550"/>
            <a:ext cx="5551000" cy="3020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g837f40787c_0_92"/>
          <p:cNvCxnSpPr/>
          <p:nvPr/>
        </p:nvCxnSpPr>
        <p:spPr>
          <a:xfrm>
            <a:off x="1282150" y="2005933"/>
            <a:ext cx="618600" cy="15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g837f40787c_0_92"/>
          <p:cNvSpPr txBox="1"/>
          <p:nvPr/>
        </p:nvSpPr>
        <p:spPr>
          <a:xfrm>
            <a:off x="338788" y="1818775"/>
            <a:ext cx="958337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Toolbar</a:t>
            </a:r>
            <a:endParaRPr b="1" dirty="0">
              <a:solidFill>
                <a:srgbClr val="FF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156" name="Google Shape;156;g837f40787c_0_92"/>
          <p:cNvCxnSpPr/>
          <p:nvPr/>
        </p:nvCxnSpPr>
        <p:spPr>
          <a:xfrm>
            <a:off x="1282150" y="2974275"/>
            <a:ext cx="6186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g837f40787c_0_92"/>
          <p:cNvSpPr txBox="1"/>
          <p:nvPr/>
        </p:nvSpPr>
        <p:spPr>
          <a:xfrm>
            <a:off x="189292" y="2777200"/>
            <a:ext cx="1222500" cy="1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Workspace</a:t>
            </a:r>
            <a:endParaRPr b="1" dirty="0">
              <a:solidFill>
                <a:srgbClr val="0000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90333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7f40787c_0_92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00" cy="60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GNU Radio Companion</a:t>
            </a:r>
            <a:endParaRPr/>
          </a:p>
        </p:txBody>
      </p:sp>
      <p:sp>
        <p:nvSpPr>
          <p:cNvPr id="152" name="Google Shape;152;g837f40787c_0_92"/>
          <p:cNvSpPr txBox="1">
            <a:spLocks noGrp="1"/>
          </p:cNvSpPr>
          <p:nvPr>
            <p:ph type="body" idx="1"/>
          </p:nvPr>
        </p:nvSpPr>
        <p:spPr>
          <a:xfrm>
            <a:off x="189460" y="728223"/>
            <a:ext cx="8765100" cy="40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One of the main draws of GNU Radio is its intuitive GUI - GNU Radio Companion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The companion window has the following structure</a:t>
            </a:r>
            <a:endParaRPr b="1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3" name="Google Shape;153;g837f40787c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650" y="1705550"/>
            <a:ext cx="5551000" cy="3020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g837f40787c_0_92"/>
          <p:cNvCxnSpPr/>
          <p:nvPr/>
        </p:nvCxnSpPr>
        <p:spPr>
          <a:xfrm>
            <a:off x="1282150" y="2005933"/>
            <a:ext cx="618600" cy="15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g837f40787c_0_92"/>
          <p:cNvSpPr txBox="1"/>
          <p:nvPr/>
        </p:nvSpPr>
        <p:spPr>
          <a:xfrm>
            <a:off x="338788" y="1818775"/>
            <a:ext cx="958337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Toolbar</a:t>
            </a:r>
            <a:endParaRPr b="1" dirty="0">
              <a:solidFill>
                <a:srgbClr val="FF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156" name="Google Shape;156;g837f40787c_0_92"/>
          <p:cNvCxnSpPr/>
          <p:nvPr/>
        </p:nvCxnSpPr>
        <p:spPr>
          <a:xfrm>
            <a:off x="1282150" y="2974275"/>
            <a:ext cx="6186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g837f40787c_0_92"/>
          <p:cNvSpPr txBox="1"/>
          <p:nvPr/>
        </p:nvSpPr>
        <p:spPr>
          <a:xfrm>
            <a:off x="189292" y="2777200"/>
            <a:ext cx="1222500" cy="1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Workspace</a:t>
            </a:r>
            <a:endParaRPr b="1" dirty="0">
              <a:solidFill>
                <a:srgbClr val="0000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158" name="Google Shape;158;g837f40787c_0_92"/>
          <p:cNvCxnSpPr/>
          <p:nvPr/>
        </p:nvCxnSpPr>
        <p:spPr>
          <a:xfrm>
            <a:off x="1349225" y="4442800"/>
            <a:ext cx="551700" cy="75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g837f40787c_0_92"/>
          <p:cNvSpPr txBox="1"/>
          <p:nvPr/>
        </p:nvSpPr>
        <p:spPr>
          <a:xfrm>
            <a:off x="338788" y="4225971"/>
            <a:ext cx="1146907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FF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Terminal</a:t>
            </a:r>
            <a:endParaRPr b="1" dirty="0">
              <a:solidFill>
                <a:srgbClr val="00FF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395496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7f40787c_0_92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00" cy="60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GNU Radio Companion</a:t>
            </a:r>
            <a:endParaRPr/>
          </a:p>
        </p:txBody>
      </p:sp>
      <p:sp>
        <p:nvSpPr>
          <p:cNvPr id="152" name="Google Shape;152;g837f40787c_0_92"/>
          <p:cNvSpPr txBox="1">
            <a:spLocks noGrp="1"/>
          </p:cNvSpPr>
          <p:nvPr>
            <p:ph type="body" idx="1"/>
          </p:nvPr>
        </p:nvSpPr>
        <p:spPr>
          <a:xfrm>
            <a:off x="189460" y="728223"/>
            <a:ext cx="8765100" cy="40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One of the main draws of GNU Radio is its intuitive GUI - GNU Radio Companion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The companion window has the following structure</a:t>
            </a:r>
            <a:endParaRPr b="1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3" name="Google Shape;153;g837f40787c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650" y="1705550"/>
            <a:ext cx="5551000" cy="3020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g837f40787c_0_92"/>
          <p:cNvCxnSpPr/>
          <p:nvPr/>
        </p:nvCxnSpPr>
        <p:spPr>
          <a:xfrm>
            <a:off x="1282150" y="2005933"/>
            <a:ext cx="618600" cy="15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g837f40787c_0_92"/>
          <p:cNvSpPr txBox="1"/>
          <p:nvPr/>
        </p:nvSpPr>
        <p:spPr>
          <a:xfrm>
            <a:off x="338788" y="1818775"/>
            <a:ext cx="958337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Toolbar</a:t>
            </a:r>
            <a:endParaRPr b="1" dirty="0">
              <a:solidFill>
                <a:srgbClr val="FF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156" name="Google Shape;156;g837f40787c_0_92"/>
          <p:cNvCxnSpPr/>
          <p:nvPr/>
        </p:nvCxnSpPr>
        <p:spPr>
          <a:xfrm>
            <a:off x="1282150" y="2974275"/>
            <a:ext cx="6186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g837f40787c_0_92"/>
          <p:cNvSpPr txBox="1"/>
          <p:nvPr/>
        </p:nvSpPr>
        <p:spPr>
          <a:xfrm>
            <a:off x="189292" y="2777200"/>
            <a:ext cx="1222500" cy="1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Workspace</a:t>
            </a:r>
            <a:endParaRPr b="1" dirty="0">
              <a:solidFill>
                <a:srgbClr val="0000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158" name="Google Shape;158;g837f40787c_0_92"/>
          <p:cNvCxnSpPr/>
          <p:nvPr/>
        </p:nvCxnSpPr>
        <p:spPr>
          <a:xfrm>
            <a:off x="1349225" y="4442800"/>
            <a:ext cx="551700" cy="75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g837f40787c_0_92"/>
          <p:cNvSpPr txBox="1"/>
          <p:nvPr/>
        </p:nvSpPr>
        <p:spPr>
          <a:xfrm>
            <a:off x="338788" y="4225971"/>
            <a:ext cx="1146907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FF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Terminal</a:t>
            </a:r>
            <a:endParaRPr b="1" dirty="0">
              <a:solidFill>
                <a:srgbClr val="00FF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160" name="Google Shape;160;g837f40787c_0_92"/>
          <p:cNvCxnSpPr/>
          <p:nvPr/>
        </p:nvCxnSpPr>
        <p:spPr>
          <a:xfrm rot="10800000">
            <a:off x="5456625" y="4760025"/>
            <a:ext cx="432300" cy="104400"/>
          </a:xfrm>
          <a:prstGeom prst="straightConnector1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g837f40787c_0_92"/>
          <p:cNvSpPr txBox="1"/>
          <p:nvPr/>
        </p:nvSpPr>
        <p:spPr>
          <a:xfrm>
            <a:off x="5859100" y="4692825"/>
            <a:ext cx="13641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D9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Variables</a:t>
            </a:r>
            <a:endParaRPr b="1" dirty="0">
              <a:solidFill>
                <a:srgbClr val="FFD9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49726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7f40787c_0_92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00" cy="60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GNU Radio Companion</a:t>
            </a:r>
            <a:endParaRPr/>
          </a:p>
        </p:txBody>
      </p:sp>
      <p:sp>
        <p:nvSpPr>
          <p:cNvPr id="152" name="Google Shape;152;g837f40787c_0_92"/>
          <p:cNvSpPr txBox="1">
            <a:spLocks noGrp="1"/>
          </p:cNvSpPr>
          <p:nvPr>
            <p:ph type="body" idx="1"/>
          </p:nvPr>
        </p:nvSpPr>
        <p:spPr>
          <a:xfrm>
            <a:off x="189460" y="728223"/>
            <a:ext cx="8765100" cy="40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One of the main draws of GNU Radio is its intuitive GUI - GNU Radio Companion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The companion window has the following structure</a:t>
            </a:r>
            <a:endParaRPr b="1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3" name="Google Shape;153;g837f40787c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650" y="1705550"/>
            <a:ext cx="5551000" cy="3020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g837f40787c_0_92"/>
          <p:cNvCxnSpPr/>
          <p:nvPr/>
        </p:nvCxnSpPr>
        <p:spPr>
          <a:xfrm>
            <a:off x="1282150" y="2005933"/>
            <a:ext cx="618600" cy="15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g837f40787c_0_92"/>
          <p:cNvSpPr txBox="1"/>
          <p:nvPr/>
        </p:nvSpPr>
        <p:spPr>
          <a:xfrm>
            <a:off x="338788" y="1818775"/>
            <a:ext cx="958337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Toolbar</a:t>
            </a:r>
            <a:endParaRPr b="1" dirty="0">
              <a:solidFill>
                <a:srgbClr val="FF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156" name="Google Shape;156;g837f40787c_0_92"/>
          <p:cNvCxnSpPr/>
          <p:nvPr/>
        </p:nvCxnSpPr>
        <p:spPr>
          <a:xfrm>
            <a:off x="1282150" y="2974275"/>
            <a:ext cx="6186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g837f40787c_0_92"/>
          <p:cNvSpPr txBox="1"/>
          <p:nvPr/>
        </p:nvSpPr>
        <p:spPr>
          <a:xfrm>
            <a:off x="189292" y="2777200"/>
            <a:ext cx="1222500" cy="1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Workspace</a:t>
            </a:r>
            <a:endParaRPr b="1" dirty="0">
              <a:solidFill>
                <a:srgbClr val="0000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158" name="Google Shape;158;g837f40787c_0_92"/>
          <p:cNvCxnSpPr/>
          <p:nvPr/>
        </p:nvCxnSpPr>
        <p:spPr>
          <a:xfrm>
            <a:off x="1349225" y="4442800"/>
            <a:ext cx="551700" cy="75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g837f40787c_0_92"/>
          <p:cNvSpPr txBox="1"/>
          <p:nvPr/>
        </p:nvSpPr>
        <p:spPr>
          <a:xfrm>
            <a:off x="338788" y="4225971"/>
            <a:ext cx="1146907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FF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Terminal</a:t>
            </a:r>
            <a:endParaRPr b="1" dirty="0">
              <a:solidFill>
                <a:srgbClr val="00FF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160" name="Google Shape;160;g837f40787c_0_92"/>
          <p:cNvCxnSpPr/>
          <p:nvPr/>
        </p:nvCxnSpPr>
        <p:spPr>
          <a:xfrm rot="10800000">
            <a:off x="5456625" y="4760025"/>
            <a:ext cx="432300" cy="104400"/>
          </a:xfrm>
          <a:prstGeom prst="straightConnector1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g837f40787c_0_92"/>
          <p:cNvSpPr txBox="1"/>
          <p:nvPr/>
        </p:nvSpPr>
        <p:spPr>
          <a:xfrm>
            <a:off x="5859100" y="4692825"/>
            <a:ext cx="13641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D9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Variables</a:t>
            </a:r>
            <a:endParaRPr b="1" dirty="0">
              <a:solidFill>
                <a:srgbClr val="FFD9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162" name="Google Shape;162;g837f40787c_0_92"/>
          <p:cNvCxnSpPr/>
          <p:nvPr/>
        </p:nvCxnSpPr>
        <p:spPr>
          <a:xfrm rot="10800000">
            <a:off x="7491550" y="2769700"/>
            <a:ext cx="305700" cy="750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g837f40787c_0_92"/>
          <p:cNvSpPr txBox="1"/>
          <p:nvPr/>
        </p:nvSpPr>
        <p:spPr>
          <a:xfrm>
            <a:off x="7745050" y="2571750"/>
            <a:ext cx="9615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99999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Library</a:t>
            </a:r>
            <a:endParaRPr b="1" dirty="0">
              <a:solidFill>
                <a:srgbClr val="999999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4211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37f40787c_0_110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00" cy="60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GNU Radio Companion</a:t>
            </a:r>
            <a:endParaRPr/>
          </a:p>
        </p:txBody>
      </p:sp>
      <p:sp>
        <p:nvSpPr>
          <p:cNvPr id="170" name="Google Shape;170;g837f40787c_0_110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00" cy="40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>
                <a:solidFill>
                  <a:srgbClr val="FF0000"/>
                </a:solidFill>
              </a:rPr>
              <a:t>Toolbar</a:t>
            </a:r>
            <a:r>
              <a:rPr lang="en-US" b="1" dirty="0">
                <a:solidFill>
                  <a:srgbClr val="000000"/>
                </a:solidFill>
              </a:rPr>
              <a:t>: Standard GUI Toolbar. Hover over icons to explore functionality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endParaRPr lang="en-US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b="1" dirty="0">
                <a:solidFill>
                  <a:srgbClr val="0000FF"/>
                </a:solidFill>
              </a:rPr>
              <a:t>Workspace</a:t>
            </a:r>
            <a:r>
              <a:rPr lang="en-US" b="1" dirty="0">
                <a:solidFill>
                  <a:srgbClr val="000000"/>
                </a:solidFill>
              </a:rPr>
              <a:t>: All blocks are placed and connected here.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endParaRPr lang="en-US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b="1" dirty="0">
                <a:solidFill>
                  <a:srgbClr val="FFD966"/>
                </a:solidFill>
              </a:rPr>
              <a:t>Variables</a:t>
            </a:r>
            <a:r>
              <a:rPr lang="en-US" b="1" dirty="0">
                <a:solidFill>
                  <a:srgbClr val="000000"/>
                </a:solidFill>
              </a:rPr>
              <a:t>: Contains variable names and values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endParaRPr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Library</a:t>
            </a:r>
            <a:r>
              <a:rPr lang="en-US" b="1" dirty="0">
                <a:solidFill>
                  <a:schemeClr val="tx1"/>
                </a:solidFill>
              </a:rPr>
              <a:t>: Contains all blocks stored for use in GRC, sorted by the module from which the block originates. </a:t>
            </a:r>
            <a:r>
              <a:rPr lang="en-US" b="1" dirty="0" err="1">
                <a:solidFill>
                  <a:schemeClr val="tx1"/>
                </a:solidFill>
              </a:rPr>
              <a:t>Ctrl+F</a:t>
            </a:r>
            <a:r>
              <a:rPr lang="en-US" b="1" dirty="0">
                <a:solidFill>
                  <a:schemeClr val="tx1"/>
                </a:solidFill>
              </a:rPr>
              <a:t> to search for a block.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•"/>
            </a:pPr>
            <a:endParaRPr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b="1" dirty="0">
                <a:solidFill>
                  <a:srgbClr val="00FF00"/>
                </a:solidFill>
              </a:rPr>
              <a:t>Terminal</a:t>
            </a:r>
            <a:r>
              <a:rPr lang="en-US" b="1" dirty="0">
                <a:solidFill>
                  <a:srgbClr val="000000"/>
                </a:solidFill>
              </a:rPr>
              <a:t>: All text output and error messages will appear here. </a:t>
            </a:r>
            <a:r>
              <a:rPr lang="en-US" b="1" i="1" dirty="0">
                <a:solidFill>
                  <a:srgbClr val="000000"/>
                </a:solidFill>
              </a:rPr>
              <a:t>This is just the Python terminal</a:t>
            </a:r>
            <a:r>
              <a:rPr lang="en-US" b="1" dirty="0">
                <a:solidFill>
                  <a:srgbClr val="000000"/>
                </a:solidFill>
              </a:rPr>
              <a:t>. If a block outputs a large amount of text, the terminal may cause the flowgraph to crash.</a:t>
            </a:r>
            <a:endParaRPr b="1" dirty="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RC2014W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13E4C9B6DE7B41AFC33471DE3DB117" ma:contentTypeVersion="0" ma:contentTypeDescription="Create a new document." ma:contentTypeScope="" ma:versionID="8784650bad5bd581a95b300be3c543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D56D9E-D877-43D0-982F-A8051E2FA44F}"/>
</file>

<file path=customXml/itemProps2.xml><?xml version="1.0" encoding="utf-8"?>
<ds:datastoreItem xmlns:ds="http://schemas.openxmlformats.org/officeDocument/2006/customXml" ds:itemID="{49BF2116-5623-493E-AB55-0F2BDC490C4D}"/>
</file>

<file path=customXml/itemProps3.xml><?xml version="1.0" encoding="utf-8"?>
<ds:datastoreItem xmlns:ds="http://schemas.openxmlformats.org/officeDocument/2006/customXml" ds:itemID="{FE2F86BE-8CD5-4B5A-B64F-6BF826BC59E3}"/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719</Words>
  <Application>Microsoft Office PowerPoint</Application>
  <PresentationFormat>On-screen Show (16:9)</PresentationFormat>
  <Paragraphs>93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Source Sans Pro</vt:lpstr>
      <vt:lpstr>Merriweather Sans</vt:lpstr>
      <vt:lpstr>ARRC2014W</vt:lpstr>
      <vt:lpstr>GNU Radio Guide</vt:lpstr>
      <vt:lpstr>GNU Radio Overview</vt:lpstr>
      <vt:lpstr>GNU Radio Companion</vt:lpstr>
      <vt:lpstr>GNU Radio Companion</vt:lpstr>
      <vt:lpstr>GNU Radio Companion</vt:lpstr>
      <vt:lpstr>GNU Radio Companion</vt:lpstr>
      <vt:lpstr>GNU Radio Companion</vt:lpstr>
      <vt:lpstr>GNU Radio Companion</vt:lpstr>
      <vt:lpstr>GNU Radio Companion</vt:lpstr>
      <vt:lpstr>What GNU Radio Can Do</vt:lpstr>
      <vt:lpstr>What GNU Radio Can’t Do</vt:lpstr>
      <vt:lpstr>What GNU Radio Can’t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 Radio Developer Guide</dc:title>
  <dc:creator>Boon Leng Cheong</dc:creator>
  <cp:lastModifiedBy>Flandermeyer, Shane A.</cp:lastModifiedBy>
  <cp:revision>75</cp:revision>
  <dcterms:created xsi:type="dcterms:W3CDTF">2014-07-20T15:31:44Z</dcterms:created>
  <dcterms:modified xsi:type="dcterms:W3CDTF">2020-04-16T01:19:12Z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0x0101008813E4C9B6DE7B41AFC33471DE3DB117</vt:lpwstr>
  </property>
</Properties>
</file>