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73" r:id="rId5"/>
    <p:sldId id="274" r:id="rId6"/>
    <p:sldId id="275" r:id="rId7"/>
    <p:sldId id="276" r:id="rId8"/>
    <p:sldId id="280" r:id="rId9"/>
    <p:sldId id="277" r:id="rId10"/>
    <p:sldId id="278" r:id="rId11"/>
    <p:sldId id="279" r:id="rId12"/>
    <p:sldId id="281" r:id="rId13"/>
    <p:sldId id="287" r:id="rId14"/>
  </p:sldIdLst>
  <p:sldSz cx="9144000" cy="5143500" type="screen16x9"/>
  <p:notesSz cx="7010400" cy="92964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Merriweather Sans" panose="020B0604020202020204" charset="0"/>
      <p:regular r:id="rId24"/>
      <p:bold r:id="rId25"/>
      <p:italic r:id="rId26"/>
      <p:boldItalic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6" roundtripDataSignature="AMtx7midqY7nj19UpUayUREJ76Ebzpcj3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ndermeyer, Shane A." initials="FSA" lastIdx="1" clrIdx="0">
    <p:extLst>
      <p:ext uri="{19B8F6BF-5375-455C-9EA6-DF929625EA0E}">
        <p15:presenceInfo xmlns:p15="http://schemas.microsoft.com/office/powerpoint/2012/main" userId="S::shane.flandermeyer@ou.edu::459d23c9-8379-43a7-9efd-4f9f381c4f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99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81" autoAdjust="0"/>
  </p:normalViewPr>
  <p:slideViewPr>
    <p:cSldViewPr snapToGrid="0">
      <p:cViewPr varScale="1">
        <p:scale>
          <a:sx n="116" d="100"/>
          <a:sy n="116" d="100"/>
        </p:scale>
        <p:origin x="494" y="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37f40787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37f40787c_0_14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837f40787c_0_140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590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451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910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9642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79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Merriweather Sans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Merriweather Sans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−"/>
              <a:defRPr/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»"/>
              <a:defRPr/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29845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Merriweather Sans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Merriweather Sans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197678" y="796045"/>
            <a:ext cx="4298122" cy="40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−"/>
              <a:defRPr sz="1400"/>
            </a:lvl2pPr>
            <a:lvl3pPr marL="1371600" lvl="2" indent="-304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Char char="»"/>
              <a:defRPr sz="1200"/>
            </a:lvl3pPr>
            <a:lvl4pPr marL="1828800" lvl="3" indent="-29845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marL="2286000" lvl="4" indent="-29845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648205" y="796045"/>
            <a:ext cx="4314675" cy="40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−"/>
              <a:defRPr sz="1400"/>
            </a:lvl2pPr>
            <a:lvl3pPr marL="1371600" lvl="2" indent="-304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Char char="»"/>
              <a:defRPr sz="1200"/>
            </a:lvl3pPr>
            <a:lvl4pPr marL="1828800" lvl="3" indent="-29845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marL="2286000" lvl="4" indent="-29845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−"/>
              <a:defRPr sz="18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»"/>
              <a:defRPr sz="16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197678" y="4743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124200" y="474361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6538" y="52723"/>
            <a:ext cx="548640" cy="74980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" name="Google Shape;15;p10"/>
          <p:cNvSpPr txBox="1"/>
          <p:nvPr/>
        </p:nvSpPr>
        <p:spPr>
          <a:xfrm>
            <a:off x="236538" y="4818460"/>
            <a:ext cx="4303712" cy="31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small">
              <a:solidFill>
                <a:srgbClr val="9C06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68124" y="50711"/>
            <a:ext cx="751263" cy="75067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6829275" y="474661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10"/>
          <p:cNvCxnSpPr>
            <a:stCxn id="16" idx="3"/>
            <a:endCxn id="14" idx="1"/>
          </p:cNvCxnSpPr>
          <p:nvPr/>
        </p:nvCxnSpPr>
        <p:spPr>
          <a:xfrm flipH="1">
            <a:off x="236487" y="426049"/>
            <a:ext cx="8682900" cy="1500"/>
          </a:xfrm>
          <a:prstGeom prst="bentConnector5">
            <a:avLst>
              <a:gd name="adj1" fmla="val -1327"/>
              <a:gd name="adj2" fmla="val 307175433"/>
              <a:gd name="adj3" fmla="val 101391"/>
            </a:avLst>
          </a:prstGeom>
          <a:noFill/>
          <a:ln w="19050" cap="flat" cmpd="sng">
            <a:solidFill>
              <a:srgbClr val="A40029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rgbClr val="000000">
                <a:alpha val="29803"/>
              </a:srgbClr>
            </a:outerShdw>
          </a:effectLst>
        </p:spPr>
      </p:cxnSp>
      <p:pic>
        <p:nvPicPr>
          <p:cNvPr id="19" name="Google Shape;19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317639" y="4955552"/>
            <a:ext cx="1463040" cy="1562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685800" y="1453204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Flowgraphs</a:t>
            </a:r>
            <a:endParaRPr dirty="0"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863886" y="3053672"/>
            <a:ext cx="7416228" cy="148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sz="1200"/>
              <a:t>Shane Flandermeyer</a:t>
            </a:r>
            <a:r>
              <a:rPr lang="en-US" sz="1200" baseline="30000"/>
              <a:t>1,2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rPr lang="en-US" sz="1200"/>
              <a:t> 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</a:pPr>
            <a:r>
              <a:rPr lang="en-US" sz="1000" i="1" baseline="30000"/>
              <a:t>1</a:t>
            </a:r>
            <a:r>
              <a:rPr lang="en-US" sz="1000" i="1"/>
              <a:t>Advanced Radar Research Center, University of Oklahoma, Norman, Oklahoma, USA</a:t>
            </a:r>
            <a:endParaRPr sz="10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</a:pPr>
            <a:r>
              <a:rPr lang="en-US" sz="1000" i="1" baseline="30000"/>
              <a:t>2</a:t>
            </a:r>
            <a:r>
              <a:rPr lang="en-US" sz="1000" i="1"/>
              <a:t>School of Electrical and Computer Engineering, University of Oklahoma, Norman, OK, USA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1918-1377-462D-B838-B46A1CAB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EA565-49C5-4C81-AEED-68786FF85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The flowgraph’s constructor comes after the class declaration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b="1" dirty="0">
                <a:solidFill>
                  <a:schemeClr val="tx1"/>
                </a:solidFill>
                <a:latin typeface="Merriweather Sans" panose="020B0604020202020204" charset="0"/>
              </a:rPr>
              <a:t>Most of the code in here simply declares variables and sets up the GUI window, so we can safely ignore those parts</a:t>
            </a:r>
          </a:p>
          <a:p>
            <a:r>
              <a:rPr lang="en-US" b="1" dirty="0">
                <a:solidFill>
                  <a:schemeClr val="tx1"/>
                </a:solidFill>
                <a:latin typeface="Merriweather Sans" panose="020B0604020202020204" charset="0"/>
              </a:rPr>
              <a:t>The sections that we care about are those titled </a:t>
            </a:r>
            <a:r>
              <a:rPr lang="en-US" b="1" i="1" dirty="0">
                <a:solidFill>
                  <a:schemeClr val="tx1"/>
                </a:solidFill>
                <a:latin typeface="Merriweather Sans" panose="020B0604020202020204" charset="0"/>
              </a:rPr>
              <a:t>Blocks</a:t>
            </a:r>
            <a:r>
              <a:rPr lang="en-US" b="1" dirty="0">
                <a:solidFill>
                  <a:schemeClr val="tx1"/>
                </a:solidFill>
                <a:latin typeface="Merriweather Sans" panose="020B0604020202020204" charset="0"/>
              </a:rPr>
              <a:t> and </a:t>
            </a:r>
            <a:r>
              <a:rPr lang="en-US" b="1" i="1" dirty="0">
                <a:solidFill>
                  <a:schemeClr val="tx1"/>
                </a:solidFill>
                <a:latin typeface="Merriweather Sans" panose="020B0604020202020204" charset="0"/>
              </a:rPr>
              <a:t>Connections</a:t>
            </a:r>
          </a:p>
          <a:p>
            <a:pPr lvl="1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To instantiate a block in python, use the following format</a:t>
            </a:r>
            <a:endParaRPr lang="en-US" sz="1600" b="1" dirty="0">
              <a:solidFill>
                <a:srgbClr val="0070C0"/>
              </a:solidFill>
              <a:latin typeface="Merriweather Sans" panose="020B0604020202020204" charset="0"/>
            </a:endParaRPr>
          </a:p>
          <a:p>
            <a:pPr marL="571500" lvl="1" indent="0">
              <a:buNone/>
            </a:pPr>
            <a:r>
              <a:rPr lang="en-US" sz="1400" b="1" dirty="0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>
                <a:latin typeface="Consolas" panose="020B0609020204030204" pitchFamily="49" charset="0"/>
              </a:rPr>
              <a:t>.{</a:t>
            </a:r>
            <a:r>
              <a:rPr lang="en-US" sz="1400" b="1" dirty="0" err="1">
                <a:latin typeface="Consolas" panose="020B0609020204030204" pitchFamily="49" charset="0"/>
              </a:rPr>
              <a:t>block_variable_name</a:t>
            </a:r>
            <a:r>
              <a:rPr lang="en-US" sz="1400" b="1" dirty="0">
                <a:latin typeface="Consolas" panose="020B0609020204030204" pitchFamily="49" charset="0"/>
              </a:rPr>
              <a:t>} = {</a:t>
            </a:r>
            <a:r>
              <a:rPr lang="en-US" sz="1400" b="1" dirty="0" err="1">
                <a:latin typeface="Consolas" panose="020B0609020204030204" pitchFamily="49" charset="0"/>
              </a:rPr>
              <a:t>block_module</a:t>
            </a:r>
            <a:r>
              <a:rPr lang="en-US" sz="1400" b="1" dirty="0">
                <a:latin typeface="Consolas" panose="020B0609020204030204" pitchFamily="49" charset="0"/>
              </a:rPr>
              <a:t>}.{ </a:t>
            </a:r>
            <a:r>
              <a:rPr lang="en-US" sz="1400" b="1" dirty="0" err="1">
                <a:latin typeface="Consolas" panose="020B0609020204030204" pitchFamily="49" charset="0"/>
              </a:rPr>
              <a:t>block_name</a:t>
            </a:r>
            <a:r>
              <a:rPr lang="en-US" sz="1400" b="1" dirty="0">
                <a:latin typeface="Consolas" panose="020B0609020204030204" pitchFamily="49" charset="0"/>
              </a:rPr>
              <a:t>( {parameters} ) }  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So for our signal generator block, the syntax would be</a:t>
            </a:r>
          </a:p>
          <a:p>
            <a:pPr marL="571500" lvl="1" indent="0">
              <a:buNone/>
            </a:pPr>
            <a:r>
              <a:rPr lang="en-US" sz="1400" b="1" dirty="0" err="1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.sig_source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analog.sig_source_f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(samp_rate,analog.GR_COS_WAVE,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1000,1,0,0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400" b="1" dirty="0">
              <a:solidFill>
                <a:schemeClr val="tx1"/>
              </a:solidFill>
              <a:latin typeface="Merriweather Sans" panose="020B0604020202020204" charset="0"/>
            </a:endParaRPr>
          </a:p>
          <a:p>
            <a:pPr marL="571500" lvl="1" indent="0">
              <a:buNone/>
            </a:pPr>
            <a:endParaRPr lang="en-US" b="1" dirty="0">
              <a:solidFill>
                <a:schemeClr val="tx1"/>
              </a:solidFill>
              <a:latin typeface="Merriweather Sans" panose="020B060402020202020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C03370-E488-4EB2-AFD9-529AE991ED1C}"/>
              </a:ext>
            </a:extLst>
          </p:cNvPr>
          <p:cNvCxnSpPr/>
          <p:nvPr/>
        </p:nvCxnSpPr>
        <p:spPr>
          <a:xfrm flipV="1">
            <a:off x="3882735" y="4100945"/>
            <a:ext cx="0" cy="3740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93A578-EF84-47CE-B899-6F11283D329D}"/>
              </a:ext>
            </a:extLst>
          </p:cNvPr>
          <p:cNvSpPr txBox="1"/>
          <p:nvPr/>
        </p:nvSpPr>
        <p:spPr>
          <a:xfrm>
            <a:off x="2770914" y="4475018"/>
            <a:ext cx="2171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Specific block name</a:t>
            </a:r>
          </a:p>
        </p:txBody>
      </p:sp>
    </p:spTree>
    <p:extLst>
      <p:ext uri="{BB962C8B-B14F-4D97-AF65-F5344CB8AC3E}">
        <p14:creationId xmlns:p14="http://schemas.microsoft.com/office/powerpoint/2010/main" val="56606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1918-1377-462D-B838-B46A1CAB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EA565-49C5-4C81-AEED-68786FF85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401" y="901491"/>
            <a:ext cx="8765197" cy="403558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The flowgraph’s constructor comes after the class declaration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b="1" dirty="0">
                <a:solidFill>
                  <a:schemeClr val="tx1"/>
                </a:solidFill>
                <a:latin typeface="Merriweather Sans" panose="020B0604020202020204" charset="0"/>
              </a:rPr>
              <a:t>Most of the code in here simply declares variables and sets up the GUI window, so we can safely ignore those parts</a:t>
            </a:r>
          </a:p>
          <a:p>
            <a:r>
              <a:rPr lang="en-US" b="1" dirty="0">
                <a:solidFill>
                  <a:schemeClr val="tx1"/>
                </a:solidFill>
                <a:latin typeface="Merriweather Sans" panose="020B0604020202020204" charset="0"/>
              </a:rPr>
              <a:t>The sections that we care about are those titled </a:t>
            </a:r>
            <a:r>
              <a:rPr lang="en-US" b="1" i="1" dirty="0">
                <a:solidFill>
                  <a:schemeClr val="tx1"/>
                </a:solidFill>
                <a:latin typeface="Merriweather Sans" panose="020B0604020202020204" charset="0"/>
              </a:rPr>
              <a:t>Blocks</a:t>
            </a:r>
            <a:r>
              <a:rPr lang="en-US" b="1" dirty="0">
                <a:solidFill>
                  <a:schemeClr val="tx1"/>
                </a:solidFill>
                <a:latin typeface="Merriweather Sans" panose="020B0604020202020204" charset="0"/>
              </a:rPr>
              <a:t> and </a:t>
            </a:r>
            <a:r>
              <a:rPr lang="en-US" b="1" i="1" dirty="0">
                <a:solidFill>
                  <a:schemeClr val="tx1"/>
                </a:solidFill>
                <a:latin typeface="Merriweather Sans" panose="020B0604020202020204" charset="0"/>
              </a:rPr>
              <a:t>Connections</a:t>
            </a:r>
          </a:p>
          <a:p>
            <a:pPr lvl="1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To instantiate a block in python, use the following format</a:t>
            </a:r>
            <a:endParaRPr lang="en-US" sz="1600" b="1" dirty="0">
              <a:solidFill>
                <a:srgbClr val="0070C0"/>
              </a:solidFill>
              <a:latin typeface="Merriweather Sans" panose="020B0604020202020204" charset="0"/>
            </a:endParaRPr>
          </a:p>
          <a:p>
            <a:pPr marL="571500" lvl="1" indent="0">
              <a:buNone/>
            </a:pPr>
            <a:r>
              <a:rPr lang="en-US" sz="1400" b="1" dirty="0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>
                <a:latin typeface="Consolas" panose="020B0609020204030204" pitchFamily="49" charset="0"/>
              </a:rPr>
              <a:t>.{</a:t>
            </a:r>
            <a:r>
              <a:rPr lang="en-US" sz="1400" b="1" dirty="0" err="1">
                <a:latin typeface="Consolas" panose="020B0609020204030204" pitchFamily="49" charset="0"/>
              </a:rPr>
              <a:t>block_variable_name</a:t>
            </a:r>
            <a:r>
              <a:rPr lang="en-US" sz="1400" b="1" dirty="0">
                <a:latin typeface="Consolas" panose="020B0609020204030204" pitchFamily="49" charset="0"/>
              </a:rPr>
              <a:t>} = {</a:t>
            </a:r>
            <a:r>
              <a:rPr lang="en-US" sz="1400" b="1" dirty="0" err="1">
                <a:latin typeface="Consolas" panose="020B0609020204030204" pitchFamily="49" charset="0"/>
              </a:rPr>
              <a:t>block_module</a:t>
            </a:r>
            <a:r>
              <a:rPr lang="en-US" sz="1400" b="1" dirty="0">
                <a:latin typeface="Consolas" panose="020B0609020204030204" pitchFamily="49" charset="0"/>
              </a:rPr>
              <a:t>}.{ </a:t>
            </a:r>
            <a:r>
              <a:rPr lang="en-US" sz="1400" b="1" dirty="0" err="1">
                <a:latin typeface="Consolas" panose="020B0609020204030204" pitchFamily="49" charset="0"/>
              </a:rPr>
              <a:t>block_name</a:t>
            </a:r>
            <a:r>
              <a:rPr lang="en-US" sz="1400" b="1" dirty="0">
                <a:latin typeface="Consolas" panose="020B0609020204030204" pitchFamily="49" charset="0"/>
              </a:rPr>
              <a:t>( {parameters} ) }  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So for our signal generator block, the syntax would be</a:t>
            </a:r>
          </a:p>
          <a:p>
            <a:pPr marL="571500" lvl="1" indent="0">
              <a:buNone/>
            </a:pPr>
            <a:r>
              <a:rPr lang="en-US" sz="1400" b="1" dirty="0" err="1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.sig_source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analog.sig_source_f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(samp_rate,analog.GR_COS_WAVE,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1,0,0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400" b="1" dirty="0">
              <a:solidFill>
                <a:schemeClr val="tx1"/>
              </a:solidFill>
              <a:latin typeface="Merriweather Sans" panose="020B0604020202020204" charset="0"/>
            </a:endParaRPr>
          </a:p>
          <a:p>
            <a:pPr marL="571500" lvl="1" indent="0">
              <a:buNone/>
            </a:pPr>
            <a:endParaRPr lang="en-US" b="1" dirty="0">
              <a:solidFill>
                <a:schemeClr val="tx1"/>
              </a:solidFill>
              <a:latin typeface="Merriweather San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3A578-EF84-47CE-B899-6F11283D329D}"/>
              </a:ext>
            </a:extLst>
          </p:cNvPr>
          <p:cNvSpPr txBox="1"/>
          <p:nvPr/>
        </p:nvSpPr>
        <p:spPr>
          <a:xfrm>
            <a:off x="5249337" y="4484391"/>
            <a:ext cx="2654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(positional) block arguments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534F357-8C87-473A-A1C6-F2213F2734C9}"/>
              </a:ext>
            </a:extLst>
          </p:cNvPr>
          <p:cNvSpPr/>
          <p:nvPr/>
        </p:nvSpPr>
        <p:spPr>
          <a:xfrm rot="5400000">
            <a:off x="6372880" y="2295373"/>
            <a:ext cx="342900" cy="4035136"/>
          </a:xfrm>
          <a:prstGeom prst="rightBrace">
            <a:avLst>
              <a:gd name="adj1" fmla="val 24709"/>
              <a:gd name="adj2" fmla="val 505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6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6902-57CB-42FB-B3C4-D24BD6B2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15D2F-63F6-4CB6-933B-E991F87C0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401" y="728361"/>
            <a:ext cx="8765197" cy="40355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Once the blocks are instantiated, we need to connect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These connections go into the </a:t>
            </a:r>
            <a:r>
              <a:rPr lang="en-US" b="1" i="1" dirty="0"/>
              <a:t>Connections</a:t>
            </a:r>
            <a:r>
              <a:rPr lang="en-US" b="1" dirty="0"/>
              <a:t> section, and the syntax for connecting blocks is as follows:</a:t>
            </a:r>
          </a:p>
          <a:p>
            <a:pPr marL="114300" indent="0" algn="ctr">
              <a:buNone/>
            </a:pPr>
            <a:r>
              <a:rPr lang="en-US" sz="1400" b="1" dirty="0" err="1">
                <a:solidFill>
                  <a:srgbClr val="996633"/>
                </a:solidFill>
              </a:rPr>
              <a:t>self</a:t>
            </a:r>
            <a:r>
              <a:rPr lang="en-US" sz="1400" b="1" dirty="0" err="1"/>
              <a:t>.connect</a:t>
            </a:r>
            <a:r>
              <a:rPr lang="en-US" sz="1400" b="1" dirty="0"/>
              <a:t>( ({block1}, {</a:t>
            </a:r>
            <a:r>
              <a:rPr lang="en-US" sz="1400" b="1" dirty="0" err="1"/>
              <a:t>output_port</a:t>
            </a:r>
            <a:r>
              <a:rPr lang="en-US" sz="1400" b="1" dirty="0"/>
              <a:t>}), ({block2}, {</a:t>
            </a:r>
            <a:r>
              <a:rPr lang="en-US" sz="1400" b="1" dirty="0" err="1"/>
              <a:t>input_port</a:t>
            </a:r>
            <a:r>
              <a:rPr lang="en-US" sz="1400" b="1" dirty="0"/>
              <a:t>}) )  </a:t>
            </a:r>
          </a:p>
          <a:p>
            <a:r>
              <a:rPr lang="en-US" b="1" dirty="0"/>
              <a:t>For our flowgraph, the connections section will look something like:</a:t>
            </a:r>
          </a:p>
          <a:p>
            <a:pPr marL="114300" indent="0" algn="ctr">
              <a:buNone/>
            </a:pPr>
            <a:r>
              <a:rPr lang="en-US" sz="1400" b="1" dirty="0" err="1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(</a:t>
            </a:r>
            <a:r>
              <a:rPr lang="en-US" sz="1400" b="1" dirty="0" err="1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.sig_source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 0), (</a:t>
            </a:r>
            <a:r>
              <a:rPr lang="en-US" sz="1400" b="1" dirty="0" err="1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.throttle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 0) )</a:t>
            </a:r>
            <a:endParaRPr lang="en-US" sz="1400" b="1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114300" indent="0" algn="ctr">
              <a:buNone/>
            </a:pPr>
            <a:r>
              <a:rPr lang="en-US" sz="1400" b="1" dirty="0" err="1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(</a:t>
            </a:r>
            <a:r>
              <a:rPr lang="en-US" sz="1400" b="1" dirty="0" err="1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.throttle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 0), (</a:t>
            </a:r>
            <a:r>
              <a:rPr lang="en-US" sz="1400" b="1" dirty="0" err="1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.time_sink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 0) )  </a:t>
            </a:r>
          </a:p>
          <a:p>
            <a:pPr lvl="1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In words: connect the 0</a:t>
            </a:r>
            <a:r>
              <a:rPr lang="en-US" b="1" baseline="30000" dirty="0">
                <a:solidFill>
                  <a:srgbClr val="0070C0"/>
                </a:solidFill>
                <a:latin typeface="Merriweather Sans" panose="020B0604020202020204" charset="0"/>
              </a:rPr>
              <a:t>th</a:t>
            </a: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 output of the source to the 0</a:t>
            </a:r>
            <a:r>
              <a:rPr lang="en-US" b="1" baseline="30000" dirty="0">
                <a:solidFill>
                  <a:srgbClr val="0070C0"/>
                </a:solidFill>
                <a:latin typeface="Merriweather Sans" panose="020B0604020202020204" charset="0"/>
              </a:rPr>
              <a:t>th</a:t>
            </a: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 input of the throttle, then connect the 0</a:t>
            </a:r>
            <a:r>
              <a:rPr lang="en-US" b="1" baseline="30000" dirty="0">
                <a:solidFill>
                  <a:srgbClr val="0070C0"/>
                </a:solidFill>
                <a:latin typeface="Merriweather Sans" panose="020B0604020202020204" charset="0"/>
              </a:rPr>
              <a:t>th</a:t>
            </a: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 output of the throttle to the 0</a:t>
            </a:r>
            <a:r>
              <a:rPr lang="en-US" b="1" baseline="30000" dirty="0">
                <a:solidFill>
                  <a:srgbClr val="0070C0"/>
                </a:solidFill>
                <a:latin typeface="Merriweather Sans" panose="020B0604020202020204" charset="0"/>
              </a:rPr>
              <a:t>th</a:t>
            </a: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 input of the source.</a:t>
            </a:r>
          </a:p>
          <a:p>
            <a:pPr lvl="1">
              <a:buClr>
                <a:srgbClr val="0070C0"/>
              </a:buClr>
            </a:pPr>
            <a:r>
              <a:rPr lang="en-US" b="1" u="sng" dirty="0">
                <a:solidFill>
                  <a:srgbClr val="0070C0"/>
                </a:solidFill>
                <a:latin typeface="Merriweather Sans" panose="020B0604020202020204" charset="0"/>
              </a:rPr>
              <a:t>Important</a:t>
            </a: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: Port numbers are </a:t>
            </a:r>
            <a:r>
              <a:rPr lang="en-US" b="1" i="1" dirty="0">
                <a:solidFill>
                  <a:srgbClr val="0070C0"/>
                </a:solidFill>
                <a:latin typeface="Merriweather Sans" panose="020B0604020202020204" charset="0"/>
              </a:rPr>
              <a:t>zero indexed</a:t>
            </a:r>
          </a:p>
          <a:p>
            <a:pPr lvl="1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Port numbering is </a:t>
            </a:r>
            <a:r>
              <a:rPr lang="en-US" b="1" i="1" dirty="0">
                <a:solidFill>
                  <a:srgbClr val="0070C0"/>
                </a:solidFill>
                <a:latin typeface="Merriweather Sans" panose="020B0604020202020204" charset="0"/>
              </a:rPr>
              <a:t>block specific </a:t>
            </a: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(i.e. each block with n inputs and n outputs has an input 0,1,…,n and output 0,1,…,n)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179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4754-86A3-4366-8656-57671F88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BA5F-718B-4F12-9839-822867FCB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999" y="813881"/>
            <a:ext cx="8765197" cy="4035585"/>
          </a:xfrm>
        </p:spPr>
        <p:txBody>
          <a:bodyPr/>
          <a:lstStyle/>
          <a:p>
            <a:r>
              <a:rPr lang="en-US" b="1" dirty="0"/>
              <a:t>The previous discussion covers just about everything we need to care about in </a:t>
            </a:r>
            <a:r>
              <a:rPr lang="en-US" b="1"/>
              <a:t>Python flowgraph files</a:t>
            </a:r>
            <a:endParaRPr lang="en-US" b="1" dirty="0"/>
          </a:p>
          <a:p>
            <a:pPr lvl="1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</a:rPr>
              <a:t>There is a main function below the flowgraph class, but there is nothing there for us to modify</a:t>
            </a:r>
            <a:endParaRPr lang="en-US" b="1" dirty="0"/>
          </a:p>
          <a:p>
            <a:r>
              <a:rPr lang="en-US" b="1" dirty="0"/>
              <a:t>If the process seems time consuming, that’s because </a:t>
            </a:r>
            <a:r>
              <a:rPr lang="en-US" b="1" i="1" dirty="0"/>
              <a:t>it is</a:t>
            </a:r>
            <a:r>
              <a:rPr lang="en-US" b="1" dirty="0"/>
              <a:t>.</a:t>
            </a:r>
          </a:p>
          <a:p>
            <a:pPr lvl="1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</a:rPr>
              <a:t>Imagine the code necessary for flowgraphs with &gt;20 blocks with multiple inputs and outputs!</a:t>
            </a:r>
          </a:p>
          <a:p>
            <a:pPr lvl="1">
              <a:buClr>
                <a:srgbClr val="0070C0"/>
              </a:buClr>
            </a:pPr>
            <a:r>
              <a:rPr lang="en-US" b="1" u="sng" dirty="0">
                <a:solidFill>
                  <a:srgbClr val="0070C0"/>
                </a:solidFill>
              </a:rPr>
              <a:t>BIG TAKEAWAY</a:t>
            </a:r>
            <a:r>
              <a:rPr lang="en-US" b="1" dirty="0">
                <a:solidFill>
                  <a:srgbClr val="0070C0"/>
                </a:solidFill>
              </a:rPr>
              <a:t>: Let companion handle as many gritty details as possible, and only move to Python when you have no other choice (e.g. QA tests)</a:t>
            </a:r>
          </a:p>
          <a:p>
            <a:r>
              <a:rPr lang="en-US" b="1" dirty="0"/>
              <a:t>C++ flowgraph files also exist, but they don’t offer a tangible performance improvement (and you have to deal with C++)</a:t>
            </a:r>
          </a:p>
          <a:p>
            <a:pPr lvl="1">
              <a:buClr>
                <a:srgbClr val="0070C0"/>
              </a:buClr>
            </a:pPr>
            <a:endParaRPr lang="en-US" b="1" dirty="0"/>
          </a:p>
          <a:p>
            <a:pPr marL="571500" lvl="1" indent="0">
              <a:buClr>
                <a:srgbClr val="0070C0"/>
              </a:buClr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571500" lvl="1" indent="0">
              <a:buClr>
                <a:srgbClr val="0070C0"/>
              </a:buCl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7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17" cy="60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Flowgraphs</a:t>
            </a:r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body" idx="1"/>
          </p:nvPr>
        </p:nvSpPr>
        <p:spPr>
          <a:xfrm>
            <a:off x="197685" y="891623"/>
            <a:ext cx="8765197" cy="40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Once you have created a flowgraph in companion, you can use the toolbar to generate a Python file that allows you to run the flowgraph from the command line!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To run this file, change into its directory and execute the command:</a:t>
            </a: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python3 filename.py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</a:rPr>
              <a:t>* Dollar sign indicates a command line input; no need to type it </a:t>
            </a:r>
            <a:endParaRPr sz="1200"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Let’s look at the Python for a simple flowgraph that generates a real sinusoid and displays the signal in the time domain</a:t>
            </a:r>
            <a:endParaRPr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7" name="Google Shape;177;p6"/>
          <p:cNvPicPr preferRelativeResize="0"/>
          <p:nvPr/>
        </p:nvPicPr>
        <p:blipFill rotWithShape="1">
          <a:blip r:embed="rId3">
            <a:alphaModFix/>
          </a:blip>
          <a:srcRect l="31629" t="34781" r="34783" b="45073"/>
          <a:stretch/>
        </p:blipFill>
        <p:spPr>
          <a:xfrm>
            <a:off x="2020024" y="3262362"/>
            <a:ext cx="5103946" cy="1721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4">
            <a:alphaModFix/>
          </a:blip>
          <a:srcRect l="30789" t="7429" r="61262" b="89381"/>
          <a:stretch/>
        </p:blipFill>
        <p:spPr>
          <a:xfrm>
            <a:off x="7242464" y="1483803"/>
            <a:ext cx="1233614" cy="274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/>
          <p:nvPr/>
        </p:nvSpPr>
        <p:spPr>
          <a:xfrm>
            <a:off x="7568291" y="1483803"/>
            <a:ext cx="258300" cy="25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37f40787c_0_140"/>
          <p:cNvSpPr txBox="1">
            <a:spLocks noGrp="1"/>
          </p:cNvSpPr>
          <p:nvPr>
            <p:ph type="title"/>
          </p:nvPr>
        </p:nvSpPr>
        <p:spPr>
          <a:xfrm>
            <a:off x="1049136" y="123733"/>
            <a:ext cx="6913200" cy="60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Flowgraphs</a:t>
            </a:r>
            <a:endParaRPr/>
          </a:p>
        </p:txBody>
      </p:sp>
      <p:sp>
        <p:nvSpPr>
          <p:cNvPr id="186" name="Google Shape;186;g837f40787c_0_140"/>
          <p:cNvSpPr txBox="1">
            <a:spLocks noGrp="1"/>
          </p:cNvSpPr>
          <p:nvPr>
            <p:ph type="body" idx="1"/>
          </p:nvPr>
        </p:nvSpPr>
        <p:spPr>
          <a:xfrm>
            <a:off x="189460" y="809773"/>
            <a:ext cx="8765100" cy="40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/>
            <a:r>
              <a:rPr lang="en-US" b="1" dirty="0"/>
              <a:t>When you open the generated Python file, the first line you’ll see is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#!/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/bin/env python3</a:t>
            </a:r>
          </a:p>
          <a:p>
            <a:pPr marL="742950" lvl="1" indent="-285750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  <a:cs typeface="Courier New" panose="02070309020205020404" pitchFamily="49" charset="0"/>
              </a:rPr>
              <a:t>Specifies the path to your Python interpreter</a:t>
            </a:r>
          </a:p>
          <a:p>
            <a:pPr marL="742950" lvl="1" indent="-285750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  <a:cs typeface="Courier New" panose="02070309020205020404" pitchFamily="49" charset="0"/>
              </a:rPr>
              <a:t>If the file runs on your computer but not on someone else’s, this may be why</a:t>
            </a:r>
          </a:p>
          <a:p>
            <a:pPr marL="285750" indent="-285750"/>
            <a:r>
              <a:rPr lang="en-US" b="1" dirty="0">
                <a:solidFill>
                  <a:schemeClr val="tx1"/>
                </a:solidFill>
                <a:latin typeface="Merriweather Sans" panose="020B0604020202020204" charset="0"/>
                <a:cs typeface="Courier New" panose="02070309020205020404" pitchFamily="49" charset="0"/>
              </a:rPr>
              <a:t>The next block of code is a comment about the license/copyright. </a:t>
            </a:r>
          </a:p>
          <a:p>
            <a:pPr marL="742950" lvl="1" indent="-285750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  <a:cs typeface="Courier New" panose="02070309020205020404" pitchFamily="49" charset="0"/>
              </a:rPr>
              <a:t>Not important to us unless there’s a specification for public release</a:t>
            </a:r>
          </a:p>
          <a:p>
            <a:pPr marL="285750" indent="-285750"/>
            <a:endParaRPr lang="en-US" dirty="0">
              <a:solidFill>
                <a:schemeClr val="tx1"/>
              </a:solidFill>
              <a:latin typeface="Merriweather Sans" panose="020B060402020202020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DBB2-388B-4F1D-8AF3-8CB290BB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410B0-12CF-4F4D-9A7B-2601E6815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first block of actual code is</a:t>
            </a:r>
          </a:p>
          <a:p>
            <a:pPr marL="114300" indent="0">
              <a:buNone/>
            </a:pPr>
            <a:r>
              <a:rPr lang="en-US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__name__ == 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'__main__'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sz="1200" b="1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ctypes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200" b="1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sys  </a:t>
            </a:r>
            <a:endParaRPr lang="en-US" sz="1200" b="1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sys.platform.startswith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linux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sz="1200" b="1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sz="1200" b="1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x11 = 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ctypes.cdll.LoadLibrary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'libX11.so'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200" b="1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x11.XInitThreads()  </a:t>
            </a:r>
            <a:endParaRPr lang="en-US" sz="1200" b="1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except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sz="1200" b="1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"Warning: failed to 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XInitThreads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pPr lvl="1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Initializes the threads for each block</a:t>
            </a:r>
          </a:p>
          <a:p>
            <a:pPr lvl="1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You </a:t>
            </a:r>
            <a:r>
              <a:rPr lang="en-US" b="1" i="1" dirty="0">
                <a:solidFill>
                  <a:srgbClr val="0070C0"/>
                </a:solidFill>
                <a:latin typeface="Merriweather Sans" panose="020B0604020202020204" charset="0"/>
              </a:rPr>
              <a:t>should not touch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0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AC9B-C756-4C8B-826C-214DF42C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B0EA6-6C5F-4375-BF1A-7E083229B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Next up are the import statements. Most of these will vary depending on your flowgraph’s function, but the two most important ones are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gnuradio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gr  </a:t>
            </a:r>
            <a:endParaRPr lang="en-US" sz="1400" b="1" dirty="0"/>
          </a:p>
          <a:p>
            <a:pPr lvl="1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</a:rPr>
              <a:t>Necessary for any kind of GNU Radio application. Without it, your flowgraph </a:t>
            </a:r>
            <a:r>
              <a:rPr lang="en-US" b="1" i="1" dirty="0">
                <a:solidFill>
                  <a:srgbClr val="0070C0"/>
                </a:solidFill>
              </a:rPr>
              <a:t>will not run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gnuradio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blocks  </a:t>
            </a:r>
          </a:p>
          <a:p>
            <a:pPr lvl="1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Allows us to use the gr-blocks library, AKA </a:t>
            </a:r>
            <a:r>
              <a:rPr lang="en-US" b="1" i="1" dirty="0">
                <a:solidFill>
                  <a:srgbClr val="0070C0"/>
                </a:solidFill>
                <a:latin typeface="Merriweather Sans" panose="020B0604020202020204" charset="0"/>
              </a:rPr>
              <a:t>the largest Library of GNU Radio components</a:t>
            </a:r>
          </a:p>
          <a:p>
            <a:pPr lvl="1"/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C34F-BB13-48A7-98FD-BA6BFECC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F2446-238D-4DE9-9686-F3A8F3290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Now we define a class for our flowgraph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my_flowgraph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gr.top_block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Qt.QWidget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): </a:t>
            </a:r>
          </a:p>
          <a:p>
            <a:r>
              <a:rPr lang="en-US" b="1" dirty="0">
                <a:solidFill>
                  <a:srgbClr val="000000"/>
                </a:solidFill>
                <a:latin typeface="Merriweather Sans" panose="020B0604020202020204" charset="0"/>
              </a:rPr>
              <a:t>Inherits from two parent classes</a:t>
            </a:r>
          </a:p>
          <a:p>
            <a:pPr lvl="1">
              <a:buClr>
                <a:srgbClr val="0070C0"/>
              </a:buClr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top_block</a:t>
            </a: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: A top-level container for our flowgraph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Merriweather Sans" panose="020B0604020202020204" charset="0"/>
              </a:rPr>
              <a:t>Provides implementation for start/stop and lock/unlock (for thread safety) operations</a:t>
            </a:r>
          </a:p>
          <a:p>
            <a:pPr lvl="1">
              <a:buClr>
                <a:srgbClr val="0070C0"/>
              </a:buClr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QWidget</a:t>
            </a: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: A base class for all QT-based UI objects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Merriweather Sans" panose="020B0604020202020204" charset="0"/>
              </a:rPr>
              <a:t>Used here to generate our GUI window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Merriweather Sans" panose="020B0604020202020204" charset="0"/>
              </a:rPr>
              <a:t>We’ll cover this in </a:t>
            </a:r>
            <a:r>
              <a:rPr lang="en-US" b="1" i="1" dirty="0">
                <a:solidFill>
                  <a:srgbClr val="000000"/>
                </a:solidFill>
                <a:latin typeface="Merriweather Sans" panose="020B0604020202020204" charset="0"/>
              </a:rPr>
              <a:t>much</a:t>
            </a:r>
            <a:r>
              <a:rPr lang="en-US" b="1" dirty="0">
                <a:solidFill>
                  <a:srgbClr val="000000"/>
                </a:solidFill>
                <a:latin typeface="Merriweather Sans" panose="020B0604020202020204" charset="0"/>
              </a:rPr>
              <a:t> more detail in our discussion of GUI blocks</a:t>
            </a:r>
          </a:p>
        </p:txBody>
      </p:sp>
    </p:spTree>
    <p:extLst>
      <p:ext uri="{BB962C8B-B14F-4D97-AF65-F5344CB8AC3E}">
        <p14:creationId xmlns:p14="http://schemas.microsoft.com/office/powerpoint/2010/main" val="164355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1918-1377-462D-B838-B46A1CAB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EA565-49C5-4C81-AEED-68786FF85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The flowgraph’s constructor comes after the class declaration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b="1" dirty="0">
                <a:solidFill>
                  <a:schemeClr val="tx1"/>
                </a:solidFill>
                <a:latin typeface="Merriweather Sans" panose="020B0604020202020204" charset="0"/>
              </a:rPr>
              <a:t>Most of the code in here simply declares variables and sets up the GUI window, so we can safely ignore those parts</a:t>
            </a:r>
          </a:p>
          <a:p>
            <a:r>
              <a:rPr lang="en-US" b="1" dirty="0">
                <a:solidFill>
                  <a:schemeClr val="tx1"/>
                </a:solidFill>
                <a:latin typeface="Merriweather Sans" panose="020B0604020202020204" charset="0"/>
              </a:rPr>
              <a:t>The sections that we care about are those titled </a:t>
            </a:r>
            <a:r>
              <a:rPr lang="en-US" b="1" i="1" dirty="0">
                <a:solidFill>
                  <a:schemeClr val="tx1"/>
                </a:solidFill>
                <a:latin typeface="Merriweather Sans" panose="020B0604020202020204" charset="0"/>
              </a:rPr>
              <a:t>Blocks</a:t>
            </a:r>
            <a:r>
              <a:rPr lang="en-US" b="1" dirty="0">
                <a:solidFill>
                  <a:schemeClr val="tx1"/>
                </a:solidFill>
                <a:latin typeface="Merriweather Sans" panose="020B0604020202020204" charset="0"/>
              </a:rPr>
              <a:t> and </a:t>
            </a:r>
            <a:r>
              <a:rPr lang="en-US" b="1" i="1" dirty="0">
                <a:solidFill>
                  <a:schemeClr val="tx1"/>
                </a:solidFill>
                <a:latin typeface="Merriweather Sans" panose="020B0604020202020204" charset="0"/>
              </a:rPr>
              <a:t>Connections</a:t>
            </a:r>
          </a:p>
          <a:p>
            <a:pPr lvl="1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To instantiate a block in python, use the following format:</a:t>
            </a:r>
            <a:endParaRPr lang="en-US" sz="1600" b="1" dirty="0">
              <a:solidFill>
                <a:srgbClr val="0070C0"/>
              </a:solidFill>
              <a:latin typeface="Merriweather Sans" panose="020B0604020202020204" charset="0"/>
            </a:endParaRPr>
          </a:p>
          <a:p>
            <a:pPr marL="571500" lvl="1" indent="0">
              <a:buNone/>
            </a:pPr>
            <a:r>
              <a:rPr lang="en-US" sz="1400" b="1" dirty="0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>
                <a:latin typeface="Consolas" panose="020B0609020204030204" pitchFamily="49" charset="0"/>
              </a:rPr>
              <a:t>.{</a:t>
            </a:r>
            <a:r>
              <a:rPr lang="en-US" sz="1400" b="1" dirty="0" err="1">
                <a:latin typeface="Consolas" panose="020B0609020204030204" pitchFamily="49" charset="0"/>
              </a:rPr>
              <a:t>block_variable_name</a:t>
            </a:r>
            <a:r>
              <a:rPr lang="en-US" sz="1400" b="1" dirty="0">
                <a:latin typeface="Consolas" panose="020B0609020204030204" pitchFamily="49" charset="0"/>
              </a:rPr>
              <a:t>} = {</a:t>
            </a:r>
            <a:r>
              <a:rPr lang="en-US" sz="1400" b="1" dirty="0" err="1">
                <a:latin typeface="Consolas" panose="020B0609020204030204" pitchFamily="49" charset="0"/>
              </a:rPr>
              <a:t>block_module</a:t>
            </a:r>
            <a:r>
              <a:rPr lang="en-US" sz="1400" b="1" dirty="0">
                <a:latin typeface="Consolas" panose="020B0609020204030204" pitchFamily="49" charset="0"/>
              </a:rPr>
              <a:t>}.{ </a:t>
            </a:r>
            <a:r>
              <a:rPr lang="en-US" sz="1400" b="1" dirty="0" err="1">
                <a:latin typeface="Consolas" panose="020B0609020204030204" pitchFamily="49" charset="0"/>
              </a:rPr>
              <a:t>block_name</a:t>
            </a:r>
            <a:r>
              <a:rPr lang="en-US" sz="1400" b="1" dirty="0">
                <a:latin typeface="Consolas" panose="020B0609020204030204" pitchFamily="49" charset="0"/>
              </a:rPr>
              <a:t>( {parameters} ) }  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So for our signal generator block, the syntax would be</a:t>
            </a:r>
          </a:p>
          <a:p>
            <a:pPr marL="571500" lvl="1" indent="0">
              <a:buNone/>
            </a:pPr>
            <a:r>
              <a:rPr lang="en-US" sz="1400" b="1" dirty="0" err="1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.sig_source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analog.sig_source_f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(samp_rate,analog.GR_COS_WAVE,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1000,1,0,0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400" b="1" dirty="0">
              <a:solidFill>
                <a:schemeClr val="tx1"/>
              </a:solidFill>
              <a:latin typeface="Merriweather Sans" panose="020B0604020202020204" charset="0"/>
            </a:endParaRPr>
          </a:p>
          <a:p>
            <a:pPr marL="571500" lvl="1" indent="0">
              <a:buNone/>
            </a:pPr>
            <a:endParaRPr lang="en-US" dirty="0">
              <a:solidFill>
                <a:schemeClr val="tx1"/>
              </a:solidFill>
              <a:latin typeface="Merriweather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0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1918-1377-462D-B838-B46A1CAB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EA565-49C5-4C81-AEED-68786FF85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The flowgraph’s constructor comes after the class declaration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b="1" dirty="0">
                <a:solidFill>
                  <a:schemeClr val="tx1"/>
                </a:solidFill>
                <a:latin typeface="Merriweather Sans" panose="020B0604020202020204" charset="0"/>
              </a:rPr>
              <a:t>Most of the code in here simply declares variables and sets up the GUI window, so we can safely ignore those parts</a:t>
            </a:r>
          </a:p>
          <a:p>
            <a:r>
              <a:rPr lang="en-US" b="1" dirty="0">
                <a:solidFill>
                  <a:schemeClr val="tx1"/>
                </a:solidFill>
                <a:latin typeface="Merriweather Sans" panose="020B0604020202020204" charset="0"/>
              </a:rPr>
              <a:t>The sections that we care about are those titled </a:t>
            </a:r>
            <a:r>
              <a:rPr lang="en-US" b="1" i="1" dirty="0">
                <a:solidFill>
                  <a:schemeClr val="tx1"/>
                </a:solidFill>
                <a:latin typeface="Merriweather Sans" panose="020B0604020202020204" charset="0"/>
              </a:rPr>
              <a:t>Blocks</a:t>
            </a:r>
            <a:r>
              <a:rPr lang="en-US" b="1" dirty="0">
                <a:solidFill>
                  <a:schemeClr val="tx1"/>
                </a:solidFill>
                <a:latin typeface="Merriweather Sans" panose="020B0604020202020204" charset="0"/>
              </a:rPr>
              <a:t> and </a:t>
            </a:r>
            <a:r>
              <a:rPr lang="en-US" b="1" i="1" dirty="0">
                <a:solidFill>
                  <a:schemeClr val="tx1"/>
                </a:solidFill>
                <a:latin typeface="Merriweather Sans" panose="020B0604020202020204" charset="0"/>
              </a:rPr>
              <a:t>Connections</a:t>
            </a:r>
          </a:p>
          <a:p>
            <a:pPr lvl="1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To instantiate a block in python, use the following format</a:t>
            </a:r>
            <a:endParaRPr lang="en-US" sz="1600" b="1" dirty="0">
              <a:solidFill>
                <a:srgbClr val="0070C0"/>
              </a:solidFill>
              <a:latin typeface="Merriweather Sans" panose="020B0604020202020204" charset="0"/>
            </a:endParaRPr>
          </a:p>
          <a:p>
            <a:pPr marL="571500" lvl="1" indent="0">
              <a:buNone/>
            </a:pPr>
            <a:r>
              <a:rPr lang="en-US" sz="1400" b="1" dirty="0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>
                <a:latin typeface="Consolas" panose="020B0609020204030204" pitchFamily="49" charset="0"/>
              </a:rPr>
              <a:t>.{</a:t>
            </a:r>
            <a:r>
              <a:rPr lang="en-US" sz="1400" b="1" dirty="0" err="1">
                <a:latin typeface="Consolas" panose="020B0609020204030204" pitchFamily="49" charset="0"/>
              </a:rPr>
              <a:t>block_variable_name</a:t>
            </a:r>
            <a:r>
              <a:rPr lang="en-US" sz="1400" b="1" dirty="0">
                <a:latin typeface="Consolas" panose="020B0609020204030204" pitchFamily="49" charset="0"/>
              </a:rPr>
              <a:t>} = {</a:t>
            </a:r>
            <a:r>
              <a:rPr lang="en-US" sz="1400" b="1" dirty="0" err="1">
                <a:latin typeface="Consolas" panose="020B0609020204030204" pitchFamily="49" charset="0"/>
              </a:rPr>
              <a:t>block_module</a:t>
            </a:r>
            <a:r>
              <a:rPr lang="en-US" sz="1400" b="1" dirty="0">
                <a:latin typeface="Consolas" panose="020B0609020204030204" pitchFamily="49" charset="0"/>
              </a:rPr>
              <a:t>}.{ </a:t>
            </a:r>
            <a:r>
              <a:rPr lang="en-US" sz="1400" b="1" dirty="0" err="1">
                <a:latin typeface="Consolas" panose="020B0609020204030204" pitchFamily="49" charset="0"/>
              </a:rPr>
              <a:t>block_name</a:t>
            </a:r>
            <a:r>
              <a:rPr lang="en-US" sz="1400" b="1" dirty="0">
                <a:latin typeface="Consolas" panose="020B0609020204030204" pitchFamily="49" charset="0"/>
              </a:rPr>
              <a:t>( {parameters} ) }  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So for our signal generator block, the syntax would be</a:t>
            </a:r>
          </a:p>
          <a:p>
            <a:pPr marL="571500" lvl="1" indent="0">
              <a:buNone/>
            </a:pPr>
            <a:r>
              <a:rPr lang="en-US" sz="1400" b="1" dirty="0" err="1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.sig_source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analog.sig_source_f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(samp_rate,analog.GR_COS_WAVE,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1000,1,0,0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400" b="1" dirty="0">
              <a:solidFill>
                <a:schemeClr val="tx1"/>
              </a:solidFill>
              <a:latin typeface="Merriweather Sans" panose="020B0604020202020204" charset="0"/>
            </a:endParaRPr>
          </a:p>
          <a:p>
            <a:pPr marL="571500" lvl="1" indent="0">
              <a:buNone/>
            </a:pPr>
            <a:endParaRPr lang="en-US" dirty="0">
              <a:solidFill>
                <a:schemeClr val="tx1"/>
              </a:solidFill>
              <a:latin typeface="Merriweather Sans" panose="020B060402020202020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C03370-E488-4EB2-AFD9-529AE991ED1C}"/>
              </a:ext>
            </a:extLst>
          </p:cNvPr>
          <p:cNvCxnSpPr/>
          <p:nvPr/>
        </p:nvCxnSpPr>
        <p:spPr>
          <a:xfrm flipV="1">
            <a:off x="1776846" y="4128654"/>
            <a:ext cx="0" cy="3740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93A578-EF84-47CE-B899-6F11283D329D}"/>
              </a:ext>
            </a:extLst>
          </p:cNvPr>
          <p:cNvSpPr txBox="1"/>
          <p:nvPr/>
        </p:nvSpPr>
        <p:spPr>
          <a:xfrm>
            <a:off x="1082217" y="4502727"/>
            <a:ext cx="152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342313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1918-1377-462D-B838-B46A1CAB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EA565-49C5-4C81-AEED-68786FF85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The flowgraph’s constructor comes after the class declaration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b="1" dirty="0">
                <a:solidFill>
                  <a:schemeClr val="tx1"/>
                </a:solidFill>
                <a:latin typeface="Merriweather Sans" panose="020B0604020202020204" charset="0"/>
              </a:rPr>
              <a:t>Most of the code in here simply declares variables and sets up the GUI window, so we can safely ignore those parts</a:t>
            </a:r>
          </a:p>
          <a:p>
            <a:r>
              <a:rPr lang="en-US" b="1" dirty="0">
                <a:solidFill>
                  <a:schemeClr val="tx1"/>
                </a:solidFill>
                <a:latin typeface="Merriweather Sans" panose="020B0604020202020204" charset="0"/>
              </a:rPr>
              <a:t>The sections that we care about are those titled </a:t>
            </a:r>
            <a:r>
              <a:rPr lang="en-US" b="1" i="1" dirty="0">
                <a:solidFill>
                  <a:schemeClr val="tx1"/>
                </a:solidFill>
                <a:latin typeface="Merriweather Sans" panose="020B0604020202020204" charset="0"/>
              </a:rPr>
              <a:t>Blocks</a:t>
            </a:r>
            <a:r>
              <a:rPr lang="en-US" b="1" dirty="0">
                <a:solidFill>
                  <a:schemeClr val="tx1"/>
                </a:solidFill>
                <a:latin typeface="Merriweather Sans" panose="020B0604020202020204" charset="0"/>
              </a:rPr>
              <a:t> and </a:t>
            </a:r>
            <a:r>
              <a:rPr lang="en-US" b="1" i="1" dirty="0">
                <a:solidFill>
                  <a:schemeClr val="tx1"/>
                </a:solidFill>
                <a:latin typeface="Merriweather Sans" panose="020B0604020202020204" charset="0"/>
              </a:rPr>
              <a:t>Connections</a:t>
            </a:r>
          </a:p>
          <a:p>
            <a:pPr lvl="1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To instantiate a block in python, use the following format</a:t>
            </a:r>
            <a:endParaRPr lang="en-US" sz="1600" b="1" dirty="0">
              <a:solidFill>
                <a:srgbClr val="0070C0"/>
              </a:solidFill>
              <a:latin typeface="Merriweather Sans" panose="020B0604020202020204" charset="0"/>
            </a:endParaRPr>
          </a:p>
          <a:p>
            <a:pPr marL="571500" lvl="1" indent="0">
              <a:buNone/>
            </a:pPr>
            <a:r>
              <a:rPr lang="en-US" sz="1400" b="1" dirty="0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>
                <a:latin typeface="Consolas" panose="020B0609020204030204" pitchFamily="49" charset="0"/>
              </a:rPr>
              <a:t>.{</a:t>
            </a:r>
            <a:r>
              <a:rPr lang="en-US" sz="1400" b="1" dirty="0" err="1">
                <a:latin typeface="Consolas" panose="020B0609020204030204" pitchFamily="49" charset="0"/>
              </a:rPr>
              <a:t>block_variable_name</a:t>
            </a:r>
            <a:r>
              <a:rPr lang="en-US" sz="1400" b="1" dirty="0">
                <a:latin typeface="Consolas" panose="020B0609020204030204" pitchFamily="49" charset="0"/>
              </a:rPr>
              <a:t>} = {</a:t>
            </a:r>
            <a:r>
              <a:rPr lang="en-US" sz="1400" b="1" dirty="0" err="1">
                <a:latin typeface="Consolas" panose="020B0609020204030204" pitchFamily="49" charset="0"/>
              </a:rPr>
              <a:t>block_module</a:t>
            </a:r>
            <a:r>
              <a:rPr lang="en-US" sz="1400" b="1" dirty="0">
                <a:latin typeface="Consolas" panose="020B0609020204030204" pitchFamily="49" charset="0"/>
              </a:rPr>
              <a:t>}.{ </a:t>
            </a:r>
            <a:r>
              <a:rPr lang="en-US" sz="1400" b="1" dirty="0" err="1">
                <a:latin typeface="Consolas" panose="020B0609020204030204" pitchFamily="49" charset="0"/>
              </a:rPr>
              <a:t>block_name</a:t>
            </a:r>
            <a:r>
              <a:rPr lang="en-US" sz="1400" b="1" dirty="0">
                <a:latin typeface="Consolas" panose="020B0609020204030204" pitchFamily="49" charset="0"/>
              </a:rPr>
              <a:t>( {parameters} ) }  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Merriweather Sans" panose="020B0604020202020204" charset="0"/>
              </a:rPr>
              <a:t>So for our signal generator block, the syntax would be</a:t>
            </a:r>
          </a:p>
          <a:p>
            <a:pPr marL="571500" lvl="1" indent="0">
              <a:buNone/>
            </a:pPr>
            <a:r>
              <a:rPr lang="en-US" sz="1400" b="1" dirty="0" err="1">
                <a:solidFill>
                  <a:srgbClr val="996633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.sig_source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analog.sig_source_f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(samp_rate,analog.GR_COS_WAVE,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1000,1,0,0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400" b="1" dirty="0">
              <a:solidFill>
                <a:schemeClr val="tx1"/>
              </a:solidFill>
              <a:latin typeface="Merriweather Sans" panose="020B0604020202020204" charset="0"/>
            </a:endParaRPr>
          </a:p>
          <a:p>
            <a:pPr marL="571500" lvl="1" indent="0">
              <a:buNone/>
            </a:pPr>
            <a:endParaRPr lang="en-US" dirty="0">
              <a:solidFill>
                <a:schemeClr val="tx1"/>
              </a:solidFill>
              <a:latin typeface="Merriweather Sans" panose="020B060402020202020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C03370-E488-4EB2-AFD9-529AE991ED1C}"/>
              </a:ext>
            </a:extLst>
          </p:cNvPr>
          <p:cNvCxnSpPr/>
          <p:nvPr/>
        </p:nvCxnSpPr>
        <p:spPr>
          <a:xfrm flipV="1">
            <a:off x="2899063" y="4100945"/>
            <a:ext cx="0" cy="3740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93A578-EF84-47CE-B899-6F11283D329D}"/>
              </a:ext>
            </a:extLst>
          </p:cNvPr>
          <p:cNvSpPr txBox="1"/>
          <p:nvPr/>
        </p:nvSpPr>
        <p:spPr>
          <a:xfrm>
            <a:off x="2157499" y="4475018"/>
            <a:ext cx="139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Module Name</a:t>
            </a:r>
          </a:p>
        </p:txBody>
      </p:sp>
    </p:spTree>
    <p:extLst>
      <p:ext uri="{BB962C8B-B14F-4D97-AF65-F5344CB8AC3E}">
        <p14:creationId xmlns:p14="http://schemas.microsoft.com/office/powerpoint/2010/main" val="424029542"/>
      </p:ext>
    </p:extLst>
  </p:cSld>
  <p:clrMapOvr>
    <a:masterClrMapping/>
  </p:clrMapOvr>
</p:sld>
</file>

<file path=ppt/theme/theme1.xml><?xml version="1.0" encoding="utf-8"?>
<a:theme xmlns:a="http://schemas.openxmlformats.org/drawingml/2006/main" name="ARRC2014W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13E4C9B6DE7B41AFC33471DE3DB117" ma:contentTypeVersion="0" ma:contentTypeDescription="Create a new document." ma:contentTypeScope="" ma:versionID="8784650bad5bd581a95b300be3c543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047B4A-0F4E-4FA9-83D6-56C68DCC831F}"/>
</file>

<file path=customXml/itemProps2.xml><?xml version="1.0" encoding="utf-8"?>
<ds:datastoreItem xmlns:ds="http://schemas.openxmlformats.org/officeDocument/2006/customXml" ds:itemID="{2A79E6A9-8194-4A85-9EE2-C96D7EEB7322}"/>
</file>

<file path=customXml/itemProps3.xml><?xml version="1.0" encoding="utf-8"?>
<ds:datastoreItem xmlns:ds="http://schemas.openxmlformats.org/officeDocument/2006/customXml" ds:itemID="{170B4491-B091-4EC0-B4CF-98CC9B59D165}"/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1421</Words>
  <Application>Microsoft Office PowerPoint</Application>
  <PresentationFormat>On-screen Show (16:9)</PresentationFormat>
  <Paragraphs>119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Merriweather Sans</vt:lpstr>
      <vt:lpstr>Courier New</vt:lpstr>
      <vt:lpstr>Calibri</vt:lpstr>
      <vt:lpstr>Source Sans Pro</vt:lpstr>
      <vt:lpstr>ARRC2014W</vt:lpstr>
      <vt:lpstr>Python Flowgraphs</vt:lpstr>
      <vt:lpstr>Python Flowgraphs</vt:lpstr>
      <vt:lpstr>Python Flowgraphs</vt:lpstr>
      <vt:lpstr>Python Flowgraphs</vt:lpstr>
      <vt:lpstr>Python Flowgraphs</vt:lpstr>
      <vt:lpstr>Python Flowgraphs</vt:lpstr>
      <vt:lpstr>Python Flowgraphs</vt:lpstr>
      <vt:lpstr>Python Flowgraphs</vt:lpstr>
      <vt:lpstr>Python Flowgraphs</vt:lpstr>
      <vt:lpstr>Python Flowgraphs</vt:lpstr>
      <vt:lpstr>Python Flowgraphs</vt:lpstr>
      <vt:lpstr>Python Flowgraphs</vt:lpstr>
      <vt:lpstr>Python Flowgraphs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 Radio Developer Guide</dc:title>
  <dc:creator>Boon Leng Cheong</dc:creator>
  <cp:lastModifiedBy>Flandermeyer, Shane A.</cp:lastModifiedBy>
  <cp:revision>81</cp:revision>
  <dcterms:created xsi:type="dcterms:W3CDTF">2014-07-20T15:31:44Z</dcterms:created>
  <dcterms:modified xsi:type="dcterms:W3CDTF">2020-04-16T16:40:15Z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0x0101008813E4C9B6DE7B41AFC33471DE3DB117</vt:lpwstr>
  </property>
</Properties>
</file>