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Merriweather Sans" panose="020B0604020202020204" charset="0"/>
      <p:regular r:id="rId68"/>
      <p:bold r:id="rId69"/>
      <p:italic r:id="rId70"/>
      <p:boldItalic r:id="rId71"/>
    </p:embeddedFont>
    <p:embeddedFont>
      <p:font typeface="Source Sans Pro" panose="020B050303040302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5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82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heme" Target="theme/theme1.xml"/><Relationship Id="rId8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3" name="Google Shape;57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9" name="Google Shape;5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5" name="Google Shape;58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4698476fd_0_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9" name="Google Shape;619;g74698476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4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47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4698476f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g74698476fd_0_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g74698476fd_0_8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4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3" name="Google Shape;643;p48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4698476f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74698476fd_0_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0" name="Google Shape;650;g74698476fd_0_18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698476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g74698476fd_0_2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7" name="Google Shape;657;g74698476fd_0_25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4698476f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74698476fd_0_3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4" name="Google Shape;664;g74698476fd_0_3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4698476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74698476fd_0_3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g74698476fd_0_37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4698476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4698476fd_0_4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74698476fd_0_43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4698476f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4698476fd_0_5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74698476fd_0_5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4698476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4698476fd_0_5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74698476fd_0_58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erriweather Sans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97678" y="796045"/>
            <a:ext cx="4298122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5" y="796045"/>
            <a:ext cx="4314675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 sz="16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6538" y="52723"/>
            <a:ext cx="548640" cy="7498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236538" y="4818460"/>
            <a:ext cx="4303712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small">
              <a:solidFill>
                <a:srgbClr val="9C06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68124" y="50711"/>
            <a:ext cx="751263" cy="75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>
            <a:stCxn id="16" idx="3"/>
            <a:endCxn id="14" idx="1"/>
          </p:cNvCxnSpPr>
          <p:nvPr/>
        </p:nvCxnSpPr>
        <p:spPr>
          <a:xfrm flipH="1">
            <a:off x="236487" y="426049"/>
            <a:ext cx="8682900" cy="1500"/>
          </a:xfrm>
          <a:prstGeom prst="bentConnector5">
            <a:avLst>
              <a:gd name="adj1" fmla="val -1327"/>
              <a:gd name="adj2" fmla="val 307175367"/>
              <a:gd name="adj3" fmla="val 101391"/>
            </a:avLst>
          </a:prstGeom>
          <a:noFill/>
          <a:ln w="19050" cap="flat" cmpd="sng">
            <a:solidFill>
              <a:srgbClr val="A40029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rgbClr val="000000">
                <a:alpha val="29019"/>
              </a:srgbClr>
            </a:outerShdw>
          </a:effectLst>
        </p:spPr>
      </p:cxnSp>
      <p:pic>
        <p:nvPicPr>
          <p:cNvPr id="19" name="Google Shape;1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17639" y="4955552"/>
            <a:ext cx="1463040" cy="1562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radio.org/doc/sphinx-3.7.0/pmt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ctrTitle"/>
          </p:nvPr>
        </p:nvSpPr>
        <p:spPr>
          <a:xfrm>
            <a:off x="685800" y="145320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Tags and Messages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863886" y="3053672"/>
            <a:ext cx="7416228" cy="14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Shane Flandermeyer</a:t>
            </a:r>
            <a:r>
              <a:rPr lang="en-US" sz="1200" baseline="30000"/>
              <a:t>1,2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1</a:t>
            </a:r>
            <a:r>
              <a:rPr lang="en-US" sz="1000" i="1"/>
              <a:t>Advanced Radar Research Center, University of Oklahoma, Norman, Oklahoma, USA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2</a:t>
            </a:r>
            <a:r>
              <a:rPr lang="en-US" sz="1000" i="1"/>
              <a:t>School of Electrical and Computer Engineering, University of Oklahoma, Norman, OK, USA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89401" y="698757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1976813" y="3364860"/>
            <a:ext cx="680864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2657677" y="3174565"/>
            <a:ext cx="49699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Note that we can just print PMT objects! They have their own function for typecasting to a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flipH="1">
            <a:off x="1976813" y="3498670"/>
            <a:ext cx="703890" cy="120504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9401" y="697558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 rot="10800000">
            <a:off x="2282711" y="3886081"/>
            <a:ext cx="680864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p17"/>
          <p:cNvSpPr txBox="1"/>
          <p:nvPr/>
        </p:nvSpPr>
        <p:spPr>
          <a:xfrm>
            <a:off x="2958405" y="3624471"/>
            <a:ext cx="46180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 can also verify that the object knows its original type, so it can be recreated in C++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2287880" y="4005224"/>
            <a:ext cx="670525" cy="102984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89401" y="697558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 rot="10800000">
            <a:off x="2539269" y="4412355"/>
            <a:ext cx="680864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6" name="Google Shape;136;p18"/>
          <p:cNvSpPr txBox="1"/>
          <p:nvPr/>
        </p:nvSpPr>
        <p:spPr>
          <a:xfrm>
            <a:off x="3197108" y="4151925"/>
            <a:ext cx="46180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Conveniently, the PMT library also includes a function to convert back to the original type from a PMT pointer.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 flipH="1">
            <a:off x="2539270" y="4521257"/>
            <a:ext cx="680863" cy="16754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Summary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89401" y="648222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>
                <a:solidFill>
                  <a:schemeClr val="dk1"/>
                </a:solidFill>
              </a:rPr>
              <a:t>For many data types, we can convert to and from PMT and C++ with the </a:t>
            </a:r>
            <a:r>
              <a:rPr lang="en-U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to_* </a:t>
            </a:r>
            <a:r>
              <a:rPr lang="en-US" b="1">
                <a:solidFill>
                  <a:schemeClr val="dk1"/>
                </a:solidFill>
              </a:rPr>
              <a:t>and </a:t>
            </a:r>
            <a:r>
              <a:rPr lang="en-U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from_* </a:t>
            </a:r>
            <a:r>
              <a:rPr lang="en-US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functions,</a:t>
            </a:r>
            <a:r>
              <a:rPr lang="en-U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solidFill>
                  <a:schemeClr val="dk1"/>
                </a:solidFill>
              </a:rPr>
              <a:t>respectively.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Replace * with the data type (e.g.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to_double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and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from_double)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>
                <a:solidFill>
                  <a:schemeClr val="dk1"/>
                </a:solidFill>
              </a:rPr>
              <a:t>If you’re using Python, we don’t have to worry about the types and can use the </a:t>
            </a:r>
            <a:r>
              <a:rPr lang="en-U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to_python</a:t>
            </a:r>
            <a:r>
              <a:rPr lang="en-US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and </a:t>
            </a:r>
            <a:r>
              <a:rPr lang="en-U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from_python</a:t>
            </a:r>
            <a:r>
              <a:rPr lang="en-US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functions to convert the data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Again, we don’t have to care since Python is weakly typed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>
                <a:solidFill>
                  <a:schemeClr val="dk1"/>
                </a:solidFill>
              </a:rPr>
              <a:t>PMT API: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https://www.gnuradio.org/doc/sphinx-3.7.0/pmt/index.html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The PMT naming convention is the same in both languages, so the only difference is the :: that C++ uses to access functions. Replacing the . In these functions with a :: will give you (at least a single line of) working C++ code.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049136" y="113866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Tags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89401" y="718494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Now that we have the PMT library to safely get data from one block to another, we need a way to move this data between blocks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 </a:t>
            </a:r>
            <a:r>
              <a:rPr lang="en-US" b="1" i="1"/>
              <a:t>stream tag, </a:t>
            </a:r>
            <a:r>
              <a:rPr lang="en-US" b="1"/>
              <a:t>which is a PMT message attached to a specific sample, is</a:t>
            </a:r>
            <a:r>
              <a:rPr lang="en-US" b="1" i="1"/>
              <a:t> </a:t>
            </a:r>
            <a:r>
              <a:rPr lang="en-US" b="1"/>
              <a:t>one of two standard tools that accomplishes this.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 stream tag is defined by three attributes: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u="sng">
                <a:solidFill>
                  <a:srgbClr val="0070C0"/>
                </a:solidFill>
              </a:rPr>
              <a:t>Key</a:t>
            </a:r>
            <a:r>
              <a:rPr lang="en-US" b="1">
                <a:solidFill>
                  <a:srgbClr val="0070C0"/>
                </a:solidFill>
              </a:rPr>
              <a:t>: A PMT symbol that identifies the tag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u="sng">
                <a:solidFill>
                  <a:srgbClr val="0070C0"/>
                </a:solidFill>
              </a:rPr>
              <a:t>Value</a:t>
            </a:r>
            <a:r>
              <a:rPr lang="en-US" b="1">
                <a:solidFill>
                  <a:srgbClr val="0070C0"/>
                </a:solidFill>
              </a:rPr>
              <a:t>: The (PMT) message that we want the tag to carry</a:t>
            </a:r>
            <a:endParaRPr b="1" u="sng">
              <a:solidFill>
                <a:srgbClr val="0070C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u="sng">
                <a:solidFill>
                  <a:srgbClr val="0070C0"/>
                </a:solidFill>
              </a:rPr>
              <a:t>Offset</a:t>
            </a:r>
            <a:r>
              <a:rPr lang="en-US" b="1">
                <a:solidFill>
                  <a:srgbClr val="0070C0"/>
                </a:solidFill>
              </a:rPr>
              <a:t>: The </a:t>
            </a:r>
            <a:r>
              <a:rPr lang="en-US" b="1" i="1">
                <a:solidFill>
                  <a:srgbClr val="0070C0"/>
                </a:solidFill>
              </a:rPr>
              <a:t>absolute </a:t>
            </a:r>
            <a:r>
              <a:rPr lang="en-US" b="1">
                <a:solidFill>
                  <a:srgbClr val="0070C0"/>
                </a:solidFill>
              </a:rPr>
              <a:t>offset (relative to the first sample received by the block) of the tag in the data stream</a:t>
            </a:r>
            <a:endParaRPr b="1" u="sng">
              <a:solidFill>
                <a:srgbClr val="0070C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u="sng">
                <a:solidFill>
                  <a:srgbClr val="0070C0"/>
                </a:solidFill>
              </a:rPr>
              <a:t>Source ID</a:t>
            </a:r>
            <a:r>
              <a:rPr lang="en-US" b="1">
                <a:solidFill>
                  <a:srgbClr val="0070C0"/>
                </a:solidFill>
              </a:rPr>
              <a:t>: A PMT symbol that identifies the alias of the block from which the tag originates (optional)</a:t>
            </a:r>
            <a:endParaRPr/>
          </a:p>
          <a:p>
            <a:pPr marL="10414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Since tags must be attached to a specific sample, there is a separate stream of tags that runs </a:t>
            </a:r>
            <a:r>
              <a:rPr lang="en-US" b="1" i="1"/>
              <a:t>parallel</a:t>
            </a:r>
            <a:r>
              <a:rPr lang="en-US" b="1"/>
              <a:t> to the main data stream.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This means we can process the tag’s message </a:t>
            </a:r>
            <a:r>
              <a:rPr lang="en-US" b="1" i="1">
                <a:solidFill>
                  <a:srgbClr val="0070C0"/>
                </a:solidFill>
              </a:rPr>
              <a:t>immediately</a:t>
            </a:r>
            <a:r>
              <a:rPr lang="en-US" b="1">
                <a:solidFill>
                  <a:srgbClr val="0070C0"/>
                </a:solidFill>
              </a:rPr>
              <a:t> after the sample arrives at a block!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Creating a separate data stream for tags adds overhead, so we need to use them sparingly.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Since tags travel along the same path as the data samples, they have the same downside: they can only travel in one direction.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We’ll see later that we can use the message passing mechanism to send information up and down the flowgraph.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Tags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To add tags to a stream, we can use the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add_item_tag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 function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Tags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To add tags to a stream, we can use the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add_item_tag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 function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Python: </a:t>
            </a:r>
            <a:r>
              <a:rPr lang="en-US" sz="16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add_item_tag(which_output, offset, key, [source_id])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 C++ there are two ways: in one you explicitly create a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gr::tag_t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object and in the other you do not (like above)</a:t>
            </a:r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 rot="10800000">
            <a:off x="7877655" y="1634737"/>
            <a:ext cx="226956" cy="243402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" name="Google Shape;169;p23"/>
          <p:cNvSpPr txBox="1"/>
          <p:nvPr/>
        </p:nvSpPr>
        <p:spPr>
          <a:xfrm>
            <a:off x="7926994" y="1872124"/>
            <a:ext cx="12170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Optional</a:t>
            </a:r>
            <a:endParaRPr sz="1800" b="1" i="0" u="none" strike="noStrike" cap="none">
              <a:solidFill>
                <a:schemeClr val="accen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Tags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To add tags to a stream, we can use the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add_item_tag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 function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Python: </a:t>
            </a:r>
            <a:r>
              <a:rPr lang="en-US" sz="16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add_item_tag(which_output, offset, key, [source_id])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 C++ there are two ways: in one you explicitly create a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gr::tag_t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object and in the other you do not (like above)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Tag object explicitly created (Best practice):</a:t>
            </a:r>
            <a:endParaRPr/>
          </a:p>
          <a:p>
            <a:pPr marL="10414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add_item_tag(unsigned </a:t>
            </a:r>
            <a:r>
              <a:rPr lang="en-US" b="1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which_output, </a:t>
            </a: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tag_t &amp;tag);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Tags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To add tags to a stream, we can use the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add_item_tag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 function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Python: </a:t>
            </a:r>
            <a:r>
              <a:rPr lang="en-US" sz="16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add_item_tag(which_output, offset, key, [source_id])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 C++ there are two ways: in one you explicitly create a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gr::tag_t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object and in the other you do not (like above)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Tag object explicitly created (Best practice):</a:t>
            </a:r>
            <a:endParaRPr/>
          </a:p>
          <a:p>
            <a:pPr marL="10414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add_item_tag(unsigned </a:t>
            </a:r>
            <a:r>
              <a:rPr lang="en-US" b="1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which_output, </a:t>
            </a: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tag_t &amp;tag);</a:t>
            </a:r>
            <a:endParaRPr/>
          </a:p>
        </p:txBody>
      </p:sp>
      <p:cxnSp>
        <p:nvCxnSpPr>
          <p:cNvPr id="182" name="Google Shape;182;p25"/>
          <p:cNvCxnSpPr/>
          <p:nvPr/>
        </p:nvCxnSpPr>
        <p:spPr>
          <a:xfrm rot="10800000">
            <a:off x="7374405" y="2963577"/>
            <a:ext cx="0" cy="434176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25"/>
          <p:cNvSpPr txBox="1"/>
          <p:nvPr/>
        </p:nvSpPr>
        <p:spPr>
          <a:xfrm>
            <a:off x="6249517" y="3430644"/>
            <a:ext cx="2588588" cy="1354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Create this with: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tag_t tag;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tag.offset = some 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tag.key = some PMT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tag.value = some PMT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Streaming Limitations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189401" y="674536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So far, we have only discussed data streaming from one block to another in the form of samples.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This architecture is sufficient for many applications, but what if we want our blocks to communicate with each other at a </a:t>
            </a:r>
            <a:r>
              <a:rPr lang="en-US" b="1" i="1"/>
              <a:t>higher level </a:t>
            </a:r>
            <a:r>
              <a:rPr lang="en-US" b="1"/>
              <a:t>than simply passing along raw data?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Example: If an SDR’s receive processing chain detects lots of interference at some center frequency, it should have a way to tell the transmitter to move to another one.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</a:pPr>
            <a:r>
              <a:rPr lang="en-US" b="1">
                <a:solidFill>
                  <a:schemeClr val="dk1"/>
                </a:solidFill>
              </a:rPr>
              <a:t>This is</a:t>
            </a:r>
            <a:r>
              <a:rPr lang="en-US" b="1" i="1">
                <a:solidFill>
                  <a:schemeClr val="dk1"/>
                </a:solidFill>
              </a:rPr>
              <a:t> not possible</a:t>
            </a:r>
            <a:r>
              <a:rPr lang="en-US" b="1">
                <a:solidFill>
                  <a:schemeClr val="dk1"/>
                </a:solidFill>
              </a:rPr>
              <a:t> with simple streaming; blocks can only send information forward, not backward.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GNU Radio has two tools that allow us to do this: </a:t>
            </a:r>
            <a:r>
              <a:rPr lang="en-US" b="1" i="1"/>
              <a:t>stream tags </a:t>
            </a:r>
            <a:r>
              <a:rPr lang="en-US" b="1"/>
              <a:t>and </a:t>
            </a:r>
            <a:r>
              <a:rPr lang="en-US" b="1" i="1"/>
              <a:t>messages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Before diving into this discussion, there’s one topic we must cover.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Tags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To add tags to a stream, we can use the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add_item_tag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 function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Python: </a:t>
            </a:r>
            <a:r>
              <a:rPr lang="en-US" sz="16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add_item_tag(which_output, offset, key, [source_id])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 C++ there are two ways: in one you explicitly create a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gr::tag_t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object and in the other you do not (like above)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Tag object explicitly created (Best practice):</a:t>
            </a:r>
            <a:endParaRPr/>
          </a:p>
          <a:p>
            <a:pPr marL="10414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add_item_tag(unsigned </a:t>
            </a:r>
            <a:r>
              <a:rPr lang="en-US" b="1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which_output, </a:t>
            </a: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tag_t  &amp;tag);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sz="1800" b="1">
                <a:latin typeface="Merriweather Sans"/>
                <a:ea typeface="Merriweather Sans"/>
                <a:cs typeface="Merriweather Sans"/>
                <a:sym typeface="Merriweather Sans"/>
              </a:rPr>
              <a:t>Tag object implicitly defined:</a:t>
            </a:r>
            <a:endParaRPr/>
          </a:p>
          <a:p>
            <a:pPr marL="10287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add_item_tag(unsigned </a:t>
            </a:r>
            <a:r>
              <a:rPr lang="en-US" b="1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which_output,  </a:t>
            </a:r>
            <a:endParaRPr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287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uint64_t abs_offset,   </a:t>
            </a:r>
            <a:endParaRPr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287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pmt::pmt_t &amp;key,   </a:t>
            </a:r>
            <a:endParaRPr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287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pmt::pmt_t &amp;value,   </a:t>
            </a:r>
            <a:endParaRPr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287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pmt::pmt_t &amp;srcid=pmt::PMT_F); </a:t>
            </a:r>
            <a:endParaRPr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26"/>
          <p:cNvCxnSpPr/>
          <p:nvPr/>
        </p:nvCxnSpPr>
        <p:spPr>
          <a:xfrm flipH="1">
            <a:off x="5101563" y="4216765"/>
            <a:ext cx="154593" cy="37168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26"/>
          <p:cNvSpPr txBox="1"/>
          <p:nvPr/>
        </p:nvSpPr>
        <p:spPr>
          <a:xfrm>
            <a:off x="4900921" y="3878211"/>
            <a:ext cx="11413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Optional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Retrieving Tags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We have two functions to retrieve existing tags from a stream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b="1">
              <a:solidFill>
                <a:srgbClr val="0070C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Retrieving Tags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We have two functions to retrieve existing tags from a stream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get_tags_in_range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: Grab all tags from a particular input port within a certain range of items (in terms of </a:t>
            </a:r>
            <a:r>
              <a:rPr lang="en-US" b="1" i="1">
                <a:latin typeface="Merriweather Sans"/>
                <a:ea typeface="Merriweather Sans"/>
                <a:cs typeface="Merriweather Sans"/>
                <a:sym typeface="Merriweather Sans"/>
              </a:rPr>
              <a:t>absolute samples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Python: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get_tags_in_range(which_input, abs_start, abs_end, filter)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C++: </a:t>
            </a:r>
            <a:r>
              <a:rPr lang="en-US" sz="16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get_tags_in_range(std::vector&lt;tag_t&gt; &amp;v,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    unsigned </a:t>
            </a:r>
            <a:r>
              <a:rPr lang="en-US" sz="1600" b="1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which_input,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uint64_t abs_start,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uint64_t abs_end,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</a:t>
            </a:r>
            <a:r>
              <a:rPr lang="en-US" sz="16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pmt::pmt_t &amp;key); 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sz="1600" b="1">
              <a:solidFill>
                <a:srgbClr val="0070C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b="1">
              <a:solidFill>
                <a:srgbClr val="0070C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Retrieving Tags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We have two functions to retrieve existing tags from a stream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get_tags_in_range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: Grab all tags from a particular input port within a certain range of items (in terms of </a:t>
            </a:r>
            <a:r>
              <a:rPr lang="en-US" b="1" i="1">
                <a:latin typeface="Merriweather Sans"/>
                <a:ea typeface="Merriweather Sans"/>
                <a:cs typeface="Merriweather Sans"/>
                <a:sym typeface="Merriweather Sans"/>
              </a:rPr>
              <a:t>absolute samples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Python: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get_tags_in_range(which_input, abs_start, abs_end, filter)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C++: </a:t>
            </a:r>
            <a:r>
              <a:rPr lang="en-US" sz="16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get_tags_in_range(std::vector&lt;tag_t&gt; &amp;v,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    unsigned </a:t>
            </a:r>
            <a:r>
              <a:rPr lang="en-US" sz="1600" b="1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which_input,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uint64_t abs_start,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uint64_t abs_end,  </a:t>
            </a:r>
            <a:endParaRPr sz="16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</a:t>
            </a:r>
            <a:r>
              <a:rPr lang="en-US" sz="16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pmt::pmt_t &amp;key); 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Note that in C++ we must declare a </a:t>
            </a:r>
            <a:r>
              <a:rPr lang="en-US" b="1" i="1"/>
              <a:t>vector of tags</a:t>
            </a:r>
            <a:r>
              <a:rPr lang="en-US" b="1"/>
              <a:t> before using these functions (Syntax: </a:t>
            </a:r>
            <a:r>
              <a:rPr lang="en-US" sz="1400" b="1">
                <a:latin typeface="Consolas"/>
                <a:ea typeface="Consolas"/>
                <a:cs typeface="Consolas"/>
                <a:sym typeface="Consolas"/>
              </a:rPr>
              <a:t>std::vector&lt;tags&gt; v;)</a:t>
            </a:r>
            <a:endParaRPr sz="1600"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sz="1600" b="1">
              <a:solidFill>
                <a:srgbClr val="0070C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210" name="Google Shape;210;p29"/>
          <p:cNvCxnSpPr/>
          <p:nvPr/>
        </p:nvCxnSpPr>
        <p:spPr>
          <a:xfrm flipH="1">
            <a:off x="5381147" y="3624098"/>
            <a:ext cx="1269633" cy="56526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29"/>
          <p:cNvCxnSpPr/>
          <p:nvPr/>
        </p:nvCxnSpPr>
        <p:spPr>
          <a:xfrm rot="10800000" flipH="1">
            <a:off x="7688313" y="2320989"/>
            <a:ext cx="274040" cy="64139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29"/>
          <p:cNvSpPr txBox="1"/>
          <p:nvPr/>
        </p:nvSpPr>
        <p:spPr>
          <a:xfrm>
            <a:off x="6680171" y="2962379"/>
            <a:ext cx="201628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These are OPTIONAL arguments that allow us to filter tags by key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Retrieving Tags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We have two functions to retrieve existing tags from a stream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get_tags_in_window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: Grab all tags from a particular input port within a certain range of items (relative to that </a:t>
            </a:r>
            <a:r>
              <a:rPr lang="en-US" b="1" i="1">
                <a:latin typeface="Merriweather Sans"/>
                <a:ea typeface="Merriweather Sans"/>
                <a:cs typeface="Merriweather Sans"/>
                <a:sym typeface="Merriweather Sans"/>
              </a:rPr>
              <a:t>particular call to the work function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 call this function, we can use the same syntax as we used for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 but we specify the start and end in terms of </a:t>
            </a:r>
            <a:r>
              <a:rPr lang="en-US" b="1" i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relative samples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instead of absolute samples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distinction between relative and absolute samples will make more sense once we’ve discussed the buffer system and out-of-tree modules</a:t>
            </a:r>
            <a:endParaRPr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Now, let’s look at a simple example in Python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b="1">
              <a:solidFill>
                <a:srgbClr val="0070C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123145" y="6902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Consider a 6-sample data stream in the flowgraph shown below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grpSp>
        <p:nvGrpSpPr>
          <p:cNvPr id="225" name="Google Shape;225;p31"/>
          <p:cNvGrpSpPr/>
          <p:nvPr/>
        </p:nvGrpSpPr>
        <p:grpSpPr>
          <a:xfrm>
            <a:off x="679207" y="1217360"/>
            <a:ext cx="7653071" cy="1121807"/>
            <a:chOff x="534359" y="1109987"/>
            <a:chExt cx="7653071" cy="1121807"/>
          </a:xfrm>
        </p:grpSpPr>
        <p:cxnSp>
          <p:nvCxnSpPr>
            <p:cNvPr id="226" name="Google Shape;226;p31"/>
            <p:cNvCxnSpPr/>
            <p:nvPr/>
          </p:nvCxnSpPr>
          <p:spPr>
            <a:xfrm>
              <a:off x="534359" y="2130222"/>
              <a:ext cx="1994529" cy="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" name="Google Shape;227;p31"/>
            <p:cNvSpPr/>
            <p:nvPr/>
          </p:nvSpPr>
          <p:spPr>
            <a:xfrm>
              <a:off x="534359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3312319" y="1554680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359060" y="1109987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855007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175654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513053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1850452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187663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31"/>
            <p:cNvCxnSpPr/>
            <p:nvPr/>
          </p:nvCxnSpPr>
          <p:spPr>
            <a:xfrm rot="10800000" flipH="1">
              <a:off x="4426743" y="1427126"/>
              <a:ext cx="834521" cy="272610"/>
            </a:xfrm>
            <a:prstGeom prst="curvedConnector3">
              <a:avLst>
                <a:gd name="adj1" fmla="val 15286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6" name="Google Shape;236;p31"/>
            <p:cNvSpPr/>
            <p:nvPr/>
          </p:nvSpPr>
          <p:spPr>
            <a:xfrm>
              <a:off x="3188494" y="1820300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4323309" y="1630478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323308" y="19875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Google Shape;239;p31"/>
            <p:cNvCxnSpPr>
              <a:endCxn id="236" idx="1"/>
            </p:cNvCxnSpPr>
            <p:nvPr/>
          </p:nvCxnSpPr>
          <p:spPr>
            <a:xfrm rot="10800000" flipH="1">
              <a:off x="2523394" y="1897178"/>
              <a:ext cx="665100" cy="72000"/>
            </a:xfrm>
            <a:prstGeom prst="curvedConnector3">
              <a:avLst>
                <a:gd name="adj1" fmla="val 2822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0" name="Google Shape;240;p31"/>
            <p:cNvSpPr/>
            <p:nvPr/>
          </p:nvSpPr>
          <p:spPr>
            <a:xfrm>
              <a:off x="5255625" y="13559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31"/>
            <p:cNvCxnSpPr/>
            <p:nvPr/>
          </p:nvCxnSpPr>
          <p:spPr>
            <a:xfrm rot="10800000" flipH="1">
              <a:off x="4431234" y="1870482"/>
              <a:ext cx="2641771" cy="182761"/>
            </a:xfrm>
            <a:prstGeom prst="curvedConnector3">
              <a:avLst>
                <a:gd name="adj1" fmla="val 39034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2" name="Google Shape;242;p31"/>
            <p:cNvSpPr/>
            <p:nvPr/>
          </p:nvSpPr>
          <p:spPr>
            <a:xfrm>
              <a:off x="7079449" y="179360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7180932" y="1510956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1"/>
            <p:cNvSpPr txBox="1"/>
            <p:nvPr/>
          </p:nvSpPr>
          <p:spPr>
            <a:xfrm>
              <a:off x="534359" y="1793605"/>
              <a:ext cx="19686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0     1     2    3     4     5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 txBox="1"/>
            <p:nvPr/>
          </p:nvSpPr>
          <p:spPr>
            <a:xfrm>
              <a:off x="3310827" y="1716593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 txBox="1"/>
            <p:nvPr/>
          </p:nvSpPr>
          <p:spPr>
            <a:xfrm>
              <a:off x="5359060" y="1271998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 txBox="1"/>
            <p:nvPr/>
          </p:nvSpPr>
          <p:spPr>
            <a:xfrm>
              <a:off x="7176286" y="1689471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123145" y="6902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Consider a 6-sample data stream in the flowgraph shown below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Block 2 needs the 3</a:t>
            </a:r>
            <a:r>
              <a:rPr lang="en-US" b="1" baseline="30000"/>
              <a:t>rd</a:t>
            </a:r>
            <a:r>
              <a:rPr lang="en-US" b="1"/>
              <a:t> sample of the stream to have a tag. Here’s how we can create this tag in block 1: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grpSp>
        <p:nvGrpSpPr>
          <p:cNvPr id="254" name="Google Shape;254;p32"/>
          <p:cNvGrpSpPr/>
          <p:nvPr/>
        </p:nvGrpSpPr>
        <p:grpSpPr>
          <a:xfrm>
            <a:off x="679207" y="1217360"/>
            <a:ext cx="7653071" cy="1121807"/>
            <a:chOff x="534359" y="1109987"/>
            <a:chExt cx="7653071" cy="1121807"/>
          </a:xfrm>
        </p:grpSpPr>
        <p:cxnSp>
          <p:nvCxnSpPr>
            <p:cNvPr id="255" name="Google Shape;255;p32"/>
            <p:cNvCxnSpPr/>
            <p:nvPr/>
          </p:nvCxnSpPr>
          <p:spPr>
            <a:xfrm>
              <a:off x="534359" y="2130222"/>
              <a:ext cx="1994529" cy="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32"/>
            <p:cNvSpPr/>
            <p:nvPr/>
          </p:nvSpPr>
          <p:spPr>
            <a:xfrm>
              <a:off x="534359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312319" y="1554680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5359060" y="1109987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855007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175654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1513053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1850452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2187663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4" name="Google Shape;264;p32"/>
            <p:cNvCxnSpPr/>
            <p:nvPr/>
          </p:nvCxnSpPr>
          <p:spPr>
            <a:xfrm rot="10800000" flipH="1">
              <a:off x="4426743" y="1427126"/>
              <a:ext cx="834521" cy="272610"/>
            </a:xfrm>
            <a:prstGeom prst="curvedConnector3">
              <a:avLst>
                <a:gd name="adj1" fmla="val 15286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5" name="Google Shape;265;p32"/>
            <p:cNvSpPr/>
            <p:nvPr/>
          </p:nvSpPr>
          <p:spPr>
            <a:xfrm>
              <a:off x="3188494" y="1820300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4323309" y="1630478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4323308" y="19875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32"/>
            <p:cNvCxnSpPr>
              <a:endCxn id="265" idx="1"/>
            </p:cNvCxnSpPr>
            <p:nvPr/>
          </p:nvCxnSpPr>
          <p:spPr>
            <a:xfrm rot="10800000" flipH="1">
              <a:off x="2523394" y="1897178"/>
              <a:ext cx="665100" cy="72000"/>
            </a:xfrm>
            <a:prstGeom prst="curvedConnector3">
              <a:avLst>
                <a:gd name="adj1" fmla="val 2822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9" name="Google Shape;269;p32"/>
            <p:cNvSpPr/>
            <p:nvPr/>
          </p:nvSpPr>
          <p:spPr>
            <a:xfrm>
              <a:off x="5255625" y="13559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32"/>
            <p:cNvCxnSpPr/>
            <p:nvPr/>
          </p:nvCxnSpPr>
          <p:spPr>
            <a:xfrm rot="10800000" flipH="1">
              <a:off x="4431234" y="1870482"/>
              <a:ext cx="2641771" cy="182761"/>
            </a:xfrm>
            <a:prstGeom prst="curvedConnector3">
              <a:avLst>
                <a:gd name="adj1" fmla="val 39034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71" name="Google Shape;271;p32"/>
            <p:cNvSpPr/>
            <p:nvPr/>
          </p:nvSpPr>
          <p:spPr>
            <a:xfrm>
              <a:off x="7079449" y="179360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180932" y="1510956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2"/>
            <p:cNvSpPr txBox="1"/>
            <p:nvPr/>
          </p:nvSpPr>
          <p:spPr>
            <a:xfrm>
              <a:off x="534359" y="1793605"/>
              <a:ext cx="19686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0     1     2    3     4     5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2"/>
            <p:cNvSpPr txBox="1"/>
            <p:nvPr/>
          </p:nvSpPr>
          <p:spPr>
            <a:xfrm>
              <a:off x="3310827" y="1716593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5359060" y="1271998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7176286" y="1689471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32"/>
          <p:cNvCxnSpPr/>
          <p:nvPr/>
        </p:nvCxnSpPr>
        <p:spPr>
          <a:xfrm>
            <a:off x="1468582" y="1534499"/>
            <a:ext cx="0" cy="366479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32"/>
          <p:cNvSpPr txBox="1"/>
          <p:nvPr/>
        </p:nvSpPr>
        <p:spPr>
          <a:xfrm>
            <a:off x="585721" y="1089650"/>
            <a:ext cx="28990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Samples are zero indexed;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Be careful!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body" idx="1"/>
          </p:nvPr>
        </p:nvSpPr>
        <p:spPr>
          <a:xfrm>
            <a:off x="123145" y="6902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Consider a 6-sample data stream in the flowgraph shown below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Block 2 needs the 3</a:t>
            </a:r>
            <a:r>
              <a:rPr lang="en-US" b="1" baseline="30000"/>
              <a:t>rd</a:t>
            </a:r>
            <a:r>
              <a:rPr lang="en-US" b="1"/>
              <a:t> sample of the stream to have a tag. Here’s how we can create this tag in block 1: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pmt.to_pmt(3)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self.add_item_tag(0, 2, key, value)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grpSp>
        <p:nvGrpSpPr>
          <p:cNvPr id="285" name="Google Shape;285;p33"/>
          <p:cNvGrpSpPr/>
          <p:nvPr/>
        </p:nvGrpSpPr>
        <p:grpSpPr>
          <a:xfrm>
            <a:off x="679207" y="1217360"/>
            <a:ext cx="7653071" cy="1121807"/>
            <a:chOff x="534359" y="1109987"/>
            <a:chExt cx="7653071" cy="1121807"/>
          </a:xfrm>
        </p:grpSpPr>
        <p:cxnSp>
          <p:nvCxnSpPr>
            <p:cNvPr id="286" name="Google Shape;286;p33"/>
            <p:cNvCxnSpPr/>
            <p:nvPr/>
          </p:nvCxnSpPr>
          <p:spPr>
            <a:xfrm>
              <a:off x="534359" y="2130222"/>
              <a:ext cx="1994529" cy="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" name="Google Shape;287;p33"/>
            <p:cNvSpPr/>
            <p:nvPr/>
          </p:nvSpPr>
          <p:spPr>
            <a:xfrm>
              <a:off x="534359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3312319" y="1554680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359060" y="1109987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855007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5654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513053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850452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2187663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p33"/>
            <p:cNvCxnSpPr/>
            <p:nvPr/>
          </p:nvCxnSpPr>
          <p:spPr>
            <a:xfrm rot="10800000" flipH="1">
              <a:off x="4426743" y="1427126"/>
              <a:ext cx="834521" cy="272610"/>
            </a:xfrm>
            <a:prstGeom prst="curvedConnector3">
              <a:avLst>
                <a:gd name="adj1" fmla="val 15286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6" name="Google Shape;296;p33"/>
            <p:cNvSpPr/>
            <p:nvPr/>
          </p:nvSpPr>
          <p:spPr>
            <a:xfrm>
              <a:off x="3188494" y="1820300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323309" y="1630478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323308" y="19875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33"/>
            <p:cNvCxnSpPr>
              <a:endCxn id="296" idx="1"/>
            </p:cNvCxnSpPr>
            <p:nvPr/>
          </p:nvCxnSpPr>
          <p:spPr>
            <a:xfrm rot="10800000" flipH="1">
              <a:off x="2523394" y="1897178"/>
              <a:ext cx="665100" cy="72000"/>
            </a:xfrm>
            <a:prstGeom prst="curvedConnector3">
              <a:avLst>
                <a:gd name="adj1" fmla="val 2822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0" name="Google Shape;300;p33"/>
            <p:cNvSpPr/>
            <p:nvPr/>
          </p:nvSpPr>
          <p:spPr>
            <a:xfrm>
              <a:off x="5255625" y="13559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33"/>
            <p:cNvCxnSpPr/>
            <p:nvPr/>
          </p:nvCxnSpPr>
          <p:spPr>
            <a:xfrm rot="10800000" flipH="1">
              <a:off x="4431234" y="1870482"/>
              <a:ext cx="2641771" cy="182761"/>
            </a:xfrm>
            <a:prstGeom prst="curvedConnector3">
              <a:avLst>
                <a:gd name="adj1" fmla="val 39034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2" name="Google Shape;302;p33"/>
            <p:cNvSpPr/>
            <p:nvPr/>
          </p:nvSpPr>
          <p:spPr>
            <a:xfrm>
              <a:off x="7079449" y="179360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7180932" y="1510956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3"/>
            <p:cNvSpPr txBox="1"/>
            <p:nvPr/>
          </p:nvSpPr>
          <p:spPr>
            <a:xfrm>
              <a:off x="534359" y="1793605"/>
              <a:ext cx="19686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0     1     2    3     4     5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3"/>
            <p:cNvSpPr txBox="1"/>
            <p:nvPr/>
          </p:nvSpPr>
          <p:spPr>
            <a:xfrm>
              <a:off x="3310827" y="1716593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 txBox="1"/>
            <p:nvPr/>
          </p:nvSpPr>
          <p:spPr>
            <a:xfrm>
              <a:off x="5359060" y="1271998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3"/>
            <p:cNvSpPr txBox="1"/>
            <p:nvPr/>
          </p:nvSpPr>
          <p:spPr>
            <a:xfrm>
              <a:off x="7176286" y="1689471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body" idx="1"/>
          </p:nvPr>
        </p:nvSpPr>
        <p:spPr>
          <a:xfrm>
            <a:off x="123145" y="6902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Consider a 6-sample data stream in the flowgraph shown below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Block 2 needs the 3</a:t>
            </a:r>
            <a:r>
              <a:rPr lang="en-US" b="1" baseline="30000"/>
              <a:t>rd</a:t>
            </a:r>
            <a:r>
              <a:rPr lang="en-US" b="1"/>
              <a:t> sample of the stream to have a tag. Here’s how we can create this tag in block 1: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pmt.to_pmt(3)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self.add_item_tag(0, 2, key, value)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grpSp>
        <p:nvGrpSpPr>
          <p:cNvPr id="314" name="Google Shape;314;p34"/>
          <p:cNvGrpSpPr/>
          <p:nvPr/>
        </p:nvGrpSpPr>
        <p:grpSpPr>
          <a:xfrm>
            <a:off x="679207" y="1217360"/>
            <a:ext cx="7653071" cy="1121807"/>
            <a:chOff x="534359" y="1109987"/>
            <a:chExt cx="7653071" cy="1121807"/>
          </a:xfrm>
        </p:grpSpPr>
        <p:cxnSp>
          <p:nvCxnSpPr>
            <p:cNvPr id="315" name="Google Shape;315;p34"/>
            <p:cNvCxnSpPr/>
            <p:nvPr/>
          </p:nvCxnSpPr>
          <p:spPr>
            <a:xfrm>
              <a:off x="534359" y="2130222"/>
              <a:ext cx="1994529" cy="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6" name="Google Shape;316;p34"/>
            <p:cNvSpPr/>
            <p:nvPr/>
          </p:nvSpPr>
          <p:spPr>
            <a:xfrm>
              <a:off x="534359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312319" y="1554680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359060" y="1109987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855007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175654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513053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850452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2187663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4" name="Google Shape;324;p34"/>
            <p:cNvCxnSpPr/>
            <p:nvPr/>
          </p:nvCxnSpPr>
          <p:spPr>
            <a:xfrm rot="10800000" flipH="1">
              <a:off x="4426743" y="1427126"/>
              <a:ext cx="834521" cy="272610"/>
            </a:xfrm>
            <a:prstGeom prst="curvedConnector3">
              <a:avLst>
                <a:gd name="adj1" fmla="val 15286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5" name="Google Shape;325;p34"/>
            <p:cNvSpPr/>
            <p:nvPr/>
          </p:nvSpPr>
          <p:spPr>
            <a:xfrm>
              <a:off x="3188494" y="1820300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323309" y="1630478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4323308" y="19875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34"/>
            <p:cNvCxnSpPr>
              <a:endCxn id="325" idx="1"/>
            </p:cNvCxnSpPr>
            <p:nvPr/>
          </p:nvCxnSpPr>
          <p:spPr>
            <a:xfrm rot="10800000" flipH="1">
              <a:off x="2523394" y="1897178"/>
              <a:ext cx="665100" cy="72000"/>
            </a:xfrm>
            <a:prstGeom prst="curvedConnector3">
              <a:avLst>
                <a:gd name="adj1" fmla="val 2822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9" name="Google Shape;329;p34"/>
            <p:cNvSpPr/>
            <p:nvPr/>
          </p:nvSpPr>
          <p:spPr>
            <a:xfrm>
              <a:off x="5255625" y="13559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Google Shape;330;p34"/>
            <p:cNvCxnSpPr/>
            <p:nvPr/>
          </p:nvCxnSpPr>
          <p:spPr>
            <a:xfrm rot="10800000" flipH="1">
              <a:off x="4431234" y="1870482"/>
              <a:ext cx="2641771" cy="182761"/>
            </a:xfrm>
            <a:prstGeom prst="curvedConnector3">
              <a:avLst>
                <a:gd name="adj1" fmla="val 39034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1" name="Google Shape;331;p34"/>
            <p:cNvSpPr/>
            <p:nvPr/>
          </p:nvSpPr>
          <p:spPr>
            <a:xfrm>
              <a:off x="7079449" y="179360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180932" y="1510956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 txBox="1"/>
            <p:nvPr/>
          </p:nvSpPr>
          <p:spPr>
            <a:xfrm>
              <a:off x="534359" y="1793605"/>
              <a:ext cx="19686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0     1     2    3     4     5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 txBox="1"/>
            <p:nvPr/>
          </p:nvSpPr>
          <p:spPr>
            <a:xfrm>
              <a:off x="3310827" y="1716593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 txBox="1"/>
            <p:nvPr/>
          </p:nvSpPr>
          <p:spPr>
            <a:xfrm>
              <a:off x="5359060" y="1271998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4"/>
            <p:cNvSpPr txBox="1"/>
            <p:nvPr/>
          </p:nvSpPr>
          <p:spPr>
            <a:xfrm>
              <a:off x="7176286" y="1689471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7" name="Google Shape;337;p34"/>
          <p:cNvCxnSpPr/>
          <p:nvPr/>
        </p:nvCxnSpPr>
        <p:spPr>
          <a:xfrm rot="10800000">
            <a:off x="3487882" y="3300288"/>
            <a:ext cx="339436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8" name="Google Shape;338;p34"/>
          <p:cNvSpPr txBox="1"/>
          <p:nvPr/>
        </p:nvSpPr>
        <p:spPr>
          <a:xfrm>
            <a:off x="3827318" y="3132664"/>
            <a:ext cx="47417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Use pmt.intern to convert string to PMT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23145" y="6902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Consider a 6-sample data stream in the flowgraph shown below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Block 2 needs the 3</a:t>
            </a:r>
            <a:r>
              <a:rPr lang="en-US" b="1" baseline="30000"/>
              <a:t>rd</a:t>
            </a:r>
            <a:r>
              <a:rPr lang="en-US" b="1"/>
              <a:t> sample of the stream to have a tag. Here’s how we can create this tag in block 1: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pmt.to_pmt(3)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self.add_item_tag(0, 2, key, value)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grpSp>
        <p:nvGrpSpPr>
          <p:cNvPr id="345" name="Google Shape;345;p35"/>
          <p:cNvGrpSpPr/>
          <p:nvPr/>
        </p:nvGrpSpPr>
        <p:grpSpPr>
          <a:xfrm>
            <a:off x="679207" y="1217360"/>
            <a:ext cx="7653071" cy="1121807"/>
            <a:chOff x="534359" y="1109987"/>
            <a:chExt cx="7653071" cy="1121807"/>
          </a:xfrm>
        </p:grpSpPr>
        <p:cxnSp>
          <p:nvCxnSpPr>
            <p:cNvPr id="346" name="Google Shape;346;p35"/>
            <p:cNvCxnSpPr/>
            <p:nvPr/>
          </p:nvCxnSpPr>
          <p:spPr>
            <a:xfrm>
              <a:off x="534359" y="2130222"/>
              <a:ext cx="1994529" cy="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7" name="Google Shape;347;p35"/>
            <p:cNvSpPr/>
            <p:nvPr/>
          </p:nvSpPr>
          <p:spPr>
            <a:xfrm>
              <a:off x="534359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3312319" y="1554680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359060" y="1109987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855007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1175654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513053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850452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187663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35"/>
            <p:cNvCxnSpPr/>
            <p:nvPr/>
          </p:nvCxnSpPr>
          <p:spPr>
            <a:xfrm rot="10800000" flipH="1">
              <a:off x="4426743" y="1427126"/>
              <a:ext cx="834521" cy="272610"/>
            </a:xfrm>
            <a:prstGeom prst="curvedConnector3">
              <a:avLst>
                <a:gd name="adj1" fmla="val 15286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3188494" y="1820300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323309" y="1630478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323308" y="19875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9" name="Google Shape;359;p35"/>
            <p:cNvCxnSpPr>
              <a:endCxn id="356" idx="1"/>
            </p:cNvCxnSpPr>
            <p:nvPr/>
          </p:nvCxnSpPr>
          <p:spPr>
            <a:xfrm rot="10800000" flipH="1">
              <a:off x="2523394" y="1897178"/>
              <a:ext cx="665100" cy="72000"/>
            </a:xfrm>
            <a:prstGeom prst="curvedConnector3">
              <a:avLst>
                <a:gd name="adj1" fmla="val 2822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0" name="Google Shape;360;p35"/>
            <p:cNvSpPr/>
            <p:nvPr/>
          </p:nvSpPr>
          <p:spPr>
            <a:xfrm>
              <a:off x="5255625" y="13559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35"/>
            <p:cNvCxnSpPr/>
            <p:nvPr/>
          </p:nvCxnSpPr>
          <p:spPr>
            <a:xfrm rot="10800000" flipH="1">
              <a:off x="4431234" y="1870482"/>
              <a:ext cx="2641771" cy="182761"/>
            </a:xfrm>
            <a:prstGeom prst="curvedConnector3">
              <a:avLst>
                <a:gd name="adj1" fmla="val 39034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2" name="Google Shape;362;p35"/>
            <p:cNvSpPr/>
            <p:nvPr/>
          </p:nvSpPr>
          <p:spPr>
            <a:xfrm>
              <a:off x="7079449" y="179360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180932" y="1510956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534359" y="1793605"/>
              <a:ext cx="19686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0     1     2    3     4     5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 txBox="1"/>
            <p:nvPr/>
          </p:nvSpPr>
          <p:spPr>
            <a:xfrm>
              <a:off x="3310827" y="1716593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5359060" y="1271998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7176286" y="1689471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8" name="Google Shape;368;p35"/>
          <p:cNvCxnSpPr/>
          <p:nvPr/>
        </p:nvCxnSpPr>
        <p:spPr>
          <a:xfrm rot="10800000">
            <a:off x="2425823" y="3584306"/>
            <a:ext cx="339436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9" name="Google Shape;369;p35"/>
          <p:cNvSpPr txBox="1"/>
          <p:nvPr/>
        </p:nvSpPr>
        <p:spPr>
          <a:xfrm>
            <a:off x="2765259" y="3421330"/>
            <a:ext cx="47417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Convert the value to PMT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PMTs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At higher levels of communication, information is sent as a Protocol Data Unit (PDU) rather than as a stream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This information may take the form of any data type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Python is weakly typed, so it can determine the data type dynamically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C++ is strongly typed, so it can only use a variable if its type is known (ignoring the </a:t>
            </a:r>
            <a:r>
              <a:rPr lang="en-US" b="1" i="1">
                <a:solidFill>
                  <a:srgbClr val="0070C0"/>
                </a:solidFill>
              </a:rPr>
              <a:t>auto </a:t>
            </a:r>
            <a:r>
              <a:rPr lang="en-US" b="1">
                <a:solidFill>
                  <a:srgbClr val="0070C0"/>
                </a:solidFill>
              </a:rPr>
              <a:t>keyword introduced in C++20)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Since a GNU Radio flowgraph has both Python and C++ elements, there must be a standardized way to share data between both.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This can be done with a </a:t>
            </a:r>
            <a:r>
              <a:rPr lang="en-US" b="1" u="sng"/>
              <a:t>P</a:t>
            </a:r>
            <a:r>
              <a:rPr lang="en-US" b="1"/>
              <a:t>oly</a:t>
            </a:r>
            <a:r>
              <a:rPr lang="en-US" b="1" u="sng"/>
              <a:t>m</a:t>
            </a:r>
            <a:r>
              <a:rPr lang="en-US" b="1"/>
              <a:t>orphic </a:t>
            </a:r>
            <a:r>
              <a:rPr lang="en-US" b="1" u="sng"/>
              <a:t>T</a:t>
            </a:r>
            <a:r>
              <a:rPr lang="en-US" b="1"/>
              <a:t>ype (PMT) Object!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body" idx="1"/>
          </p:nvPr>
        </p:nvSpPr>
        <p:spPr>
          <a:xfrm>
            <a:off x="123145" y="6902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Consider a 6-sample data stream in the flowgraph shown below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Block 2 needs the 3</a:t>
            </a:r>
            <a:r>
              <a:rPr lang="en-US" b="1" baseline="30000"/>
              <a:t>rd</a:t>
            </a:r>
            <a:r>
              <a:rPr lang="en-US" b="1"/>
              <a:t> sample of the stream to have a tag. Here’s how we can create this tag in block 1: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pmt.to_pmt(3)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self.add_item_tag(0, 2, key, value)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grpSp>
        <p:nvGrpSpPr>
          <p:cNvPr id="376" name="Google Shape;376;p36"/>
          <p:cNvGrpSpPr/>
          <p:nvPr/>
        </p:nvGrpSpPr>
        <p:grpSpPr>
          <a:xfrm>
            <a:off x="679207" y="1217360"/>
            <a:ext cx="7653071" cy="1121807"/>
            <a:chOff x="534359" y="1109987"/>
            <a:chExt cx="7653071" cy="1121807"/>
          </a:xfrm>
        </p:grpSpPr>
        <p:cxnSp>
          <p:nvCxnSpPr>
            <p:cNvPr id="377" name="Google Shape;377;p36"/>
            <p:cNvCxnSpPr/>
            <p:nvPr/>
          </p:nvCxnSpPr>
          <p:spPr>
            <a:xfrm>
              <a:off x="534359" y="2130222"/>
              <a:ext cx="1994529" cy="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36"/>
            <p:cNvSpPr/>
            <p:nvPr/>
          </p:nvSpPr>
          <p:spPr>
            <a:xfrm>
              <a:off x="534359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3312319" y="1554680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5359060" y="1109987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855007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1175654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1513053" y="1820302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1850452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187663" y="1820301"/>
              <a:ext cx="320835" cy="28168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36"/>
            <p:cNvCxnSpPr/>
            <p:nvPr/>
          </p:nvCxnSpPr>
          <p:spPr>
            <a:xfrm rot="10800000" flipH="1">
              <a:off x="4426743" y="1427126"/>
              <a:ext cx="834521" cy="272610"/>
            </a:xfrm>
            <a:prstGeom prst="curvedConnector3">
              <a:avLst>
                <a:gd name="adj1" fmla="val 15286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87" name="Google Shape;387;p36"/>
            <p:cNvSpPr/>
            <p:nvPr/>
          </p:nvSpPr>
          <p:spPr>
            <a:xfrm>
              <a:off x="3188494" y="1820300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4323309" y="1630478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4323308" y="19875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0" name="Google Shape;390;p36"/>
            <p:cNvCxnSpPr>
              <a:endCxn id="387" idx="1"/>
            </p:cNvCxnSpPr>
            <p:nvPr/>
          </p:nvCxnSpPr>
          <p:spPr>
            <a:xfrm rot="10800000" flipH="1">
              <a:off x="2523394" y="1897178"/>
              <a:ext cx="665100" cy="72000"/>
            </a:xfrm>
            <a:prstGeom prst="curvedConnector3">
              <a:avLst>
                <a:gd name="adj1" fmla="val 2822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1" name="Google Shape;391;p36"/>
            <p:cNvSpPr/>
            <p:nvPr/>
          </p:nvSpPr>
          <p:spPr>
            <a:xfrm>
              <a:off x="5255625" y="135598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" name="Google Shape;392;p36"/>
            <p:cNvCxnSpPr/>
            <p:nvPr/>
          </p:nvCxnSpPr>
          <p:spPr>
            <a:xfrm rot="10800000" flipH="1">
              <a:off x="4431234" y="1870482"/>
              <a:ext cx="2641771" cy="182761"/>
            </a:xfrm>
            <a:prstGeom prst="curvedConnector3">
              <a:avLst>
                <a:gd name="adj1" fmla="val 39034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3" name="Google Shape;393;p36"/>
            <p:cNvSpPr/>
            <p:nvPr/>
          </p:nvSpPr>
          <p:spPr>
            <a:xfrm>
              <a:off x="7079449" y="1793605"/>
              <a:ext cx="103435" cy="1537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7180932" y="1510956"/>
              <a:ext cx="1006498" cy="677114"/>
            </a:xfrm>
            <a:prstGeom prst="rect">
              <a:avLst/>
            </a:prstGeom>
            <a:solidFill>
              <a:srgbClr val="CCCCFF">
                <a:alpha val="49411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534359" y="1793605"/>
              <a:ext cx="19686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0     1     2    3     4     5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6"/>
            <p:cNvSpPr txBox="1"/>
            <p:nvPr/>
          </p:nvSpPr>
          <p:spPr>
            <a:xfrm>
              <a:off x="3310827" y="1716593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6"/>
            <p:cNvSpPr txBox="1"/>
            <p:nvPr/>
          </p:nvSpPr>
          <p:spPr>
            <a:xfrm>
              <a:off x="5359060" y="1271998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7176286" y="1689471"/>
              <a:ext cx="9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36"/>
          <p:cNvSpPr/>
          <p:nvPr/>
        </p:nvSpPr>
        <p:spPr>
          <a:xfrm rot="-5400000">
            <a:off x="1896913" y="2426270"/>
            <a:ext cx="307773" cy="3449129"/>
          </a:xfrm>
          <a:prstGeom prst="leftBrace">
            <a:avLst>
              <a:gd name="adj1" fmla="val 8333"/>
              <a:gd name="adj2" fmla="val 51572"/>
            </a:avLst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255658" y="4281103"/>
            <a:ext cx="396520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Create a tag with the given key, value, and offset and add it to output stream zero (going into block 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When Block 2 has received the samples, its input buffer looks like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can we recover the information carried by the tag?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Use the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grpSp>
        <p:nvGrpSpPr>
          <p:cNvPr id="407" name="Google Shape;407;p37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408" name="Google Shape;408;p37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409" name="Google Shape;409;p37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10" name="Google Shape;410;p37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7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37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418" name="Google Shape;418;p37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7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When Block 2 has received the samples, its input buffer looks like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can we recover the information carried by the tag?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Use the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tags = </a:t>
            </a:r>
            <a:r>
              <a:rPr lang="en-US" sz="1400" b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.get_tags_in_window(0,0,len(input_items[0]),pmt.intern(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 = tags[0]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pmt.to_python(tag.key)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pmt.to_python(tag.value)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 = pmt.to_python(tag.offset)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grpSp>
        <p:nvGrpSpPr>
          <p:cNvPr id="426" name="Google Shape;426;p38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427" name="Google Shape;427;p38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428" name="Google Shape;428;p38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9" name="Google Shape;429;p38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8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38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437" name="Google Shape;437;p38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8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444" name="Google Shape;444;p39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When Block 2 has received the samples, its input buffer looks like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can we recover the information carried by the tag?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Use the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tags = </a:t>
            </a:r>
            <a:r>
              <a:rPr lang="en-US" sz="1400" b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.get_tags_in_window(0,0,len(input_items[0]),pmt.intern(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 = tags[0]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pmt.to_python(tag.key)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pmt.to_python(tag.value)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 = pmt.to_python(tag.offset)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grpSp>
        <p:nvGrpSpPr>
          <p:cNvPr id="445" name="Google Shape;445;p39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446" name="Google Shape;446;p39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447" name="Google Shape;447;p39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8" name="Google Shape;448;p39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9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39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456" name="Google Shape;456;p39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9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58" name="Google Shape;458;p39"/>
          <p:cNvCxnSpPr/>
          <p:nvPr/>
        </p:nvCxnSpPr>
        <p:spPr>
          <a:xfrm rot="10800000">
            <a:off x="5526956" y="3536373"/>
            <a:ext cx="0" cy="359498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9" name="Google Shape;459;p39"/>
          <p:cNvSpPr txBox="1"/>
          <p:nvPr/>
        </p:nvSpPr>
        <p:spPr>
          <a:xfrm>
            <a:off x="4018432" y="3895871"/>
            <a:ext cx="42250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Get all tags in the input buffer with the key we want (“third sample”). Here, there’s only the one attached to sample #2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When Block 2 has received the samples, its input buffer looks like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can we recover the information carried by the tag?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Use the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tags = </a:t>
            </a:r>
            <a:r>
              <a:rPr lang="en-US" sz="1400" b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.get_tags_in_window(0,0,len(input_items[0]),pmt.intern(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 = tags[0]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pmt.to_python(tag.key)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pmt.to_python(tag.value)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 = pmt.to_python(tag.offset)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467" name="Google Shape;467;p40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468" name="Google Shape;468;p40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9" name="Google Shape;469;p40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0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0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40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477" name="Google Shape;477;p40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0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79" name="Google Shape;479;p40"/>
          <p:cNvCxnSpPr/>
          <p:nvPr/>
        </p:nvCxnSpPr>
        <p:spPr>
          <a:xfrm rot="10800000">
            <a:off x="1825339" y="3699164"/>
            <a:ext cx="1482434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40"/>
          <p:cNvSpPr txBox="1"/>
          <p:nvPr/>
        </p:nvSpPr>
        <p:spPr>
          <a:xfrm>
            <a:off x="3357100" y="3545275"/>
            <a:ext cx="5682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Get the first (and only in this case) tag from the list above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486" name="Google Shape;486;p41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When Block 2 has received the samples, its input buffer looks like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can we recover the information carried by the tag?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Use the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tags = </a:t>
            </a:r>
            <a:r>
              <a:rPr lang="en-US" sz="1400" b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.get_tags_in_window(0,0,len(input_items[0]),pmt.intern(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 = tags[0]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pmt.to_python(tag.key)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pmt.to_python(tag.value)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 = pmt.to_python(tag.offset)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grpSp>
        <p:nvGrpSpPr>
          <p:cNvPr id="487" name="Google Shape;487;p41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488" name="Google Shape;488;p41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489" name="Google Shape;489;p41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0" name="Google Shape;490;p41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1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1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1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1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1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1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7" name="Google Shape;497;p41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498" name="Google Shape;498;p41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1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00" name="Google Shape;500;p41"/>
          <p:cNvCxnSpPr/>
          <p:nvPr/>
        </p:nvCxnSpPr>
        <p:spPr>
          <a:xfrm rot="10800000">
            <a:off x="3203867" y="4010891"/>
            <a:ext cx="651160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1" name="Google Shape;501;p41"/>
          <p:cNvSpPr txBox="1"/>
          <p:nvPr/>
        </p:nvSpPr>
        <p:spPr>
          <a:xfrm>
            <a:off x="3890500" y="3848913"/>
            <a:ext cx="5682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Store the tag’s key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When Block 2 has received the samples, its input buffer looks like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can we recover the information carried by the tag?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Use the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tags = </a:t>
            </a:r>
            <a:r>
              <a:rPr lang="en-US" sz="1400" b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.get_tags_in_window(0,0,len(input_items[0]),pmt.intern(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 = tags[0]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pmt.to_python(tag.key)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pmt.to_python(tag.value)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 = pmt.to_python(tag.offset)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grpSp>
        <p:nvGrpSpPr>
          <p:cNvPr id="508" name="Google Shape;508;p42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509" name="Google Shape;509;p42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510" name="Google Shape;510;p42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11" name="Google Shape;511;p42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2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2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2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2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8" name="Google Shape;518;p42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519" name="Google Shape;519;p42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2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21" name="Google Shape;521;p42"/>
          <p:cNvCxnSpPr/>
          <p:nvPr/>
        </p:nvCxnSpPr>
        <p:spPr>
          <a:xfrm rot="10800000">
            <a:off x="3595258" y="4281055"/>
            <a:ext cx="651160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2" name="Google Shape;522;p42"/>
          <p:cNvSpPr txBox="1"/>
          <p:nvPr/>
        </p:nvSpPr>
        <p:spPr>
          <a:xfrm>
            <a:off x="4288818" y="4127166"/>
            <a:ext cx="5682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Store the tag’s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528" name="Google Shape;528;p43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When Block 2 has received the samples, its input buffer looks like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How can we recover the information carried by the tag?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dirty="0">
                <a:solidFill>
                  <a:srgbClr val="0070C0"/>
                </a:solidFill>
              </a:rPr>
              <a:t>Use the </a:t>
            </a:r>
            <a:r>
              <a:rPr lang="en-US" sz="14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</a:t>
            </a:r>
            <a:r>
              <a:rPr lang="en-US" sz="14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</a:t>
            </a:r>
            <a:r>
              <a:rPr lang="en-US" sz="14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tags = </a:t>
            </a:r>
            <a:r>
              <a:rPr lang="en-US" sz="1400" b="1" dirty="0" err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.get_tags_in_window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(0,0,len(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input_items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[0]),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endParaRPr sz="1400" b="1" dirty="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 = tags[0]  </a:t>
            </a:r>
            <a:endParaRPr sz="1400" b="1" dirty="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pmt.to_python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tag.key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endParaRPr sz="1400" b="1" dirty="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pmt.to_python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tag.value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endParaRPr sz="1400" b="1" dirty="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 = 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pmt.to_python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tag.offset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endParaRPr sz="1400" b="1" dirty="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529" name="Google Shape;529;p43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530" name="Google Shape;530;p43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531" name="Google Shape;531;p43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32" name="Google Shape;532;p43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3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3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3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3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3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43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540" name="Google Shape;540;p43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3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42" name="Google Shape;542;p43"/>
          <p:cNvCxnSpPr/>
          <p:nvPr/>
        </p:nvCxnSpPr>
        <p:spPr>
          <a:xfrm rot="10800000">
            <a:off x="3776798" y="4575463"/>
            <a:ext cx="651160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3" name="Google Shape;543;p43"/>
          <p:cNvSpPr txBox="1"/>
          <p:nvPr/>
        </p:nvSpPr>
        <p:spPr>
          <a:xfrm>
            <a:off x="4427958" y="4421574"/>
            <a:ext cx="5682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Store the tag’s 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 Tag Example</a:t>
            </a:r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When Block 2 has received the samples, its input buffer looks like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can we recover the information carried by the tag?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Use the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get_tags_in_range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get_tags_in_window </a:t>
            </a: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functions!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tags = </a:t>
            </a:r>
            <a:r>
              <a:rPr lang="en-US" sz="1400" b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.get_tags_in_window(0,0,len(input_items[0]),pmt.intern(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"third sample"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 = tags[0]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 = pmt.to_python(tag.key)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 = pmt.to_python(tag.value)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 = pmt.to_python(tag.offset)  </a:t>
            </a:r>
            <a:endParaRPr sz="1400" b="1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We can now use the tag’s information however we want!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grpSp>
        <p:nvGrpSpPr>
          <p:cNvPr id="550" name="Google Shape;550;p44"/>
          <p:cNvGrpSpPr/>
          <p:nvPr/>
        </p:nvGrpSpPr>
        <p:grpSpPr>
          <a:xfrm>
            <a:off x="2234047" y="1140696"/>
            <a:ext cx="4856017" cy="1289926"/>
            <a:chOff x="2234047" y="1140696"/>
            <a:chExt cx="4856017" cy="1289926"/>
          </a:xfrm>
        </p:grpSpPr>
        <p:grpSp>
          <p:nvGrpSpPr>
            <p:cNvPr id="551" name="Google Shape;551;p44"/>
            <p:cNvGrpSpPr/>
            <p:nvPr/>
          </p:nvGrpSpPr>
          <p:grpSpPr>
            <a:xfrm>
              <a:off x="2234047" y="1140696"/>
              <a:ext cx="4856017" cy="668774"/>
              <a:chOff x="679207" y="1913819"/>
              <a:chExt cx="2080099" cy="309921"/>
            </a:xfrm>
          </p:grpSpPr>
          <p:cxnSp>
            <p:nvCxnSpPr>
              <p:cNvPr id="552" name="Google Shape;552;p44"/>
              <p:cNvCxnSpPr/>
              <p:nvPr/>
            </p:nvCxnSpPr>
            <p:spPr>
              <a:xfrm>
                <a:off x="679207" y="2223740"/>
                <a:ext cx="1994529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53" name="Google Shape;553;p44"/>
              <p:cNvSpPr/>
              <p:nvPr/>
            </p:nvSpPr>
            <p:spPr>
              <a:xfrm>
                <a:off x="679207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4"/>
              <p:cNvSpPr/>
              <p:nvPr/>
            </p:nvSpPr>
            <p:spPr>
              <a:xfrm>
                <a:off x="999855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4"/>
              <p:cNvSpPr/>
              <p:nvPr/>
            </p:nvSpPr>
            <p:spPr>
              <a:xfrm>
                <a:off x="1320502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4"/>
              <p:cNvSpPr/>
              <p:nvPr/>
            </p:nvSpPr>
            <p:spPr>
              <a:xfrm>
                <a:off x="1657901" y="1913820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4"/>
              <p:cNvSpPr/>
              <p:nvPr/>
            </p:nvSpPr>
            <p:spPr>
              <a:xfrm>
                <a:off x="1995300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4"/>
              <p:cNvSpPr/>
              <p:nvPr/>
            </p:nvSpPr>
            <p:spPr>
              <a:xfrm>
                <a:off x="2332511" y="1913819"/>
                <a:ext cx="320835" cy="281687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4"/>
              <p:cNvSpPr txBox="1"/>
              <p:nvPr/>
            </p:nvSpPr>
            <p:spPr>
              <a:xfrm>
                <a:off x="785167" y="1995586"/>
                <a:ext cx="1974139" cy="118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0              1              2               3              4               5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0" name="Google Shape;560;p44"/>
            <p:cNvGrpSpPr/>
            <p:nvPr/>
          </p:nvGrpSpPr>
          <p:grpSpPr>
            <a:xfrm>
              <a:off x="3731158" y="1869303"/>
              <a:ext cx="1157468" cy="561319"/>
              <a:chOff x="3745012" y="2038364"/>
              <a:chExt cx="1157468" cy="561319"/>
            </a:xfrm>
          </p:grpSpPr>
          <p:sp>
            <p:nvSpPr>
              <p:cNvPr id="561" name="Google Shape;561;p44"/>
              <p:cNvSpPr/>
              <p:nvPr/>
            </p:nvSpPr>
            <p:spPr>
              <a:xfrm>
                <a:off x="3745012" y="2038364"/>
                <a:ext cx="748993" cy="561319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4"/>
              <p:cNvSpPr txBox="1"/>
              <p:nvPr/>
            </p:nvSpPr>
            <p:spPr>
              <a:xfrm>
                <a:off x="3790652" y="2075045"/>
                <a:ext cx="11118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Key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Value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63" name="Google Shape;563;p44"/>
          <p:cNvCxnSpPr/>
          <p:nvPr/>
        </p:nvCxnSpPr>
        <p:spPr>
          <a:xfrm rot="10800000">
            <a:off x="3776798" y="4575463"/>
            <a:ext cx="651160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4" name="Google Shape;564;p44"/>
          <p:cNvSpPr txBox="1"/>
          <p:nvPr/>
        </p:nvSpPr>
        <p:spPr>
          <a:xfrm>
            <a:off x="4427958" y="4421574"/>
            <a:ext cx="5682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Store the tag’s 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TODO: A more Practical Example</a:t>
            </a:r>
            <a:endParaRPr/>
          </a:p>
        </p:txBody>
      </p:sp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189401" y="881232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Give a more practical example for using stream tags to process bursty data (i.e. pulsed radar waveform)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89401" y="698758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</a:t>
            </a:r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We can also use </a:t>
            </a:r>
            <a:r>
              <a:rPr lang="en-US" b="1" i="1"/>
              <a:t>message passing </a:t>
            </a:r>
            <a:r>
              <a:rPr lang="en-US" b="1"/>
              <a:t>to move data between blocks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Unlike stream tags, messages are </a:t>
            </a:r>
            <a:r>
              <a:rPr lang="en-US" b="1" i="1"/>
              <a:t>not tied to a particular sample</a:t>
            </a:r>
            <a:endParaRPr b="1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This means that messages can move downstream </a:t>
            </a:r>
            <a:r>
              <a:rPr lang="en-US" b="1" i="1">
                <a:solidFill>
                  <a:srgbClr val="0070C0"/>
                </a:solidFill>
              </a:rPr>
              <a:t>and upstream!</a:t>
            </a:r>
            <a:endParaRPr b="1">
              <a:solidFill>
                <a:srgbClr val="0070C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It also means that they are processed </a:t>
            </a:r>
            <a:r>
              <a:rPr lang="en-US" b="1" i="1">
                <a:solidFill>
                  <a:srgbClr val="0070C0"/>
                </a:solidFill>
              </a:rPr>
              <a:t>asynchronously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</a:pPr>
            <a:r>
              <a:rPr lang="en-US" b="1">
                <a:solidFill>
                  <a:schemeClr val="dk2"/>
                </a:solidFill>
              </a:rPr>
              <a:t>There is </a:t>
            </a:r>
            <a:r>
              <a:rPr lang="en-US" b="1" i="1">
                <a:solidFill>
                  <a:schemeClr val="dk2"/>
                </a:solidFill>
              </a:rPr>
              <a:t>no guarantee</a:t>
            </a:r>
            <a:r>
              <a:rPr lang="en-US" b="1">
                <a:solidFill>
                  <a:schemeClr val="dk2"/>
                </a:solidFill>
              </a:rPr>
              <a:t> of when they’ll be processed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Like stream tags, messages are encapsulated in </a:t>
            </a:r>
            <a:r>
              <a:rPr lang="en-US" b="1" i="1"/>
              <a:t>PMT objects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Messages cannot be transmitted or received by every block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Block must have a dedicated </a:t>
            </a:r>
            <a:r>
              <a:rPr lang="en-US" b="1" i="1">
                <a:solidFill>
                  <a:srgbClr val="0070C0"/>
                </a:solidFill>
              </a:rPr>
              <a:t>message port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Block must have a designated </a:t>
            </a:r>
            <a:r>
              <a:rPr lang="en-US" b="1" i="1">
                <a:solidFill>
                  <a:srgbClr val="0070C0"/>
                </a:solidFill>
              </a:rPr>
              <a:t>message handler function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Port Syntax</a:t>
            </a:r>
            <a:endParaRPr/>
          </a:p>
        </p:txBody>
      </p:sp>
      <p:sp>
        <p:nvSpPr>
          <p:cNvPr id="582" name="Google Shape;582;p47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To add a message input or output port in a block, put the following in the block’s constructor: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C++: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Input port: 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message_port_register_in(pmt::pmt_t port_id) 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Output port: 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message_port_register_out(pmt::pmt_t port_id) 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400"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Python: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b="1"/>
              <a:t>Input port: 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self.message_port_register_in(pmt.intern(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"port name"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b="1"/>
          </a:p>
          <a:p>
            <a: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</a:pPr>
            <a:r>
              <a:rPr lang="en-US" b="1"/>
              <a:t>Output port: 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self.message_port_register_out(pmt.intern(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"port name"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The ports can now be referenced by their PMT ID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Great! We’ve got message ports, but how do we actually send a message?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Sending Syntax</a:t>
            </a:r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To send a message, use the following syntax: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C++: 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message_port_pub(pmt::pmt_t port_id, pmt::pmt_t msg);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Python: </a:t>
            </a:r>
            <a:r>
              <a:rPr lang="en-US" sz="1400" b="1">
                <a:solidFill>
                  <a:srgbClr val="996633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.message_port_pub(pmt.intern(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"port name"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&lt;pmt message&gt;)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Note that the sending block </a:t>
            </a:r>
            <a:r>
              <a:rPr lang="en-US" b="1" i="1"/>
              <a:t>doesn’t care which block the message is sent to</a:t>
            </a:r>
            <a:r>
              <a:rPr lang="en-US" b="1"/>
              <a:t>, it only cares about the port through which the message is sent.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Receiving Syntax</a:t>
            </a:r>
            <a:endParaRPr/>
          </a:p>
        </p:txBody>
      </p:sp>
      <p:sp>
        <p:nvSpPr>
          <p:cNvPr id="594" name="Google Shape;594;p49"/>
          <p:cNvSpPr txBox="1">
            <a:spLocks noGrp="1"/>
          </p:cNvSpPr>
          <p:nvPr>
            <p:ph type="body" idx="1"/>
          </p:nvPr>
        </p:nvSpPr>
        <p:spPr>
          <a:xfrm>
            <a:off x="276621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After creating a message input port, we need to bind a </a:t>
            </a:r>
            <a:r>
              <a:rPr lang="en-US" b="1" i="1"/>
              <a:t>message handler function </a:t>
            </a:r>
            <a:r>
              <a:rPr lang="en-US" b="1"/>
              <a:t>to the port so we can process the messages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In C++: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 	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set_msg_handler(pmt::pmt_t port_id,  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](pmt::pmt_t msg) { 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-&gt;message_handler_function(msg);});  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 Python: 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self.set_msg_handler(pmt.intern(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"port name"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&lt;msg handler function&gt;);</a:t>
            </a:r>
            <a:endParaRPr sz="1400" b="1">
              <a:solidFill>
                <a:srgbClr val="5C5C5C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Receiving Syntax</a:t>
            </a:r>
            <a:endParaRPr/>
          </a:p>
        </p:txBody>
      </p:sp>
      <p:sp>
        <p:nvSpPr>
          <p:cNvPr id="600" name="Google Shape;600;p50"/>
          <p:cNvSpPr txBox="1">
            <a:spLocks noGrp="1"/>
          </p:cNvSpPr>
          <p:nvPr>
            <p:ph type="body" idx="1"/>
          </p:nvPr>
        </p:nvSpPr>
        <p:spPr>
          <a:xfrm>
            <a:off x="276626" y="892451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After creating a message input port, we need to bind a </a:t>
            </a:r>
            <a:r>
              <a:rPr lang="en-US" b="1" i="1"/>
              <a:t>message handler function </a:t>
            </a:r>
            <a:r>
              <a:rPr lang="en-US" b="1"/>
              <a:t>to the port so we can process the messages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In C++: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 	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set_msg_handler(pmt::pmt_t port_id,  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](pmt::pmt_t msg) { 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-&gt;message_handler_function(msg);});  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 Python:</a:t>
            </a:r>
            <a:r>
              <a:rPr lang="en-US" b="1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self.set_msg_handler(pmt.intern(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"port name"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&lt;msg handler function&gt;);</a:t>
            </a:r>
            <a:endParaRPr sz="1400" b="1">
              <a:solidFill>
                <a:srgbClr val="5C5C5C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cxnSp>
        <p:nvCxnSpPr>
          <p:cNvPr id="601" name="Google Shape;601;p50"/>
          <p:cNvCxnSpPr/>
          <p:nvPr/>
        </p:nvCxnSpPr>
        <p:spPr>
          <a:xfrm rot="10800000">
            <a:off x="4775931" y="2147852"/>
            <a:ext cx="348656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2" name="Google Shape;602;p50"/>
          <p:cNvSpPr txBox="1"/>
          <p:nvPr/>
        </p:nvSpPr>
        <p:spPr>
          <a:xfrm>
            <a:off x="5124587" y="1977518"/>
            <a:ext cx="35161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ID chosen when creating the 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50"/>
          <p:cNvCxnSpPr/>
          <p:nvPr/>
        </p:nvCxnSpPr>
        <p:spPr>
          <a:xfrm flipH="1">
            <a:off x="5706653" y="2285295"/>
            <a:ext cx="1971900" cy="624900"/>
          </a:xfrm>
          <a:prstGeom prst="curvedConnector3">
            <a:avLst>
              <a:gd name="adj1" fmla="val -1713"/>
            </a:avLst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1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Receiving Syntax</a:t>
            </a:r>
            <a:endParaRPr/>
          </a:p>
        </p:txBody>
      </p:sp>
      <p:sp>
        <p:nvSpPr>
          <p:cNvPr id="609" name="Google Shape;609;p51"/>
          <p:cNvSpPr txBox="1">
            <a:spLocks noGrp="1"/>
          </p:cNvSpPr>
          <p:nvPr>
            <p:ph type="body" idx="1"/>
          </p:nvPr>
        </p:nvSpPr>
        <p:spPr>
          <a:xfrm>
            <a:off x="278207" y="603295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 b="1">
              <a:solidFill>
                <a:srgbClr val="5C5C5C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After creating a message input port, we need to bind a </a:t>
            </a:r>
            <a:r>
              <a:rPr lang="en-US" b="1" i="1"/>
              <a:t>message handler function </a:t>
            </a:r>
            <a:r>
              <a:rPr lang="en-US" b="1"/>
              <a:t>to the port so we can process the messages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In C++: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 	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set_msg_handler(pmt::pmt_t port_id,  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](pmt::pmt_t msg) { </a:t>
            </a:r>
            <a:r>
              <a:rPr lang="en-US"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-&gt;message_handler_function(msg);});  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 Python:</a:t>
            </a:r>
            <a:r>
              <a:rPr lang="en-US" b="1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self.set_msg_handler(pmt.intern(</a:t>
            </a:r>
            <a:r>
              <a:rPr lang="en-US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"port name"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&lt;msg handler function&gt;)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And the actual functions take the form: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C++: </a:t>
            </a:r>
            <a:r>
              <a:rPr lang="en-US" sz="16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block_class::message_handler_function(pmt::pmt_t msg);  </a:t>
            </a:r>
            <a:endParaRPr b="1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</a:rPr>
              <a:t>Python: </a:t>
            </a:r>
            <a:r>
              <a:rPr lang="en-US" sz="16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handle_msg(self, msg): 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There’s nothing else to it. Write these functions as you would any other!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15" name="Google Shape;615;p52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Consider this two-block flowgraph as an example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We want the block on the left to send the given message to the block on the right </a:t>
            </a:r>
            <a:r>
              <a:rPr lang="en-US" b="1" i="1" dirty="0"/>
              <a:t>when a button is pressed</a:t>
            </a:r>
            <a:r>
              <a:rPr lang="en-US" b="1" dirty="0"/>
              <a:t>. 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As we have established, traditional data streams are </a:t>
            </a:r>
            <a:r>
              <a:rPr lang="en-US" b="1" i="1" dirty="0"/>
              <a:t>unidirectional</a:t>
            </a:r>
            <a:r>
              <a:rPr lang="en-US" b="1" dirty="0"/>
              <a:t> and </a:t>
            </a:r>
            <a:r>
              <a:rPr lang="en-US" b="1" i="1" dirty="0"/>
              <a:t>continuous</a:t>
            </a:r>
            <a:r>
              <a:rPr lang="en-US" b="1" dirty="0"/>
              <a:t>. Thus, we have to use messages to allow blocks to operate on a button press. Now, where do we start?? </a:t>
            </a:r>
            <a:endParaRPr b="1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pic>
        <p:nvPicPr>
          <p:cNvPr id="5" name="Google Shape;623;p53">
            <a:extLst>
              <a:ext uri="{FF2B5EF4-FFF2-40B4-BE49-F238E27FC236}">
                <a16:creationId xmlns:a16="http://schemas.microsoft.com/office/drawing/2014/main" id="{86BEF4B3-3B5A-436D-A0CC-0303CC2A505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356" t="27420" r="59637" b="63844"/>
          <a:stretch/>
        </p:blipFill>
        <p:spPr>
          <a:xfrm>
            <a:off x="3439392" y="1302328"/>
            <a:ext cx="2165722" cy="74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22" name="Google Shape;622;p53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Consider this two-block flowgraph as an example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We want the block on the left to send the given message to the block on the right </a:t>
            </a:r>
            <a:r>
              <a:rPr lang="en-US" b="1" i="1" dirty="0"/>
              <a:t>when a button is pressed</a:t>
            </a:r>
            <a:r>
              <a:rPr lang="en-US" b="1" dirty="0"/>
              <a:t>. 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As we have established, traditional data streams are </a:t>
            </a:r>
            <a:r>
              <a:rPr lang="en-US" b="1" i="1" dirty="0"/>
              <a:t>unidirectional</a:t>
            </a:r>
            <a:r>
              <a:rPr lang="en-US" b="1" dirty="0"/>
              <a:t> and </a:t>
            </a:r>
            <a:r>
              <a:rPr lang="en-US" b="1" i="1" dirty="0"/>
              <a:t>continuous</a:t>
            </a:r>
            <a:r>
              <a:rPr lang="en-US" b="1" dirty="0"/>
              <a:t>. Thus, we have to use messages to allow blocks to operate on a button press. Now, where do we start?? 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dirty="0">
                <a:solidFill>
                  <a:srgbClr val="0070C0"/>
                </a:solidFill>
              </a:rPr>
              <a:t>Add a </a:t>
            </a:r>
            <a:r>
              <a:rPr lang="en-US" b="1" i="1" dirty="0">
                <a:solidFill>
                  <a:srgbClr val="0070C0"/>
                </a:solidFill>
              </a:rPr>
              <a:t>message output </a:t>
            </a:r>
            <a:r>
              <a:rPr lang="en-US" b="1" dirty="0">
                <a:solidFill>
                  <a:srgbClr val="0070C0"/>
                </a:solidFill>
              </a:rPr>
              <a:t>port to the sending block</a:t>
            </a:r>
            <a:endParaRPr b="1" dirty="0">
              <a:solidFill>
                <a:srgbClr val="0070C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dirty="0">
                <a:solidFill>
                  <a:srgbClr val="0070C0"/>
                </a:solidFill>
              </a:rPr>
              <a:t>Add a </a:t>
            </a:r>
            <a:r>
              <a:rPr lang="en-US" b="1" i="1" dirty="0">
                <a:solidFill>
                  <a:srgbClr val="0070C0"/>
                </a:solidFill>
              </a:rPr>
              <a:t>message input </a:t>
            </a:r>
            <a:r>
              <a:rPr lang="en-US" b="1" dirty="0">
                <a:solidFill>
                  <a:srgbClr val="0070C0"/>
                </a:solidFill>
              </a:rPr>
              <a:t>port to the receiving block</a:t>
            </a:r>
            <a:endParaRPr b="1" dirty="0">
              <a:solidFill>
                <a:srgbClr val="0070C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u="sng" dirty="0"/>
              <a:t>Note</a:t>
            </a:r>
            <a:r>
              <a:rPr lang="en-US" b="1" dirty="0"/>
              <a:t>: We haven’t learned how to create GUI elements, so assume that the “Send Message” block’s button has already been created.</a:t>
            </a:r>
            <a:endParaRPr b="1" i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pic>
        <p:nvPicPr>
          <p:cNvPr id="623" name="Google Shape;623;p53"/>
          <p:cNvPicPr preferRelativeResize="0"/>
          <p:nvPr/>
        </p:nvPicPr>
        <p:blipFill rotWithShape="1">
          <a:blip r:embed="rId3">
            <a:alphaModFix/>
          </a:blip>
          <a:srcRect l="24356" t="27420" r="59637" b="63844"/>
          <a:stretch/>
        </p:blipFill>
        <p:spPr>
          <a:xfrm>
            <a:off x="3439392" y="1302328"/>
            <a:ext cx="2165722" cy="74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30" name="Google Shape;630;p54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First, let’s create the message output port on the sending block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In the block’s constructor, just add the following:</a:t>
            </a:r>
            <a:endParaRPr b="1" dirty="0"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.msg_port_register</a:t>
            </a:r>
            <a:r>
              <a:rPr lang="en-US" sz="1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pmt.intern</a:t>
            </a:r>
            <a:r>
              <a:rPr lang="en-US" sz="1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"out"</a:t>
            </a:r>
            <a:r>
              <a:rPr lang="en-US" sz="1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  </a:t>
            </a:r>
            <a:endParaRPr b="1" dirty="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</a:pPr>
            <a:r>
              <a:rPr lang="en-US" b="1" dirty="0">
                <a:solidFill>
                  <a:srgbClr val="0070C0"/>
                </a:solidFill>
              </a:rPr>
              <a:t>We also have to make some changes  to the block’s </a:t>
            </a:r>
            <a:r>
              <a:rPr lang="en-US" b="1" i="1" dirty="0">
                <a:solidFill>
                  <a:srgbClr val="0070C0"/>
                </a:solidFill>
              </a:rPr>
              <a:t>YAML</a:t>
            </a:r>
            <a:r>
              <a:rPr lang="en-US" b="1" dirty="0">
                <a:solidFill>
                  <a:srgbClr val="0070C0"/>
                </a:solidFill>
              </a:rPr>
              <a:t> file to make the change show up in companion, but don’t worry about that until we discuss out-of-tree modules</a:t>
            </a:r>
            <a:endParaRPr b="1" dirty="0">
              <a:solidFill>
                <a:srgbClr val="0070C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When we restart GNU Radio, the block will now look like</a:t>
            </a: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pic>
        <p:nvPicPr>
          <p:cNvPr id="631" name="Google Shape;631;p54"/>
          <p:cNvPicPr preferRelativeResize="0"/>
          <p:nvPr/>
        </p:nvPicPr>
        <p:blipFill rotWithShape="1">
          <a:blip r:embed="rId3">
            <a:alphaModFix/>
          </a:blip>
          <a:srcRect l="24316" t="27213" r="60180" b="62780"/>
          <a:stretch/>
        </p:blipFill>
        <p:spPr>
          <a:xfrm>
            <a:off x="2127351" y="3319874"/>
            <a:ext cx="2854502" cy="103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First, let’s create the message output port on the sending block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In the block’s constructor, just add the following:</a:t>
            </a:r>
            <a:endParaRPr b="1" dirty="0"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4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.msg_port_register</a:t>
            </a:r>
            <a:r>
              <a:rPr lang="en-US" sz="1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pmt.intern</a:t>
            </a:r>
            <a:r>
              <a:rPr lang="en-US" sz="1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"out"</a:t>
            </a:r>
            <a:r>
              <a:rPr lang="en-US" sz="1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  </a:t>
            </a:r>
            <a:endParaRPr b="1" dirty="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Char char="−"/>
            </a:pPr>
            <a:r>
              <a:rPr lang="en-US" b="1" dirty="0">
                <a:solidFill>
                  <a:srgbClr val="0070C0"/>
                </a:solidFill>
              </a:rPr>
              <a:t>We also have to make some changes  to the block’s </a:t>
            </a:r>
            <a:r>
              <a:rPr lang="en-US" b="1" i="1" dirty="0">
                <a:solidFill>
                  <a:srgbClr val="0070C0"/>
                </a:solidFill>
              </a:rPr>
              <a:t>YAML</a:t>
            </a:r>
            <a:r>
              <a:rPr lang="en-US" b="1" dirty="0">
                <a:solidFill>
                  <a:srgbClr val="0070C0"/>
                </a:solidFill>
              </a:rPr>
              <a:t> file to make the change show up in companion, but don’t worry about that until we discuss out-of-tree modules</a:t>
            </a:r>
            <a:endParaRPr b="1" dirty="0">
              <a:solidFill>
                <a:srgbClr val="0070C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When we restart GNU Radio, the block will now look like</a:t>
            </a: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pic>
        <p:nvPicPr>
          <p:cNvPr id="639" name="Google Shape;639;p55"/>
          <p:cNvPicPr preferRelativeResize="0"/>
          <p:nvPr/>
        </p:nvPicPr>
        <p:blipFill rotWithShape="1">
          <a:blip r:embed="rId3">
            <a:alphaModFix/>
          </a:blip>
          <a:srcRect l="24316" t="27213" r="60180" b="62780"/>
          <a:stretch/>
        </p:blipFill>
        <p:spPr>
          <a:xfrm>
            <a:off x="2127351" y="3319874"/>
            <a:ext cx="2854502" cy="1036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EA0BB6-A43E-4141-95E6-DFC6705E5407}"/>
              </a:ext>
            </a:extLst>
          </p:cNvPr>
          <p:cNvCxnSpPr/>
          <p:nvPr/>
        </p:nvCxnSpPr>
        <p:spPr>
          <a:xfrm flipH="1">
            <a:off x="3539836" y="4035136"/>
            <a:ext cx="955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22EC21-49EC-458D-A6D8-3998424F093C}"/>
              </a:ext>
            </a:extLst>
          </p:cNvPr>
          <p:cNvSpPr txBox="1"/>
          <p:nvPr/>
        </p:nvSpPr>
        <p:spPr>
          <a:xfrm>
            <a:off x="4572000" y="3701632"/>
            <a:ext cx="3474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erriweather Sans" panose="020B0604020202020204" charset="0"/>
              </a:rPr>
              <a:t>Ports made for messages are Gray. You may have already seen this on several other blocks!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89401" y="697559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 rot="10800000">
            <a:off x="1664339" y="1555796"/>
            <a:ext cx="644685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1"/>
          <p:cNvSpPr txBox="1"/>
          <p:nvPr/>
        </p:nvSpPr>
        <p:spPr>
          <a:xfrm>
            <a:off x="2341916" y="1405196"/>
            <a:ext cx="35885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Import PMT Module into our session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46" name="Google Shape;646;p56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Now let’s add a </a:t>
            </a:r>
            <a:r>
              <a:rPr lang="en-US" b="1" i="1" dirty="0"/>
              <a:t>message input</a:t>
            </a:r>
            <a:r>
              <a:rPr lang="en-US" dirty="0"/>
              <a:t> </a:t>
            </a:r>
            <a:r>
              <a:rPr lang="en-US" b="1" dirty="0"/>
              <a:t>port to the receiving block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In the constructor, we add the following lines</a:t>
            </a:r>
            <a:endParaRPr b="1" dirty="0"/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.message_port_register_in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.set_msg_handler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.handle_msg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Outside of the constructor (but still within the class scope), we also have to define the 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handle_msg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/>
              <a:t>function.</a:t>
            </a:r>
            <a:endParaRPr b="1" dirty="0">
              <a:highlight>
                <a:srgbClr val="F8F8F8"/>
              </a:highlight>
            </a:endParaRPr>
          </a:p>
          <a:p>
            <a:pPr marL="45720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7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53" name="Google Shape;653;p57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Now let’s add a </a:t>
            </a:r>
            <a:r>
              <a:rPr lang="en-US" b="1" i="1" dirty="0"/>
              <a:t>message input</a:t>
            </a:r>
            <a:r>
              <a:rPr lang="en-US" dirty="0"/>
              <a:t> </a:t>
            </a:r>
            <a:r>
              <a:rPr lang="en-US" b="1" dirty="0"/>
              <a:t>port to the receiving block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In the constructor, we add the following lines</a:t>
            </a:r>
            <a:endParaRPr b="1" dirty="0"/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.message_port_register_in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.set_msg_handler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.handle_msg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buClr>
                <a:srgbClr val="000000"/>
              </a:buClr>
            </a:pPr>
            <a:r>
              <a:rPr lang="en-US" b="1" dirty="0"/>
              <a:t>Outside of the constructor (but still within the class scope), we also have to define the 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handle_msg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/>
              <a:t>function.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We want to print out the message we receive. So the function is simple to write</a:t>
            </a:r>
            <a:endParaRPr b="1" dirty="0"/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handle_msg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msg):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message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pmt.to_python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(msg)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"MESSAGE RECEIVED: 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message)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8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60" name="Google Shape;660;p58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Now let’s add a </a:t>
            </a:r>
            <a:r>
              <a:rPr lang="en-US" b="1" i="1" dirty="0"/>
              <a:t>message input</a:t>
            </a:r>
            <a:r>
              <a:rPr lang="en-US" dirty="0"/>
              <a:t> </a:t>
            </a:r>
            <a:r>
              <a:rPr lang="en-US" b="1" dirty="0"/>
              <a:t>port to the receiving block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In the constructor, we add the following lines</a:t>
            </a:r>
            <a:endParaRPr b="1" dirty="0"/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.message_port_register_in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    </a:t>
            </a:r>
            <a:endParaRPr lang="en-US" sz="1400" b="1" dirty="0">
              <a:solidFill>
                <a:srgbClr val="5C5C5C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.set_msg_handler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 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.handle_msg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 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Outside of the constructor (but still within the class scope), we also have to define the 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handle_msg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/>
              <a:t>function.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We want to print out the message we receive. So the function is simple to write</a:t>
            </a:r>
            <a:endParaRPr b="1" dirty="0"/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handle_msg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msg):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message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pmt.to_python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(msg)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"MESSAGE RECEIVED: 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message)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b="1" dirty="0"/>
          </a:p>
          <a:p>
            <a:pPr marL="45720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94882D-0010-484B-9F4C-DD46E7DE0791}"/>
              </a:ext>
            </a:extLst>
          </p:cNvPr>
          <p:cNvCxnSpPr/>
          <p:nvPr/>
        </p:nvCxnSpPr>
        <p:spPr>
          <a:xfrm flipH="1">
            <a:off x="3439390" y="3671454"/>
            <a:ext cx="955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15C501-0019-405C-9A40-E36E7005C7FD}"/>
              </a:ext>
            </a:extLst>
          </p:cNvPr>
          <p:cNvSpPr txBox="1"/>
          <p:nvPr/>
        </p:nvSpPr>
        <p:spPr>
          <a:xfrm>
            <a:off x="4395354" y="3448292"/>
            <a:ext cx="426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erriweather Sans" panose="020B0604020202020204" charset="0"/>
              </a:rPr>
              <a:t>Function definition. See slide titled “Message Receiving Syntax”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9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67" name="Google Shape;667;p59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Now let’s add a </a:t>
            </a:r>
            <a:r>
              <a:rPr lang="en-US" b="1" i="1" dirty="0"/>
              <a:t>message input</a:t>
            </a:r>
            <a:r>
              <a:rPr lang="en-US" dirty="0"/>
              <a:t> </a:t>
            </a:r>
            <a:r>
              <a:rPr lang="en-US" b="1" dirty="0"/>
              <a:t>port to the receiving block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In the constructor, we add the following lines</a:t>
            </a:r>
            <a:endParaRPr b="1" dirty="0"/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.message_port_register_in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    </a:t>
            </a:r>
            <a:endParaRPr lang="en-US" sz="1400" b="1" dirty="0">
              <a:solidFill>
                <a:srgbClr val="5C5C5C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.set_msg_handler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 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.handle_msg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 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Outside of the constructor (but still within the class scope), we also have to define the 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handle_msg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/>
              <a:t>function.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We want to print out the message we receive. So the function is simple to write</a:t>
            </a:r>
            <a:endParaRPr b="1" dirty="0"/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handle_msg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msg):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message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pmt.to_python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(msg)    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"MESSAGE RECEIVED: 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message)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b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8018-38F3-4621-B03A-9AE3AFD67DAE}"/>
              </a:ext>
            </a:extLst>
          </p:cNvPr>
          <p:cNvSpPr txBox="1"/>
          <p:nvPr/>
        </p:nvSpPr>
        <p:spPr>
          <a:xfrm>
            <a:off x="4842163" y="3693862"/>
            <a:ext cx="365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erriweather Sans" panose="020B0604020202020204" charset="0"/>
              </a:rPr>
              <a:t>Convert the PMT Object to its appropriate Python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5C55CD-D8B9-4E64-83FB-9C14E29B94AB}"/>
              </a:ext>
            </a:extLst>
          </p:cNvPr>
          <p:cNvCxnSpPr/>
          <p:nvPr/>
        </p:nvCxnSpPr>
        <p:spPr>
          <a:xfrm flipH="1">
            <a:off x="3934690" y="3955472"/>
            <a:ext cx="955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74" name="Google Shape;674;p60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Now let’s add a </a:t>
            </a:r>
            <a:r>
              <a:rPr lang="en-US" b="1" i="1" dirty="0"/>
              <a:t>message input</a:t>
            </a:r>
            <a:r>
              <a:rPr lang="en-US" dirty="0"/>
              <a:t> </a:t>
            </a:r>
            <a:r>
              <a:rPr lang="en-US" b="1" dirty="0"/>
              <a:t>port to the receiving block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In the constructor, we add the following lines</a:t>
            </a:r>
            <a:endParaRPr b="1" dirty="0"/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.message_port_register_in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    </a:t>
            </a:r>
            <a:endParaRPr lang="en-US" sz="1400" b="1" dirty="0">
              <a:solidFill>
                <a:srgbClr val="5C5C5C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.set_msg_handler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pmt.intern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 </a:t>
            </a:r>
            <a:r>
              <a:rPr lang="en-US" sz="1400" b="1" dirty="0" err="1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.handle_msg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 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Outside of the constructor (but still within the </a:t>
            </a:r>
            <a:r>
              <a:rPr lang="en-US" b="1"/>
              <a:t>class scope), </a:t>
            </a:r>
            <a:r>
              <a:rPr lang="en-US" b="1" dirty="0"/>
              <a:t>we also have to define the 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handle_msg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/>
              <a:t>function.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We want to print out the message we receive. So the function is simple to write</a:t>
            </a:r>
            <a:endParaRPr b="1" dirty="0"/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0066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handle_msg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966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 msg):    </a:t>
            </a:r>
            <a:endParaRPr lang="en-US" sz="1400" b="1" dirty="0">
              <a:solidFill>
                <a:srgbClr val="5C5C5C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    message = 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pmt.to_python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(msg)    </a:t>
            </a:r>
            <a:endParaRPr lang="en-US" sz="1400" b="1" dirty="0">
              <a:solidFill>
                <a:srgbClr val="5C5C5C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"MESSAGE RECEIVED: 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 message) 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endParaRPr b="1" dirty="0"/>
          </a:p>
          <a:p>
            <a:pPr marL="45720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69930C-3FC0-465D-B430-1AE396A272A5}"/>
              </a:ext>
            </a:extLst>
          </p:cNvPr>
          <p:cNvCxnSpPr/>
          <p:nvPr/>
        </p:nvCxnSpPr>
        <p:spPr>
          <a:xfrm flipH="1">
            <a:off x="4748644" y="4232563"/>
            <a:ext cx="955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71D01C-0C67-49E3-9ED6-6F361BA92430}"/>
              </a:ext>
            </a:extLst>
          </p:cNvPr>
          <p:cNvSpPr txBox="1"/>
          <p:nvPr/>
        </p:nvSpPr>
        <p:spPr>
          <a:xfrm>
            <a:off x="5704608" y="3970953"/>
            <a:ext cx="325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erriweather Sans" panose="020B0604020202020204" charset="0"/>
              </a:rPr>
              <a:t>Print the message to the command line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81" name="Google Shape;681;p61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Now both blocks have message ports!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Now let’s connect the blocks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The connection between message ports is shown as a </a:t>
            </a:r>
            <a:r>
              <a:rPr lang="en-US" b="1" i="1"/>
              <a:t>dotted line!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We also represent this differently in our Python flowgraph code, replacing the </a:t>
            </a:r>
            <a:r>
              <a:rPr lang="en-US" sz="1400" b="1">
                <a:latin typeface="Consolas"/>
                <a:ea typeface="Consolas"/>
                <a:cs typeface="Consolas"/>
                <a:sym typeface="Consolas"/>
              </a:rPr>
              <a:t>connect() </a:t>
            </a:r>
            <a:r>
              <a:rPr lang="en-US" b="1"/>
              <a:t>function from before with a function called </a:t>
            </a:r>
            <a:r>
              <a:rPr lang="en-US" sz="1400" b="1">
                <a:latin typeface="Consolas"/>
                <a:ea typeface="Consolas"/>
                <a:cs typeface="Consolas"/>
                <a:sym typeface="Consolas"/>
              </a:rPr>
              <a:t>msg_connect()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682" name="Google Shape;682;p61"/>
          <p:cNvPicPr preferRelativeResize="0"/>
          <p:nvPr/>
        </p:nvPicPr>
        <p:blipFill rotWithShape="1">
          <a:blip r:embed="rId3">
            <a:alphaModFix/>
          </a:blip>
          <a:srcRect l="23982" t="26978" r="60248" b="63362"/>
          <a:stretch/>
        </p:blipFill>
        <p:spPr>
          <a:xfrm>
            <a:off x="3433145" y="1454300"/>
            <a:ext cx="2145149" cy="73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1"/>
          <p:cNvPicPr preferRelativeResize="0"/>
          <p:nvPr/>
        </p:nvPicPr>
        <p:blipFill rotWithShape="1">
          <a:blip r:embed="rId4">
            <a:alphaModFix/>
          </a:blip>
          <a:srcRect l="23453" t="27326" r="59651" b="63053"/>
          <a:stretch/>
        </p:blipFill>
        <p:spPr>
          <a:xfrm>
            <a:off x="3465400" y="2762850"/>
            <a:ext cx="2213203" cy="7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90" name="Google Shape;690;p62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When we run the flowgraph, we are greeted with a GUI window containing only the button (as expected!)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Does the receive block output the correct message?</a:t>
            </a:r>
            <a:endParaRPr b="1"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 l="3595" b="43104"/>
          <a:stretch/>
        </p:blipFill>
        <p:spPr>
          <a:xfrm>
            <a:off x="2144674" y="1653375"/>
            <a:ext cx="5204275" cy="172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3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Passing Example</a:t>
            </a:r>
            <a:endParaRPr/>
          </a:p>
        </p:txBody>
      </p:sp>
      <p:sp>
        <p:nvSpPr>
          <p:cNvPr id="698" name="Google Shape;698;p63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When we run the flowgraph, we are greeted with a GUI window containing only the button (as expected!)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Does the receive block output the correct message? </a:t>
            </a:r>
            <a:r>
              <a:rPr lang="en-US" b="1" dirty="0">
                <a:solidFill>
                  <a:schemeClr val="accent1"/>
                </a:solidFill>
              </a:rPr>
              <a:t>YES!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699" name="Google Shape;699;p63"/>
          <p:cNvPicPr preferRelativeResize="0"/>
          <p:nvPr/>
        </p:nvPicPr>
        <p:blipFill rotWithShape="1">
          <a:blip r:embed="rId3">
            <a:alphaModFix/>
          </a:blip>
          <a:srcRect l="3595" b="43104"/>
          <a:stretch/>
        </p:blipFill>
        <p:spPr>
          <a:xfrm>
            <a:off x="2144674" y="1653375"/>
            <a:ext cx="5204275" cy="172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63"/>
          <p:cNvPicPr preferRelativeResize="0"/>
          <p:nvPr/>
        </p:nvPicPr>
        <p:blipFill rotWithShape="1">
          <a:blip r:embed="rId4">
            <a:alphaModFix/>
          </a:blip>
          <a:srcRect l="3446" t="88057" r="79128"/>
          <a:stretch/>
        </p:blipFill>
        <p:spPr>
          <a:xfrm>
            <a:off x="3270024" y="3770075"/>
            <a:ext cx="2620397" cy="1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189401" y="698758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" name="Google Shape;83;p12"/>
          <p:cNvCxnSpPr/>
          <p:nvPr/>
        </p:nvCxnSpPr>
        <p:spPr>
          <a:xfrm rot="10800000">
            <a:off x="1789329" y="1782750"/>
            <a:ext cx="644685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2"/>
          <p:cNvSpPr txBox="1"/>
          <p:nvPr/>
        </p:nvSpPr>
        <p:spPr>
          <a:xfrm>
            <a:off x="2434014" y="1628861"/>
            <a:ext cx="46180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Define a variable that holds a complex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89401" y="697559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1677495" y="2019575"/>
            <a:ext cx="644685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13"/>
          <p:cNvSpPr txBox="1"/>
          <p:nvPr/>
        </p:nvSpPr>
        <p:spPr>
          <a:xfrm>
            <a:off x="2322180" y="1956138"/>
            <a:ext cx="46180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Verify that the variable is complex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 flipH="1">
            <a:off x="1677495" y="2167120"/>
            <a:ext cx="644685" cy="96795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89401" y="698759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 rot="10800000">
            <a:off x="2986662" y="2571750"/>
            <a:ext cx="644685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3631347" y="2417861"/>
            <a:ext cx="53544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Define a PMT object that can store our complex variable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PMT Example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89401" y="697560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Let’s go to the Python interpreter to get a handle for how we can use PMT objects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import pmt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cnum = 1+1j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pmt.from_complex(cnum)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pmt.pmt_swig.swig_int_ptr</a:t>
            </a: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print p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i+1i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pmt.is_complex(p)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p = pmt.to_complex(p)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&gt;&gt;&gt; type(p)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b="1">
                <a:latin typeface="Consolas"/>
                <a:ea typeface="Consolas"/>
                <a:cs typeface="Consolas"/>
                <a:sym typeface="Consolas"/>
              </a:rPr>
              <a:t>complex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 rot="10800000">
            <a:off x="2682350" y="2805696"/>
            <a:ext cx="680864" cy="0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15"/>
          <p:cNvSpPr txBox="1"/>
          <p:nvPr/>
        </p:nvSpPr>
        <p:spPr>
          <a:xfrm>
            <a:off x="3391174" y="2619736"/>
            <a:ext cx="46180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type of our object is now a general PMT pointer. Nice!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 flipH="1">
            <a:off x="2718530" y="2953709"/>
            <a:ext cx="644684" cy="138147"/>
          </a:xfrm>
          <a:prstGeom prst="straightConnector1">
            <a:avLst/>
          </a:prstGeom>
          <a:noFill/>
          <a:ln w="38100" cap="flat" cmpd="sng">
            <a:solidFill>
              <a:srgbClr val="AD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RC2014W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3E4C9B6DE7B41AFC33471DE3DB117" ma:contentTypeVersion="0" ma:contentTypeDescription="Create a new document." ma:contentTypeScope="" ma:versionID="8784650bad5bd581a95b300be3c543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87BFC8-91B8-432F-815F-D265FC1EC5D6}"/>
</file>

<file path=customXml/itemProps2.xml><?xml version="1.0" encoding="utf-8"?>
<ds:datastoreItem xmlns:ds="http://schemas.openxmlformats.org/officeDocument/2006/customXml" ds:itemID="{74C512CD-5F3D-498F-98E4-DCD78809E964}"/>
</file>

<file path=customXml/itemProps3.xml><?xml version="1.0" encoding="utf-8"?>
<ds:datastoreItem xmlns:ds="http://schemas.openxmlformats.org/officeDocument/2006/customXml" ds:itemID="{A263BCDF-C1E9-411B-8527-029D0EB53EF2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6010</Words>
  <Application>Microsoft Office PowerPoint</Application>
  <PresentationFormat>On-screen Show (16:9)</PresentationFormat>
  <Paragraphs>664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Source Sans Pro</vt:lpstr>
      <vt:lpstr>Merriweather Sans</vt:lpstr>
      <vt:lpstr>Arial</vt:lpstr>
      <vt:lpstr>Consolas</vt:lpstr>
      <vt:lpstr>Calibri</vt:lpstr>
      <vt:lpstr>ARRC2014W</vt:lpstr>
      <vt:lpstr>Stream Tags and Messages</vt:lpstr>
      <vt:lpstr>Streaming Limitations</vt:lpstr>
      <vt:lpstr>PMTs</vt:lpstr>
      <vt:lpstr>PMT Example</vt:lpstr>
      <vt:lpstr>PMT Example</vt:lpstr>
      <vt:lpstr>PMT Example</vt:lpstr>
      <vt:lpstr>PMT Example</vt:lpstr>
      <vt:lpstr>PMT Example</vt:lpstr>
      <vt:lpstr>PMT Example</vt:lpstr>
      <vt:lpstr>PMT Example</vt:lpstr>
      <vt:lpstr>PMT Example</vt:lpstr>
      <vt:lpstr>PMT Example</vt:lpstr>
      <vt:lpstr>PMT Summary</vt:lpstr>
      <vt:lpstr>Stream Tags</vt:lpstr>
      <vt:lpstr>Stream Tags</vt:lpstr>
      <vt:lpstr>Creating Tags</vt:lpstr>
      <vt:lpstr>Creating Tags</vt:lpstr>
      <vt:lpstr>Creating Tags</vt:lpstr>
      <vt:lpstr>Creating Tags</vt:lpstr>
      <vt:lpstr>Creating Tags</vt:lpstr>
      <vt:lpstr>Retrieving Tags</vt:lpstr>
      <vt:lpstr>Retrieving Tags</vt:lpstr>
      <vt:lpstr>Retrieving Tags</vt:lpstr>
      <vt:lpstr>Retrieving Tags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Stream Tag Example</vt:lpstr>
      <vt:lpstr>TODO: A more Practical Example</vt:lpstr>
      <vt:lpstr>Message Passing</vt:lpstr>
      <vt:lpstr>Message Port Syntax</vt:lpstr>
      <vt:lpstr>Message Sending Syntax</vt:lpstr>
      <vt:lpstr>Message Receiving Syntax</vt:lpstr>
      <vt:lpstr>Message Receiving Syntax</vt:lpstr>
      <vt:lpstr>Message Receiving Syntax</vt:lpstr>
      <vt:lpstr>Message Passing Example</vt:lpstr>
      <vt:lpstr>Message Passing Example</vt:lpstr>
      <vt:lpstr>Message Passing Example</vt:lpstr>
      <vt:lpstr>Message Passing Example</vt:lpstr>
      <vt:lpstr>Message Passing Example</vt:lpstr>
      <vt:lpstr>Message Passing Example</vt:lpstr>
      <vt:lpstr>Message Passing Example</vt:lpstr>
      <vt:lpstr>Message Passing Example</vt:lpstr>
      <vt:lpstr>Message Passing Example</vt:lpstr>
      <vt:lpstr>Message Passing Example</vt:lpstr>
      <vt:lpstr>Message Passing Example</vt:lpstr>
      <vt:lpstr>Message Passing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Tags and Messages</dc:title>
  <cp:lastModifiedBy>Flandermeyer, Shane A.</cp:lastModifiedBy>
  <cp:revision>18</cp:revision>
  <dcterms:modified xsi:type="dcterms:W3CDTF">2020-04-20T18:23:24Z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0x0101008813E4C9B6DE7B41AFC33471DE3DB117</vt:lpwstr>
  </property>
</Properties>
</file>