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7" r:id="rId4"/>
    <p:sldId id="266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CCCCC"/>
    <a:srgbClr val="927D7C"/>
    <a:srgbClr val="006DAD"/>
    <a:srgbClr val="0089E6"/>
    <a:srgbClr val="FFFFFF"/>
    <a:srgbClr val="59B1D9"/>
    <a:srgbClr val="356FEF"/>
    <a:srgbClr val="4A92FC"/>
    <a:srgbClr val="E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2" autoAdjust="0"/>
  </p:normalViewPr>
  <p:slideViewPr>
    <p:cSldViewPr snapToGrid="0">
      <p:cViewPr varScale="1">
        <p:scale>
          <a:sx n="99" d="100"/>
          <a:sy n="9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4F90-EF32-43D0-BA9F-1AF391F4BB3A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92A2-684E-4277-A3B2-A14EC3A2F3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386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Source: https://developers.google.com/machine-learning/practica/image-classification/convolutional-neural-networks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292A2-684E-4277-A3B2-A14EC3A2F37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352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292A2-684E-4277-A3B2-A14EC3A2F37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85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66A5-EB68-4844-BF14-72B46D68A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4FA55-8611-468E-A976-00D1E4341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B797-0EF3-44E7-A327-BC63AB59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1C5E-144C-4177-B524-9F9842B0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E892-823D-431B-B406-FAA19CDC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0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839-40E8-4031-A90A-96A2D251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87B7F-E9ED-4218-8D0A-AA39D6D7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6525-8758-4486-A044-55F0F3E4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7C9-32EB-4B5B-AC2F-7EA55F5F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B438-A611-46CE-96B7-99622A7C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31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76520-3634-4025-B798-5DD1C188D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AA61E-C40F-4E38-A7C6-E8C4C172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DA1C-0C34-43F0-B11E-B50DC202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4A9A-EE4B-4FBA-A647-BB69E586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88A5-DDF5-4ACA-9537-2CB060D0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09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51F1-FBBB-409E-8963-193E900A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EDD7-F78B-433D-A755-E1756838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17AB-9EF5-45B0-A979-7865CFE8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3594-D6E5-436A-8A27-54C8F2DD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AE86-FE6B-4B7A-B5A0-C418FD4A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00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B9D2-069A-4921-8E0B-41A9E667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1C75-6F4A-4F0E-9353-C70D9252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E732-AA3A-4F22-BD2E-ECED8FAC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892C-D8C3-4BAB-8C08-D321FC7D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29E9-3352-4785-9320-CFB8A208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079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0C6F-18F9-4FC0-AAF6-39803E0B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9C14-6DC7-40C7-AF84-F3CB0D25C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0618-F55E-4A36-8EBA-1AEC07856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15A51-37C6-444D-9525-E6273949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05B8C-3995-4378-B210-F5DABAA7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2E06-C043-4BB5-B8AC-400C96E5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E657-5B28-4E92-BD2B-8F9E9FFF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750F-26E5-48EA-9F72-A1EED1C4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2CF27-C851-40B4-9A6A-DCB8BA61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912E7-5649-4233-8C86-F7C7BEC52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2CB0A-2F73-45DA-B081-DCC92AB49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F70E4-8C6F-42C2-93F8-449DC6EA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36467-F5DB-452C-8FEE-84D77EDC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43C02-50DA-47F7-AD04-641E8A0D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52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5C93-C5AB-4401-831A-4012939A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28478-B95A-458A-B30D-1B7DFA99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0E642-FC8A-44B5-8D60-8F4B69B9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C289-129D-4834-8513-20D2DE9A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163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BC03C-D4CD-4758-8662-3E6D7D7C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7179E-0825-4FB3-9089-40389F12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108D5-9698-40AB-B3FF-4F169ACA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68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993-6B93-4D6A-BFB7-8A61CAA2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5CE2-15F0-401D-AD7C-0606146E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E6086-730D-41D5-BA32-81086185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29CA-DFAA-48E2-A970-66EDF6B1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38100-A1A2-40F2-AB9A-62A29EC4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03A5-A8D4-4395-B23F-25FFC825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6C22-370D-480F-BF3D-263BDD65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863E1-2BAB-47F5-BD9F-EC4FA29EF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A8C4C-44A0-4B96-A99F-07196693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F90EA-618C-49A0-8FA7-C568AFAE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55E11-0D9B-4031-B4CD-458D6F1B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CE4C-B273-4B68-BBAE-2C090FA1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01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4C51E-9E91-4394-9AED-B8DCDD1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5BC1-FD9F-4A57-BCE5-702C9065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73BC-1F68-41CF-8278-E1D214751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1555-6287-416D-AEEC-5C29BAAA2E84}" type="datetimeFigureOut">
              <a:rPr lang="en-IE" smtClean="0"/>
              <a:t>03/02/2019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3B80-0B32-42DD-92C2-FD887955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0339-5DAC-4BF3-A355-7138C69CC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BDC3-21BF-4BA0-9BE1-337FA40405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84968F-910D-4A1D-9C31-F775AEF9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0"/>
            <a:ext cx="1065847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BBFC6-D2E8-46E9-A745-1C34E1F8F6C7}"/>
              </a:ext>
            </a:extLst>
          </p:cNvPr>
          <p:cNvSpPr txBox="1"/>
          <p:nvPr/>
        </p:nvSpPr>
        <p:spPr>
          <a:xfrm>
            <a:off x="4219663" y="5410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055703-D904-4315-A244-BC3250C31D4D}"/>
              </a:ext>
            </a:extLst>
          </p:cNvPr>
          <p:cNvSpPr txBox="1"/>
          <p:nvPr/>
        </p:nvSpPr>
        <p:spPr>
          <a:xfrm>
            <a:off x="1603944" y="5189708"/>
            <a:ext cx="518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Shane Nolan, 4</a:t>
            </a:r>
            <a:r>
              <a:rPr lang="en-ZA" baseline="30000" dirty="0">
                <a:solidFill>
                  <a:schemeClr val="bg1"/>
                </a:solidFill>
              </a:rPr>
              <a:t>th</a:t>
            </a:r>
            <a:r>
              <a:rPr lang="en-ZA" dirty="0">
                <a:solidFill>
                  <a:schemeClr val="bg1"/>
                </a:solidFill>
              </a:rPr>
              <a:t> Year Software Development Student</a:t>
            </a:r>
          </a:p>
          <a:p>
            <a:endParaRPr lang="en-I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714BDC-4735-40BD-93E2-FFF8FC5B0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91" y="3429000"/>
            <a:ext cx="6349206" cy="31746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447866-AE74-4BE2-9434-30AF2DE8F7DA}"/>
              </a:ext>
            </a:extLst>
          </p:cNvPr>
          <p:cNvSpPr txBox="1"/>
          <p:nvPr/>
        </p:nvSpPr>
        <p:spPr>
          <a:xfrm>
            <a:off x="1277957" y="3796961"/>
            <a:ext cx="57897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An Examination on the Robustness of </a:t>
            </a:r>
          </a:p>
          <a:p>
            <a:r>
              <a:rPr lang="en-US" sz="2800" dirty="0">
                <a:latin typeface="Corbel" panose="020B0503020204020204" pitchFamily="34" charset="0"/>
              </a:rPr>
              <a:t>Alphanumeric CAPTCHA as a </a:t>
            </a:r>
          </a:p>
          <a:p>
            <a:r>
              <a:rPr lang="en-US" sz="2800" dirty="0">
                <a:latin typeface="Corbel" panose="020B0503020204020204" pitchFamily="34" charset="0"/>
              </a:rPr>
              <a:t>Challenge Response Test using </a:t>
            </a:r>
          </a:p>
          <a:p>
            <a:r>
              <a:rPr lang="en-US" sz="2800" dirty="0">
                <a:latin typeface="Corbel" panose="020B0503020204020204" pitchFamily="34" charset="0"/>
              </a:rPr>
              <a:t>Machine Learning</a:t>
            </a:r>
            <a:endParaRPr lang="en-IE" sz="2800" dirty="0">
              <a:latin typeface="Corbel" panose="020B05030202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296A9-97D3-411C-A28A-A51A993D7441}"/>
              </a:ext>
            </a:extLst>
          </p:cNvPr>
          <p:cNvSpPr txBox="1"/>
          <p:nvPr/>
        </p:nvSpPr>
        <p:spPr>
          <a:xfrm>
            <a:off x="1394190" y="6051416"/>
            <a:ext cx="528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latin typeface="Corbel" panose="020B0503020204020204" pitchFamily="34" charset="0"/>
              </a:rPr>
              <a:t>Shane Nolan, 4</a:t>
            </a:r>
            <a:r>
              <a:rPr lang="en-ZA" baseline="30000" dirty="0">
                <a:latin typeface="Corbel" panose="020B0503020204020204" pitchFamily="34" charset="0"/>
              </a:rPr>
              <a:t>th</a:t>
            </a:r>
            <a:r>
              <a:rPr lang="en-ZA" dirty="0">
                <a:latin typeface="Corbel" panose="020B0503020204020204" pitchFamily="34" charset="0"/>
              </a:rPr>
              <a:t> Year Software Development Student</a:t>
            </a:r>
          </a:p>
        </p:txBody>
      </p:sp>
      <p:pic>
        <p:nvPicPr>
          <p:cNvPr id="1034" name="Picture 10" descr="Image result for captcha gif">
            <a:extLst>
              <a:ext uri="{FF2B5EF4-FFF2-40B4-BE49-F238E27FC236}">
                <a16:creationId xmlns:a16="http://schemas.microsoft.com/office/drawing/2014/main" id="{B7C8BF39-5C83-436F-BB0F-E182CF0459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476500"/>
            <a:ext cx="71532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8D923-C383-47E4-B198-3E3BE1819B54}"/>
              </a:ext>
            </a:extLst>
          </p:cNvPr>
          <p:cNvSpPr txBox="1"/>
          <p:nvPr/>
        </p:nvSpPr>
        <p:spPr>
          <a:xfrm>
            <a:off x="766964" y="508381"/>
            <a:ext cx="4509236" cy="1337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006DAD"/>
                </a:solidFill>
                <a:latin typeface="+mj-lt"/>
                <a:ea typeface="+mj-ea"/>
                <a:cs typeface="+mj-cs"/>
              </a:rPr>
              <a:t>CAPTCHA</a:t>
            </a:r>
            <a:r>
              <a:rPr lang="en-US" sz="2400" kern="1200" dirty="0">
                <a:solidFill>
                  <a:srgbClr val="006DAD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006DAD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ompletely </a:t>
            </a:r>
            <a:r>
              <a:rPr lang="en-US" sz="2000" b="1" dirty="0">
                <a:solidFill>
                  <a:srgbClr val="006DAD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utomated </a:t>
            </a:r>
            <a:r>
              <a:rPr lang="en-US" sz="2000" b="1" kern="1200" dirty="0">
                <a:solidFill>
                  <a:srgbClr val="006DAD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ublic </a:t>
            </a:r>
            <a:r>
              <a:rPr lang="en-US" sz="2000" b="1" kern="1200" dirty="0">
                <a:solidFill>
                  <a:srgbClr val="006DAD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uring Test to Tell </a:t>
            </a:r>
            <a:r>
              <a:rPr lang="en-US" sz="2000" b="1" kern="1200" dirty="0">
                <a:solidFill>
                  <a:srgbClr val="006DAD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omputers and </a:t>
            </a:r>
            <a:r>
              <a:rPr lang="en-US" sz="2000" b="1" kern="1200" dirty="0">
                <a:solidFill>
                  <a:srgbClr val="006DAD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umans </a:t>
            </a:r>
            <a:r>
              <a:rPr lang="en-US" sz="2000" b="1" kern="1200" dirty="0">
                <a:solidFill>
                  <a:srgbClr val="006DAD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554B0-FBC7-499C-821E-7BBF2253C0EB}"/>
              </a:ext>
            </a:extLst>
          </p:cNvPr>
          <p:cNvSpPr txBox="1"/>
          <p:nvPr/>
        </p:nvSpPr>
        <p:spPr>
          <a:xfrm>
            <a:off x="720992" y="1941362"/>
            <a:ext cx="4764550" cy="2698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Was </a:t>
            </a:r>
            <a:r>
              <a:rPr lang="en-US" sz="1400" b="1" dirty="0"/>
              <a:t>created</a:t>
            </a:r>
            <a:r>
              <a:rPr lang="en-US" sz="1400" dirty="0"/>
              <a:t> by </a:t>
            </a:r>
            <a:r>
              <a:rPr lang="en-US" sz="1400" b="1" dirty="0"/>
              <a:t>Andrei Broder</a:t>
            </a:r>
            <a:r>
              <a:rPr lang="en-US" sz="1400" dirty="0"/>
              <a:t> and his colleagues in </a:t>
            </a:r>
            <a:r>
              <a:rPr lang="en-US" sz="1400" b="1" dirty="0"/>
              <a:t>1997</a:t>
            </a:r>
            <a:r>
              <a:rPr lang="en-US" sz="14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Is a </a:t>
            </a:r>
            <a:r>
              <a:rPr lang="en-US" sz="1400" b="1" dirty="0"/>
              <a:t>challenge response test </a:t>
            </a:r>
            <a:r>
              <a:rPr lang="en-US" sz="1400" dirty="0"/>
              <a:t>generated by a program and grades these tests that </a:t>
            </a:r>
            <a:r>
              <a:rPr lang="en-US" sz="1400" b="1" dirty="0"/>
              <a:t>most humans can easily pass </a:t>
            </a:r>
            <a:r>
              <a:rPr lang="en-US" sz="1400" dirty="0"/>
              <a:t>and </a:t>
            </a:r>
            <a:r>
              <a:rPr lang="en-US" sz="1400" b="1" dirty="0"/>
              <a:t>current computer programs cannot pass</a:t>
            </a:r>
            <a:r>
              <a:rPr lang="en-US" sz="14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Many </a:t>
            </a:r>
            <a:r>
              <a:rPr lang="en-US" sz="1400" b="1" dirty="0"/>
              <a:t>variations</a:t>
            </a:r>
            <a:r>
              <a:rPr lang="en-US" sz="1400" dirty="0"/>
              <a:t> exist ranging from </a:t>
            </a:r>
            <a:r>
              <a:rPr lang="en-US" sz="1400" b="1" dirty="0"/>
              <a:t>text, image, audio </a:t>
            </a:r>
            <a:r>
              <a:rPr lang="en-US" sz="1400" dirty="0"/>
              <a:t>and alternative solutions such as Google’s </a:t>
            </a:r>
            <a:r>
              <a:rPr lang="en-US" sz="1400" dirty="0" err="1"/>
              <a:t>reCAPTCHA</a:t>
            </a:r>
            <a:r>
              <a:rPr lang="en-US" sz="1400" dirty="0"/>
              <a:t> which is image checkbox based.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aim of this project is to </a:t>
            </a:r>
            <a:r>
              <a:rPr lang="en-US" sz="1400" b="1" dirty="0"/>
              <a:t>automatically solve CAPTCHAs </a:t>
            </a:r>
            <a:r>
              <a:rPr lang="en-US" sz="1400" dirty="0"/>
              <a:t>that are in use today, by creating a </a:t>
            </a:r>
            <a:r>
              <a:rPr lang="en-US" sz="1400" b="1" dirty="0"/>
              <a:t>machine learning </a:t>
            </a:r>
            <a:r>
              <a:rPr lang="en-US" sz="1400" dirty="0"/>
              <a:t>program and </a:t>
            </a:r>
            <a:r>
              <a:rPr lang="en-US" sz="1400" b="1" dirty="0"/>
              <a:t>examining the robustness </a:t>
            </a:r>
            <a:r>
              <a:rPr lang="en-US" sz="1400" dirty="0"/>
              <a:t>on these types of challenge response tests.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ttps://lh3.googleusercontent.com/-Vv-Qrpu08H2JNSk21NYuv1qR5mZQs_1xEwMbteTTNT5PpvVXIIiFd2ffZ5UOEkSH_Z2d0JFsklMJJ_9EBVQnyhHOn6B5ds61epsTFfEc4N3ntHoGxJh4mue3vz5qlS64qFV4b1Z">
            <a:extLst>
              <a:ext uri="{FF2B5EF4-FFF2-40B4-BE49-F238E27FC236}">
                <a16:creationId xmlns:a16="http://schemas.microsoft.com/office/drawing/2014/main" id="{7F492447-356E-4BE7-B799-EA5A3758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41" y="5592238"/>
            <a:ext cx="2210937" cy="8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https://lh3.googleusercontent.com/MRX80EYvhE-1OoYl1NWZC3oJSiMxoMM0WlMjsCRHDzcbQtVoODwCS8c4Kikd-w0qwssytk1ssyttV-L1fv5ibVzQi-BfHHv0m2oEuemA8cfZ7wocypMgjAPX-D_wMDc5_FFxEn5B">
            <a:extLst>
              <a:ext uri="{FF2B5EF4-FFF2-40B4-BE49-F238E27FC236}">
                <a16:creationId xmlns:a16="http://schemas.microsoft.com/office/drawing/2014/main" id="{F7CEE899-864E-4266-9FB3-4E79FB7D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731" y="70024"/>
            <a:ext cx="1957543" cy="28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FDFC1E-2ADA-4050-B4C9-445F3D8B450F}"/>
              </a:ext>
            </a:extLst>
          </p:cNvPr>
          <p:cNvSpPr/>
          <p:nvPr/>
        </p:nvSpPr>
        <p:spPr>
          <a:xfrm>
            <a:off x="5549614" y="224005"/>
            <a:ext cx="2217295" cy="1856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CA0C5-7DFB-43D3-BBC4-1BB570E3225F}"/>
              </a:ext>
            </a:extLst>
          </p:cNvPr>
          <p:cNvSpPr txBox="1"/>
          <p:nvPr/>
        </p:nvSpPr>
        <p:spPr>
          <a:xfrm>
            <a:off x="9816335" y="2891265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 </a:t>
            </a:r>
            <a:r>
              <a:rPr lang="en-IE" sz="1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reCAPTCHA</a:t>
            </a:r>
            <a:r>
              <a:rPr lang="en-IE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28CD8-19DE-4994-ADD6-2442F7BB0DF5}"/>
              </a:ext>
            </a:extLst>
          </p:cNvPr>
          <p:cNvSpPr txBox="1"/>
          <p:nvPr/>
        </p:nvSpPr>
        <p:spPr>
          <a:xfrm>
            <a:off x="2944743" y="6435352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CAPTCHA 0.3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F9D78B-38DA-4B2B-8935-D0C3336C8290}"/>
              </a:ext>
            </a:extLst>
          </p:cNvPr>
          <p:cNvSpPr/>
          <p:nvPr/>
        </p:nvSpPr>
        <p:spPr>
          <a:xfrm>
            <a:off x="8906840" y="4131545"/>
            <a:ext cx="3913376" cy="39133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8A8F3-E6E1-4D47-9475-5B1BF3857D2F}"/>
              </a:ext>
            </a:extLst>
          </p:cNvPr>
          <p:cNvSpPr txBox="1"/>
          <p:nvPr/>
        </p:nvSpPr>
        <p:spPr>
          <a:xfrm>
            <a:off x="9982083" y="6444970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 err="1">
                <a:solidFill>
                  <a:schemeClr val="bg1">
                    <a:lumMod val="95000"/>
                  </a:schemeClr>
                </a:solidFill>
              </a:rPr>
              <a:t>Wordpress</a:t>
            </a:r>
            <a:r>
              <a:rPr lang="en-IE" sz="1100" i="1" dirty="0">
                <a:solidFill>
                  <a:schemeClr val="bg1">
                    <a:lumMod val="95000"/>
                  </a:schemeClr>
                </a:solidFill>
              </a:rPr>
              <a:t> Simple CAPTCHA</a:t>
            </a:r>
          </a:p>
        </p:txBody>
      </p:sp>
      <p:pic>
        <p:nvPicPr>
          <p:cNvPr id="2052" name="Picture 4" descr="https://lh3.googleusercontent.com/rkXW61oZJp0XcEvNeTy8qOZhaDqm2IOzRKPWAoH3FGZNgWz4PH1G_63CP_XekgGuClPDmqAyS1RO_MZhyuJxnTpQaEUwDOVDYLcQVbS7eWaW-Ot0HIUbJpdcy65KQzKaBhrrguVZ">
            <a:extLst>
              <a:ext uri="{FF2B5EF4-FFF2-40B4-BE49-F238E27FC236}">
                <a16:creationId xmlns:a16="http://schemas.microsoft.com/office/drawing/2014/main" id="{BDCCB299-3209-45A4-8B05-C021F2CA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159" y="5328474"/>
            <a:ext cx="2516692" cy="11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3F6E01F-A125-4FDB-A2BB-F218678CDAC3}"/>
              </a:ext>
            </a:extLst>
          </p:cNvPr>
          <p:cNvSpPr/>
          <p:nvPr/>
        </p:nvSpPr>
        <p:spPr>
          <a:xfrm>
            <a:off x="5810659" y="2675744"/>
            <a:ext cx="2843587" cy="284358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1BEF65-88C0-4C4D-B76F-0960DDDCEEC4}"/>
              </a:ext>
            </a:extLst>
          </p:cNvPr>
          <p:cNvSpPr txBox="1"/>
          <p:nvPr/>
        </p:nvSpPr>
        <p:spPr>
          <a:xfrm>
            <a:off x="6451088" y="4921192"/>
            <a:ext cx="1640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>
                <a:solidFill>
                  <a:schemeClr val="bg1">
                    <a:lumMod val="95000"/>
                  </a:schemeClr>
                </a:solidFill>
              </a:rPr>
              <a:t>Google </a:t>
            </a:r>
            <a:r>
              <a:rPr lang="en-IE" sz="1100" i="1" dirty="0" err="1">
                <a:solidFill>
                  <a:schemeClr val="bg1">
                    <a:lumMod val="95000"/>
                  </a:schemeClr>
                </a:solidFill>
              </a:rPr>
              <a:t>reCAPTCHA</a:t>
            </a:r>
            <a:r>
              <a:rPr lang="en-IE" sz="1100" i="1" dirty="0">
                <a:solidFill>
                  <a:schemeClr val="bg1">
                    <a:lumMod val="95000"/>
                  </a:schemeClr>
                </a:solidFill>
              </a:rPr>
              <a:t> Audio</a:t>
            </a:r>
          </a:p>
        </p:txBody>
      </p:sp>
      <p:pic>
        <p:nvPicPr>
          <p:cNvPr id="2054" name="Picture 6" descr="https://lh6.googleusercontent.com/ZpA9nJvrUfUHXYJAdnS6Rx3q9YkSNNAzBgkJSqX7YAQnMoKr1UyQB61-M8aFNVl7d5NdGij2af5mxtbc3D6LfGrBgY2dBigtNpApkDAqlKm_639uI6o77bCJUsFCmMkWvHpDmx7U">
            <a:extLst>
              <a:ext uri="{FF2B5EF4-FFF2-40B4-BE49-F238E27FC236}">
                <a16:creationId xmlns:a16="http://schemas.microsoft.com/office/drawing/2014/main" id="{D61CAF15-F41F-459A-A17E-13C6A7E3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19" y="3261826"/>
            <a:ext cx="1686096" cy="16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3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AB4-C69E-463F-A67B-567D5AB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624654"/>
            <a:ext cx="10266875" cy="9546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CAPTCHA </a:t>
            </a:r>
            <a:r>
              <a:rPr lang="en-US" sz="4000" i="1" dirty="0"/>
              <a:t>Noise Removal</a:t>
            </a:r>
            <a:endParaRPr lang="en-US" sz="40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B15EC-7E69-4A79-987D-1B1CD29F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347" y="1766888"/>
            <a:ext cx="5504329" cy="1474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dirty="0"/>
              <a:t>Andrei’s CAPTCHA was quickly proven to be </a:t>
            </a:r>
            <a:r>
              <a:rPr lang="en-US" b="1" dirty="0"/>
              <a:t>inadequate</a:t>
            </a:r>
            <a:r>
              <a:rPr lang="en-US" dirty="0"/>
              <a:t> due to </a:t>
            </a:r>
            <a:r>
              <a:rPr lang="en-US" b="1" dirty="0"/>
              <a:t>Optical character recognition</a:t>
            </a:r>
            <a:r>
              <a:rPr lang="en-US" dirty="0"/>
              <a:t> (OCR) success rates </a:t>
            </a:r>
            <a:br>
              <a:rPr lang="en-US" dirty="0"/>
            </a:br>
            <a:r>
              <a:rPr lang="en-US" dirty="0"/>
              <a:t>improving.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dirty="0"/>
              <a:t>OCR is a technology where characters are </a:t>
            </a:r>
            <a:r>
              <a:rPr lang="en-US" b="1" dirty="0"/>
              <a:t>automatically </a:t>
            </a:r>
            <a:r>
              <a:rPr lang="en-US" b="1" dirty="0" err="1"/>
              <a:t>recognised</a:t>
            </a:r>
            <a:r>
              <a:rPr lang="en-US" b="1" dirty="0"/>
              <a:t> </a:t>
            </a:r>
            <a:r>
              <a:rPr lang="en-US" dirty="0"/>
              <a:t>through an optical mechanism.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073616D-112F-4239-8948-A9A5630C7943}"/>
              </a:ext>
            </a:extLst>
          </p:cNvPr>
          <p:cNvSpPr txBox="1">
            <a:spLocks/>
          </p:cNvSpPr>
          <p:nvPr/>
        </p:nvSpPr>
        <p:spPr>
          <a:xfrm>
            <a:off x="6208880" y="1766888"/>
            <a:ext cx="5504329" cy="1474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dirty="0"/>
              <a:t>Therefore </a:t>
            </a:r>
            <a:r>
              <a:rPr lang="en-US" b="1" dirty="0"/>
              <a:t>anti-automated recognition techniques </a:t>
            </a:r>
            <a:r>
              <a:rPr lang="en-US" dirty="0"/>
              <a:t>for text based CAPTCHAs were developed. One of those techniques are </a:t>
            </a:r>
            <a:r>
              <a:rPr lang="en-US" b="1" dirty="0"/>
              <a:t>anti-recognition</a:t>
            </a:r>
            <a:r>
              <a:rPr lang="en-US" dirty="0"/>
              <a:t>.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dirty="0"/>
              <a:t>Anti-recognition methods used are different text sizes, fonts and character rotation to reduce a classifiers accuracy.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FDD77-15A6-452F-A270-8B1B2671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67" y="4559937"/>
            <a:ext cx="2594745" cy="97951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C402D-720D-46CD-A60C-0432FCF9C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27" y="4566319"/>
            <a:ext cx="2594745" cy="979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805B98-C1EB-42BB-BE65-03FE4AE41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7" y="4651291"/>
            <a:ext cx="2594744" cy="9791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34784E-6307-4D44-A461-3603B4942CFE}"/>
              </a:ext>
            </a:extLst>
          </p:cNvPr>
          <p:cNvGrpSpPr/>
          <p:nvPr/>
        </p:nvGrpSpPr>
        <p:grpSpPr>
          <a:xfrm>
            <a:off x="3194664" y="5009336"/>
            <a:ext cx="1017711" cy="263057"/>
            <a:chOff x="3194664" y="5009336"/>
            <a:chExt cx="1017711" cy="26305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E7552E6-EAC2-4D08-AE18-498B9F7339AC}"/>
                </a:ext>
              </a:extLst>
            </p:cNvPr>
            <p:cNvSpPr/>
            <p:nvPr/>
          </p:nvSpPr>
          <p:spPr>
            <a:xfrm>
              <a:off x="3194664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09AB15-BCC1-4BC7-85A3-F4F6D0118FC6}"/>
                </a:ext>
              </a:extLst>
            </p:cNvPr>
            <p:cNvSpPr/>
            <p:nvPr/>
          </p:nvSpPr>
          <p:spPr>
            <a:xfrm>
              <a:off x="3571991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CC4FC7-4E1D-4B7C-BC28-9D39C7966AD3}"/>
                </a:ext>
              </a:extLst>
            </p:cNvPr>
            <p:cNvSpPr/>
            <p:nvPr/>
          </p:nvSpPr>
          <p:spPr>
            <a:xfrm>
              <a:off x="3949318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C77647-50BC-413E-B1DD-CE5CED5C9ABA}"/>
              </a:ext>
            </a:extLst>
          </p:cNvPr>
          <p:cNvGrpSpPr/>
          <p:nvPr/>
        </p:nvGrpSpPr>
        <p:grpSpPr>
          <a:xfrm>
            <a:off x="7942353" y="5009336"/>
            <a:ext cx="1017711" cy="263057"/>
            <a:chOff x="3194664" y="5009336"/>
            <a:chExt cx="1017711" cy="26305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765E24-793F-495D-9B15-2C06B6DA5FC5}"/>
                </a:ext>
              </a:extLst>
            </p:cNvPr>
            <p:cNvSpPr/>
            <p:nvPr/>
          </p:nvSpPr>
          <p:spPr>
            <a:xfrm>
              <a:off x="3194664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91D3B8-ABE6-42DE-B343-CD0CE6386F60}"/>
                </a:ext>
              </a:extLst>
            </p:cNvPr>
            <p:cNvSpPr/>
            <p:nvPr/>
          </p:nvSpPr>
          <p:spPr>
            <a:xfrm>
              <a:off x="3571991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2DBA96-31BE-474F-B257-7B0917284C29}"/>
                </a:ext>
              </a:extLst>
            </p:cNvPr>
            <p:cNvSpPr/>
            <p:nvPr/>
          </p:nvSpPr>
          <p:spPr>
            <a:xfrm>
              <a:off x="3949318" y="5009336"/>
              <a:ext cx="263057" cy="26305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655602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AB4-C69E-463F-A67B-567D5AB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624654"/>
            <a:ext cx="10266875" cy="9546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CAPTCHA Segmentation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B15EC-7E69-4A79-987D-1B1CD29F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8425" y="1766888"/>
            <a:ext cx="6655150" cy="147450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Segmentation aims to get </a:t>
            </a:r>
            <a:r>
              <a:rPr lang="en-US" sz="1900" b="1" dirty="0">
                <a:solidFill>
                  <a:srgbClr val="FFFFFF"/>
                </a:solidFill>
              </a:rPr>
              <a:t>individual characters</a:t>
            </a:r>
            <a:r>
              <a:rPr lang="en-US" sz="1900" dirty="0">
                <a:solidFill>
                  <a:srgbClr val="FFFFFF"/>
                </a:solidFill>
              </a:rPr>
              <a:t> from a CAPTCHA image after noise removal.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900" dirty="0"/>
              <a:t>Anti-segmentation is another process which makes it </a:t>
            </a:r>
            <a:r>
              <a:rPr lang="en-US" sz="1900" b="1" dirty="0"/>
              <a:t>difficult</a:t>
            </a:r>
            <a:r>
              <a:rPr lang="en-US" sz="1900" dirty="0"/>
              <a:t> for </a:t>
            </a:r>
            <a:r>
              <a:rPr lang="en-US" sz="1900" b="1" dirty="0"/>
              <a:t>automated processes </a:t>
            </a:r>
            <a:r>
              <a:rPr lang="en-US" sz="1900" dirty="0"/>
              <a:t>to</a:t>
            </a:r>
            <a:r>
              <a:rPr lang="en-US" sz="1900" b="1" dirty="0"/>
              <a:t> separate characters </a:t>
            </a:r>
            <a:r>
              <a:rPr lang="en-US" sz="1900" dirty="0"/>
              <a:t>within a CAPTCHA.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900" dirty="0"/>
              <a:t>Methods used to prevent segmentation are character overlapping, random dot sizes and counts, straight or wavy lines with different widths, etc.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AF8E27-7649-4109-98C0-B79B43AB0C5C}"/>
              </a:ext>
            </a:extLst>
          </p:cNvPr>
          <p:cNvGrpSpPr/>
          <p:nvPr/>
        </p:nvGrpSpPr>
        <p:grpSpPr>
          <a:xfrm>
            <a:off x="2342745" y="4256543"/>
            <a:ext cx="7506510" cy="1773912"/>
            <a:chOff x="2132759" y="4256543"/>
            <a:chExt cx="7506510" cy="1773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3A0B99-8B66-4538-9B51-5864400B8A79}"/>
                </a:ext>
              </a:extLst>
            </p:cNvPr>
            <p:cNvSpPr/>
            <p:nvPr/>
          </p:nvSpPr>
          <p:spPr>
            <a:xfrm>
              <a:off x="2132759" y="4256543"/>
              <a:ext cx="1773912" cy="1773912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E47F380-89D4-4F9B-9ADE-AF25FA093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97" r="10644"/>
            <a:stretch/>
          </p:blipFill>
          <p:spPr>
            <a:xfrm>
              <a:off x="2695006" y="4391024"/>
              <a:ext cx="676275" cy="150495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8CA4B4-A1CC-418E-8E9F-6FB1A25E96F4}"/>
                </a:ext>
              </a:extLst>
            </p:cNvPr>
            <p:cNvSpPr/>
            <p:nvPr/>
          </p:nvSpPr>
          <p:spPr>
            <a:xfrm>
              <a:off x="4043625" y="4256543"/>
              <a:ext cx="1773912" cy="1773912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7226CFF-2869-43A2-9348-426E0748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3227" y="4391024"/>
              <a:ext cx="676275" cy="1504950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1876771-F96D-43AA-8CE9-1427F5A9235B}"/>
                </a:ext>
              </a:extLst>
            </p:cNvPr>
            <p:cNvSpPr/>
            <p:nvPr/>
          </p:nvSpPr>
          <p:spPr>
            <a:xfrm>
              <a:off x="5954491" y="4256543"/>
              <a:ext cx="1773912" cy="1773912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5F97DD-933B-4DB3-BC71-5470B43D001C}"/>
                </a:ext>
              </a:extLst>
            </p:cNvPr>
            <p:cNvSpPr/>
            <p:nvPr/>
          </p:nvSpPr>
          <p:spPr>
            <a:xfrm>
              <a:off x="7865357" y="4256543"/>
              <a:ext cx="1773912" cy="1773912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E6D030-158C-4200-B467-E5C23B80D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4174" y="4391024"/>
              <a:ext cx="752475" cy="15049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E023059-F7A9-43E8-80A6-2AC6EDC94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6965" y="4391024"/>
              <a:ext cx="428625" cy="1495425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F51B4CB-6E01-40EA-A48D-A2A1A380BE5B}"/>
              </a:ext>
            </a:extLst>
          </p:cNvPr>
          <p:cNvSpPr/>
          <p:nvPr/>
        </p:nvSpPr>
        <p:spPr>
          <a:xfrm>
            <a:off x="1954306" y="3616608"/>
            <a:ext cx="8355105" cy="26894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215EA-7205-4D96-B511-78075662D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6" y="4208253"/>
            <a:ext cx="3989724" cy="150612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571DD0-E574-4F28-9875-49456FB7628D}"/>
              </a:ext>
            </a:extLst>
          </p:cNvPr>
          <p:cNvCxnSpPr>
            <a:cxnSpLocks/>
          </p:cNvCxnSpPr>
          <p:nvPr/>
        </p:nvCxnSpPr>
        <p:spPr>
          <a:xfrm>
            <a:off x="6791862" y="4344990"/>
            <a:ext cx="0" cy="1369383"/>
          </a:xfrm>
          <a:prstGeom prst="lin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9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AB4-C69E-463F-A67B-567D5AB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624654"/>
            <a:ext cx="10266875" cy="9546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Neural Network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AEC78C9-06FE-4981-B21D-B6345DDA90D1}"/>
              </a:ext>
            </a:extLst>
          </p:cNvPr>
          <p:cNvSpPr txBox="1">
            <a:spLocks/>
          </p:cNvSpPr>
          <p:nvPr/>
        </p:nvSpPr>
        <p:spPr>
          <a:xfrm>
            <a:off x="227347" y="1766888"/>
            <a:ext cx="5504329" cy="1474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 Convolution Neural Network (</a:t>
            </a:r>
            <a:r>
              <a:rPr lang="en-US" b="1" dirty="0">
                <a:solidFill>
                  <a:srgbClr val="FFFFFF"/>
                </a:solidFill>
              </a:rPr>
              <a:t>CNN</a:t>
            </a:r>
            <a:r>
              <a:rPr lang="en-US" dirty="0">
                <a:solidFill>
                  <a:srgbClr val="FFFFFF"/>
                </a:solidFill>
              </a:rPr>
              <a:t>) is a machine learning model that are most commonly applied to </a:t>
            </a:r>
            <a:r>
              <a:rPr lang="en-US" b="1" dirty="0">
                <a:solidFill>
                  <a:srgbClr val="FFFFFF"/>
                </a:solidFill>
              </a:rPr>
              <a:t>analyzing visual imagery.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model attempts to </a:t>
            </a:r>
            <a:r>
              <a:rPr lang="en-US" b="1" dirty="0"/>
              <a:t>mimic how the human brain works </a:t>
            </a:r>
            <a:r>
              <a:rPr lang="en-US" dirty="0"/>
              <a:t>by </a:t>
            </a:r>
            <a:r>
              <a:rPr lang="en-US" b="1" dirty="0"/>
              <a:t>connecting artificial neurons</a:t>
            </a:r>
            <a:r>
              <a:rPr lang="en-US" dirty="0"/>
              <a:t>, forming a network. The CNN will then observe, learn and </a:t>
            </a:r>
            <a:r>
              <a:rPr lang="en-US" b="1" dirty="0"/>
              <a:t>detect patterns </a:t>
            </a:r>
            <a:r>
              <a:rPr lang="en-US" dirty="0"/>
              <a:t>that are far too complex for a human programmer to extract and teach the machine to recognize.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55DB9B9-6A42-4B51-AD14-FEA3B6A0EBA0}"/>
              </a:ext>
            </a:extLst>
          </p:cNvPr>
          <p:cNvSpPr txBox="1">
            <a:spLocks/>
          </p:cNvSpPr>
          <p:nvPr/>
        </p:nvSpPr>
        <p:spPr>
          <a:xfrm>
            <a:off x="6208880" y="1766888"/>
            <a:ext cx="5504329" cy="1474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dirty="0"/>
              <a:t>CNNs are a </a:t>
            </a:r>
            <a:r>
              <a:rPr lang="en-US" b="1" dirty="0"/>
              <a:t>feed-forward neural network</a:t>
            </a:r>
            <a:r>
              <a:rPr lang="en-US" dirty="0"/>
              <a:t>, meaning that the output of each layer is forwarded to the next layer, forming a connection. The connection between layers never form a loop.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dirty="0"/>
              <a:t>CNNs use </a:t>
            </a:r>
            <a:r>
              <a:rPr lang="en-US" b="1" dirty="0"/>
              <a:t>supervised learning </a:t>
            </a:r>
            <a:r>
              <a:rPr lang="en-US" dirty="0"/>
              <a:t>for classification. Supervised learning is when we want to map input data to output data.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8AF83A-85A9-4EA3-A701-4A48D7AB15E3}"/>
              </a:ext>
            </a:extLst>
          </p:cNvPr>
          <p:cNvGrpSpPr/>
          <p:nvPr/>
        </p:nvGrpSpPr>
        <p:grpSpPr>
          <a:xfrm>
            <a:off x="1151964" y="3520332"/>
            <a:ext cx="10237695" cy="3328703"/>
            <a:chOff x="1151964" y="3520332"/>
            <a:chExt cx="10237695" cy="332870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4C00FD-8BD7-4C5B-91DA-F2BE8EC3FCBA}"/>
                </a:ext>
              </a:extLst>
            </p:cNvPr>
            <p:cNvGrpSpPr/>
            <p:nvPr/>
          </p:nvGrpSpPr>
          <p:grpSpPr>
            <a:xfrm>
              <a:off x="1151964" y="3520332"/>
              <a:ext cx="10237695" cy="3328703"/>
              <a:chOff x="1151964" y="3520332"/>
              <a:chExt cx="10237695" cy="332870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FAE7679-DEFF-479B-BDBF-7A7B4A608900}"/>
                  </a:ext>
                </a:extLst>
              </p:cNvPr>
              <p:cNvGrpSpPr/>
              <p:nvPr/>
            </p:nvGrpSpPr>
            <p:grpSpPr>
              <a:xfrm>
                <a:off x="1151964" y="3520332"/>
                <a:ext cx="10237695" cy="3328703"/>
                <a:chOff x="1151964" y="3520332"/>
                <a:chExt cx="10237695" cy="3328703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F570B596-062E-4BDA-B837-3242916FF5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1964" y="3520332"/>
                  <a:ext cx="9888071" cy="324633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E90CBD-66A5-4A84-957F-C86F98686261}"/>
                    </a:ext>
                  </a:extLst>
                </p:cNvPr>
                <p:cNvSpPr txBox="1"/>
                <p:nvPr/>
              </p:nvSpPr>
              <p:spPr>
                <a:xfrm>
                  <a:off x="9359153" y="6587425"/>
                  <a:ext cx="203050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100" dirty="0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</a:rPr>
                    <a:t>Source: Google Dev. (Modified).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3985CC-7131-4149-A872-1772E437DF8C}"/>
                  </a:ext>
                </a:extLst>
              </p:cNvPr>
              <p:cNvSpPr/>
              <p:nvPr/>
            </p:nvSpPr>
            <p:spPr>
              <a:xfrm>
                <a:off x="1161076" y="4791872"/>
                <a:ext cx="1474548" cy="15329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C60AFB0-BC87-47D4-9402-EB72E5889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97" r="10644"/>
              <a:stretch/>
            </p:blipFill>
            <p:spPr>
              <a:xfrm>
                <a:off x="1470639" y="4674606"/>
                <a:ext cx="676275" cy="150495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1F3755-B6D8-47DD-8420-C81BD0DE069E}"/>
                  </a:ext>
                </a:extLst>
              </p:cNvPr>
              <p:cNvSpPr/>
              <p:nvPr/>
            </p:nvSpPr>
            <p:spPr>
              <a:xfrm>
                <a:off x="10145250" y="5150166"/>
                <a:ext cx="781830" cy="64712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3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F49219-B7DB-4276-8F03-18FD10878276}"/>
                </a:ext>
              </a:extLst>
            </p:cNvPr>
            <p:cNvSpPr txBox="1"/>
            <p:nvPr/>
          </p:nvSpPr>
          <p:spPr>
            <a:xfrm>
              <a:off x="10478178" y="5113769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05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0.95%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3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AB4-C69E-463F-A67B-567D5AB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624654"/>
            <a:ext cx="10266875" cy="9546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Development &amp; Testing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AEC78C9-06FE-4981-B21D-B6345DDA90D1}"/>
              </a:ext>
            </a:extLst>
          </p:cNvPr>
          <p:cNvSpPr txBox="1">
            <a:spLocks/>
          </p:cNvSpPr>
          <p:nvPr/>
        </p:nvSpPr>
        <p:spPr>
          <a:xfrm>
            <a:off x="227347" y="1766888"/>
            <a:ext cx="5504329" cy="1474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project will be developed mainly in </a:t>
            </a:r>
            <a:r>
              <a:rPr lang="en-US" b="1" dirty="0">
                <a:solidFill>
                  <a:srgbClr val="FFFFFF"/>
                </a:solidFill>
              </a:rPr>
              <a:t>Python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Really Simple CAPTCHAs will be generated in </a:t>
            </a:r>
            <a:r>
              <a:rPr lang="en-US" b="1" dirty="0">
                <a:solidFill>
                  <a:srgbClr val="FFFFFF"/>
                </a:solidFill>
              </a:rPr>
              <a:t>PHP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Convolutional Neural Network will be developed in </a:t>
            </a:r>
            <a:r>
              <a:rPr lang="en-US" b="1" dirty="0" err="1">
                <a:solidFill>
                  <a:srgbClr val="FFFFFF"/>
                </a:solidFill>
              </a:rPr>
              <a:t>Keras</a:t>
            </a:r>
            <a:r>
              <a:rPr lang="en-US" dirty="0">
                <a:solidFill>
                  <a:srgbClr val="FFFFFF"/>
                </a:solidFill>
              </a:rPr>
              <a:t>, a high-level neural networks API, written in Python.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55DB9B9-6A42-4B51-AD14-FEA3B6A0EBA0}"/>
              </a:ext>
            </a:extLst>
          </p:cNvPr>
          <p:cNvSpPr txBox="1">
            <a:spLocks/>
          </p:cNvSpPr>
          <p:nvPr/>
        </p:nvSpPr>
        <p:spPr>
          <a:xfrm>
            <a:off x="6208880" y="1766888"/>
            <a:ext cx="5504329" cy="1474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dirty="0"/>
              <a:t>Testing types that will be used in this project are </a:t>
            </a:r>
            <a:r>
              <a:rPr lang="en-US" b="1" dirty="0"/>
              <a:t>Black and White Box Testing.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Functional tests </a:t>
            </a:r>
            <a:r>
              <a:rPr lang="en-US" dirty="0"/>
              <a:t>such as Unit, Integration and Acceptance will be tested.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Non functional tests </a:t>
            </a:r>
            <a:r>
              <a:rPr lang="en-US" dirty="0"/>
              <a:t>such as Reliability and Performance will also be tested.</a:t>
            </a:r>
          </a:p>
        </p:txBody>
      </p:sp>
      <p:pic>
        <p:nvPicPr>
          <p:cNvPr id="1026" name="Picture 2" descr="Image result for black box and white box testing">
            <a:extLst>
              <a:ext uri="{FF2B5EF4-FFF2-40B4-BE49-F238E27FC236}">
                <a16:creationId xmlns:a16="http://schemas.microsoft.com/office/drawing/2014/main" id="{AF5C0567-1799-444C-87D1-A58F7171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2" y="3857332"/>
            <a:ext cx="47529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eras">
            <a:extLst>
              <a:ext uri="{FF2B5EF4-FFF2-40B4-BE49-F238E27FC236}">
                <a16:creationId xmlns:a16="http://schemas.microsoft.com/office/drawing/2014/main" id="{F8E2D682-E1E6-4E93-AA85-BD8ED98F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4824"/>
            <a:ext cx="5715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7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84968F-910D-4A1D-9C31-F775AEF9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0"/>
            <a:ext cx="1065847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BBFC6-D2E8-46E9-A745-1C34E1F8F6C7}"/>
              </a:ext>
            </a:extLst>
          </p:cNvPr>
          <p:cNvSpPr txBox="1"/>
          <p:nvPr/>
        </p:nvSpPr>
        <p:spPr>
          <a:xfrm>
            <a:off x="4219663" y="5410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055703-D904-4315-A244-BC3250C31D4D}"/>
              </a:ext>
            </a:extLst>
          </p:cNvPr>
          <p:cNvSpPr txBox="1"/>
          <p:nvPr/>
        </p:nvSpPr>
        <p:spPr>
          <a:xfrm>
            <a:off x="1603944" y="5189708"/>
            <a:ext cx="518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Shane Nolan, 4</a:t>
            </a:r>
            <a:r>
              <a:rPr lang="en-ZA" baseline="30000" dirty="0">
                <a:solidFill>
                  <a:schemeClr val="bg1"/>
                </a:solidFill>
              </a:rPr>
              <a:t>th</a:t>
            </a:r>
            <a:r>
              <a:rPr lang="en-ZA" dirty="0">
                <a:solidFill>
                  <a:schemeClr val="bg1"/>
                </a:solidFill>
              </a:rPr>
              <a:t> Year Software Development Student</a:t>
            </a:r>
          </a:p>
          <a:p>
            <a:endParaRPr lang="en-I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714BDC-4735-40BD-93E2-FFF8FC5B0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91" y="3429000"/>
            <a:ext cx="6349206" cy="31746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447866-AE74-4BE2-9434-30AF2DE8F7DA}"/>
              </a:ext>
            </a:extLst>
          </p:cNvPr>
          <p:cNvSpPr txBox="1"/>
          <p:nvPr/>
        </p:nvSpPr>
        <p:spPr>
          <a:xfrm>
            <a:off x="1277957" y="3714665"/>
            <a:ext cx="61744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rbel" panose="020B0503020204020204" pitchFamily="34" charset="0"/>
              </a:rPr>
              <a:t>Therefore this project will focus on examining the robustness of alphanumeric CAPTCHAs with machine learning programs and provide additional research around CAPTCHA breaking.</a:t>
            </a:r>
          </a:p>
          <a:p>
            <a:pPr algn="just"/>
            <a:endParaRPr lang="en-US" sz="2000" dirty="0">
              <a:latin typeface="Corbel" panose="020B0503020204020204" pitchFamily="34" charset="0"/>
            </a:endParaRPr>
          </a:p>
          <a:p>
            <a:pPr algn="just"/>
            <a:r>
              <a:rPr lang="en-US" sz="2400" b="1" dirty="0">
                <a:latin typeface="Corbel" panose="020B0503020204020204" pitchFamily="34" charset="0"/>
              </a:rPr>
              <a:t>Question and Answers?</a:t>
            </a:r>
            <a:endParaRPr lang="en-IE" sz="2400" b="1" dirty="0">
              <a:latin typeface="Corbel" panose="020B05030202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296A9-97D3-411C-A28A-A51A993D7441}"/>
              </a:ext>
            </a:extLst>
          </p:cNvPr>
          <p:cNvSpPr txBox="1"/>
          <p:nvPr/>
        </p:nvSpPr>
        <p:spPr>
          <a:xfrm>
            <a:off x="1394190" y="6051416"/>
            <a:ext cx="528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latin typeface="Corbel" panose="020B0503020204020204" pitchFamily="34" charset="0"/>
              </a:rPr>
              <a:t>Shane Nolan, 4</a:t>
            </a:r>
            <a:r>
              <a:rPr lang="en-ZA" baseline="30000" dirty="0">
                <a:latin typeface="Corbel" panose="020B0503020204020204" pitchFamily="34" charset="0"/>
              </a:rPr>
              <a:t>th</a:t>
            </a:r>
            <a:r>
              <a:rPr lang="en-ZA" dirty="0">
                <a:latin typeface="Corbel" panose="020B0503020204020204" pitchFamily="34" charset="0"/>
              </a:rPr>
              <a:t> Year Software Development Student</a:t>
            </a:r>
          </a:p>
        </p:txBody>
      </p:sp>
    </p:spTree>
    <p:extLst>
      <p:ext uri="{BB962C8B-B14F-4D97-AF65-F5344CB8AC3E}">
        <p14:creationId xmlns:p14="http://schemas.microsoft.com/office/powerpoint/2010/main" val="362690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551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CAPTCHA Noise Removal</vt:lpstr>
      <vt:lpstr>CAPTCHA Segmentation</vt:lpstr>
      <vt:lpstr>Convolution Neural Network</vt:lpstr>
      <vt:lpstr>Project Development &amp;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22</cp:revision>
  <dcterms:created xsi:type="dcterms:W3CDTF">2019-01-28T18:29:01Z</dcterms:created>
  <dcterms:modified xsi:type="dcterms:W3CDTF">2019-02-03T22:36:02Z</dcterms:modified>
</cp:coreProperties>
</file>