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71" r:id="rId3"/>
    <p:sldId id="272" r:id="rId4"/>
    <p:sldId id="273" r:id="rId5"/>
    <p:sldId id="267" r:id="rId6"/>
    <p:sldId id="266" r:id="rId7"/>
    <p:sldId id="268" r:id="rId8"/>
    <p:sldId id="274" r:id="rId9"/>
    <p:sldId id="270" r:id="rId10"/>
    <p:sldId id="279" r:id="rId11"/>
    <p:sldId id="277" r:id="rId12"/>
    <p:sldId id="278" r:id="rId13"/>
    <p:sldId id="276" r:id="rId14"/>
    <p:sldId id="280" r:id="rId15"/>
    <p:sldId id="281" r:id="rId16"/>
    <p:sldId id="282" r:id="rId17"/>
    <p:sldId id="284" r:id="rId18"/>
    <p:sldId id="283" r:id="rId19"/>
    <p:sldId id="27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72C4"/>
    <a:srgbClr val="CCCCCC"/>
    <a:srgbClr val="927D7C"/>
    <a:srgbClr val="006DAD"/>
    <a:srgbClr val="0089E6"/>
    <a:srgbClr val="FFFFFF"/>
    <a:srgbClr val="59B1D9"/>
    <a:srgbClr val="356FEF"/>
    <a:srgbClr val="4A92FC"/>
    <a:srgbClr val="E373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242" autoAdjust="0"/>
  </p:normalViewPr>
  <p:slideViewPr>
    <p:cSldViewPr snapToGrid="0">
      <p:cViewPr varScale="1">
        <p:scale>
          <a:sx n="85" d="100"/>
          <a:sy n="85" d="100"/>
        </p:scale>
        <p:origin x="90" y="5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B04F90-EF32-43D0-BA9F-1AF391F4BB3A}" type="datetimeFigureOut">
              <a:rPr lang="en-IE" smtClean="0"/>
              <a:t>26/04/2019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C292A2-684E-4277-A3B2-A14EC3A2F37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238696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Source: https://developers.google.com/machine-learning/practica/image-classification/convolutional-neural-networks</a:t>
            </a:r>
          </a:p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C292A2-684E-4277-A3B2-A14EC3A2F376}" type="slidenum">
              <a:rPr lang="en-IE" smtClean="0"/>
              <a:t>7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535289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C292A2-684E-4277-A3B2-A14EC3A2F376}" type="slidenum">
              <a:rPr lang="en-IE" smtClean="0"/>
              <a:t>9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898546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C292A2-684E-4277-A3B2-A14EC3A2F376}" type="slidenum">
              <a:rPr lang="en-IE" smtClean="0"/>
              <a:t>19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792878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D66A5-EB68-4844-BF14-72B46D68A6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64FA55-8611-468E-A976-00D1E4341C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A8B797-0EF3-44E7-A327-BC63AB590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D1555-6287-416D-AEEC-5C29BAAA2E84}" type="datetimeFigureOut">
              <a:rPr lang="en-IE" smtClean="0"/>
              <a:t>26/04/2019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8A1C5E-144C-4177-B524-9F9842B0D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80E892-823D-431B-B406-FAA19CDC4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8BDC3-21BF-4BA0-9BE1-337FA40405F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00031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FB839-40E8-4031-A90A-96A2D251E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E87B7F-E9ED-4218-8D0A-AA39D6D767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456525-8758-4486-A044-55F0F3E43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D1555-6287-416D-AEEC-5C29BAAA2E84}" type="datetimeFigureOut">
              <a:rPr lang="en-IE" smtClean="0"/>
              <a:t>26/04/2019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61F7C9-32EB-4B5B-AC2F-7EA55F5FB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E5B438-A611-46CE-96B7-99622A7C6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8BDC3-21BF-4BA0-9BE1-337FA40405F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19312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776520-3634-4025-B798-5DD1C188D8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FAA61E-C40F-4E38-A7C6-E8C4C172D4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25DA1C-0C34-43F0-B11E-B50DC202C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D1555-6287-416D-AEEC-5C29BAAA2E84}" type="datetimeFigureOut">
              <a:rPr lang="en-IE" smtClean="0"/>
              <a:t>26/04/2019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EE4A9A-EE4B-4FBA-A647-BB69E5868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9988A5-DDF5-4ACA-9537-2CB060D07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8BDC3-21BF-4BA0-9BE1-337FA40405F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20947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751F1-FBBB-409E-8963-193E900A4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89EDD7-F78B-433D-A755-E175683843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EF17AB-9EF5-45B0-A979-7865CFE82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D1555-6287-416D-AEEC-5C29BAAA2E84}" type="datetimeFigureOut">
              <a:rPr lang="en-IE" smtClean="0"/>
              <a:t>26/04/2019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0F3594-D6E5-436A-8A27-54C8F2DDF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5AE86-FE6B-4B7A-B5A0-C418FD4AD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8BDC3-21BF-4BA0-9BE1-337FA40405F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95003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FB9D2-069A-4921-8E0B-41A9E6679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781C75-6F4A-4F0E-9353-C70D9252CF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0FE732-AA3A-4F22-BD2E-ECED8FACB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D1555-6287-416D-AEEC-5C29BAAA2E84}" type="datetimeFigureOut">
              <a:rPr lang="en-IE" smtClean="0"/>
              <a:t>26/04/2019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4E892C-D8C3-4BAB-8C08-D321FC7DB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9E29E9-3352-4785-9320-CFB8A2085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8BDC3-21BF-4BA0-9BE1-337FA40405F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50796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B0C6F-18F9-4FC0-AAF6-39803E0BB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E9C14-6DC7-40C7-AF84-F3CB0D25CC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630618-F55E-4A36-8EBA-1AEC078569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A15A51-37C6-444D-9525-E62739495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D1555-6287-416D-AEEC-5C29BAAA2E84}" type="datetimeFigureOut">
              <a:rPr lang="en-IE" smtClean="0"/>
              <a:t>26/04/2019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C05B8C-3995-4378-B210-F5DABAA74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5D2E06-C043-4BB5-B8AC-400C96E56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8BDC3-21BF-4BA0-9BE1-337FA40405F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30180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3E657-5B28-4E92-BD2B-8F9E9FFF6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A8750F-26E5-48EA-9F72-A1EED1C4A2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92CF27-C851-40B4-9A6A-DCB8BA6135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4912E7-5649-4233-8C86-F7C7BEC526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A2CB0A-2F73-45DA-B081-DCC92AB49C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CF70E4-8C6F-42C2-93F8-449DC6EAA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D1555-6287-416D-AEEC-5C29BAAA2E84}" type="datetimeFigureOut">
              <a:rPr lang="en-IE" smtClean="0"/>
              <a:t>26/04/2019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A36467-F5DB-452C-8FEE-84D77EDCF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943C02-50DA-47F7-AD04-641E8A0DA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8BDC3-21BF-4BA0-9BE1-337FA40405F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78522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45C93-C5AB-4401-831A-4012939A4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628478-B95A-458A-B30D-1B7DFA998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D1555-6287-416D-AEEC-5C29BAAA2E84}" type="datetimeFigureOut">
              <a:rPr lang="en-IE" smtClean="0"/>
              <a:t>26/04/2019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D0E642-FC8A-44B5-8D60-8F4B69B9C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CCC289-129D-4834-8513-20D2DE9AD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8BDC3-21BF-4BA0-9BE1-337FA40405F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51633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7BC03C-D4CD-4758-8662-3E6D7D7C2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D1555-6287-416D-AEEC-5C29BAAA2E84}" type="datetimeFigureOut">
              <a:rPr lang="en-IE" smtClean="0"/>
              <a:t>26/04/2019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27179E-0825-4FB3-9089-40389F125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E108D5-9698-40AB-B3FF-4F169ACA1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8BDC3-21BF-4BA0-9BE1-337FA40405F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86847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CC993-6B93-4D6A-BFB7-8A61CAA2B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185CE2-15F0-401D-AD7C-0606146EAF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8E6086-730D-41D5-BA32-8108618505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0529CA-DFAA-48E2-A970-66EDF6B1D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D1555-6287-416D-AEEC-5C29BAAA2E84}" type="datetimeFigureOut">
              <a:rPr lang="en-IE" smtClean="0"/>
              <a:t>26/04/2019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338100-A1A2-40F2-AB9A-62A29EC4D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1603A5-A8D4-4395-B23F-25FFC8256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8BDC3-21BF-4BA0-9BE1-337FA40405F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97587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F6C22-370D-480F-BF3D-263BDD65A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9863E1-2BAB-47F5-BD9F-EC4FA29EF5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1A8C4C-44A0-4B96-A99F-071966933B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3F90EA-618C-49A0-8FA7-C568AFAE4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D1555-6287-416D-AEEC-5C29BAAA2E84}" type="datetimeFigureOut">
              <a:rPr lang="en-IE" smtClean="0"/>
              <a:t>26/04/2019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255E11-0D9B-4031-B4CD-458D6F1B4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27CE4C-B273-4B68-BBAE-2C090FA18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8BDC3-21BF-4BA0-9BE1-337FA40405F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90168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E4C51E-9E91-4394-9AED-B8DCDD1C2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65BC1-FD9F-4A57-BCE5-702C90651C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9673BC-1F68-41CF-8278-E1D214751F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8D1555-6287-416D-AEEC-5C29BAAA2E84}" type="datetimeFigureOut">
              <a:rPr lang="en-IE" smtClean="0"/>
              <a:t>26/04/2019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093B80-0B32-42DD-92C2-FD8879550C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410339-5DAC-4BF3-A355-7138C69CC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38BDC3-21BF-4BA0-9BE1-337FA40405F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48507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gi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34.png"/><Relationship Id="rId5" Type="http://schemas.openxmlformats.org/officeDocument/2006/relationships/image" Target="../media/image23.png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484968F-910D-4A1D-9C31-F775AEF98C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281" y="0"/>
            <a:ext cx="10658474" cy="6858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AABBFC6-D2E8-46E9-A745-1C34E1F8F6C7}"/>
              </a:ext>
            </a:extLst>
          </p:cNvPr>
          <p:cNvSpPr txBox="1"/>
          <p:nvPr/>
        </p:nvSpPr>
        <p:spPr>
          <a:xfrm>
            <a:off x="4219663" y="541089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E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2055703-D904-4315-A244-BC3250C31D4D}"/>
              </a:ext>
            </a:extLst>
          </p:cNvPr>
          <p:cNvSpPr txBox="1"/>
          <p:nvPr/>
        </p:nvSpPr>
        <p:spPr>
          <a:xfrm>
            <a:off x="1603944" y="5189708"/>
            <a:ext cx="51883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>
                <a:solidFill>
                  <a:schemeClr val="bg1"/>
                </a:solidFill>
              </a:rPr>
              <a:t>Shane Nolan, 4</a:t>
            </a:r>
            <a:r>
              <a:rPr lang="en-ZA" baseline="30000" dirty="0">
                <a:solidFill>
                  <a:schemeClr val="bg1"/>
                </a:solidFill>
              </a:rPr>
              <a:t>th</a:t>
            </a:r>
            <a:r>
              <a:rPr lang="en-ZA" dirty="0">
                <a:solidFill>
                  <a:schemeClr val="bg1"/>
                </a:solidFill>
              </a:rPr>
              <a:t> Year Software Development Student</a:t>
            </a:r>
          </a:p>
          <a:p>
            <a:endParaRPr lang="en-IE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65714BDC-4735-40BD-93E2-FFF8FC5B01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791" y="3429000"/>
            <a:ext cx="6349206" cy="3174603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EE447866-AE74-4BE2-9434-30AF2DE8F7DA}"/>
              </a:ext>
            </a:extLst>
          </p:cNvPr>
          <p:cNvSpPr txBox="1"/>
          <p:nvPr/>
        </p:nvSpPr>
        <p:spPr>
          <a:xfrm>
            <a:off x="1277957" y="3796961"/>
            <a:ext cx="578979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rbel" panose="020B0503020204020204" pitchFamily="34" charset="0"/>
              </a:rPr>
              <a:t>An Examination on the Robustness of </a:t>
            </a:r>
          </a:p>
          <a:p>
            <a:r>
              <a:rPr lang="en-US" sz="2800" dirty="0">
                <a:latin typeface="Corbel" panose="020B0503020204020204" pitchFamily="34" charset="0"/>
              </a:rPr>
              <a:t>Alphanumeric CAPTCHA as a </a:t>
            </a:r>
          </a:p>
          <a:p>
            <a:r>
              <a:rPr lang="en-US" sz="2800" dirty="0">
                <a:latin typeface="Corbel" panose="020B0503020204020204" pitchFamily="34" charset="0"/>
              </a:rPr>
              <a:t>Challenge Response Test using </a:t>
            </a:r>
          </a:p>
          <a:p>
            <a:r>
              <a:rPr lang="en-US" sz="2800" dirty="0">
                <a:latin typeface="Corbel" panose="020B0503020204020204" pitchFamily="34" charset="0"/>
              </a:rPr>
              <a:t>Machine Learning</a:t>
            </a:r>
            <a:endParaRPr lang="en-IE" sz="2800" dirty="0">
              <a:latin typeface="Corbel" panose="020B0503020204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B8296A9-97D3-411C-A28A-A51A993D7441}"/>
              </a:ext>
            </a:extLst>
          </p:cNvPr>
          <p:cNvSpPr txBox="1"/>
          <p:nvPr/>
        </p:nvSpPr>
        <p:spPr>
          <a:xfrm>
            <a:off x="1394190" y="6051416"/>
            <a:ext cx="5282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>
                <a:latin typeface="Corbel" panose="020B0503020204020204" pitchFamily="34" charset="0"/>
              </a:rPr>
              <a:t>Shane Nolan, 4</a:t>
            </a:r>
            <a:r>
              <a:rPr lang="en-ZA" baseline="30000" dirty="0">
                <a:latin typeface="Corbel" panose="020B0503020204020204" pitchFamily="34" charset="0"/>
              </a:rPr>
              <a:t>th</a:t>
            </a:r>
            <a:r>
              <a:rPr lang="en-ZA" dirty="0">
                <a:latin typeface="Corbel" panose="020B0503020204020204" pitchFamily="34" charset="0"/>
              </a:rPr>
              <a:t> Year Software Development Student</a:t>
            </a:r>
          </a:p>
        </p:txBody>
      </p:sp>
      <p:pic>
        <p:nvPicPr>
          <p:cNvPr id="1034" name="Picture 10" descr="Image result for captcha gif">
            <a:extLst>
              <a:ext uri="{FF2B5EF4-FFF2-40B4-BE49-F238E27FC236}">
                <a16:creationId xmlns:a16="http://schemas.microsoft.com/office/drawing/2014/main" id="{B7C8BF39-5C83-436F-BB0F-E182CF0459E8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9362" y="2476500"/>
            <a:ext cx="7153275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918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xit" presetSubtype="4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" dur="500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2" presetClass="entr" presetSubtype="8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500"/>
                            </p:stCondLst>
                            <p:childTnLst>
                              <p:par>
                                <p:cTn id="17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7500"/>
                            </p:stCondLst>
                            <p:childTnLst>
                              <p:par>
                                <p:cTn id="2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36.png">
            <a:extLst>
              <a:ext uri="{FF2B5EF4-FFF2-40B4-BE49-F238E27FC236}">
                <a16:creationId xmlns:a16="http://schemas.microsoft.com/office/drawing/2014/main" id="{23CD9510-AA4B-467C-B01B-11725B9B20D4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122558" y="484445"/>
            <a:ext cx="8556731" cy="5889109"/>
          </a:xfrm>
          <a:prstGeom prst="rect">
            <a:avLst/>
          </a:prstGeom>
          <a:ln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B8BEA91-5E87-4DA8-8E50-7CA1290DB691}"/>
              </a:ext>
            </a:extLst>
          </p:cNvPr>
          <p:cNvSpPr txBox="1"/>
          <p:nvPr/>
        </p:nvSpPr>
        <p:spPr>
          <a:xfrm>
            <a:off x="9932245" y="2335823"/>
            <a:ext cx="5915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200" dirty="0"/>
              <a:t>*Stack</a:t>
            </a:r>
          </a:p>
        </p:txBody>
      </p:sp>
    </p:spTree>
    <p:extLst>
      <p:ext uri="{BB962C8B-B14F-4D97-AF65-F5344CB8AC3E}">
        <p14:creationId xmlns:p14="http://schemas.microsoft.com/office/powerpoint/2010/main" val="19567610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37.png">
            <a:extLst>
              <a:ext uri="{FF2B5EF4-FFF2-40B4-BE49-F238E27FC236}">
                <a16:creationId xmlns:a16="http://schemas.microsoft.com/office/drawing/2014/main" id="{0D8B626B-CFF8-4133-99F3-716ADE9F4A42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3306109" y="161729"/>
            <a:ext cx="5579781" cy="6534541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727173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41.png">
            <a:extLst>
              <a:ext uri="{FF2B5EF4-FFF2-40B4-BE49-F238E27FC236}">
                <a16:creationId xmlns:a16="http://schemas.microsoft.com/office/drawing/2014/main" id="{2D489D58-DB75-4716-ACA2-42C66BE37CF9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252857" y="707319"/>
            <a:ext cx="9686285" cy="5443361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41996066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A8ABF9D-76E4-4BFE-80C7-1889D8E5C52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409575"/>
            <a:ext cx="4724400" cy="60388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678099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4.png">
            <a:extLst>
              <a:ext uri="{FF2B5EF4-FFF2-40B4-BE49-F238E27FC236}">
                <a16:creationId xmlns:a16="http://schemas.microsoft.com/office/drawing/2014/main" id="{84ABB7C6-9ED4-4722-BE00-40323A8569DD}"/>
              </a:ext>
            </a:extLst>
          </p:cNvPr>
          <p:cNvPicPr/>
          <p:nvPr/>
        </p:nvPicPr>
        <p:blipFill>
          <a:blip r:embed="rId2"/>
          <a:srcRect t="1467"/>
          <a:stretch>
            <a:fillRect/>
          </a:stretch>
        </p:blipFill>
        <p:spPr>
          <a:xfrm>
            <a:off x="436739" y="491772"/>
            <a:ext cx="5659261" cy="5611504"/>
          </a:xfrm>
          <a:prstGeom prst="rect">
            <a:avLst/>
          </a:prstGeom>
          <a:ln/>
        </p:spPr>
      </p:pic>
      <p:pic>
        <p:nvPicPr>
          <p:cNvPr id="3" name="image5.png">
            <a:extLst>
              <a:ext uri="{FF2B5EF4-FFF2-40B4-BE49-F238E27FC236}">
                <a16:creationId xmlns:a16="http://schemas.microsoft.com/office/drawing/2014/main" id="{4650A270-8DC4-49DF-BD19-48D5EB8BB435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096000" y="2076450"/>
            <a:ext cx="5943600" cy="270510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42431260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57.png">
            <a:extLst>
              <a:ext uri="{FF2B5EF4-FFF2-40B4-BE49-F238E27FC236}">
                <a16:creationId xmlns:a16="http://schemas.microsoft.com/office/drawing/2014/main" id="{6694AE3B-C4AE-4545-9360-F22F60002D1D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3124200" y="1792817"/>
            <a:ext cx="5943600" cy="1917700"/>
          </a:xfrm>
          <a:prstGeom prst="rect">
            <a:avLst/>
          </a:prstGeom>
          <a:ln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4B71755-93F4-496D-8C51-547CA6BBDD59}"/>
              </a:ext>
            </a:extLst>
          </p:cNvPr>
          <p:cNvSpPr txBox="1"/>
          <p:nvPr/>
        </p:nvSpPr>
        <p:spPr>
          <a:xfrm>
            <a:off x="2631205" y="3939823"/>
            <a:ext cx="692958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E" i="1" dirty="0"/>
              <a:t>Implementing a Singleton prevented multiple loadings of a model, </a:t>
            </a:r>
          </a:p>
          <a:p>
            <a:pPr algn="ctr"/>
            <a:r>
              <a:rPr lang="en-IE" i="1" dirty="0"/>
              <a:t>resulting in accuracy prediction times decreasing by approximately </a:t>
            </a:r>
            <a:r>
              <a:rPr lang="en-IE" b="1" i="1" dirty="0"/>
              <a:t>98%.</a:t>
            </a:r>
          </a:p>
          <a:p>
            <a:pPr algn="ctr"/>
            <a:endParaRPr lang="en-IE" i="1" dirty="0"/>
          </a:p>
          <a:p>
            <a:pPr algn="ctr"/>
            <a:r>
              <a:rPr lang="en-IE" b="1" i="1" dirty="0"/>
              <a:t>30 minutes </a:t>
            </a:r>
            <a:r>
              <a:rPr lang="en-IE" i="1" dirty="0"/>
              <a:t>for 100 CAPTCHA images -&gt; </a:t>
            </a:r>
            <a:r>
              <a:rPr lang="en-IE" b="1" i="1" dirty="0"/>
              <a:t>3 seconds</a:t>
            </a:r>
          </a:p>
          <a:p>
            <a:pPr algn="ctr"/>
            <a:endParaRPr lang="en-IE" i="1" dirty="0"/>
          </a:p>
        </p:txBody>
      </p:sp>
    </p:spTree>
    <p:extLst>
      <p:ext uri="{BB962C8B-B14F-4D97-AF65-F5344CB8AC3E}">
        <p14:creationId xmlns:p14="http://schemas.microsoft.com/office/powerpoint/2010/main" val="24828383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400476B-763B-4AAE-97A5-A70C7CB0ED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5572" y="779021"/>
            <a:ext cx="7840856" cy="5299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8638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9.png">
            <a:extLst>
              <a:ext uri="{FF2B5EF4-FFF2-40B4-BE49-F238E27FC236}">
                <a16:creationId xmlns:a16="http://schemas.microsoft.com/office/drawing/2014/main" id="{EB563F4F-1BF8-4984-AFEE-C2990B9E2A7D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653999" y="693761"/>
            <a:ext cx="6884002" cy="5493056"/>
          </a:xfrm>
          <a:prstGeom prst="rect">
            <a:avLst/>
          </a:prstGeom>
          <a:ln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3835651-43F8-44EA-B084-5B0CF4219891}"/>
              </a:ext>
            </a:extLst>
          </p:cNvPr>
          <p:cNvSpPr txBox="1"/>
          <p:nvPr/>
        </p:nvSpPr>
        <p:spPr>
          <a:xfrm>
            <a:off x="7855459" y="6254551"/>
            <a:ext cx="1411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CAPTCHA 0.3</a:t>
            </a:r>
          </a:p>
        </p:txBody>
      </p:sp>
    </p:spTree>
    <p:extLst>
      <p:ext uri="{BB962C8B-B14F-4D97-AF65-F5344CB8AC3E}">
        <p14:creationId xmlns:p14="http://schemas.microsoft.com/office/powerpoint/2010/main" val="22874967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9F7C283-7A2A-4FB3-99EA-D09B6B4828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993" y="2049187"/>
            <a:ext cx="10706014" cy="27596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83493CC-8153-4856-8E23-727D2BC4F990}"/>
              </a:ext>
            </a:extLst>
          </p:cNvPr>
          <p:cNvSpPr txBox="1"/>
          <p:nvPr/>
        </p:nvSpPr>
        <p:spPr>
          <a:xfrm>
            <a:off x="2883293" y="1279746"/>
            <a:ext cx="64254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4400" dirty="0"/>
              <a:t>Final Prediction Accuracies </a:t>
            </a:r>
          </a:p>
        </p:txBody>
      </p:sp>
    </p:spTree>
    <p:extLst>
      <p:ext uri="{BB962C8B-B14F-4D97-AF65-F5344CB8AC3E}">
        <p14:creationId xmlns:p14="http://schemas.microsoft.com/office/powerpoint/2010/main" val="18899116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51B89E8-F88B-40A4-A39E-3946440B1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335AE8D-B60B-4BC5-98A0-ADB3712C8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88" y="0"/>
            <a:ext cx="12188825" cy="3428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DD6AB4-C69E-463F-A67B-567D5ABCD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2562" y="1237186"/>
            <a:ext cx="10266875" cy="9546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Future Work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4" descr="Image result for docker">
            <a:extLst>
              <a:ext uri="{FF2B5EF4-FFF2-40B4-BE49-F238E27FC236}">
                <a16:creationId xmlns:a16="http://schemas.microsoft.com/office/drawing/2014/main" id="{BE6B6B56-E4A6-49B4-9C49-ED8CCCE16B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738" y="3594921"/>
            <a:ext cx="2981325" cy="2638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rest api">
            <a:extLst>
              <a:ext uri="{FF2B5EF4-FFF2-40B4-BE49-F238E27FC236}">
                <a16:creationId xmlns:a16="http://schemas.microsoft.com/office/drawing/2014/main" id="{3EF97480-355A-469E-8952-A017E9ED2A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9325970" y="4101631"/>
            <a:ext cx="3428999" cy="2083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37.png">
            <a:extLst>
              <a:ext uri="{FF2B5EF4-FFF2-40B4-BE49-F238E27FC236}">
                <a16:creationId xmlns:a16="http://schemas.microsoft.com/office/drawing/2014/main" id="{85630E82-7293-4F02-898F-DAA44F4235D3}"/>
              </a:ext>
            </a:extLst>
          </p:cNvPr>
          <p:cNvPicPr/>
          <p:nvPr/>
        </p:nvPicPr>
        <p:blipFill>
          <a:blip r:embed="rId5"/>
          <a:srcRect/>
          <a:stretch>
            <a:fillRect/>
          </a:stretch>
        </p:blipFill>
        <p:spPr>
          <a:xfrm>
            <a:off x="6577541" y="3594921"/>
            <a:ext cx="2789891" cy="3267271"/>
          </a:xfrm>
          <a:prstGeom prst="rect">
            <a:avLst/>
          </a:prstGeom>
          <a:ln/>
        </p:spPr>
      </p:pic>
      <p:pic>
        <p:nvPicPr>
          <p:cNvPr id="11" name="image62.png">
            <a:extLst>
              <a:ext uri="{FF2B5EF4-FFF2-40B4-BE49-F238E27FC236}">
                <a16:creationId xmlns:a16="http://schemas.microsoft.com/office/drawing/2014/main" id="{0976F187-5453-49CE-9DAA-7B35827C7B50}"/>
              </a:ext>
            </a:extLst>
          </p:cNvPr>
          <p:cNvPicPr/>
          <p:nvPr/>
        </p:nvPicPr>
        <p:blipFill>
          <a:blip r:embed="rId6"/>
          <a:srcRect/>
          <a:stretch>
            <a:fillRect/>
          </a:stretch>
        </p:blipFill>
        <p:spPr>
          <a:xfrm>
            <a:off x="4155721" y="4440498"/>
            <a:ext cx="1940278" cy="1405999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5840784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6063B55-08F3-44CA-BB2D-6909E21DBCC1}"/>
              </a:ext>
            </a:extLst>
          </p:cNvPr>
          <p:cNvSpPr txBox="1"/>
          <p:nvPr/>
        </p:nvSpPr>
        <p:spPr>
          <a:xfrm>
            <a:off x="3631318" y="1717145"/>
            <a:ext cx="492936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4400" dirty="0"/>
              <a:t>CAPTCHAs Examined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D84D15-3E23-41DF-8A20-FA2511C8435B}"/>
              </a:ext>
            </a:extLst>
          </p:cNvPr>
          <p:cNvSpPr txBox="1"/>
          <p:nvPr/>
        </p:nvSpPr>
        <p:spPr>
          <a:xfrm>
            <a:off x="3316941" y="3300587"/>
            <a:ext cx="16674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200" i="1" dirty="0">
                <a:solidFill>
                  <a:srgbClr val="4472C4"/>
                </a:solidFill>
              </a:rPr>
              <a:t>Really Simple CAPTCHA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73681B-1743-4136-BF32-08FD42A217A4}"/>
              </a:ext>
            </a:extLst>
          </p:cNvPr>
          <p:cNvSpPr txBox="1"/>
          <p:nvPr/>
        </p:nvSpPr>
        <p:spPr>
          <a:xfrm>
            <a:off x="5262281" y="3306191"/>
            <a:ext cx="16674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200" i="1" dirty="0">
                <a:solidFill>
                  <a:srgbClr val="4472C4"/>
                </a:solidFill>
              </a:rPr>
              <a:t>Python CAPTCHA 0.3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069CCC-66D5-440C-958E-8638D6150425}"/>
              </a:ext>
            </a:extLst>
          </p:cNvPr>
          <p:cNvSpPr txBox="1"/>
          <p:nvPr/>
        </p:nvSpPr>
        <p:spPr>
          <a:xfrm>
            <a:off x="7382940" y="3300587"/>
            <a:ext cx="16674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200" i="1" dirty="0" err="1">
                <a:solidFill>
                  <a:srgbClr val="4472C4"/>
                </a:solidFill>
              </a:rPr>
              <a:t>Pastebin</a:t>
            </a:r>
            <a:r>
              <a:rPr lang="en-IE" sz="1200" i="1" dirty="0">
                <a:solidFill>
                  <a:srgbClr val="4472C4"/>
                </a:solidFill>
              </a:rPr>
              <a:t> CAPTCHA</a:t>
            </a:r>
          </a:p>
        </p:txBody>
      </p:sp>
      <p:pic>
        <p:nvPicPr>
          <p:cNvPr id="13" name="Picture 12" descr="A close up of a sign&#10;&#10;Description automatically generated">
            <a:extLst>
              <a:ext uri="{FF2B5EF4-FFF2-40B4-BE49-F238E27FC236}">
                <a16:creationId xmlns:a16="http://schemas.microsoft.com/office/drawing/2014/main" id="{F1BAAF4E-B09F-4B9B-A5CC-3D54D1ACA9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1318" y="2848551"/>
            <a:ext cx="685714" cy="22857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8FEE971-A517-4E92-A020-3D2643C274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7681" y="2657751"/>
            <a:ext cx="1143000" cy="333375"/>
          </a:xfrm>
          <a:prstGeom prst="rect">
            <a:avLst/>
          </a:prstGeom>
        </p:spPr>
      </p:pic>
      <p:pic>
        <p:nvPicPr>
          <p:cNvPr id="17" name="Picture 16" descr="A picture containing sky&#10;&#10;Description automatically generated">
            <a:extLst>
              <a:ext uri="{FF2B5EF4-FFF2-40B4-BE49-F238E27FC236}">
                <a16:creationId xmlns:a16="http://schemas.microsoft.com/office/drawing/2014/main" id="{8E7650B4-1471-4C5A-B6C3-9ED5F05D95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2281" y="2657751"/>
            <a:ext cx="152400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912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6063B55-08F3-44CA-BB2D-6909E21DBCC1}"/>
              </a:ext>
            </a:extLst>
          </p:cNvPr>
          <p:cNvSpPr txBox="1"/>
          <p:nvPr/>
        </p:nvSpPr>
        <p:spPr>
          <a:xfrm>
            <a:off x="3631318" y="1717145"/>
            <a:ext cx="492936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4400" dirty="0"/>
              <a:t>CAPTCHAs Examined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D84D15-3E23-41DF-8A20-FA2511C8435B}"/>
              </a:ext>
            </a:extLst>
          </p:cNvPr>
          <p:cNvSpPr txBox="1"/>
          <p:nvPr/>
        </p:nvSpPr>
        <p:spPr>
          <a:xfrm>
            <a:off x="3316941" y="3300587"/>
            <a:ext cx="16674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200" i="1" dirty="0">
                <a:solidFill>
                  <a:srgbClr val="4472C4"/>
                </a:solidFill>
              </a:rPr>
              <a:t>Really Simple CAPTCHA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73681B-1743-4136-BF32-08FD42A217A4}"/>
              </a:ext>
            </a:extLst>
          </p:cNvPr>
          <p:cNvSpPr txBox="1"/>
          <p:nvPr/>
        </p:nvSpPr>
        <p:spPr>
          <a:xfrm>
            <a:off x="5262281" y="3306191"/>
            <a:ext cx="16674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200" i="1" dirty="0">
                <a:solidFill>
                  <a:srgbClr val="4472C4"/>
                </a:solidFill>
              </a:rPr>
              <a:t>Python CAPTCHA 0.3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7047CA-61E5-4B5D-A727-D4570C772C7D}"/>
              </a:ext>
            </a:extLst>
          </p:cNvPr>
          <p:cNvSpPr txBox="1"/>
          <p:nvPr/>
        </p:nvSpPr>
        <p:spPr>
          <a:xfrm>
            <a:off x="5405712" y="4781543"/>
            <a:ext cx="16674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200" i="1" dirty="0" err="1">
                <a:solidFill>
                  <a:srgbClr val="4472C4"/>
                </a:solidFill>
              </a:rPr>
              <a:t>Superbuy</a:t>
            </a:r>
            <a:r>
              <a:rPr lang="en-IE" sz="1200" i="1" dirty="0">
                <a:solidFill>
                  <a:srgbClr val="4472C4"/>
                </a:solidFill>
              </a:rPr>
              <a:t> CAPTCHA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B48507-97D7-4039-8A2D-EEB6968A149A}"/>
              </a:ext>
            </a:extLst>
          </p:cNvPr>
          <p:cNvSpPr txBox="1"/>
          <p:nvPr/>
        </p:nvSpPr>
        <p:spPr>
          <a:xfrm>
            <a:off x="5704905" y="3935961"/>
            <a:ext cx="671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i="1" dirty="0"/>
              <a:t>Extra</a:t>
            </a:r>
          </a:p>
        </p:txBody>
      </p:sp>
      <p:pic>
        <p:nvPicPr>
          <p:cNvPr id="8" name="image40.png">
            <a:extLst>
              <a:ext uri="{FF2B5EF4-FFF2-40B4-BE49-F238E27FC236}">
                <a16:creationId xmlns:a16="http://schemas.microsoft.com/office/drawing/2014/main" id="{D2F7DEBC-EE48-453D-B1F3-C726D92F736A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5463367" y="4305293"/>
            <a:ext cx="1143000" cy="476250"/>
          </a:xfrm>
          <a:prstGeom prst="rect">
            <a:avLst/>
          </a:prstGeom>
          <a:ln/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9069CCC-66D5-440C-958E-8638D6150425}"/>
              </a:ext>
            </a:extLst>
          </p:cNvPr>
          <p:cNvSpPr txBox="1"/>
          <p:nvPr/>
        </p:nvSpPr>
        <p:spPr>
          <a:xfrm>
            <a:off x="7382940" y="3300587"/>
            <a:ext cx="16674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200" i="1" dirty="0" err="1">
                <a:solidFill>
                  <a:srgbClr val="4472C4"/>
                </a:solidFill>
              </a:rPr>
              <a:t>Pastebin</a:t>
            </a:r>
            <a:r>
              <a:rPr lang="en-IE" sz="1200" i="1" dirty="0">
                <a:solidFill>
                  <a:srgbClr val="4472C4"/>
                </a:solidFill>
              </a:rPr>
              <a:t> CAPTCHA</a:t>
            </a:r>
          </a:p>
        </p:txBody>
      </p:sp>
      <p:pic>
        <p:nvPicPr>
          <p:cNvPr id="13" name="Picture 12" descr="A close up of a sign&#10;&#10;Description automatically generated">
            <a:extLst>
              <a:ext uri="{FF2B5EF4-FFF2-40B4-BE49-F238E27FC236}">
                <a16:creationId xmlns:a16="http://schemas.microsoft.com/office/drawing/2014/main" id="{F1BAAF4E-B09F-4B9B-A5CC-3D54D1ACA9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1318" y="2848551"/>
            <a:ext cx="685714" cy="22857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EDC907E-AC79-4067-A641-4F49C16F08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1318" y="2848536"/>
            <a:ext cx="685800" cy="2286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B8A56BA-1005-4681-AC56-64DD8AEB395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7681" y="2663186"/>
            <a:ext cx="1143000" cy="33337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FEA0405-426C-49D4-9CCC-BE778C5D091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3372" y="2659864"/>
            <a:ext cx="152400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913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sky&#10;&#10;Description automatically generated">
            <a:extLst>
              <a:ext uri="{FF2B5EF4-FFF2-40B4-BE49-F238E27FC236}">
                <a16:creationId xmlns:a16="http://schemas.microsoft.com/office/drawing/2014/main" id="{20524A3B-B9C4-4D03-B19A-333B05C084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904153"/>
            <a:ext cx="1524000" cy="571500"/>
          </a:xfrm>
          <a:prstGeom prst="rect">
            <a:avLst/>
          </a:prstGeom>
          <a:ln w="25400">
            <a:solidFill>
              <a:schemeClr val="bg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D964ACB-EBFF-41C0-ACFF-CA2D18C3A1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475653"/>
            <a:ext cx="1524000" cy="571500"/>
          </a:xfrm>
          <a:prstGeom prst="rect">
            <a:avLst/>
          </a:prstGeom>
          <a:ln w="25400">
            <a:solidFill>
              <a:schemeClr val="bg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88C9D50-E99A-4A00-9AD6-9A833C156A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904153"/>
            <a:ext cx="1524000" cy="571500"/>
          </a:xfrm>
          <a:prstGeom prst="rect">
            <a:avLst/>
          </a:prstGeom>
          <a:ln w="25400">
            <a:solidFill>
              <a:schemeClr val="bg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07D7986-1A34-410F-8E2B-AA9B161580C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475653"/>
            <a:ext cx="1524000" cy="571500"/>
          </a:xfrm>
          <a:prstGeom prst="rect">
            <a:avLst/>
          </a:prstGeom>
          <a:ln w="25400">
            <a:solidFill>
              <a:schemeClr val="bg1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5D83087-840E-4C50-A353-246D09CE4375}"/>
              </a:ext>
            </a:extLst>
          </p:cNvPr>
          <p:cNvSpPr txBox="1"/>
          <p:nvPr/>
        </p:nvSpPr>
        <p:spPr>
          <a:xfrm>
            <a:off x="3866672" y="2078726"/>
            <a:ext cx="445865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4400" dirty="0"/>
              <a:t>CAPTCHA Usability</a:t>
            </a:r>
          </a:p>
        </p:txBody>
      </p:sp>
    </p:spTree>
    <p:extLst>
      <p:ext uri="{BB962C8B-B14F-4D97-AF65-F5344CB8AC3E}">
        <p14:creationId xmlns:p14="http://schemas.microsoft.com/office/powerpoint/2010/main" val="23248929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51B89E8-F88B-40A4-A39E-3946440B1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335AE8D-B60B-4BC5-98A0-ADB3712C8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88" y="0"/>
            <a:ext cx="12188825" cy="3428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DD6AB4-C69E-463F-A67B-567D5ABCD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2561" y="1318547"/>
            <a:ext cx="10266875" cy="9546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dirty="0"/>
              <a:t>CAPTCHA 0.3 Image Processing</a:t>
            </a:r>
            <a:endParaRPr lang="en-US" sz="4000" i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B6FDD77-15A6-452F-A270-8B1B267156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0367" y="4559937"/>
            <a:ext cx="2594745" cy="979516"/>
          </a:xfrm>
          <a:prstGeom prst="rect">
            <a:avLst/>
          </a:prstGeom>
          <a:effectLst/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B4C402D-720D-46CD-A60C-0432FCF9C9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8627" y="4566319"/>
            <a:ext cx="2594745" cy="97951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B805B98-C1EB-42BB-BE65-03FE4AE418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347" y="4651291"/>
            <a:ext cx="2594744" cy="979149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3D34784E-6307-4D44-A461-3603B4942CFE}"/>
              </a:ext>
            </a:extLst>
          </p:cNvPr>
          <p:cNvGrpSpPr/>
          <p:nvPr/>
        </p:nvGrpSpPr>
        <p:grpSpPr>
          <a:xfrm>
            <a:off x="3194664" y="5009336"/>
            <a:ext cx="1017711" cy="263057"/>
            <a:chOff x="3194664" y="5009336"/>
            <a:chExt cx="1017711" cy="263057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8E7552E6-EAC2-4D08-AE18-498B9F7339AC}"/>
                </a:ext>
              </a:extLst>
            </p:cNvPr>
            <p:cNvSpPr/>
            <p:nvPr/>
          </p:nvSpPr>
          <p:spPr>
            <a:xfrm>
              <a:off x="3194664" y="5009336"/>
              <a:ext cx="263057" cy="263057"/>
            </a:xfrm>
            <a:prstGeom prst="ellipse">
              <a:avLst/>
            </a:prstGeom>
            <a:solidFill>
              <a:srgbClr val="CCCC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809AB15-BCC1-4BC7-85A3-F4F6D0118FC6}"/>
                </a:ext>
              </a:extLst>
            </p:cNvPr>
            <p:cNvSpPr/>
            <p:nvPr/>
          </p:nvSpPr>
          <p:spPr>
            <a:xfrm>
              <a:off x="3571991" y="5009336"/>
              <a:ext cx="263057" cy="263057"/>
            </a:xfrm>
            <a:prstGeom prst="ellipse">
              <a:avLst/>
            </a:prstGeom>
            <a:solidFill>
              <a:srgbClr val="CCCC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1CC4FC7-4E1D-4B7C-BC28-9D39C7966AD3}"/>
                </a:ext>
              </a:extLst>
            </p:cNvPr>
            <p:cNvSpPr/>
            <p:nvPr/>
          </p:nvSpPr>
          <p:spPr>
            <a:xfrm>
              <a:off x="3949318" y="5009336"/>
              <a:ext cx="263057" cy="263057"/>
            </a:xfrm>
            <a:prstGeom prst="ellipse">
              <a:avLst/>
            </a:prstGeom>
            <a:solidFill>
              <a:srgbClr val="CCCC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6C77647-50BC-413E-B1DD-CE5CED5C9ABA}"/>
              </a:ext>
            </a:extLst>
          </p:cNvPr>
          <p:cNvGrpSpPr/>
          <p:nvPr/>
        </p:nvGrpSpPr>
        <p:grpSpPr>
          <a:xfrm>
            <a:off x="7942353" y="5009336"/>
            <a:ext cx="1017711" cy="263057"/>
            <a:chOff x="3194664" y="5009336"/>
            <a:chExt cx="1017711" cy="263057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B5765E24-793F-495D-9B15-2C06B6DA5FC5}"/>
                </a:ext>
              </a:extLst>
            </p:cNvPr>
            <p:cNvSpPr/>
            <p:nvPr/>
          </p:nvSpPr>
          <p:spPr>
            <a:xfrm>
              <a:off x="3194664" y="5009336"/>
              <a:ext cx="263057" cy="263057"/>
            </a:xfrm>
            <a:prstGeom prst="ellipse">
              <a:avLst/>
            </a:prstGeom>
            <a:solidFill>
              <a:srgbClr val="CCCC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9191D3B8-ABE6-42DE-B343-CD0CE6386F60}"/>
                </a:ext>
              </a:extLst>
            </p:cNvPr>
            <p:cNvSpPr/>
            <p:nvPr/>
          </p:nvSpPr>
          <p:spPr>
            <a:xfrm>
              <a:off x="3571991" y="5009336"/>
              <a:ext cx="263057" cy="263057"/>
            </a:xfrm>
            <a:prstGeom prst="ellipse">
              <a:avLst/>
            </a:prstGeom>
            <a:solidFill>
              <a:srgbClr val="CCCC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EF2DBA96-31BE-474F-B257-7B0917284C29}"/>
                </a:ext>
              </a:extLst>
            </p:cNvPr>
            <p:cNvSpPr/>
            <p:nvPr/>
          </p:nvSpPr>
          <p:spPr>
            <a:xfrm>
              <a:off x="3949318" y="5009336"/>
              <a:ext cx="263057" cy="263057"/>
            </a:xfrm>
            <a:prstGeom prst="ellipse">
              <a:avLst/>
            </a:prstGeom>
            <a:solidFill>
              <a:srgbClr val="CCCC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/>
            </a:p>
          </p:txBody>
        </p:sp>
      </p:grpSp>
    </p:spTree>
    <p:extLst>
      <p:ext uri="{BB962C8B-B14F-4D97-AF65-F5344CB8AC3E}">
        <p14:creationId xmlns:p14="http://schemas.microsoft.com/office/powerpoint/2010/main" val="6556024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51B89E8-F88B-40A4-A39E-3946440B1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335AE8D-B60B-4BC5-98A0-ADB3712C8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88" y="0"/>
            <a:ext cx="12188825" cy="3428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DD6AB4-C69E-463F-A67B-567D5ABCD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2562" y="1417756"/>
            <a:ext cx="10266875" cy="9546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CAPTCHA Segmentation</a:t>
            </a:r>
          </a:p>
        </p:txBody>
      </p:sp>
      <p:pic>
        <p:nvPicPr>
          <p:cNvPr id="18" name="image35.png">
            <a:extLst>
              <a:ext uri="{FF2B5EF4-FFF2-40B4-BE49-F238E27FC236}">
                <a16:creationId xmlns:a16="http://schemas.microsoft.com/office/drawing/2014/main" id="{8EF660F1-4A55-431B-9E0F-943B8D9F1B17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4371975" y="4053653"/>
            <a:ext cx="3448050" cy="1990725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5572994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51B89E8-F88B-40A4-A39E-3946440B1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335AE8D-B60B-4BC5-98A0-ADB3712C8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88" y="0"/>
            <a:ext cx="12188825" cy="3428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DD6AB4-C69E-463F-A67B-567D5ABCD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2561" y="1291676"/>
            <a:ext cx="10266875" cy="9546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Convolution Neural Network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C8AF83A-85A9-4EA3-A701-4A48D7AB15E3}"/>
              </a:ext>
            </a:extLst>
          </p:cNvPr>
          <p:cNvGrpSpPr/>
          <p:nvPr/>
        </p:nvGrpSpPr>
        <p:grpSpPr>
          <a:xfrm>
            <a:off x="1151964" y="3520332"/>
            <a:ext cx="10237695" cy="3328703"/>
            <a:chOff x="1151964" y="3520332"/>
            <a:chExt cx="10237695" cy="3328703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444C00FD-8BD7-4C5B-91DA-F2BE8EC3FCBA}"/>
                </a:ext>
              </a:extLst>
            </p:cNvPr>
            <p:cNvGrpSpPr/>
            <p:nvPr/>
          </p:nvGrpSpPr>
          <p:grpSpPr>
            <a:xfrm>
              <a:off x="1151964" y="3520332"/>
              <a:ext cx="10237695" cy="3328703"/>
              <a:chOff x="1151964" y="3520332"/>
              <a:chExt cx="10237695" cy="3328703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3FAE7679-DEFF-479B-BDBF-7A7B4A608900}"/>
                  </a:ext>
                </a:extLst>
              </p:cNvPr>
              <p:cNvGrpSpPr/>
              <p:nvPr/>
            </p:nvGrpSpPr>
            <p:grpSpPr>
              <a:xfrm>
                <a:off x="1151964" y="3520332"/>
                <a:ext cx="10237695" cy="3328703"/>
                <a:chOff x="1151964" y="3520332"/>
                <a:chExt cx="10237695" cy="3328703"/>
              </a:xfrm>
            </p:grpSpPr>
            <p:pic>
              <p:nvPicPr>
                <p:cNvPr id="13" name="Picture 12">
                  <a:extLst>
                    <a:ext uri="{FF2B5EF4-FFF2-40B4-BE49-F238E27FC236}">
                      <a16:creationId xmlns:a16="http://schemas.microsoft.com/office/drawing/2014/main" id="{F570B596-062E-4BDA-B837-3242916FF5B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151964" y="3520332"/>
                  <a:ext cx="9888071" cy="3246335"/>
                </a:xfrm>
                <a:prstGeom prst="rect">
                  <a:avLst/>
                </a:prstGeom>
              </p:spPr>
            </p:pic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16E90CBD-66A5-4A84-957F-C86F98686261}"/>
                    </a:ext>
                  </a:extLst>
                </p:cNvPr>
                <p:cNvSpPr txBox="1"/>
                <p:nvPr/>
              </p:nvSpPr>
              <p:spPr>
                <a:xfrm>
                  <a:off x="9359153" y="6587425"/>
                  <a:ext cx="2030506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E" sz="1100" dirty="0">
                      <a:solidFill>
                        <a:schemeClr val="bg1">
                          <a:lumMod val="65000"/>
                          <a:lumOff val="35000"/>
                        </a:schemeClr>
                      </a:solidFill>
                    </a:rPr>
                    <a:t>Source: Google Dev. (Modified).</a:t>
                  </a:r>
                </a:p>
              </p:txBody>
            </p:sp>
          </p:grp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023985CC-7131-4149-A872-1772E437DF8C}"/>
                  </a:ext>
                </a:extLst>
              </p:cNvPr>
              <p:cNvSpPr/>
              <p:nvPr/>
            </p:nvSpPr>
            <p:spPr>
              <a:xfrm>
                <a:off x="1161076" y="4791872"/>
                <a:ext cx="1474548" cy="1532964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E"/>
              </a:p>
            </p:txBody>
          </p:sp>
          <p:pic>
            <p:nvPicPr>
              <p:cNvPr id="32" name="Picture 31">
                <a:extLst>
                  <a:ext uri="{FF2B5EF4-FFF2-40B4-BE49-F238E27FC236}">
                    <a16:creationId xmlns:a16="http://schemas.microsoft.com/office/drawing/2014/main" id="{0C60AFB0-BC87-47D4-9402-EB72E5889AB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6797" r="10644"/>
              <a:stretch/>
            </p:blipFill>
            <p:spPr>
              <a:xfrm>
                <a:off x="1470639" y="4674606"/>
                <a:ext cx="676275" cy="1504950"/>
              </a:xfrm>
              <a:prstGeom prst="rect">
                <a:avLst/>
              </a:prstGeom>
            </p:spPr>
          </p:pic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541F3755-B6D8-47DD-8420-C81BD0DE069E}"/>
                  </a:ext>
                </a:extLst>
              </p:cNvPr>
              <p:cNvSpPr/>
              <p:nvPr/>
            </p:nvSpPr>
            <p:spPr>
              <a:xfrm>
                <a:off x="10145250" y="5150166"/>
                <a:ext cx="781830" cy="647129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44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E" sz="3600" dirty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1</a:t>
                </a:r>
              </a:p>
            </p:txBody>
          </p:sp>
        </p:grp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3F49219-B7DB-4276-8F03-18FD10878276}"/>
                </a:ext>
              </a:extLst>
            </p:cNvPr>
            <p:cNvSpPr txBox="1"/>
            <p:nvPr/>
          </p:nvSpPr>
          <p:spPr>
            <a:xfrm>
              <a:off x="10478178" y="5113769"/>
              <a:ext cx="53732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E" sz="1050" dirty="0">
                  <a:solidFill>
                    <a:schemeClr val="bg1">
                      <a:lumMod val="85000"/>
                      <a:lumOff val="15000"/>
                    </a:schemeClr>
                  </a:solidFill>
                </a:rPr>
                <a:t>0.95%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12732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46.png">
            <a:extLst>
              <a:ext uri="{FF2B5EF4-FFF2-40B4-BE49-F238E27FC236}">
                <a16:creationId xmlns:a16="http://schemas.microsoft.com/office/drawing/2014/main" id="{ADEE7A3E-495F-4B4C-81AD-F79839C9D131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5238750" y="942975"/>
            <a:ext cx="1714500" cy="497205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3324584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51B89E8-F88B-40A4-A39E-3946440B1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335AE8D-B60B-4BC5-98A0-ADB3712C8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88" y="0"/>
            <a:ext cx="12188825" cy="3428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DD6AB4-C69E-463F-A67B-567D5ABCD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2562" y="1237186"/>
            <a:ext cx="10266875" cy="9546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System Architecture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0060746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418</TotalTime>
  <Words>137</Words>
  <Application>Microsoft Office PowerPoint</Application>
  <PresentationFormat>Widescreen</PresentationFormat>
  <Paragraphs>36</Paragraphs>
  <Slides>19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Corbel</vt:lpstr>
      <vt:lpstr>Office Theme</vt:lpstr>
      <vt:lpstr>PowerPoint Presentation</vt:lpstr>
      <vt:lpstr>PowerPoint Presentation</vt:lpstr>
      <vt:lpstr>PowerPoint Presentation</vt:lpstr>
      <vt:lpstr>PowerPoint Presentation</vt:lpstr>
      <vt:lpstr>CAPTCHA 0.3 Image Processing</vt:lpstr>
      <vt:lpstr>CAPTCHA Segmentation</vt:lpstr>
      <vt:lpstr>Convolution Neural Network</vt:lpstr>
      <vt:lpstr>PowerPoint Presentation</vt:lpstr>
      <vt:lpstr>System Architecture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Shane</dc:creator>
  <cp:lastModifiedBy>Shane</cp:lastModifiedBy>
  <cp:revision>29</cp:revision>
  <dcterms:created xsi:type="dcterms:W3CDTF">2019-01-28T18:29:01Z</dcterms:created>
  <dcterms:modified xsi:type="dcterms:W3CDTF">2019-04-26T21:59:33Z</dcterms:modified>
</cp:coreProperties>
</file>