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9" r:id="rId3"/>
    <p:sldId id="302" r:id="rId4"/>
    <p:sldId id="303" r:id="rId5"/>
    <p:sldId id="298" r:id="rId6"/>
    <p:sldId id="299" r:id="rId7"/>
    <p:sldId id="261" r:id="rId8"/>
    <p:sldId id="264" r:id="rId9"/>
    <p:sldId id="265" r:id="rId10"/>
    <p:sldId id="266" r:id="rId11"/>
    <p:sldId id="267" r:id="rId12"/>
    <p:sldId id="306" r:id="rId13"/>
    <p:sldId id="301" r:id="rId14"/>
    <p:sldId id="268" r:id="rId15"/>
    <p:sldId id="270" r:id="rId16"/>
    <p:sldId id="271" r:id="rId17"/>
    <p:sldId id="305" r:id="rId18"/>
    <p:sldId id="269" r:id="rId19"/>
    <p:sldId id="281" r:id="rId20"/>
    <p:sldId id="282" r:id="rId21"/>
    <p:sldId id="286" r:id="rId22"/>
    <p:sldId id="296" r:id="rId23"/>
    <p:sldId id="307" r:id="rId24"/>
    <p:sldId id="260" r:id="rId25"/>
    <p:sldId id="308" r:id="rId26"/>
    <p:sldId id="262" r:id="rId27"/>
    <p:sldId id="263" r:id="rId28"/>
    <p:sldId id="297" r:id="rId29"/>
    <p:sldId id="300" r:id="rId30"/>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CC00"/>
    <a:srgbClr val="311EE8"/>
    <a:srgbClr val="1F7EE7"/>
    <a:srgbClr val="FFFFCC"/>
    <a:srgbClr val="9BFFC8"/>
    <a:srgbClr val="FFCCCC"/>
    <a:srgbClr val="AE1517"/>
    <a:srgbClr val="0C7CD2"/>
    <a:srgbClr val="7DD3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82104" autoAdjust="0"/>
  </p:normalViewPr>
  <p:slideViewPr>
    <p:cSldViewPr>
      <p:cViewPr varScale="1">
        <p:scale>
          <a:sx n="50" d="100"/>
          <a:sy n="50" d="100"/>
        </p:scale>
        <p:origin x="424" y="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CA1055-2C77-415E-B7C1-51822E4C7619}" type="doc">
      <dgm:prSet loTypeId="urn:microsoft.com/office/officeart/2005/8/layout/venn1" loCatId="relationship" qsTypeId="urn:microsoft.com/office/officeart/2005/8/quickstyle/simple1" qsCatId="simple" csTypeId="urn:microsoft.com/office/officeart/2005/8/colors/accent1_2" csCatId="accent1" phldr="1"/>
      <dgm:spPr/>
    </dgm:pt>
    <dgm:pt modelId="{6C53CCDF-225A-4E83-9819-F933257A2D06}">
      <dgm:prSet phldrT="[Text]"/>
      <dgm:spPr>
        <a:solidFill>
          <a:schemeClr val="accent1">
            <a:hueOff val="0"/>
            <a:satOff val="0"/>
            <a:lumOff val="0"/>
            <a:alpha val="25000"/>
          </a:schemeClr>
        </a:solidFill>
        <a:ln>
          <a:solidFill>
            <a:schemeClr val="accent2">
              <a:lumMod val="40000"/>
              <a:lumOff val="60000"/>
            </a:schemeClr>
          </a:solidFill>
        </a:ln>
      </dgm:spPr>
      <dgm:t>
        <a:bodyPr/>
        <a:lstStyle/>
        <a:p>
          <a:r>
            <a:rPr lang="en-US" dirty="0"/>
            <a:t>Specification Tests</a:t>
          </a:r>
        </a:p>
      </dgm:t>
    </dgm:pt>
    <dgm:pt modelId="{AABA9D90-6FC7-45A8-BCF3-A62AB5DD02BA}" type="parTrans" cxnId="{139EC48D-634A-40BF-A27D-CA40067F185E}">
      <dgm:prSet/>
      <dgm:spPr/>
      <dgm:t>
        <a:bodyPr/>
        <a:lstStyle/>
        <a:p>
          <a:endParaRPr lang="en-US"/>
        </a:p>
      </dgm:t>
    </dgm:pt>
    <dgm:pt modelId="{C1C02AC9-4257-4449-80DE-FBAB459E7B5B}" type="sibTrans" cxnId="{139EC48D-634A-40BF-A27D-CA40067F185E}">
      <dgm:prSet/>
      <dgm:spPr/>
      <dgm:t>
        <a:bodyPr/>
        <a:lstStyle/>
        <a:p>
          <a:endParaRPr lang="en-US"/>
        </a:p>
      </dgm:t>
    </dgm:pt>
    <dgm:pt modelId="{402A7C31-8439-453A-871E-BBCD43C20427}">
      <dgm:prSet phldrT="[Text]"/>
      <dgm:spPr>
        <a:solidFill>
          <a:schemeClr val="accent1">
            <a:hueOff val="0"/>
            <a:satOff val="0"/>
            <a:lumOff val="0"/>
            <a:alpha val="25000"/>
          </a:schemeClr>
        </a:solidFill>
        <a:ln>
          <a:solidFill>
            <a:schemeClr val="accent2">
              <a:lumMod val="40000"/>
              <a:lumOff val="60000"/>
            </a:schemeClr>
          </a:solidFill>
        </a:ln>
      </dgm:spPr>
      <dgm:t>
        <a:bodyPr/>
        <a:lstStyle/>
        <a:p>
          <a:r>
            <a:rPr lang="en-US" dirty="0"/>
            <a:t>Spec. Edge Tests</a:t>
          </a:r>
        </a:p>
      </dgm:t>
    </dgm:pt>
    <dgm:pt modelId="{063FAF1E-1867-40E8-900A-12FF8159D46A}" type="parTrans" cxnId="{A852FE8E-361D-4178-9D87-0D4FE5E1E6F6}">
      <dgm:prSet/>
      <dgm:spPr/>
      <dgm:t>
        <a:bodyPr/>
        <a:lstStyle/>
        <a:p>
          <a:endParaRPr lang="en-US"/>
        </a:p>
      </dgm:t>
    </dgm:pt>
    <dgm:pt modelId="{E35FF870-46D0-421A-8CD9-64EF99824668}" type="sibTrans" cxnId="{A852FE8E-361D-4178-9D87-0D4FE5E1E6F6}">
      <dgm:prSet/>
      <dgm:spPr/>
      <dgm:t>
        <a:bodyPr/>
        <a:lstStyle/>
        <a:p>
          <a:endParaRPr lang="en-US"/>
        </a:p>
      </dgm:t>
    </dgm:pt>
    <dgm:pt modelId="{4ED5F568-A7DB-4A2A-B139-1B7F260908DA}">
      <dgm:prSet phldrT="[Text]"/>
      <dgm:spPr>
        <a:solidFill>
          <a:schemeClr val="accent1">
            <a:hueOff val="0"/>
            <a:satOff val="0"/>
            <a:lumOff val="0"/>
            <a:alpha val="25000"/>
          </a:schemeClr>
        </a:solidFill>
        <a:ln>
          <a:solidFill>
            <a:schemeClr val="accent2">
              <a:lumMod val="40000"/>
              <a:lumOff val="60000"/>
            </a:schemeClr>
          </a:solidFill>
        </a:ln>
      </dgm:spPr>
      <dgm:t>
        <a:bodyPr/>
        <a:lstStyle/>
        <a:p>
          <a:r>
            <a:rPr lang="en-US" dirty="0"/>
            <a:t>Unit/ Design Tests</a:t>
          </a:r>
        </a:p>
      </dgm:t>
    </dgm:pt>
    <dgm:pt modelId="{B47B6342-05B2-4BE1-896B-63E12D139270}" type="parTrans" cxnId="{170D3D29-3AE2-4E86-BAE3-2CFFA3FBDDDD}">
      <dgm:prSet/>
      <dgm:spPr/>
      <dgm:t>
        <a:bodyPr/>
        <a:lstStyle/>
        <a:p>
          <a:endParaRPr lang="en-US"/>
        </a:p>
      </dgm:t>
    </dgm:pt>
    <dgm:pt modelId="{10A15C6F-ABC0-4CEE-B8F6-72F9D460327E}" type="sibTrans" cxnId="{170D3D29-3AE2-4E86-BAE3-2CFFA3FBDDDD}">
      <dgm:prSet/>
      <dgm:spPr/>
      <dgm:t>
        <a:bodyPr/>
        <a:lstStyle/>
        <a:p>
          <a:endParaRPr lang="en-US"/>
        </a:p>
      </dgm:t>
    </dgm:pt>
    <dgm:pt modelId="{5BDCEABD-C6D6-4DA8-89EB-CA4BFCABAFB2}" type="pres">
      <dgm:prSet presAssocID="{E0CA1055-2C77-415E-B7C1-51822E4C7619}" presName="compositeShape" presStyleCnt="0">
        <dgm:presLayoutVars>
          <dgm:chMax val="7"/>
          <dgm:dir/>
          <dgm:resizeHandles val="exact"/>
        </dgm:presLayoutVars>
      </dgm:prSet>
      <dgm:spPr/>
    </dgm:pt>
    <dgm:pt modelId="{81FEB636-AE14-460A-A84B-1A1C3093DABC}" type="pres">
      <dgm:prSet presAssocID="{6C53CCDF-225A-4E83-9819-F933257A2D06}" presName="circ1" presStyleLbl="vennNode1" presStyleIdx="0" presStyleCnt="3" custLinFactNeighborX="-28437" custLinFactNeighborY="1170"/>
      <dgm:spPr/>
    </dgm:pt>
    <dgm:pt modelId="{229DE574-2E5A-4690-9AA8-5AD5288A04C1}" type="pres">
      <dgm:prSet presAssocID="{6C53CCDF-225A-4E83-9819-F933257A2D06}" presName="circ1Tx" presStyleLbl="revTx" presStyleIdx="0" presStyleCnt="0">
        <dgm:presLayoutVars>
          <dgm:chMax val="0"/>
          <dgm:chPref val="0"/>
          <dgm:bulletEnabled val="1"/>
        </dgm:presLayoutVars>
      </dgm:prSet>
      <dgm:spPr/>
    </dgm:pt>
    <dgm:pt modelId="{5BF24455-28AC-4F38-8653-25EE9483F0B1}" type="pres">
      <dgm:prSet presAssocID="{402A7C31-8439-453A-871E-BBCD43C20427}" presName="circ2" presStyleLbl="vennNode1" presStyleIdx="1" presStyleCnt="3" custLinFactNeighborY="3204"/>
      <dgm:spPr/>
    </dgm:pt>
    <dgm:pt modelId="{9069DF06-8167-49CD-8E3F-6BBB50B4B075}" type="pres">
      <dgm:prSet presAssocID="{402A7C31-8439-453A-871E-BBCD43C20427}" presName="circ2Tx" presStyleLbl="revTx" presStyleIdx="0" presStyleCnt="0">
        <dgm:presLayoutVars>
          <dgm:chMax val="0"/>
          <dgm:chPref val="0"/>
          <dgm:bulletEnabled val="1"/>
        </dgm:presLayoutVars>
      </dgm:prSet>
      <dgm:spPr/>
    </dgm:pt>
    <dgm:pt modelId="{6C14F824-C63F-4C18-8537-CF7F9FCC0C5A}" type="pres">
      <dgm:prSet presAssocID="{4ED5F568-A7DB-4A2A-B139-1B7F260908DA}" presName="circ3" presStyleLbl="vennNode1" presStyleIdx="2" presStyleCnt="3"/>
      <dgm:spPr/>
    </dgm:pt>
    <dgm:pt modelId="{06108786-EBBB-411A-A6C3-9FC85B101EF9}" type="pres">
      <dgm:prSet presAssocID="{4ED5F568-A7DB-4A2A-B139-1B7F260908DA}" presName="circ3Tx" presStyleLbl="revTx" presStyleIdx="0" presStyleCnt="0">
        <dgm:presLayoutVars>
          <dgm:chMax val="0"/>
          <dgm:chPref val="0"/>
          <dgm:bulletEnabled val="1"/>
        </dgm:presLayoutVars>
      </dgm:prSet>
      <dgm:spPr/>
    </dgm:pt>
  </dgm:ptLst>
  <dgm:cxnLst>
    <dgm:cxn modelId="{170D3D29-3AE2-4E86-BAE3-2CFFA3FBDDDD}" srcId="{E0CA1055-2C77-415E-B7C1-51822E4C7619}" destId="{4ED5F568-A7DB-4A2A-B139-1B7F260908DA}" srcOrd="2" destOrd="0" parTransId="{B47B6342-05B2-4BE1-896B-63E12D139270}" sibTransId="{10A15C6F-ABC0-4CEE-B8F6-72F9D460327E}"/>
    <dgm:cxn modelId="{6336D938-3A88-4C60-A7C7-F26324B19A62}" type="presOf" srcId="{402A7C31-8439-453A-871E-BBCD43C20427}" destId="{9069DF06-8167-49CD-8E3F-6BBB50B4B075}" srcOrd="1" destOrd="0" presId="urn:microsoft.com/office/officeart/2005/8/layout/venn1"/>
    <dgm:cxn modelId="{BC240B39-7F15-498F-B2FD-1E7F3E967A97}" type="presOf" srcId="{402A7C31-8439-453A-871E-BBCD43C20427}" destId="{5BF24455-28AC-4F38-8653-25EE9483F0B1}" srcOrd="0" destOrd="0" presId="urn:microsoft.com/office/officeart/2005/8/layout/venn1"/>
    <dgm:cxn modelId="{FBBDC669-CB05-40CC-8E89-062382D09483}" type="presOf" srcId="{4ED5F568-A7DB-4A2A-B139-1B7F260908DA}" destId="{06108786-EBBB-411A-A6C3-9FC85B101EF9}" srcOrd="1" destOrd="0" presId="urn:microsoft.com/office/officeart/2005/8/layout/venn1"/>
    <dgm:cxn modelId="{E07CB257-CE31-4C7D-947F-16E0AB98B8BE}" type="presOf" srcId="{4ED5F568-A7DB-4A2A-B139-1B7F260908DA}" destId="{6C14F824-C63F-4C18-8537-CF7F9FCC0C5A}" srcOrd="0" destOrd="0" presId="urn:microsoft.com/office/officeart/2005/8/layout/venn1"/>
    <dgm:cxn modelId="{139EC48D-634A-40BF-A27D-CA40067F185E}" srcId="{E0CA1055-2C77-415E-B7C1-51822E4C7619}" destId="{6C53CCDF-225A-4E83-9819-F933257A2D06}" srcOrd="0" destOrd="0" parTransId="{AABA9D90-6FC7-45A8-BCF3-A62AB5DD02BA}" sibTransId="{C1C02AC9-4257-4449-80DE-FBAB459E7B5B}"/>
    <dgm:cxn modelId="{A852FE8E-361D-4178-9D87-0D4FE5E1E6F6}" srcId="{E0CA1055-2C77-415E-B7C1-51822E4C7619}" destId="{402A7C31-8439-453A-871E-BBCD43C20427}" srcOrd="1" destOrd="0" parTransId="{063FAF1E-1867-40E8-900A-12FF8159D46A}" sibTransId="{E35FF870-46D0-421A-8CD9-64EF99824668}"/>
    <dgm:cxn modelId="{5EC8F0B8-E2C7-4D60-A78B-B952554F8D62}" type="presOf" srcId="{6C53CCDF-225A-4E83-9819-F933257A2D06}" destId="{229DE574-2E5A-4690-9AA8-5AD5288A04C1}" srcOrd="1" destOrd="0" presId="urn:microsoft.com/office/officeart/2005/8/layout/venn1"/>
    <dgm:cxn modelId="{1A204DEF-CB03-4C02-B142-1E0F1DF992A7}" type="presOf" srcId="{6C53CCDF-225A-4E83-9819-F933257A2D06}" destId="{81FEB636-AE14-460A-A84B-1A1C3093DABC}" srcOrd="0" destOrd="0" presId="urn:microsoft.com/office/officeart/2005/8/layout/venn1"/>
    <dgm:cxn modelId="{6DBBCAFF-C077-48A5-8C9B-658C5B3C5A2F}" type="presOf" srcId="{E0CA1055-2C77-415E-B7C1-51822E4C7619}" destId="{5BDCEABD-C6D6-4DA8-89EB-CA4BFCABAFB2}" srcOrd="0" destOrd="0" presId="urn:microsoft.com/office/officeart/2005/8/layout/venn1"/>
    <dgm:cxn modelId="{1D07A1E8-363A-4E64-BE97-B52EC7E4E35A}" type="presParOf" srcId="{5BDCEABD-C6D6-4DA8-89EB-CA4BFCABAFB2}" destId="{81FEB636-AE14-460A-A84B-1A1C3093DABC}" srcOrd="0" destOrd="0" presId="urn:microsoft.com/office/officeart/2005/8/layout/venn1"/>
    <dgm:cxn modelId="{50B635A7-DCBA-4CA6-B04F-79263D569DEB}" type="presParOf" srcId="{5BDCEABD-C6D6-4DA8-89EB-CA4BFCABAFB2}" destId="{229DE574-2E5A-4690-9AA8-5AD5288A04C1}" srcOrd="1" destOrd="0" presId="urn:microsoft.com/office/officeart/2005/8/layout/venn1"/>
    <dgm:cxn modelId="{1C533EC0-5BB0-4CAF-A3E9-00B00CB3BED5}" type="presParOf" srcId="{5BDCEABD-C6D6-4DA8-89EB-CA4BFCABAFB2}" destId="{5BF24455-28AC-4F38-8653-25EE9483F0B1}" srcOrd="2" destOrd="0" presId="urn:microsoft.com/office/officeart/2005/8/layout/venn1"/>
    <dgm:cxn modelId="{A2C9837B-03A7-4769-BBE1-8442F098035C}" type="presParOf" srcId="{5BDCEABD-C6D6-4DA8-89EB-CA4BFCABAFB2}" destId="{9069DF06-8167-49CD-8E3F-6BBB50B4B075}" srcOrd="3" destOrd="0" presId="urn:microsoft.com/office/officeart/2005/8/layout/venn1"/>
    <dgm:cxn modelId="{5EF2B943-5EC2-418E-A04F-71AD31BB3B37}" type="presParOf" srcId="{5BDCEABD-C6D6-4DA8-89EB-CA4BFCABAFB2}" destId="{6C14F824-C63F-4C18-8537-CF7F9FCC0C5A}" srcOrd="4" destOrd="0" presId="urn:microsoft.com/office/officeart/2005/8/layout/venn1"/>
    <dgm:cxn modelId="{286BFE55-DA17-49C6-BCD8-D96084C09B48}" type="presParOf" srcId="{5BDCEABD-C6D6-4DA8-89EB-CA4BFCABAFB2}" destId="{06108786-EBBB-411A-A6C3-9FC85B101EF9}"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EB636-AE14-460A-A84B-1A1C3093DABC}">
      <dsp:nvSpPr>
        <dsp:cNvPr id="0" name=""/>
        <dsp:cNvSpPr/>
      </dsp:nvSpPr>
      <dsp:spPr>
        <a:xfrm>
          <a:off x="1062541" y="67559"/>
          <a:ext cx="2076628" cy="2076628"/>
        </a:xfrm>
        <a:prstGeom prst="ellipse">
          <a:avLst/>
        </a:prstGeom>
        <a:solidFill>
          <a:schemeClr val="accent1">
            <a:hueOff val="0"/>
            <a:satOff val="0"/>
            <a:lumOff val="0"/>
            <a:alpha val="25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Specification Tests</a:t>
          </a:r>
        </a:p>
      </dsp:txBody>
      <dsp:txXfrm>
        <a:off x="1339425" y="430969"/>
        <a:ext cx="1522861" cy="934482"/>
      </dsp:txXfrm>
    </dsp:sp>
    <dsp:sp modelId="{5BF24455-28AC-4F38-8653-25EE9483F0B1}">
      <dsp:nvSpPr>
        <dsp:cNvPr id="0" name=""/>
        <dsp:cNvSpPr/>
      </dsp:nvSpPr>
      <dsp:spPr>
        <a:xfrm>
          <a:off x="2402389" y="1384419"/>
          <a:ext cx="2076628" cy="2076628"/>
        </a:xfrm>
        <a:prstGeom prst="ellipse">
          <a:avLst/>
        </a:prstGeom>
        <a:solidFill>
          <a:schemeClr val="accent1">
            <a:hueOff val="0"/>
            <a:satOff val="0"/>
            <a:lumOff val="0"/>
            <a:alpha val="25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Spec. Edge Tests</a:t>
          </a:r>
        </a:p>
      </dsp:txBody>
      <dsp:txXfrm>
        <a:off x="3037491" y="1920881"/>
        <a:ext cx="1245977" cy="1142145"/>
      </dsp:txXfrm>
    </dsp:sp>
    <dsp:sp modelId="{6C14F824-C63F-4C18-8537-CF7F9FCC0C5A}">
      <dsp:nvSpPr>
        <dsp:cNvPr id="0" name=""/>
        <dsp:cNvSpPr/>
      </dsp:nvSpPr>
      <dsp:spPr>
        <a:xfrm>
          <a:off x="903755" y="1341156"/>
          <a:ext cx="2076628" cy="2076628"/>
        </a:xfrm>
        <a:prstGeom prst="ellipse">
          <a:avLst/>
        </a:prstGeom>
        <a:solidFill>
          <a:schemeClr val="accent1">
            <a:hueOff val="0"/>
            <a:satOff val="0"/>
            <a:lumOff val="0"/>
            <a:alpha val="25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Unit/ Design Tests</a:t>
          </a:r>
        </a:p>
      </dsp:txBody>
      <dsp:txXfrm>
        <a:off x="1099304" y="1877618"/>
        <a:ext cx="1245977" cy="114214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472D28-3EAB-456A-AC04-9A10B0123026}" type="datetimeFigureOut">
              <a:rPr lang="en-US" smtClean="0"/>
              <a:t>7/15/2019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4F1824-D3A0-4110-8B16-E4747C24BC49}" type="slidenum">
              <a:rPr lang="en-US" smtClean="0"/>
              <a:t>‹#›</a:t>
            </a:fld>
            <a:endParaRPr lang="en-US"/>
          </a:p>
        </p:txBody>
      </p:sp>
    </p:spTree>
    <p:extLst>
      <p:ext uri="{BB962C8B-B14F-4D97-AF65-F5344CB8AC3E}">
        <p14:creationId xmlns:p14="http://schemas.microsoft.com/office/powerpoint/2010/main" val="1403516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ucumber.io/blog/example-mapping-introduction/"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a:t>
            </a:fld>
            <a:endParaRPr lang="en-US"/>
          </a:p>
        </p:txBody>
      </p:sp>
    </p:spTree>
    <p:extLst>
      <p:ext uri="{BB962C8B-B14F-4D97-AF65-F5344CB8AC3E}">
        <p14:creationId xmlns:p14="http://schemas.microsoft.com/office/powerpoint/2010/main" val="3754717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our</a:t>
            </a:r>
            <a:r>
              <a:rPr lang="en-US" baseline="0" dirty="0"/>
              <a:t> functional tests pass. Are we missing anything? Not much, as the code coverage from our functional testing is at 90%</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20</a:t>
            </a:fld>
            <a:endParaRPr lang="en-US"/>
          </a:p>
        </p:txBody>
      </p:sp>
    </p:spTree>
    <p:extLst>
      <p:ext uri="{BB962C8B-B14F-4D97-AF65-F5344CB8AC3E}">
        <p14:creationId xmlns:p14="http://schemas.microsoft.com/office/powerpoint/2010/main" val="2743347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529A1B-38F8-4E57-9C7F-24B500070D8B}" type="slidenum">
              <a:rPr lang="en-US" smtClean="0"/>
              <a:t>23</a:t>
            </a:fld>
            <a:endParaRPr lang="en-US"/>
          </a:p>
        </p:txBody>
      </p:sp>
    </p:spTree>
    <p:extLst>
      <p:ext uri="{BB962C8B-B14F-4D97-AF65-F5344CB8AC3E}">
        <p14:creationId xmlns:p14="http://schemas.microsoft.com/office/powerpoint/2010/main" val="715404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4F1824-D3A0-4110-8B16-E4747C24BC49}" type="slidenum">
              <a:rPr lang="en-US" smtClean="0"/>
              <a:t>2</a:t>
            </a:fld>
            <a:endParaRPr lang="en-US"/>
          </a:p>
        </p:txBody>
      </p:sp>
    </p:spTree>
    <p:extLst>
      <p:ext uri="{BB962C8B-B14F-4D97-AF65-F5344CB8AC3E}">
        <p14:creationId xmlns:p14="http://schemas.microsoft.com/office/powerpoint/2010/main" val="1900883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BDD</a:t>
            </a:r>
            <a:r>
              <a:rPr lang="en-US" baseline="0" dirty="0"/>
              <a:t> itself does not call out measuring actual value delivered as in a Minimally Viable, Valuable and Validated Product. That can be done by putting in value measurements and usage instrumentation like what is suggested in Lean Startup.</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6</a:t>
            </a:fld>
            <a:endParaRPr lang="en-US"/>
          </a:p>
        </p:txBody>
      </p:sp>
    </p:spTree>
    <p:extLst>
      <p:ext uri="{BB962C8B-B14F-4D97-AF65-F5344CB8AC3E}">
        <p14:creationId xmlns:p14="http://schemas.microsoft.com/office/powerpoint/2010/main" val="3363779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I like dev and tester? Two primary reasons:</a:t>
            </a:r>
          </a:p>
          <a:p>
            <a:pPr marL="228600" indent="-228600">
              <a:buAutoNum type="arabicPeriod"/>
            </a:pPr>
            <a:r>
              <a:rPr lang="en-US" baseline="0" dirty="0"/>
              <a:t>Having a least two people to perform and important function increases the chance of  rule compliance. An example is money handling, almost always done with two people so that they would need to take the risk of collusion to be non-compliant (theft).</a:t>
            </a:r>
          </a:p>
          <a:p>
            <a:pPr marL="228600" indent="-228600">
              <a:buAutoNum type="arabicPeriod"/>
            </a:pPr>
            <a:r>
              <a:rPr lang="en-US" baseline="0" dirty="0"/>
              <a:t>Building and testing of have different mindsets, like matching and </a:t>
            </a:r>
            <a:r>
              <a:rPr lang="en-US" baseline="0" dirty="0" err="1"/>
              <a:t>mis</a:t>
            </a:r>
            <a:r>
              <a:rPr lang="en-US" baseline="0" dirty="0"/>
              <a:t>-matching personalities. Both are valuable to the team. Should everyone be able to do both – absolutely,  but lets take advantage of people’s strengths and </a:t>
            </a:r>
            <a:r>
              <a:rPr lang="en-US" baseline="0" dirty="0" err="1"/>
              <a:t>tendancies</a:t>
            </a:r>
            <a:r>
              <a:rPr lang="en-US" baseline="0" dirty="0"/>
              <a:t>.</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8</a:t>
            </a:fld>
            <a:endParaRPr lang="en-US"/>
          </a:p>
        </p:txBody>
      </p:sp>
    </p:spTree>
    <p:extLst>
      <p:ext uri="{BB962C8B-B14F-4D97-AF65-F5344CB8AC3E}">
        <p14:creationId xmlns:p14="http://schemas.microsoft.com/office/powerpoint/2010/main" val="4092715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9</a:t>
            </a:fld>
            <a:endParaRPr lang="en-US"/>
          </a:p>
        </p:txBody>
      </p:sp>
    </p:spTree>
    <p:extLst>
      <p:ext uri="{BB962C8B-B14F-4D97-AF65-F5344CB8AC3E}">
        <p14:creationId xmlns:p14="http://schemas.microsoft.com/office/powerpoint/2010/main" val="3985794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11</a:t>
            </a:fld>
            <a:endParaRPr lang="en-US"/>
          </a:p>
        </p:txBody>
      </p:sp>
    </p:spTree>
    <p:extLst>
      <p:ext uri="{BB962C8B-B14F-4D97-AF65-F5344CB8AC3E}">
        <p14:creationId xmlns:p14="http://schemas.microsoft.com/office/powerpoint/2010/main" val="1473176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picture from Matt Wynne’s nice</a:t>
            </a:r>
            <a:r>
              <a:rPr lang="en-US" baseline="0" dirty="0"/>
              <a:t> blog on example mapping </a:t>
            </a:r>
            <a:r>
              <a:rPr lang="en-US" dirty="0">
                <a:hlinkClick r:id="rId3"/>
              </a:rPr>
              <a:t>https://cucumber.io/blog/example-mapping-introduction/</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12</a:t>
            </a:fld>
            <a:endParaRPr lang="en-US"/>
          </a:p>
        </p:txBody>
      </p:sp>
    </p:spTree>
    <p:extLst>
      <p:ext uri="{BB962C8B-B14F-4D97-AF65-F5344CB8AC3E}">
        <p14:creationId xmlns:p14="http://schemas.microsoft.com/office/powerpoint/2010/main" val="2797905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managers, leaders and performers, we all need to understand this in order to make it happen. If the leadership does not understand it well enough, they are likely to miss the value</a:t>
            </a:r>
            <a:r>
              <a:rPr lang="en-US" baseline="0" dirty="0"/>
              <a:t> so will discourage their people from learning about it and attempting it.</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14</a:t>
            </a:fld>
            <a:endParaRPr lang="en-US"/>
          </a:p>
        </p:txBody>
      </p:sp>
    </p:spTree>
    <p:extLst>
      <p:ext uri="{BB962C8B-B14F-4D97-AF65-F5344CB8AC3E}">
        <p14:creationId xmlns:p14="http://schemas.microsoft.com/office/powerpoint/2010/main" val="231912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good reason why a description of BDD might be specification</a:t>
            </a:r>
            <a:r>
              <a:rPr lang="en-US" baseline="0" dirty="0"/>
              <a:t> by example.</a:t>
            </a:r>
            <a:endParaRPr lang="en-US" dirty="0"/>
          </a:p>
        </p:txBody>
      </p:sp>
      <p:sp>
        <p:nvSpPr>
          <p:cNvPr id="4" name="Slide Number Placeholder 3"/>
          <p:cNvSpPr>
            <a:spLocks noGrp="1"/>
          </p:cNvSpPr>
          <p:nvPr>
            <p:ph type="sldNum" sz="quarter" idx="10"/>
          </p:nvPr>
        </p:nvSpPr>
        <p:spPr/>
        <p:txBody>
          <a:bodyPr/>
          <a:lstStyle/>
          <a:p>
            <a:fld id="{824F1824-D3A0-4110-8B16-E4747C24BC49}" type="slidenum">
              <a:rPr lang="en-US" smtClean="0"/>
              <a:t>16</a:t>
            </a:fld>
            <a:endParaRPr lang="en-US"/>
          </a:p>
        </p:txBody>
      </p:sp>
    </p:spTree>
    <p:extLst>
      <p:ext uri="{BB962C8B-B14F-4D97-AF65-F5344CB8AC3E}">
        <p14:creationId xmlns:p14="http://schemas.microsoft.com/office/powerpoint/2010/main" val="3013847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Footer Placeholder 4">
            <a:extLst>
              <a:ext uri="{FF2B5EF4-FFF2-40B4-BE49-F238E27FC236}">
                <a16:creationId xmlns:a16="http://schemas.microsoft.com/office/drawing/2014/main" id="{0EE7A829-372A-43C9-8807-43AB1B480DCD}"/>
              </a:ext>
            </a:extLst>
          </p:cNvPr>
          <p:cNvSpPr>
            <a:spLocks noGrp="1"/>
          </p:cNvSpPr>
          <p:nvPr>
            <p:ph type="ftr" sz="quarter" idx="3"/>
          </p:nvPr>
        </p:nvSpPr>
        <p:spPr>
          <a:xfrm>
            <a:off x="3131840" y="6619826"/>
            <a:ext cx="3024336" cy="193550"/>
          </a:xfrm>
          <a:prstGeom prst="rect">
            <a:avLst/>
          </a:prstGeom>
        </p:spPr>
        <p:txBody>
          <a:bodyPr/>
          <a:lstStyle>
            <a:lvl1pPr>
              <a:defRPr sz="1400" dirty="0" smtClean="0">
                <a:solidFill>
                  <a:schemeClr val="tx1"/>
                </a:solidFill>
              </a:defRPr>
            </a:lvl1pPr>
          </a:lstStyle>
          <a:p>
            <a:pPr algn="ctr">
              <a:defRPr/>
            </a:pPr>
            <a:r>
              <a:rPr lang="en-US" altLang="en-US" dirty="0"/>
              <a:t>©2013-2019 Octopus Software LLC</a:t>
            </a:r>
          </a:p>
        </p:txBody>
      </p:sp>
    </p:spTree>
    <p:extLst>
      <p:ext uri="{BB962C8B-B14F-4D97-AF65-F5344CB8AC3E}">
        <p14:creationId xmlns:p14="http://schemas.microsoft.com/office/powerpoint/2010/main" val="1112934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195817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1458" y="713506"/>
            <a:ext cx="1207046"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6751662"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34141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90872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79512" y="1268760"/>
            <a:ext cx="8496944" cy="453650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722350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6" name="Footer Placeholder 4">
            <a:extLst>
              <a:ext uri="{FF2B5EF4-FFF2-40B4-BE49-F238E27FC236}">
                <a16:creationId xmlns:a16="http://schemas.microsoft.com/office/drawing/2014/main" id="{6634DC3B-D126-4508-8DE0-DFEEE441CA6A}"/>
              </a:ext>
            </a:extLst>
          </p:cNvPr>
          <p:cNvSpPr>
            <a:spLocks noGrp="1"/>
          </p:cNvSpPr>
          <p:nvPr>
            <p:ph type="ftr" sz="quarter" idx="3"/>
          </p:nvPr>
        </p:nvSpPr>
        <p:spPr>
          <a:xfrm>
            <a:off x="3131840" y="6619826"/>
            <a:ext cx="3024336" cy="193550"/>
          </a:xfrm>
          <a:prstGeom prst="rect">
            <a:avLst/>
          </a:prstGeom>
        </p:spPr>
        <p:txBody>
          <a:bodyPr/>
          <a:lstStyle>
            <a:lvl1pPr>
              <a:defRPr sz="1400" dirty="0" smtClean="0">
                <a:solidFill>
                  <a:schemeClr val="tx1"/>
                </a:solidFill>
              </a:defRPr>
            </a:lvl1pPr>
          </a:lstStyle>
          <a:p>
            <a:pPr algn="ctr">
              <a:defRPr/>
            </a:pPr>
            <a:r>
              <a:rPr lang="en-US" altLang="en-US" dirty="0"/>
              <a:t>©2013-2019 Octopus Software LLC</a:t>
            </a:r>
          </a:p>
        </p:txBody>
      </p:sp>
    </p:spTree>
    <p:extLst>
      <p:ext uri="{BB962C8B-B14F-4D97-AF65-F5344CB8AC3E}">
        <p14:creationId xmlns:p14="http://schemas.microsoft.com/office/powerpoint/2010/main" val="2344111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8367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323528" y="1340768"/>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9992" y="1361447"/>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1151326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381" y="0"/>
            <a:ext cx="7886700" cy="1325563"/>
          </a:xfrm>
          <a:prstGeom prst="rect">
            <a:avLst/>
          </a:prstGeom>
        </p:spPr>
        <p:txBody>
          <a:bodyPr/>
          <a:lstStyle/>
          <a:p>
            <a:r>
              <a:rPr lang="en-US" dirty="0"/>
              <a:t>Click to edit Master title style</a:t>
            </a:r>
          </a:p>
        </p:txBody>
      </p:sp>
      <p:sp>
        <p:nvSpPr>
          <p:cNvPr id="3" name="Text Placeholder 2"/>
          <p:cNvSpPr>
            <a:spLocks noGrp="1"/>
          </p:cNvSpPr>
          <p:nvPr>
            <p:ph type="body" idx="1"/>
          </p:nvPr>
        </p:nvSpPr>
        <p:spPr>
          <a:xfrm>
            <a:off x="323528" y="1556791"/>
            <a:ext cx="4332680" cy="86237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528" y="2380704"/>
            <a:ext cx="4332680" cy="38566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82480" y="1556791"/>
            <a:ext cx="4354016" cy="86237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82480" y="2380704"/>
            <a:ext cx="4354016" cy="38566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405051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004" y="1"/>
            <a:ext cx="7886700" cy="980728"/>
          </a:xfrm>
          <a:prstGeom prst="rect">
            <a:avLst/>
          </a:prstGeom>
        </p:spPr>
        <p:txBody>
          <a:bodyPr/>
          <a:lstStyle/>
          <a:p>
            <a:r>
              <a:rPr lang="en-US"/>
              <a:t>Click to edit Master title style</a:t>
            </a:r>
          </a:p>
        </p:txBody>
      </p:sp>
      <p:sp>
        <p:nvSpPr>
          <p:cNvPr id="4" name="Footer Placeholder 3"/>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803337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50E8C0B9-C9C1-4643-864E-CF8D2BEE2194}"/>
              </a:ext>
            </a:extLst>
          </p:cNvPr>
          <p:cNvSpPr>
            <a:spLocks noGrp="1"/>
          </p:cNvSpPr>
          <p:nvPr>
            <p:ph type="ftr" sz="quarter" idx="3"/>
          </p:nvPr>
        </p:nvSpPr>
        <p:spPr>
          <a:xfrm>
            <a:off x="3131840" y="6619826"/>
            <a:ext cx="3024336" cy="193550"/>
          </a:xfrm>
          <a:prstGeom prst="rect">
            <a:avLst/>
          </a:prstGeom>
        </p:spPr>
        <p:txBody>
          <a:bodyPr/>
          <a:lstStyle>
            <a:lvl1pPr>
              <a:defRPr sz="1400" dirty="0" smtClean="0">
                <a:solidFill>
                  <a:schemeClr val="tx1"/>
                </a:solidFill>
              </a:defRPr>
            </a:lvl1pPr>
          </a:lstStyle>
          <a:p>
            <a:pPr algn="ctr">
              <a:defRPr/>
            </a:pPr>
            <a:r>
              <a:rPr lang="en-US" altLang="en-US" dirty="0"/>
              <a:t>©2013-2019 Octopus Software LLC</a:t>
            </a:r>
          </a:p>
        </p:txBody>
      </p:sp>
    </p:spTree>
    <p:extLst>
      <p:ext uri="{BB962C8B-B14F-4D97-AF65-F5344CB8AC3E}">
        <p14:creationId xmlns:p14="http://schemas.microsoft.com/office/powerpoint/2010/main" val="426580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3881726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p:txBody>
          <a:bodyPr/>
          <a:lstStyle/>
          <a:p>
            <a:pPr algn="ctr">
              <a:defRPr/>
            </a:pPr>
            <a:r>
              <a:rPr lang="en-US" altLang="en-US" dirty="0"/>
              <a:t>©2013-2019 Octopus Software LLC</a:t>
            </a:r>
          </a:p>
        </p:txBody>
      </p:sp>
    </p:spTree>
    <p:extLst>
      <p:ext uri="{BB962C8B-B14F-4D97-AF65-F5344CB8AC3E}">
        <p14:creationId xmlns:p14="http://schemas.microsoft.com/office/powerpoint/2010/main" val="2721976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51" name="Picture 27" descr="Sansbvcbdsfstitre-1sdfsfsd"/>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18779" t="58738" r="2751" b="4279"/>
          <a:stretch/>
        </p:blipFill>
        <p:spPr bwMode="auto">
          <a:xfrm>
            <a:off x="0" y="5627340"/>
            <a:ext cx="9144000" cy="1224136"/>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3"/>
          </p:nvPr>
        </p:nvSpPr>
        <p:spPr>
          <a:xfrm>
            <a:off x="3131840" y="6597352"/>
            <a:ext cx="3024336" cy="193550"/>
          </a:xfrm>
          <a:prstGeom prst="rect">
            <a:avLst/>
          </a:prstGeom>
        </p:spPr>
        <p:txBody>
          <a:bodyPr/>
          <a:lstStyle>
            <a:lvl1pPr>
              <a:defRPr sz="1400" dirty="0" smtClean="0">
                <a:solidFill>
                  <a:schemeClr val="tx1"/>
                </a:solidFill>
              </a:defRPr>
            </a:lvl1pPr>
          </a:lstStyle>
          <a:p>
            <a:pPr algn="ctr">
              <a:defRPr/>
            </a:pPr>
            <a:r>
              <a:rPr lang="en-US" altLang="en-US" dirty="0"/>
              <a:t>©2013-2019 Octopus Software LLC</a:t>
            </a:r>
          </a:p>
        </p:txBody>
      </p:sp>
      <p:sp>
        <p:nvSpPr>
          <p:cNvPr id="1032" name="Text Box 8"/>
          <p:cNvSpPr txBox="1">
            <a:spLocks noChangeArrowheads="1"/>
          </p:cNvSpPr>
          <p:nvPr userDrawn="1"/>
        </p:nvSpPr>
        <p:spPr bwMode="auto">
          <a:xfrm>
            <a:off x="7962900" y="6525344"/>
            <a:ext cx="1073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b="1" dirty="0">
                <a:solidFill>
                  <a:schemeClr val="tx1"/>
                </a:solidFill>
              </a:rPr>
              <a:t>Page </a:t>
            </a:r>
            <a:fld id="{4286A9E9-EBB0-4BE0-9E76-CE7A8D053002}" type="slidenum">
              <a:rPr lang="fr-FR" altLang="en-US" b="1">
                <a:solidFill>
                  <a:schemeClr val="tx1"/>
                </a:solidFill>
              </a:rPr>
              <a:pPr/>
              <a:t>‹#›</a:t>
            </a:fld>
            <a:endParaRPr lang="fr-FR" altLang="en-US" b="1" dirty="0">
              <a:solidFill>
                <a:schemeClr val="tx1"/>
              </a:solidFill>
            </a:endParaRPr>
          </a:p>
        </p:txBody>
      </p:sp>
      <p:pic>
        <p:nvPicPr>
          <p:cNvPr id="2" name="Picture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310808" y="18668"/>
            <a:ext cx="833192" cy="802710"/>
          </a:xfrm>
          <a:prstGeom prst="rect">
            <a:avLst/>
          </a:prstGeom>
        </p:spPr>
      </p:pic>
      <p:pic>
        <p:nvPicPr>
          <p:cNvPr id="2050" name="Picture 2" descr="https://licensebuttons.net/l/by-nc-sa/3.0/88x31.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293640" y="6552009"/>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ucumber.io/blog/example-mapping-introduction/"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creativecommons.org/licenses/by-sa/4.0/"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7.png"/><Relationship Id="rId4" Type="http://schemas.openxmlformats.org/officeDocument/2006/relationships/diagramLayout" Target="../diagrams/layout1.xml"/><Relationship Id="rId9"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0" name="Picture 22" descr="nn,b,b,b,nb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1" y="-853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54" name="Text Box 6"/>
          <p:cNvSpPr txBox="1">
            <a:spLocks noChangeArrowheads="1"/>
          </p:cNvSpPr>
          <p:nvPr/>
        </p:nvSpPr>
        <p:spPr bwMode="auto">
          <a:xfrm>
            <a:off x="539750" y="404813"/>
            <a:ext cx="7344618" cy="35028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0" tIns="180000" rIns="180000" bIns="180000">
            <a:spAutoFit/>
          </a:bodyPr>
          <a:lstStyle/>
          <a:p>
            <a:r>
              <a:rPr lang="fr-FR" altLang="en-US" sz="4000" b="1" dirty="0">
                <a:solidFill>
                  <a:srgbClr val="4686E2"/>
                </a:solidFill>
                <a:latin typeface="Verdana" panose="020B0604030504040204" pitchFamily="34" charset="0"/>
              </a:rPr>
              <a:t>Test First - TDD &amp; BDD</a:t>
            </a:r>
            <a:r>
              <a:rPr lang="en-US" sz="4000" b="1" dirty="0">
                <a:solidFill>
                  <a:srgbClr val="4686E2"/>
                </a:solidFill>
                <a:latin typeface="Verdana" panose="020B0604030504040204" pitchFamily="34" charset="0"/>
              </a:rPr>
              <a:t>, What Everyone Should Know</a:t>
            </a:r>
            <a:endParaRPr lang="fr-FR" altLang="en-US" sz="4000" b="1" dirty="0">
              <a:solidFill>
                <a:srgbClr val="4686E2"/>
              </a:solidFill>
              <a:latin typeface="Verdana" panose="020B0604030504040204" pitchFamily="34" charset="0"/>
            </a:endParaRPr>
          </a:p>
          <a:p>
            <a:r>
              <a:rPr lang="fr-FR" altLang="en-US" sz="2800" b="1" i="1" dirty="0">
                <a:solidFill>
                  <a:srgbClr val="4686E2"/>
                </a:solidFill>
                <a:latin typeface="Verdana" panose="020B0604030504040204" pitchFamily="34" charset="0"/>
              </a:rPr>
              <a:t>by Shane Hayes, </a:t>
            </a:r>
          </a:p>
          <a:p>
            <a:r>
              <a:rPr lang="fr-FR" altLang="en-US" sz="2800" b="1" i="1" dirty="0" err="1">
                <a:solidFill>
                  <a:srgbClr val="4686E2"/>
                </a:solidFill>
                <a:latin typeface="Verdana" panose="020B0604030504040204" pitchFamily="34" charset="0"/>
              </a:rPr>
              <a:t>Octopus</a:t>
            </a:r>
            <a:r>
              <a:rPr lang="fr-FR" altLang="en-US" sz="2800" b="1" i="1" dirty="0">
                <a:solidFill>
                  <a:srgbClr val="4686E2"/>
                </a:solidFill>
                <a:latin typeface="Verdana" panose="020B0604030504040204" pitchFamily="34" charset="0"/>
              </a:rPr>
              <a:t> Software LLC,</a:t>
            </a:r>
          </a:p>
          <a:p>
            <a:r>
              <a:rPr lang="fr-FR" altLang="en-US" sz="2800" b="1" i="1" dirty="0">
                <a:solidFill>
                  <a:srgbClr val="4686E2"/>
                </a:solidFill>
                <a:latin typeface="Verdana" panose="020B0604030504040204" pitchFamily="34" charset="0"/>
              </a:rPr>
              <a:t>Arlington, TX</a:t>
            </a:r>
            <a:endParaRPr lang="fr-FR" altLang="en-US" sz="2800" i="1" dirty="0">
              <a:solidFill>
                <a:srgbClr val="4686E2"/>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6265" y="0"/>
            <a:ext cx="833192" cy="802710"/>
          </a:xfrm>
          <a:prstGeom prst="rect">
            <a:avLst/>
          </a:prstGeom>
        </p:spPr>
      </p:pic>
      <p:sp>
        <p:nvSpPr>
          <p:cNvPr id="3" name="Footer Placeholder 2"/>
          <p:cNvSpPr>
            <a:spLocks noGrp="1"/>
          </p:cNvSpPr>
          <p:nvPr>
            <p:ph type="ftr" sz="quarter" idx="3"/>
          </p:nvPr>
        </p:nvSpPr>
        <p:spPr>
          <a:xfrm>
            <a:off x="3131840" y="6619826"/>
            <a:ext cx="3024336" cy="193550"/>
          </a:xfrm>
        </p:spPr>
        <p:txBody>
          <a:bodyPr/>
          <a:lstStyle/>
          <a:p>
            <a:r>
              <a:rPr lang="en-US" altLang="en-US"/>
              <a:t>©2013-2017 Octopus Software LLC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lstStyle/>
          <a:p>
            <a:r>
              <a:rPr lang="en-US" dirty="0"/>
              <a:t>Who “Does” BDD/TDD (2)?</a:t>
            </a:r>
          </a:p>
        </p:txBody>
      </p:sp>
      <p:sp>
        <p:nvSpPr>
          <p:cNvPr id="3" name="Content Placeholder 2"/>
          <p:cNvSpPr>
            <a:spLocks noGrp="1"/>
          </p:cNvSpPr>
          <p:nvPr>
            <p:ph idx="1"/>
          </p:nvPr>
        </p:nvSpPr>
        <p:spPr>
          <a:xfrm>
            <a:off x="107504" y="980728"/>
            <a:ext cx="9001000" cy="5196235"/>
          </a:xfrm>
        </p:spPr>
        <p:txBody>
          <a:bodyPr/>
          <a:lstStyle/>
          <a:p>
            <a:pPr marL="0" indent="0">
              <a:buNone/>
            </a:pPr>
            <a:r>
              <a:rPr lang="en-US" sz="2400" dirty="0"/>
              <a:t>In Backlog Refinement:</a:t>
            </a:r>
          </a:p>
          <a:p>
            <a:pPr marL="457200" indent="-457200">
              <a:buFont typeface="Arial"/>
              <a:buChar char="•"/>
            </a:pPr>
            <a:r>
              <a:rPr lang="en-US" sz="2400" dirty="0"/>
              <a:t>The PO/BA or other SME will work to define each story to bring in “well baked” stories. Imagine the cost per hour of having the entire squad “write” the story if they don’t</a:t>
            </a:r>
          </a:p>
          <a:p>
            <a:pPr marL="457200" indent="-457200">
              <a:buFont typeface="Arial"/>
              <a:buChar char="•"/>
            </a:pPr>
            <a:r>
              <a:rPr lang="en-US" sz="2400" dirty="0"/>
              <a:t>The meeting continues the ongoing collaboration with the team. The focus should be on Acceptance Criteria and design assumptions to make the desired outcome clear (not just the “how”).</a:t>
            </a:r>
          </a:p>
          <a:p>
            <a:pPr marL="857250" lvl="1" indent="-457200">
              <a:buFont typeface="Arial"/>
              <a:buChar char="•"/>
            </a:pPr>
            <a:r>
              <a:rPr lang="en-US" sz="2000" dirty="0"/>
              <a:t>The collaboration is additive such as adding UI layouts, UX process designs, other just-in-time research and standards like API</a:t>
            </a:r>
          </a:p>
          <a:p>
            <a:pPr marL="457200" indent="-457200">
              <a:buFont typeface="Arial"/>
              <a:buChar char="•"/>
            </a:pPr>
            <a:r>
              <a:rPr lang="en-US" sz="2400" dirty="0"/>
              <a:t>Any new stories added to the backlog during this meeting ideally would have just enough information to size the story</a:t>
            </a:r>
          </a:p>
          <a:p>
            <a:endParaRPr lang="en-US" sz="24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340632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980728"/>
          </a:xfrm>
        </p:spPr>
        <p:txBody>
          <a:bodyPr/>
          <a:lstStyle/>
          <a:p>
            <a:r>
              <a:rPr lang="en-US" dirty="0"/>
              <a:t>Who “Does” BDD/TDD (3)?</a:t>
            </a:r>
          </a:p>
        </p:txBody>
      </p:sp>
      <p:sp>
        <p:nvSpPr>
          <p:cNvPr id="3" name="Content Placeholder 2"/>
          <p:cNvSpPr>
            <a:spLocks noGrp="1"/>
          </p:cNvSpPr>
          <p:nvPr>
            <p:ph idx="1"/>
          </p:nvPr>
        </p:nvSpPr>
        <p:spPr>
          <a:xfrm>
            <a:off x="14654" y="836712"/>
            <a:ext cx="9129345" cy="2013181"/>
          </a:xfrm>
        </p:spPr>
        <p:txBody>
          <a:bodyPr/>
          <a:lstStyle/>
          <a:p>
            <a:pPr marL="0" indent="0">
              <a:buNone/>
            </a:pPr>
            <a:r>
              <a:rPr lang="en-US" sz="2000" dirty="0"/>
              <a:t>In Sprint Planning, the 3 Amigos will determine:</a:t>
            </a:r>
          </a:p>
          <a:p>
            <a:pPr marL="798513" lvl="1" indent="-457200">
              <a:buFont typeface="Arial"/>
              <a:buChar char="•"/>
            </a:pPr>
            <a:r>
              <a:rPr lang="en-US" sz="1600" dirty="0"/>
              <a:t>Decide if we really have a story that is ready according to our Definition of Ready (DOR)</a:t>
            </a:r>
          </a:p>
          <a:p>
            <a:pPr marL="798513" lvl="1" indent="-457200">
              <a:buFont typeface="Arial"/>
              <a:buChar char="•"/>
            </a:pPr>
            <a:r>
              <a:rPr lang="en-US" sz="1600" dirty="0"/>
              <a:t>Review details on story, clarify any uncertainty and plan approach to remove uncertainty if some still exists</a:t>
            </a:r>
          </a:p>
          <a:p>
            <a:pPr marL="798513" lvl="1" indent="-457200">
              <a:buFont typeface="Arial"/>
              <a:buChar char="•"/>
            </a:pPr>
            <a:r>
              <a:rPr lang="en-US" sz="1600" dirty="0"/>
              <a:t>Decide on approach to specification/unit testing (test plan) in addition to our normal development activities</a:t>
            </a:r>
          </a:p>
          <a:p>
            <a:pPr marL="341313" lvl="1" indent="0">
              <a:buNone/>
            </a:pPr>
            <a:endParaRPr lang="en-US" sz="1600" dirty="0"/>
          </a:p>
        </p:txBody>
      </p:sp>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1236" y="2287759"/>
            <a:ext cx="2787552" cy="1573289"/>
          </a:xfrm>
          <a:prstGeom prst="rect">
            <a:avLst/>
          </a:prstGeom>
        </p:spPr>
      </p:pic>
      <p:grpSp>
        <p:nvGrpSpPr>
          <p:cNvPr id="7" name="Group 6"/>
          <p:cNvGrpSpPr/>
          <p:nvPr/>
        </p:nvGrpSpPr>
        <p:grpSpPr>
          <a:xfrm>
            <a:off x="5158916" y="4062989"/>
            <a:ext cx="4021596" cy="2792494"/>
            <a:chOff x="5014900" y="2895327"/>
            <a:chExt cx="4021596" cy="2792494"/>
          </a:xfrm>
        </p:grpSpPr>
        <p:sp>
          <p:nvSpPr>
            <p:cNvPr id="8" name="Oval 7"/>
            <p:cNvSpPr/>
            <p:nvPr/>
          </p:nvSpPr>
          <p:spPr>
            <a:xfrm>
              <a:off x="6660232" y="2996952"/>
              <a:ext cx="914400" cy="914400"/>
            </a:xfrm>
            <a:prstGeom prst="ellipse">
              <a:avLst/>
            </a:prstGeom>
            <a:gradFill>
              <a:gsLst>
                <a:gs pos="0">
                  <a:srgbClr val="FF0000"/>
                </a:gs>
                <a:gs pos="50000">
                  <a:srgbClr val="FF0000"/>
                </a:gs>
                <a:gs pos="100000">
                  <a:srgbClr val="FF00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Red (fail)</a:t>
              </a:r>
            </a:p>
          </p:txBody>
        </p:sp>
        <p:sp>
          <p:nvSpPr>
            <p:cNvPr id="9" name="Oval 8"/>
            <p:cNvSpPr/>
            <p:nvPr/>
          </p:nvSpPr>
          <p:spPr>
            <a:xfrm>
              <a:off x="7546032" y="4242792"/>
              <a:ext cx="914400" cy="914400"/>
            </a:xfrm>
            <a:prstGeom prst="ellipse">
              <a:avLst/>
            </a:prstGeom>
            <a:gradFill>
              <a:gsLst>
                <a:gs pos="0">
                  <a:srgbClr val="00B050"/>
                </a:gs>
                <a:gs pos="50000">
                  <a:srgbClr val="00B050"/>
                </a:gs>
                <a:gs pos="100000">
                  <a:srgbClr val="00B05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600" dirty="0">
                  <a:solidFill>
                    <a:schemeClr val="tx1"/>
                  </a:solidFill>
                </a:rPr>
                <a:t>Green (pass)</a:t>
              </a:r>
            </a:p>
          </p:txBody>
        </p:sp>
        <p:sp>
          <p:nvSpPr>
            <p:cNvPr id="10" name="Oval 9"/>
            <p:cNvSpPr/>
            <p:nvPr/>
          </p:nvSpPr>
          <p:spPr>
            <a:xfrm>
              <a:off x="5745832" y="4221088"/>
              <a:ext cx="914400" cy="914400"/>
            </a:xfrm>
            <a:prstGeom prst="ellipse">
              <a:avLst/>
            </a:prstGeom>
            <a:gradFill>
              <a:gsLst>
                <a:gs pos="0">
                  <a:srgbClr val="FFFF00"/>
                </a:gs>
                <a:gs pos="50000">
                  <a:srgbClr val="FFFF00"/>
                </a:gs>
                <a:gs pos="100000">
                  <a:srgbClr val="FFFF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200" dirty="0">
                  <a:solidFill>
                    <a:schemeClr val="tx1"/>
                  </a:solidFill>
                </a:rPr>
                <a:t>Refactor</a:t>
              </a:r>
            </a:p>
          </p:txBody>
        </p:sp>
        <p:cxnSp>
          <p:nvCxnSpPr>
            <p:cNvPr id="11" name="Curved Connector 10"/>
            <p:cNvCxnSpPr>
              <a:stCxn id="8" idx="6"/>
              <a:endCxn id="9" idx="0"/>
            </p:cNvCxnSpPr>
            <p:nvPr/>
          </p:nvCxnSpPr>
          <p:spPr>
            <a:xfrm>
              <a:off x="7574632" y="3454152"/>
              <a:ext cx="428600" cy="78864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13" name="Curved Connector 12"/>
            <p:cNvCxnSpPr>
              <a:stCxn id="10" idx="0"/>
              <a:endCxn id="8" idx="2"/>
            </p:cNvCxnSpPr>
            <p:nvPr/>
          </p:nvCxnSpPr>
          <p:spPr>
            <a:xfrm rot="5400000" flipH="1" flipV="1">
              <a:off x="6048164" y="3609020"/>
              <a:ext cx="766936" cy="45720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7596336" y="2895327"/>
              <a:ext cx="1274440" cy="461665"/>
            </a:xfrm>
            <a:prstGeom prst="rect">
              <a:avLst/>
            </a:prstGeom>
            <a:solidFill>
              <a:srgbClr val="FFCCCC"/>
            </a:solidFill>
          </p:spPr>
          <p:txBody>
            <a:bodyPr wrap="square" rtlCol="0">
              <a:spAutoFit/>
            </a:bodyPr>
            <a:lstStyle/>
            <a:p>
              <a:r>
                <a:rPr lang="en-US" sz="1200" dirty="0">
                  <a:solidFill>
                    <a:srgbClr val="FF0000"/>
                  </a:solidFill>
                </a:rPr>
                <a:t>Right a test that fails</a:t>
              </a:r>
            </a:p>
          </p:txBody>
        </p:sp>
        <p:sp>
          <p:nvSpPr>
            <p:cNvPr id="15" name="TextBox 14"/>
            <p:cNvSpPr txBox="1"/>
            <p:nvPr/>
          </p:nvSpPr>
          <p:spPr>
            <a:xfrm>
              <a:off x="7884368" y="5226156"/>
              <a:ext cx="1152128" cy="461665"/>
            </a:xfrm>
            <a:prstGeom prst="rect">
              <a:avLst/>
            </a:prstGeom>
            <a:solidFill>
              <a:srgbClr val="9BFFC8"/>
            </a:solidFill>
          </p:spPr>
          <p:txBody>
            <a:bodyPr wrap="square" rtlCol="0">
              <a:spAutoFit/>
            </a:bodyPr>
            <a:lstStyle/>
            <a:p>
              <a:r>
                <a:rPr lang="en-US" sz="1200" dirty="0">
                  <a:solidFill>
                    <a:srgbClr val="00B050"/>
                  </a:solidFill>
                </a:rPr>
                <a:t>Just enough code to pass</a:t>
              </a:r>
            </a:p>
          </p:txBody>
        </p:sp>
        <p:sp>
          <p:nvSpPr>
            <p:cNvPr id="16" name="TextBox 15"/>
            <p:cNvSpPr txBox="1"/>
            <p:nvPr/>
          </p:nvSpPr>
          <p:spPr>
            <a:xfrm>
              <a:off x="5014900" y="5039833"/>
              <a:ext cx="1033264" cy="646331"/>
            </a:xfrm>
            <a:prstGeom prst="rect">
              <a:avLst/>
            </a:prstGeom>
            <a:solidFill>
              <a:srgbClr val="FFFFCC"/>
            </a:solidFill>
          </p:spPr>
          <p:txBody>
            <a:bodyPr wrap="square" rtlCol="0">
              <a:spAutoFit/>
            </a:bodyPr>
            <a:lstStyle/>
            <a:p>
              <a:r>
                <a:rPr lang="en-US" sz="1200" dirty="0">
                  <a:solidFill>
                    <a:srgbClr val="00B050"/>
                  </a:solidFill>
                </a:rPr>
                <a:t>Improve design &amp; code</a:t>
              </a:r>
            </a:p>
          </p:txBody>
        </p:sp>
        <p:grpSp>
          <p:nvGrpSpPr>
            <p:cNvPr id="17" name="Group 16"/>
            <p:cNvGrpSpPr/>
            <p:nvPr/>
          </p:nvGrpSpPr>
          <p:grpSpPr>
            <a:xfrm>
              <a:off x="6672064" y="3933056"/>
              <a:ext cx="924272" cy="658214"/>
              <a:chOff x="6749008" y="4066930"/>
              <a:chExt cx="924272" cy="658214"/>
            </a:xfrm>
          </p:grpSpPr>
          <p:sp>
            <p:nvSpPr>
              <p:cNvPr id="19" name="Curved Left Arrow 18"/>
              <p:cNvSpPr/>
              <p:nvPr/>
            </p:nvSpPr>
            <p:spPr>
              <a:xfrm flipH="1" flipV="1">
                <a:off x="6749008" y="4066930"/>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Left Arrow 19"/>
              <p:cNvSpPr/>
              <p:nvPr/>
            </p:nvSpPr>
            <p:spPr>
              <a:xfrm>
                <a:off x="7241232" y="4077072"/>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 name="TextBox 17"/>
            <p:cNvSpPr txBox="1"/>
            <p:nvPr/>
          </p:nvSpPr>
          <p:spPr>
            <a:xfrm>
              <a:off x="6660232" y="4077072"/>
              <a:ext cx="928459" cy="369332"/>
            </a:xfrm>
            <a:prstGeom prst="rect">
              <a:avLst/>
            </a:prstGeom>
            <a:noFill/>
          </p:spPr>
          <p:txBody>
            <a:bodyPr wrap="none" rtlCol="0">
              <a:spAutoFit/>
            </a:bodyPr>
            <a:lstStyle/>
            <a:p>
              <a:r>
                <a:rPr lang="en-US" dirty="0"/>
                <a:t>Repeat</a:t>
              </a:r>
            </a:p>
          </p:txBody>
        </p:sp>
        <p:cxnSp>
          <p:nvCxnSpPr>
            <p:cNvPr id="12" name="Curved Connector 11"/>
            <p:cNvCxnSpPr>
              <a:stCxn id="9" idx="4"/>
              <a:endCxn id="10" idx="4"/>
            </p:cNvCxnSpPr>
            <p:nvPr/>
          </p:nvCxnSpPr>
          <p:spPr>
            <a:xfrm rot="5400000" flipH="1">
              <a:off x="7092280" y="4246240"/>
              <a:ext cx="21704" cy="1800200"/>
            </a:xfrm>
            <a:prstGeom prst="curvedConnector3">
              <a:avLst>
                <a:gd name="adj1" fmla="val -1053262"/>
              </a:avLst>
            </a:prstGeom>
            <a:ln w="38100">
              <a:tailEnd type="stealth" w="lg" len="lg"/>
            </a:ln>
          </p:spPr>
          <p:style>
            <a:lnRef idx="3">
              <a:schemeClr val="dk1"/>
            </a:lnRef>
            <a:fillRef idx="0">
              <a:schemeClr val="dk1"/>
            </a:fillRef>
            <a:effectRef idx="2">
              <a:schemeClr val="dk1"/>
            </a:effectRef>
            <a:fontRef idx="minor">
              <a:schemeClr val="tx1"/>
            </a:fontRef>
          </p:style>
        </p:cxnSp>
      </p:grpSp>
      <p:sp>
        <p:nvSpPr>
          <p:cNvPr id="4" name="TextBox 3"/>
          <p:cNvSpPr txBox="1"/>
          <p:nvPr/>
        </p:nvSpPr>
        <p:spPr>
          <a:xfrm>
            <a:off x="55914" y="2650389"/>
            <a:ext cx="6120680" cy="3108543"/>
          </a:xfrm>
          <a:prstGeom prst="rect">
            <a:avLst/>
          </a:prstGeom>
          <a:noFill/>
        </p:spPr>
        <p:txBody>
          <a:bodyPr wrap="square" rtlCol="0">
            <a:spAutoFit/>
          </a:bodyPr>
          <a:lstStyle/>
          <a:p>
            <a:pPr marL="0" indent="0">
              <a:buNone/>
            </a:pPr>
            <a:r>
              <a:rPr lang="en-US" sz="2000" dirty="0"/>
              <a:t>In Story Execution</a:t>
            </a:r>
            <a:r>
              <a:rPr lang="en-US" sz="2000" u="sng" dirty="0"/>
              <a:t>:</a:t>
            </a:r>
          </a:p>
          <a:p>
            <a:pPr marL="798513" lvl="1" indent="-457200">
              <a:buFont typeface="Arial"/>
              <a:buChar char="•"/>
            </a:pPr>
            <a:r>
              <a:rPr lang="en-US" sz="1400" dirty="0"/>
              <a:t>PO/QA/Dev will update the application’s “as-built” specification file- the “.feature” file</a:t>
            </a:r>
          </a:p>
          <a:p>
            <a:pPr marL="798513" lvl="1" indent="-457200">
              <a:buFont typeface="Arial"/>
              <a:buChar char="•"/>
            </a:pPr>
            <a:r>
              <a:rPr lang="en-US" sz="1400" dirty="0"/>
              <a:t>Dev/QA will update the step-</a:t>
            </a:r>
            <a:r>
              <a:rPr lang="en-US" sz="1400" dirty="0" err="1"/>
              <a:t>def</a:t>
            </a:r>
            <a:r>
              <a:rPr lang="en-US" sz="1400" dirty="0"/>
              <a:t> file to draft a </a:t>
            </a:r>
            <a:r>
              <a:rPr lang="en-US" sz="1400" dirty="0">
                <a:solidFill>
                  <a:srgbClr val="FF0000"/>
                </a:solidFill>
              </a:rPr>
              <a:t>failing</a:t>
            </a:r>
            <a:r>
              <a:rPr lang="en-US" sz="1400" dirty="0"/>
              <a:t> step definition “gluing” the spec to the application</a:t>
            </a:r>
          </a:p>
          <a:p>
            <a:pPr marL="798513" lvl="1" indent="-457200">
              <a:buFont typeface="Arial"/>
              <a:buChar char="•"/>
            </a:pPr>
            <a:r>
              <a:rPr lang="en-US" sz="1400" dirty="0"/>
              <a:t>Developer will then start the Red/Green/Refactor process of TDD:</a:t>
            </a:r>
          </a:p>
          <a:p>
            <a:pPr lvl="2" indent="-457200">
              <a:buFont typeface="Arial"/>
              <a:buChar char="•"/>
            </a:pPr>
            <a:r>
              <a:rPr lang="en-US" sz="1200" dirty="0"/>
              <a:t>TDD: Write unit test and see it </a:t>
            </a:r>
            <a:r>
              <a:rPr lang="en-US" sz="1200" dirty="0">
                <a:solidFill>
                  <a:srgbClr val="FF0000"/>
                </a:solidFill>
              </a:rPr>
              <a:t>fail</a:t>
            </a:r>
          </a:p>
          <a:p>
            <a:pPr lvl="2" indent="-457200">
              <a:buFont typeface="Arial"/>
              <a:buChar char="•"/>
            </a:pPr>
            <a:r>
              <a:rPr lang="en-US" sz="1200" dirty="0"/>
              <a:t>TDD: Write just enough code to get the unit test to </a:t>
            </a:r>
            <a:r>
              <a:rPr lang="en-US" sz="1200" dirty="0">
                <a:solidFill>
                  <a:srgbClr val="00B050"/>
                </a:solidFill>
              </a:rPr>
              <a:t>pass</a:t>
            </a:r>
          </a:p>
          <a:p>
            <a:pPr lvl="2" indent="-457200">
              <a:buFont typeface="Arial"/>
              <a:buChar char="•"/>
            </a:pPr>
            <a:r>
              <a:rPr lang="en-US" sz="1200" dirty="0"/>
              <a:t>BDD: Refactor the step definition to execute application to fail/</a:t>
            </a:r>
            <a:r>
              <a:rPr lang="en-US" sz="1200" dirty="0">
                <a:solidFill>
                  <a:srgbClr val="00B050"/>
                </a:solidFill>
              </a:rPr>
              <a:t>pass</a:t>
            </a:r>
          </a:p>
          <a:p>
            <a:pPr lvl="2" indent="-457200">
              <a:buFont typeface="Arial"/>
              <a:buChar char="•"/>
            </a:pPr>
            <a:r>
              <a:rPr lang="en-US" sz="1200" dirty="0"/>
              <a:t>TDD/BDD: Continue writing tests and code until the step definitions </a:t>
            </a:r>
            <a:r>
              <a:rPr lang="en-US" sz="1200" dirty="0">
                <a:solidFill>
                  <a:srgbClr val="00B050"/>
                </a:solidFill>
              </a:rPr>
              <a:t>pass</a:t>
            </a:r>
          </a:p>
          <a:p>
            <a:pPr lvl="2" indent="-457200">
              <a:buFont typeface="Arial"/>
              <a:buChar char="•"/>
            </a:pPr>
            <a:r>
              <a:rPr lang="en-US" sz="1200" dirty="0"/>
              <a:t>BDD: Start process over on next acceptance criteria</a:t>
            </a:r>
          </a:p>
          <a:p>
            <a:pPr marL="798513" lvl="1" indent="-457200">
              <a:buFont typeface="Arial"/>
              <a:buChar char="•"/>
            </a:pPr>
            <a:r>
              <a:rPr lang="en-US" sz="1400" dirty="0"/>
              <a:t>Definition of Done (DOD) will be to measure a complete story</a:t>
            </a:r>
          </a:p>
          <a:p>
            <a:endParaRPr lang="en-US" dirty="0"/>
          </a:p>
        </p:txBody>
      </p:sp>
    </p:spTree>
    <p:extLst>
      <p:ext uri="{BB962C8B-B14F-4D97-AF65-F5344CB8AC3E}">
        <p14:creationId xmlns:p14="http://schemas.microsoft.com/office/powerpoint/2010/main" val="274429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AC Come From?</a:t>
            </a:r>
          </a:p>
        </p:txBody>
      </p:sp>
      <p:sp>
        <p:nvSpPr>
          <p:cNvPr id="3" name="Footer Placeholder 2"/>
          <p:cNvSpPr>
            <a:spLocks noGrp="1"/>
          </p:cNvSpPr>
          <p:nvPr>
            <p:ph type="ftr" sz="quarter" idx="10"/>
          </p:nvPr>
        </p:nvSpPr>
        <p:spPr/>
        <p:txBody>
          <a:bodyPr/>
          <a:lstStyle/>
          <a:p>
            <a:pPr algn="ctr">
              <a:defRPr/>
            </a:pPr>
            <a:r>
              <a:rPr lang="en-US" altLang="en-US"/>
              <a:t>©2013-2017 Octopus Software LLC</a:t>
            </a:r>
            <a:endParaRPr lang="en-US" altLang="en-US" dirty="0"/>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08" y="908720"/>
            <a:ext cx="9144000" cy="5951214"/>
          </a:xfrm>
          <a:prstGeom prst="rect">
            <a:avLst/>
          </a:prstGeom>
        </p:spPr>
      </p:pic>
      <p:sp>
        <p:nvSpPr>
          <p:cNvPr id="5" name="TextBox 4"/>
          <p:cNvSpPr txBox="1"/>
          <p:nvPr/>
        </p:nvSpPr>
        <p:spPr>
          <a:xfrm>
            <a:off x="6904479" y="5877272"/>
            <a:ext cx="2016449" cy="369332"/>
          </a:xfrm>
          <a:prstGeom prst="rect">
            <a:avLst/>
          </a:prstGeom>
          <a:noFill/>
        </p:spPr>
        <p:txBody>
          <a:bodyPr wrap="none" rtlCol="0">
            <a:spAutoFit/>
          </a:bodyPr>
          <a:lstStyle/>
          <a:p>
            <a:r>
              <a:rPr lang="en-US" dirty="0"/>
              <a:t>From Matt Wynne</a:t>
            </a:r>
          </a:p>
        </p:txBody>
      </p:sp>
    </p:spTree>
    <p:extLst>
      <p:ext uri="{BB962C8B-B14F-4D97-AF65-F5344CB8AC3E}">
        <p14:creationId xmlns:p14="http://schemas.microsoft.com/office/powerpoint/2010/main" val="3844594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3" name="Content Placeholder 2"/>
          <p:cNvSpPr>
            <a:spLocks noGrp="1"/>
          </p:cNvSpPr>
          <p:nvPr>
            <p:ph idx="1"/>
          </p:nvPr>
        </p:nvSpPr>
        <p:spPr>
          <a:xfrm>
            <a:off x="35496" y="908721"/>
            <a:ext cx="8496944" cy="4536504"/>
          </a:xfrm>
        </p:spPr>
        <p:txBody>
          <a:bodyPr/>
          <a:lstStyle/>
          <a:p>
            <a:r>
              <a:rPr lang="en-US" sz="2800" dirty="0"/>
              <a:t>Speed up delivery</a:t>
            </a:r>
          </a:p>
          <a:p>
            <a:r>
              <a:rPr lang="en-US" sz="2800" dirty="0"/>
              <a:t>Increase quality</a:t>
            </a:r>
          </a:p>
          <a:p>
            <a:r>
              <a:rPr lang="en-US" sz="2800" dirty="0"/>
              <a:t>Improve designs</a:t>
            </a:r>
          </a:p>
          <a:p>
            <a:r>
              <a:rPr lang="en-US" sz="2800" dirty="0"/>
              <a:t>Deliver accurate, durable “as built” specifications – “stories” do not</a:t>
            </a:r>
          </a:p>
          <a:p>
            <a:r>
              <a:rPr lang="en-US" sz="2800" dirty="0"/>
              <a:t>Easily pass any traceability requirements</a:t>
            </a:r>
          </a:p>
          <a:p>
            <a:r>
              <a:rPr lang="en-US" sz="2800" dirty="0"/>
              <a:t>Keep specifications in sync with the reality of the application</a:t>
            </a:r>
          </a:p>
          <a:p>
            <a:r>
              <a:rPr lang="en-US" sz="2800" dirty="0"/>
              <a:t>Assist with automated testing to keep application durable</a:t>
            </a:r>
          </a:p>
        </p:txBody>
      </p:sp>
      <p:sp>
        <p:nvSpPr>
          <p:cNvPr id="4" name="Footer Placeholder 3"/>
          <p:cNvSpPr>
            <a:spLocks noGrp="1"/>
          </p:cNvSpPr>
          <p:nvPr>
            <p:ph type="ftr" sz="quarter" idx="10"/>
          </p:nvPr>
        </p:nvSpPr>
        <p:spPr/>
        <p:txBody>
          <a:bodyPr/>
          <a:lstStyle/>
          <a:p>
            <a:pPr algn="ctr">
              <a:defRPr/>
            </a:pPr>
            <a:r>
              <a:rPr lang="en-US" altLang="en-US"/>
              <a:t>©2013-2017 Octopus Software LLC</a:t>
            </a:r>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1168" y="1039566"/>
            <a:ext cx="1905000" cy="1266825"/>
          </a:xfrm>
          <a:prstGeom prst="rect">
            <a:avLst/>
          </a:prstGeom>
        </p:spPr>
      </p:pic>
      <p:grpSp>
        <p:nvGrpSpPr>
          <p:cNvPr id="9" name="Group 8"/>
          <p:cNvGrpSpPr/>
          <p:nvPr/>
        </p:nvGrpSpPr>
        <p:grpSpPr>
          <a:xfrm>
            <a:off x="3028950" y="5452336"/>
            <a:ext cx="2992388" cy="928992"/>
            <a:chOff x="3028950" y="4988025"/>
            <a:chExt cx="2992388" cy="928992"/>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8950" y="4988025"/>
              <a:ext cx="914400" cy="9144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7944" y="4988025"/>
              <a:ext cx="914400" cy="9144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6938" y="5002617"/>
              <a:ext cx="914400" cy="914400"/>
            </a:xfrm>
            <a:prstGeom prst="rect">
              <a:avLst/>
            </a:prstGeom>
          </p:spPr>
        </p:pic>
      </p:grpSp>
    </p:spTree>
    <p:extLst>
      <p:ext uri="{BB962C8B-B14F-4D97-AF65-F5344CB8AC3E}">
        <p14:creationId xmlns:p14="http://schemas.microsoft.com/office/powerpoint/2010/main" val="85717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91822" cy="1325563"/>
          </a:xfrm>
        </p:spPr>
        <p:txBody>
          <a:bodyPr/>
          <a:lstStyle/>
          <a:p>
            <a:r>
              <a:rPr lang="en-US" sz="4000" dirty="0"/>
              <a:t>Enough Theory – Now an Example</a:t>
            </a:r>
          </a:p>
        </p:txBody>
      </p:sp>
      <p:sp>
        <p:nvSpPr>
          <p:cNvPr id="3" name="Content Placeholder 2"/>
          <p:cNvSpPr>
            <a:spLocks noGrp="1"/>
          </p:cNvSpPr>
          <p:nvPr>
            <p:ph idx="1"/>
          </p:nvPr>
        </p:nvSpPr>
        <p:spPr>
          <a:xfrm>
            <a:off x="611560" y="676533"/>
            <a:ext cx="8424936" cy="5340251"/>
          </a:xfrm>
        </p:spPr>
        <p:txBody>
          <a:bodyPr/>
          <a:lstStyle/>
          <a:p>
            <a:pPr marL="0" indent="0">
              <a:buNone/>
            </a:pPr>
            <a:r>
              <a:rPr lang="en-US" sz="2400" dirty="0"/>
              <a:t>Lets use a Roman Numeral conversion:</a:t>
            </a:r>
          </a:p>
          <a:p>
            <a:pPr marL="457200" indent="-457200">
              <a:buFont typeface="+mj-lt"/>
              <a:buAutoNum type="arabicPeriod"/>
            </a:pPr>
            <a:r>
              <a:rPr lang="en-US" sz="2400" dirty="0"/>
              <a:t>Start with an epic &amp; refinement to get good stories</a:t>
            </a:r>
          </a:p>
          <a:p>
            <a:pPr marL="457200" indent="-457200">
              <a:buFont typeface="+mj-lt"/>
              <a:buAutoNum type="arabicPeriod"/>
            </a:pPr>
            <a:r>
              <a:rPr lang="en-US" sz="2400" dirty="0"/>
              <a:t>Create a project</a:t>
            </a:r>
          </a:p>
          <a:p>
            <a:pPr marL="457200" indent="-457200">
              <a:buFont typeface="+mj-lt"/>
              <a:buAutoNum type="arabicPeriod"/>
            </a:pPr>
            <a:r>
              <a:rPr lang="en-US" sz="2400" dirty="0"/>
              <a:t>Create a feature, scenario, and an acceptance test</a:t>
            </a:r>
          </a:p>
          <a:p>
            <a:pPr marL="457200" indent="-457200">
              <a:buFont typeface="+mj-lt"/>
              <a:buAutoNum type="arabicPeriod"/>
            </a:pPr>
            <a:r>
              <a:rPr lang="en-US" sz="2400" dirty="0"/>
              <a:t>Generate a step definition (glue code)</a:t>
            </a:r>
          </a:p>
          <a:p>
            <a:pPr marL="457200" indent="-457200">
              <a:buFont typeface="+mj-lt"/>
              <a:buAutoNum type="arabicPeriod"/>
            </a:pPr>
            <a:r>
              <a:rPr lang="en-US" sz="2400" dirty="0"/>
              <a:t>Run the step (functional test) and see it </a:t>
            </a:r>
            <a:r>
              <a:rPr lang="en-US" sz="2400" dirty="0">
                <a:solidFill>
                  <a:srgbClr val="FF0000"/>
                </a:solidFill>
              </a:rPr>
              <a:t>fail</a:t>
            </a:r>
          </a:p>
          <a:p>
            <a:pPr marL="457200" indent="-457200">
              <a:buFont typeface="+mj-lt"/>
              <a:buAutoNum type="arabicPeriod"/>
            </a:pPr>
            <a:r>
              <a:rPr lang="en-US" sz="2400" dirty="0"/>
              <a:t>Create a unit test to drive the code development</a:t>
            </a:r>
          </a:p>
          <a:p>
            <a:pPr marL="457200" indent="-457200">
              <a:buFont typeface="+mj-lt"/>
              <a:buAutoNum type="arabicPeriod"/>
            </a:pPr>
            <a:r>
              <a:rPr lang="en-US" sz="2400" dirty="0"/>
              <a:t>See the unit test </a:t>
            </a:r>
            <a:r>
              <a:rPr lang="en-US" sz="2400" dirty="0">
                <a:solidFill>
                  <a:srgbClr val="FF0000"/>
                </a:solidFill>
              </a:rPr>
              <a:t>fail</a:t>
            </a:r>
          </a:p>
          <a:p>
            <a:pPr marL="457200" indent="-457200">
              <a:buFont typeface="+mj-lt"/>
              <a:buAutoNum type="arabicPeriod"/>
            </a:pPr>
            <a:r>
              <a:rPr lang="en-US" sz="2400" dirty="0"/>
              <a:t>Write application code until the unit test </a:t>
            </a:r>
            <a:r>
              <a:rPr lang="en-US" sz="2400" dirty="0">
                <a:solidFill>
                  <a:srgbClr val="00CC00"/>
                </a:solidFill>
              </a:rPr>
              <a:t>passes</a:t>
            </a:r>
          </a:p>
          <a:p>
            <a:pPr marL="457200" indent="-457200">
              <a:buFont typeface="+mj-lt"/>
              <a:buAutoNum type="arabicPeriod"/>
            </a:pPr>
            <a:r>
              <a:rPr lang="en-US" sz="2400" dirty="0"/>
              <a:t>Continue writing application code until feature </a:t>
            </a:r>
            <a:r>
              <a:rPr lang="en-US" sz="2400" dirty="0">
                <a:solidFill>
                  <a:srgbClr val="00CC00"/>
                </a:solidFill>
              </a:rPr>
              <a:t>passes</a:t>
            </a:r>
          </a:p>
          <a:p>
            <a:pPr marL="457200" indent="-457200">
              <a:buFont typeface="+mj-lt"/>
              <a:buAutoNum type="arabicPeriod"/>
            </a:pPr>
            <a:r>
              <a:rPr lang="en-US" sz="2400" dirty="0"/>
              <a:t>Continue writing tests then code until </a:t>
            </a:r>
            <a:r>
              <a:rPr lang="en-US" sz="2400" b="1" u="sng" dirty="0"/>
              <a:t>all</a:t>
            </a:r>
            <a:r>
              <a:rPr lang="en-US" sz="2400" dirty="0"/>
              <a:t> unit and acceptance/specification tests </a:t>
            </a:r>
            <a:r>
              <a:rPr lang="en-US" sz="2400" dirty="0">
                <a:solidFill>
                  <a:srgbClr val="00CC00"/>
                </a:solidFill>
              </a:rPr>
              <a:t>pass</a:t>
            </a:r>
          </a:p>
          <a:p>
            <a:endParaRPr lang="en-US" sz="24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247151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261"/>
            <a:ext cx="7886700" cy="883460"/>
          </a:xfrm>
        </p:spPr>
        <p:txBody>
          <a:bodyPr/>
          <a:lstStyle/>
          <a:p>
            <a:r>
              <a:rPr lang="en-US" dirty="0"/>
              <a:t>Feature/ Requirement</a:t>
            </a:r>
          </a:p>
        </p:txBody>
      </p:sp>
      <p:sp>
        <p:nvSpPr>
          <p:cNvPr id="3" name="Content Placeholder 2"/>
          <p:cNvSpPr>
            <a:spLocks noGrp="1"/>
          </p:cNvSpPr>
          <p:nvPr>
            <p:ph idx="1"/>
          </p:nvPr>
        </p:nvSpPr>
        <p:spPr>
          <a:xfrm>
            <a:off x="0" y="836713"/>
            <a:ext cx="9001000" cy="4464496"/>
          </a:xfrm>
        </p:spPr>
        <p:txBody>
          <a:bodyPr/>
          <a:lstStyle/>
          <a:p>
            <a:pPr marL="0" indent="0">
              <a:buNone/>
            </a:pPr>
            <a:r>
              <a:rPr lang="en-US" sz="2000" dirty="0">
                <a:solidFill>
                  <a:srgbClr val="00CC00"/>
                </a:solidFill>
              </a:rPr>
              <a:t>Feature</a:t>
            </a:r>
            <a:r>
              <a:rPr lang="en-US" sz="2000" dirty="0"/>
              <a:t>: In order to reduce confusion with Roman Numerals</a:t>
            </a:r>
          </a:p>
          <a:p>
            <a:pPr marL="0" indent="0">
              <a:buNone/>
            </a:pPr>
            <a:r>
              <a:rPr lang="en-US" sz="2000" dirty="0"/>
              <a:t>  As a reader of roman numerals in a movie studio</a:t>
            </a:r>
          </a:p>
          <a:p>
            <a:pPr marL="0" indent="0">
              <a:buNone/>
            </a:pPr>
            <a:r>
              <a:rPr lang="en-US" sz="2000" dirty="0"/>
              <a:t>  I want to translate the numbers to Arabic numbers</a:t>
            </a:r>
          </a:p>
          <a:p>
            <a:pPr marL="0" indent="0">
              <a:buNone/>
            </a:pPr>
            <a:r>
              <a:rPr lang="en-US" sz="2000" dirty="0">
                <a:solidFill>
                  <a:srgbClr val="598B00"/>
                </a:solidFill>
              </a:rPr>
              <a:t>Scenario</a:t>
            </a:r>
            <a:r>
              <a:rPr lang="en-US" sz="2000" dirty="0"/>
              <a:t>: translate simple numbers</a:t>
            </a:r>
          </a:p>
          <a:p>
            <a:pPr marL="0" indent="0">
              <a:buNone/>
            </a:pPr>
            <a:r>
              <a:rPr lang="en-US" sz="2000" dirty="0"/>
              <a:t>  </a:t>
            </a:r>
            <a:r>
              <a:rPr lang="en-US" sz="2000" dirty="0">
                <a:solidFill>
                  <a:srgbClr val="008000"/>
                </a:solidFill>
              </a:rPr>
              <a:t>Given</a:t>
            </a:r>
            <a:r>
              <a:rPr lang="en-US" sz="2000" dirty="0"/>
              <a:t> a simple Roman Numeral</a:t>
            </a:r>
          </a:p>
          <a:p>
            <a:pPr marL="0" indent="0">
              <a:buNone/>
            </a:pPr>
            <a:r>
              <a:rPr lang="en-US" sz="2000" dirty="0"/>
              <a:t>  </a:t>
            </a:r>
            <a:r>
              <a:rPr lang="en-US" sz="2000" dirty="0">
                <a:solidFill>
                  <a:srgbClr val="008000"/>
                </a:solidFill>
              </a:rPr>
              <a:t>When</a:t>
            </a:r>
            <a:r>
              <a:rPr lang="en-US" sz="2000" dirty="0"/>
              <a:t> I ask for a translation</a:t>
            </a:r>
          </a:p>
          <a:p>
            <a:pPr marL="0" indent="0">
              <a:buNone/>
            </a:pPr>
            <a:r>
              <a:rPr lang="en-US" sz="2000" dirty="0"/>
              <a:t>  </a:t>
            </a:r>
            <a:r>
              <a:rPr lang="en-US" sz="2000" dirty="0">
                <a:solidFill>
                  <a:srgbClr val="008000"/>
                </a:solidFill>
              </a:rPr>
              <a:t>Then</a:t>
            </a:r>
            <a:r>
              <a:rPr lang="en-US" sz="2000" dirty="0"/>
              <a:t> I get the correct Arabic number</a:t>
            </a:r>
          </a:p>
          <a:p>
            <a:pPr marL="0" indent="0">
              <a:buNone/>
            </a:pPr>
            <a:r>
              <a:rPr lang="en-US" sz="2000" dirty="0">
                <a:solidFill>
                  <a:srgbClr val="598B00"/>
                </a:solidFill>
              </a:rPr>
              <a:t>Scenario</a:t>
            </a:r>
            <a:r>
              <a:rPr lang="en-US" sz="2000" dirty="0"/>
              <a:t>: translate combinations of numbers</a:t>
            </a:r>
          </a:p>
          <a:p>
            <a:pPr marL="0" indent="0">
              <a:buNone/>
            </a:pPr>
            <a:r>
              <a:rPr lang="en-US" sz="2000" dirty="0"/>
              <a:t>  </a:t>
            </a:r>
            <a:r>
              <a:rPr lang="en-US" sz="2000" dirty="0">
                <a:solidFill>
                  <a:srgbClr val="008000"/>
                </a:solidFill>
              </a:rPr>
              <a:t>Given</a:t>
            </a:r>
            <a:r>
              <a:rPr lang="en-US" sz="2000" dirty="0"/>
              <a:t> a Roman Number combination of characters</a:t>
            </a:r>
          </a:p>
          <a:p>
            <a:pPr marL="0" indent="0">
              <a:buNone/>
            </a:pPr>
            <a:r>
              <a:rPr lang="en-US" sz="2000" dirty="0"/>
              <a:t>  </a:t>
            </a:r>
            <a:r>
              <a:rPr lang="en-US" sz="2000" dirty="0">
                <a:solidFill>
                  <a:srgbClr val="008000"/>
                </a:solidFill>
              </a:rPr>
              <a:t>When</a:t>
            </a:r>
            <a:r>
              <a:rPr lang="en-US" sz="2000" dirty="0"/>
              <a:t> I ask for a translation</a:t>
            </a:r>
          </a:p>
          <a:p>
            <a:pPr marL="0" indent="0">
              <a:buNone/>
            </a:pPr>
            <a:r>
              <a:rPr lang="en-US" sz="2000" dirty="0"/>
              <a:t>  </a:t>
            </a:r>
            <a:r>
              <a:rPr lang="en-US" sz="2000" dirty="0">
                <a:solidFill>
                  <a:srgbClr val="008000"/>
                </a:solidFill>
              </a:rPr>
              <a:t>Then</a:t>
            </a:r>
            <a:r>
              <a:rPr lang="en-US" sz="2000" dirty="0"/>
              <a:t> I get the correct translation for combination of Roman numerals in Arabic numbers</a:t>
            </a:r>
          </a:p>
        </p:txBody>
      </p:sp>
      <p:sp>
        <p:nvSpPr>
          <p:cNvPr id="4" name="TextBox 3"/>
          <p:cNvSpPr txBox="1"/>
          <p:nvPr/>
        </p:nvSpPr>
        <p:spPr>
          <a:xfrm>
            <a:off x="1454550" y="5301209"/>
            <a:ext cx="7668344" cy="917174"/>
          </a:xfrm>
          <a:prstGeom prst="rect">
            <a:avLst/>
          </a:prstGeom>
          <a:noFill/>
        </p:spPr>
        <p:txBody>
          <a:bodyPr wrap="square" rtlCol="0">
            <a:spAutoFit/>
          </a:bodyPr>
          <a:lstStyle/>
          <a:p>
            <a:pPr>
              <a:lnSpc>
                <a:spcPct val="90000"/>
              </a:lnSpc>
              <a:spcBef>
                <a:spcPts val="600"/>
              </a:spcBef>
            </a:pPr>
            <a:r>
              <a:rPr lang="en-US" dirty="0"/>
              <a:t>What are the details? How do we know if we got this right? Who is an expert on Roman Numbers?</a:t>
            </a:r>
          </a:p>
          <a:p>
            <a:pPr>
              <a:lnSpc>
                <a:spcPct val="90000"/>
              </a:lnSpc>
              <a:spcBef>
                <a:spcPts val="600"/>
              </a:spcBef>
            </a:pPr>
            <a:r>
              <a:rPr lang="en-US" dirty="0"/>
              <a:t>How about an example?</a:t>
            </a:r>
          </a:p>
        </p:txBody>
      </p:sp>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76956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52" y="17067"/>
            <a:ext cx="7886700" cy="891653"/>
          </a:xfrm>
        </p:spPr>
        <p:txBody>
          <a:bodyPr/>
          <a:lstStyle/>
          <a:p>
            <a:r>
              <a:rPr lang="en-US" sz="3600" dirty="0"/>
              <a:t>Details on Feature</a:t>
            </a:r>
            <a:endParaRPr lang="en-US" sz="2400" dirty="0"/>
          </a:p>
        </p:txBody>
      </p:sp>
      <p:sp>
        <p:nvSpPr>
          <p:cNvPr id="4" name="Content Placeholder 2"/>
          <p:cNvSpPr>
            <a:spLocks noGrp="1"/>
          </p:cNvSpPr>
          <p:nvPr>
            <p:ph idx="1"/>
          </p:nvPr>
        </p:nvSpPr>
        <p:spPr>
          <a:xfrm>
            <a:off x="59438" y="980728"/>
            <a:ext cx="4296538" cy="4752528"/>
          </a:xfrm>
        </p:spPr>
        <p:txBody>
          <a:bodyPr/>
          <a:lstStyle/>
          <a:p>
            <a:pPr marL="0" indent="0">
              <a:buNone/>
            </a:pPr>
            <a:r>
              <a:rPr lang="en-US" sz="1800" dirty="0">
                <a:solidFill>
                  <a:srgbClr val="00B050"/>
                </a:solidFill>
              </a:rPr>
              <a:t>Scenario</a:t>
            </a:r>
            <a:r>
              <a:rPr lang="en-US" sz="1800" dirty="0">
                <a:solidFill>
                  <a:schemeClr val="tx1"/>
                </a:solidFill>
              </a:rPr>
              <a:t>: </a:t>
            </a:r>
            <a:r>
              <a:rPr lang="en-US" sz="1800" dirty="0"/>
              <a:t>translate simple Roman Numerals to Arabic</a:t>
            </a:r>
          </a:p>
          <a:p>
            <a:pPr marL="0" indent="0">
              <a:buNone/>
            </a:pPr>
            <a:r>
              <a:rPr lang="en-US" sz="1800" dirty="0"/>
              <a:t>  </a:t>
            </a:r>
            <a:r>
              <a:rPr lang="en-US" sz="1800" dirty="0">
                <a:solidFill>
                  <a:srgbClr val="0C7CD2"/>
                </a:solidFill>
              </a:rPr>
              <a:t>Given</a:t>
            </a:r>
            <a:r>
              <a:rPr lang="en-US" sz="1800" dirty="0">
                <a:solidFill>
                  <a:schemeClr val="tx1"/>
                </a:solidFill>
              </a:rPr>
              <a:t> a single digit Roman Numeral</a:t>
            </a:r>
          </a:p>
          <a:p>
            <a:pPr marL="0" indent="0">
              <a:buNone/>
            </a:pPr>
            <a:r>
              <a:rPr lang="en-US" sz="1800" dirty="0">
                <a:solidFill>
                  <a:schemeClr val="tx1"/>
                </a:solidFill>
              </a:rPr>
              <a:t>  </a:t>
            </a:r>
            <a:r>
              <a:rPr lang="en-US" sz="1800" dirty="0">
                <a:solidFill>
                  <a:srgbClr val="0C7CD2"/>
                </a:solidFill>
              </a:rPr>
              <a:t>When</a:t>
            </a:r>
            <a:r>
              <a:rPr lang="en-US" sz="1800" dirty="0">
                <a:solidFill>
                  <a:schemeClr val="tx1"/>
                </a:solidFill>
              </a:rPr>
              <a:t> I ask for a translation</a:t>
            </a:r>
          </a:p>
          <a:p>
            <a:pPr marL="0" indent="0">
              <a:buNone/>
            </a:pPr>
            <a:r>
              <a:rPr lang="en-US" sz="1800" dirty="0">
                <a:solidFill>
                  <a:schemeClr val="tx1"/>
                </a:solidFill>
              </a:rPr>
              <a:t>  </a:t>
            </a:r>
            <a:r>
              <a:rPr lang="en-US" sz="1800" dirty="0">
                <a:solidFill>
                  <a:srgbClr val="0C7CD2"/>
                </a:solidFill>
              </a:rPr>
              <a:t>Then</a:t>
            </a:r>
            <a:r>
              <a:rPr lang="en-US" sz="1800" dirty="0">
                <a:solidFill>
                  <a:schemeClr val="tx1"/>
                </a:solidFill>
              </a:rPr>
              <a:t> I get the correct Arabic Number:</a:t>
            </a:r>
          </a:p>
          <a:p>
            <a:pPr marL="0" indent="0">
              <a:buNone/>
            </a:pPr>
            <a:r>
              <a:rPr lang="en-US" sz="1400" dirty="0">
                <a:solidFill>
                  <a:schemeClr val="tx1"/>
                </a:solidFill>
              </a:rPr>
              <a:t>  </a:t>
            </a:r>
            <a:r>
              <a:rPr lang="en-US" sz="1600" b="1" dirty="0">
                <a:solidFill>
                  <a:srgbClr val="FF0000"/>
                </a:solidFill>
              </a:rPr>
              <a:t>| </a:t>
            </a:r>
            <a:r>
              <a:rPr lang="en-US" sz="1600" b="1" dirty="0">
                <a:solidFill>
                  <a:srgbClr val="0C7CD2"/>
                </a:solidFill>
              </a:rPr>
              <a:t>Roman Numeral </a:t>
            </a:r>
            <a:r>
              <a:rPr lang="en-US" sz="1600" b="1" dirty="0">
                <a:solidFill>
                  <a:srgbClr val="FF0000"/>
                </a:solidFill>
              </a:rPr>
              <a:t>	| </a:t>
            </a:r>
            <a:r>
              <a:rPr lang="en-US" sz="1600" b="1" dirty="0">
                <a:solidFill>
                  <a:srgbClr val="0C7CD2"/>
                </a:solidFill>
              </a:rPr>
              <a:t>Arabic Number </a:t>
            </a:r>
            <a:r>
              <a:rPr lang="en-US" sz="1600" b="1" dirty="0">
                <a:solidFill>
                  <a:srgbClr val="FF0000"/>
                </a:solidFill>
              </a:rPr>
              <a:t>	|</a:t>
            </a:r>
          </a:p>
          <a:p>
            <a:pPr marL="0" indent="0">
              <a:buNone/>
            </a:pPr>
            <a:r>
              <a:rPr lang="en-US" sz="1600" b="1" dirty="0">
                <a:solidFill>
                  <a:srgbClr val="FF0000"/>
                </a:solidFill>
              </a:rPr>
              <a:t>  | I            	| 1 		|</a:t>
            </a:r>
          </a:p>
          <a:p>
            <a:pPr marL="0" indent="0">
              <a:buNone/>
            </a:pPr>
            <a:r>
              <a:rPr lang="en-US" sz="1600" b="1" dirty="0">
                <a:solidFill>
                  <a:srgbClr val="FF0000"/>
                </a:solidFill>
              </a:rPr>
              <a:t>  | V             	| 5 		|</a:t>
            </a:r>
          </a:p>
          <a:p>
            <a:pPr marL="0" indent="0">
              <a:buNone/>
            </a:pPr>
            <a:r>
              <a:rPr lang="en-US" sz="1600" b="1" dirty="0">
                <a:solidFill>
                  <a:srgbClr val="FF0000"/>
                </a:solidFill>
              </a:rPr>
              <a:t>  | X		| 10 		|</a:t>
            </a:r>
          </a:p>
          <a:p>
            <a:pPr marL="0" indent="0">
              <a:buNone/>
            </a:pPr>
            <a:r>
              <a:rPr lang="en-US" sz="1600" b="1" dirty="0">
                <a:solidFill>
                  <a:srgbClr val="FF0000"/>
                </a:solidFill>
              </a:rPr>
              <a:t>  | L            	| 50 		|</a:t>
            </a:r>
          </a:p>
          <a:p>
            <a:pPr marL="0" indent="0">
              <a:buNone/>
            </a:pPr>
            <a:r>
              <a:rPr lang="en-US" sz="1600" b="1" dirty="0">
                <a:solidFill>
                  <a:srgbClr val="FF0000"/>
                </a:solidFill>
              </a:rPr>
              <a:t>  | C             	| 100 		|</a:t>
            </a:r>
          </a:p>
          <a:p>
            <a:pPr marL="0" indent="0">
              <a:buNone/>
            </a:pPr>
            <a:r>
              <a:rPr lang="en-US" sz="1600" b="1" dirty="0">
                <a:solidFill>
                  <a:srgbClr val="FF0000"/>
                </a:solidFill>
              </a:rPr>
              <a:t>  | D             	| 500 		|</a:t>
            </a:r>
          </a:p>
          <a:p>
            <a:pPr marL="0" indent="0">
              <a:buNone/>
            </a:pPr>
            <a:r>
              <a:rPr lang="en-US" sz="1600" b="1" dirty="0">
                <a:solidFill>
                  <a:srgbClr val="FF0000"/>
                </a:solidFill>
              </a:rPr>
              <a:t>  | M             	| 1,000		|</a:t>
            </a:r>
          </a:p>
          <a:p>
            <a:pPr marL="0" indent="0">
              <a:buNone/>
            </a:pPr>
            <a:r>
              <a:rPr lang="en-US" sz="1600" b="1" dirty="0">
                <a:solidFill>
                  <a:srgbClr val="FF0000"/>
                </a:solidFill>
              </a:rPr>
              <a:t>  | B             	| Invalid Digit 	|</a:t>
            </a:r>
          </a:p>
          <a:p>
            <a:pPr marL="0" indent="0">
              <a:buNone/>
            </a:pPr>
            <a:r>
              <a:rPr lang="en-US" sz="1600" b="1" dirty="0">
                <a:solidFill>
                  <a:srgbClr val="FF0000"/>
                </a:solidFill>
              </a:rPr>
              <a:t>  | #             	| Invalid Digit 	|</a:t>
            </a:r>
          </a:p>
          <a:p>
            <a:pPr marL="0" indent="0">
              <a:buNone/>
            </a:pPr>
            <a:r>
              <a:rPr lang="en-US" sz="1600" b="1" dirty="0">
                <a:solidFill>
                  <a:srgbClr val="FF0000"/>
                </a:solidFill>
              </a:rPr>
              <a:t>  | 2             	| Invalid Digit 	|</a:t>
            </a:r>
          </a:p>
        </p:txBody>
      </p:sp>
      <p:sp>
        <p:nvSpPr>
          <p:cNvPr id="5" name="TextBox 4"/>
          <p:cNvSpPr txBox="1"/>
          <p:nvPr/>
        </p:nvSpPr>
        <p:spPr>
          <a:xfrm>
            <a:off x="4527170" y="2433958"/>
            <a:ext cx="4437318" cy="2751522"/>
          </a:xfrm>
          <a:prstGeom prst="rect">
            <a:avLst/>
          </a:prstGeom>
          <a:noFill/>
        </p:spPr>
        <p:txBody>
          <a:bodyPr wrap="square" rtlCol="0">
            <a:spAutoFit/>
          </a:bodyPr>
          <a:lstStyle/>
          <a:p>
            <a:pPr>
              <a:lnSpc>
                <a:spcPct val="90000"/>
              </a:lnSpc>
              <a:spcBef>
                <a:spcPts val="600"/>
              </a:spcBef>
            </a:pPr>
            <a:r>
              <a:rPr lang="en-US" sz="2400" dirty="0"/>
              <a:t>You may know how to translate some Roman Numerals, but imagine how much faster development and estimating will be if you are delivered </a:t>
            </a:r>
            <a:r>
              <a:rPr lang="en-US" sz="2400" dirty="0">
                <a:solidFill>
                  <a:srgbClr val="FF0000"/>
                </a:solidFill>
              </a:rPr>
              <a:t>specification examples</a:t>
            </a:r>
            <a:r>
              <a:rPr lang="en-US" sz="2400" dirty="0"/>
              <a:t>? How about geographically separated team mates?</a:t>
            </a:r>
          </a:p>
        </p:txBody>
      </p:sp>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297422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04" y="1"/>
            <a:ext cx="8146396" cy="980728"/>
          </a:xfrm>
        </p:spPr>
        <p:txBody>
          <a:bodyPr/>
          <a:lstStyle/>
          <a:p>
            <a:r>
              <a:rPr lang="en-US" dirty="0"/>
              <a:t>Four Stories in Roman Epic</a:t>
            </a:r>
          </a:p>
        </p:txBody>
      </p:sp>
      <p:sp>
        <p:nvSpPr>
          <p:cNvPr id="3" name="Footer Placeholder 2"/>
          <p:cNvSpPr>
            <a:spLocks noGrp="1"/>
          </p:cNvSpPr>
          <p:nvPr>
            <p:ph type="ftr" sz="quarter" idx="10"/>
          </p:nvPr>
        </p:nvSpPr>
        <p:spPr/>
        <p:txBody>
          <a:bodyPr/>
          <a:lstStyle/>
          <a:p>
            <a:pPr algn="ctr">
              <a:defRPr/>
            </a:pPr>
            <a:r>
              <a:rPr lang="en-US" altLang="en-US"/>
              <a:t>©2013-2017 Octopus Software LLC</a:t>
            </a:r>
            <a:endParaRPr lang="en-US" altLang="en-US" dirty="0"/>
          </a:p>
        </p:txBody>
      </p:sp>
      <p:grpSp>
        <p:nvGrpSpPr>
          <p:cNvPr id="4" name="Group 3"/>
          <p:cNvGrpSpPr/>
          <p:nvPr/>
        </p:nvGrpSpPr>
        <p:grpSpPr>
          <a:xfrm>
            <a:off x="467544" y="981404"/>
            <a:ext cx="1445576" cy="1879249"/>
            <a:chOff x="3943060" y="687028"/>
            <a:chExt cx="1445576" cy="1879249"/>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6" name="TextBox 5"/>
            <p:cNvSpPr txBox="1"/>
            <p:nvPr/>
          </p:nvSpPr>
          <p:spPr>
            <a:xfrm>
              <a:off x="3955330" y="888343"/>
              <a:ext cx="1283874" cy="1077218"/>
            </a:xfrm>
            <a:prstGeom prst="rect">
              <a:avLst/>
            </a:prstGeom>
            <a:noFill/>
          </p:spPr>
          <p:txBody>
            <a:bodyPr wrap="square" rtlCol="0">
              <a:spAutoFit/>
            </a:bodyPr>
            <a:lstStyle/>
            <a:p>
              <a:r>
                <a:rPr lang="en-US" sz="1600" dirty="0"/>
                <a:t>Story 1</a:t>
              </a:r>
            </a:p>
            <a:p>
              <a:r>
                <a:rPr lang="en-US" sz="1600" dirty="0"/>
                <a:t>Single digit Roman to Arabic</a:t>
              </a:r>
            </a:p>
          </p:txBody>
        </p:sp>
      </p:grpSp>
      <p:grpSp>
        <p:nvGrpSpPr>
          <p:cNvPr id="7" name="Group 6"/>
          <p:cNvGrpSpPr/>
          <p:nvPr/>
        </p:nvGrpSpPr>
        <p:grpSpPr>
          <a:xfrm>
            <a:off x="1524166" y="3140968"/>
            <a:ext cx="1445576" cy="1879249"/>
            <a:chOff x="3943060" y="687028"/>
            <a:chExt cx="1445576" cy="1879249"/>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9" name="TextBox 8"/>
            <p:cNvSpPr txBox="1"/>
            <p:nvPr/>
          </p:nvSpPr>
          <p:spPr>
            <a:xfrm>
              <a:off x="3955330" y="888343"/>
              <a:ext cx="1283874" cy="1077218"/>
            </a:xfrm>
            <a:prstGeom prst="rect">
              <a:avLst/>
            </a:prstGeom>
            <a:noFill/>
          </p:spPr>
          <p:txBody>
            <a:bodyPr wrap="square" rtlCol="0">
              <a:spAutoFit/>
            </a:bodyPr>
            <a:lstStyle/>
            <a:p>
              <a:r>
                <a:rPr lang="en-US" sz="1600" dirty="0"/>
                <a:t>Story 2</a:t>
              </a:r>
            </a:p>
            <a:p>
              <a:r>
                <a:rPr lang="en-US" sz="1600" dirty="0"/>
                <a:t>Multiple digit Roman to Arabic</a:t>
              </a:r>
            </a:p>
          </p:txBody>
        </p:sp>
      </p:grpSp>
      <p:grpSp>
        <p:nvGrpSpPr>
          <p:cNvPr id="10" name="Group 9"/>
          <p:cNvGrpSpPr/>
          <p:nvPr/>
        </p:nvGrpSpPr>
        <p:grpSpPr>
          <a:xfrm>
            <a:off x="4127685" y="3320669"/>
            <a:ext cx="1445576" cy="1879249"/>
            <a:chOff x="3943060" y="687028"/>
            <a:chExt cx="1445576" cy="1879249"/>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12" name="TextBox 11"/>
            <p:cNvSpPr txBox="1"/>
            <p:nvPr/>
          </p:nvSpPr>
          <p:spPr>
            <a:xfrm>
              <a:off x="3955330" y="888343"/>
              <a:ext cx="1283874" cy="830997"/>
            </a:xfrm>
            <a:prstGeom prst="rect">
              <a:avLst/>
            </a:prstGeom>
            <a:noFill/>
          </p:spPr>
          <p:txBody>
            <a:bodyPr wrap="square" rtlCol="0">
              <a:spAutoFit/>
            </a:bodyPr>
            <a:lstStyle/>
            <a:p>
              <a:r>
                <a:rPr lang="en-US" sz="1600" dirty="0"/>
                <a:t>Story 4</a:t>
              </a:r>
            </a:p>
            <a:p>
              <a:r>
                <a:rPr lang="en-US" sz="1600" dirty="0"/>
                <a:t>Error handling</a:t>
              </a:r>
            </a:p>
          </p:txBody>
        </p:sp>
      </p:grpSp>
      <p:grpSp>
        <p:nvGrpSpPr>
          <p:cNvPr id="16" name="Group 15"/>
          <p:cNvGrpSpPr/>
          <p:nvPr/>
        </p:nvGrpSpPr>
        <p:grpSpPr>
          <a:xfrm>
            <a:off x="2987824" y="980729"/>
            <a:ext cx="1445576" cy="1879249"/>
            <a:chOff x="3943060" y="687028"/>
            <a:chExt cx="1445576" cy="1879249"/>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18" name="TextBox 17"/>
            <p:cNvSpPr txBox="1"/>
            <p:nvPr/>
          </p:nvSpPr>
          <p:spPr>
            <a:xfrm>
              <a:off x="3955330" y="888343"/>
              <a:ext cx="1283874" cy="1077218"/>
            </a:xfrm>
            <a:prstGeom prst="rect">
              <a:avLst/>
            </a:prstGeom>
            <a:noFill/>
          </p:spPr>
          <p:txBody>
            <a:bodyPr wrap="square" rtlCol="0">
              <a:spAutoFit/>
            </a:bodyPr>
            <a:lstStyle/>
            <a:p>
              <a:r>
                <a:rPr lang="en-US" sz="1600" dirty="0"/>
                <a:t>Story 3</a:t>
              </a:r>
            </a:p>
            <a:p>
              <a:r>
                <a:rPr lang="en-US" sz="1600" dirty="0"/>
                <a:t>Arabic to Roman Conversion</a:t>
              </a:r>
            </a:p>
          </p:txBody>
        </p:sp>
      </p:grpSp>
      <p:sp>
        <p:nvSpPr>
          <p:cNvPr id="19" name="TextBox 18"/>
          <p:cNvSpPr txBox="1"/>
          <p:nvPr/>
        </p:nvSpPr>
        <p:spPr>
          <a:xfrm>
            <a:off x="5225871" y="980729"/>
            <a:ext cx="3943312" cy="2031325"/>
          </a:xfrm>
          <a:prstGeom prst="rect">
            <a:avLst/>
          </a:prstGeom>
          <a:noFill/>
        </p:spPr>
        <p:txBody>
          <a:bodyPr wrap="square" rtlCol="0">
            <a:spAutoFit/>
          </a:bodyPr>
          <a:lstStyle/>
          <a:p>
            <a:r>
              <a:rPr lang="en-US" dirty="0"/>
              <a:t>Why four?</a:t>
            </a:r>
          </a:p>
          <a:p>
            <a:pPr marL="285750" indent="-285750">
              <a:buFontTx/>
              <a:buChar char="-"/>
            </a:pPr>
            <a:r>
              <a:rPr lang="en-US" dirty="0"/>
              <a:t>Incremental, real progress</a:t>
            </a:r>
          </a:p>
          <a:p>
            <a:pPr marL="285750" indent="-285750">
              <a:buFontTx/>
              <a:buChar char="-"/>
            </a:pPr>
            <a:r>
              <a:rPr lang="en-US" dirty="0"/>
              <a:t>Incremental learning</a:t>
            </a:r>
          </a:p>
          <a:p>
            <a:pPr marL="285750" indent="-285750">
              <a:buFontTx/>
              <a:buChar char="-"/>
            </a:pPr>
            <a:r>
              <a:rPr lang="en-US" dirty="0"/>
              <a:t>Smaller stories can be spread across multiple developers</a:t>
            </a:r>
          </a:p>
          <a:p>
            <a:pPr marL="285750" indent="-285750">
              <a:buFontTx/>
              <a:buChar char="-"/>
            </a:pPr>
            <a:r>
              <a:rPr lang="en-US" dirty="0"/>
              <a:t>Smaller stories are usually faster – more focus</a:t>
            </a:r>
          </a:p>
        </p:txBody>
      </p:sp>
    </p:spTree>
    <p:extLst>
      <p:ext uri="{BB962C8B-B14F-4D97-AF65-F5344CB8AC3E}">
        <p14:creationId xmlns:p14="http://schemas.microsoft.com/office/powerpoint/2010/main" val="392651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325563"/>
          </a:xfrm>
        </p:spPr>
        <p:txBody>
          <a:bodyPr/>
          <a:lstStyle/>
          <a:p>
            <a:r>
              <a:rPr lang="en-US" dirty="0"/>
              <a:t>Open Up Project</a:t>
            </a:r>
          </a:p>
        </p:txBody>
      </p:sp>
      <p:sp>
        <p:nvSpPr>
          <p:cNvPr id="3" name="Content Placeholder 2"/>
          <p:cNvSpPr>
            <a:spLocks noGrp="1"/>
          </p:cNvSpPr>
          <p:nvPr>
            <p:ph idx="1"/>
          </p:nvPr>
        </p:nvSpPr>
        <p:spPr>
          <a:xfrm>
            <a:off x="0" y="1124744"/>
            <a:ext cx="9144000" cy="4351338"/>
          </a:xfrm>
        </p:spPr>
        <p:txBody>
          <a:bodyPr/>
          <a:lstStyle/>
          <a:p>
            <a:pPr marL="0" indent="0">
              <a:buNone/>
            </a:pPr>
            <a:r>
              <a:rPr lang="en-US" sz="2400" dirty="0"/>
              <a:t>We will:</a:t>
            </a:r>
          </a:p>
          <a:p>
            <a:pPr marL="457200" indent="-457200">
              <a:buFont typeface="Arial"/>
              <a:buChar char="•"/>
            </a:pPr>
            <a:r>
              <a:rPr lang="en-US" sz="2400" dirty="0"/>
              <a:t>Create a new project with no application code, a maven </a:t>
            </a:r>
            <a:r>
              <a:rPr lang="en-US" sz="2400" dirty="0" err="1"/>
              <a:t>pom</a:t>
            </a:r>
            <a:r>
              <a:rPr lang="en-US" sz="2400" dirty="0"/>
              <a:t> file pointing to the Cucumber and </a:t>
            </a:r>
            <a:r>
              <a:rPr lang="en-US" sz="2400" dirty="0" err="1"/>
              <a:t>jUnit</a:t>
            </a:r>
            <a:r>
              <a:rPr lang="en-US" sz="2400" dirty="0"/>
              <a:t> libraries: </a:t>
            </a:r>
            <a:r>
              <a:rPr lang="en-US" sz="2400" dirty="0" err="1"/>
              <a:t>RomanConversionStarting</a:t>
            </a:r>
            <a:endParaRPr lang="en-US" sz="2400" dirty="0"/>
          </a:p>
          <a:p>
            <a:pPr marL="457200" indent="-457200">
              <a:buFont typeface="Arial"/>
              <a:buChar char="•"/>
            </a:pPr>
            <a:r>
              <a:rPr lang="en-US" sz="2400" dirty="0"/>
              <a:t>Create a feature file that outlines the business value/intent of what we want to build</a:t>
            </a:r>
          </a:p>
          <a:p>
            <a:pPr marL="457200" indent="-457200">
              <a:buFont typeface="Arial"/>
              <a:buChar char="•"/>
            </a:pPr>
            <a:r>
              <a:rPr lang="en-US" sz="2400" dirty="0"/>
              <a:t>Start with an Epic – Support Roman Numeral conversion</a:t>
            </a:r>
          </a:p>
          <a:p>
            <a:pPr marL="798513" lvl="1" indent="-457200">
              <a:buFont typeface="Arial"/>
              <a:buChar char="•"/>
            </a:pPr>
            <a:r>
              <a:rPr lang="en-US" sz="2000" dirty="0"/>
              <a:t>Start with one story:</a:t>
            </a:r>
          </a:p>
          <a:p>
            <a:pPr lvl="2" indent="-457200">
              <a:buFont typeface="Arial"/>
              <a:buChar char="•"/>
            </a:pPr>
            <a:r>
              <a:rPr lang="en-US" sz="1800" dirty="0"/>
              <a:t>Convert from Roman Numerals to Arabic</a:t>
            </a:r>
          </a:p>
          <a:p>
            <a:pPr marL="0" indent="0">
              <a:buNone/>
            </a:pPr>
            <a:endParaRPr lang="en-US" sz="24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1111819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244408" cy="908720"/>
          </a:xfrm>
        </p:spPr>
        <p:txBody>
          <a:bodyPr/>
          <a:lstStyle/>
          <a:p>
            <a:r>
              <a:rPr lang="en-US" sz="4000" dirty="0"/>
              <a:t>Balance Unit &amp; Functional Testing</a:t>
            </a:r>
          </a:p>
        </p:txBody>
      </p:sp>
      <p:sp>
        <p:nvSpPr>
          <p:cNvPr id="3" name="Content Placeholder 2"/>
          <p:cNvSpPr>
            <a:spLocks noGrp="1"/>
          </p:cNvSpPr>
          <p:nvPr>
            <p:ph idx="1"/>
          </p:nvPr>
        </p:nvSpPr>
        <p:spPr>
          <a:xfrm>
            <a:off x="179512" y="908720"/>
            <a:ext cx="8496944" cy="4536504"/>
          </a:xfrm>
        </p:spPr>
        <p:txBody>
          <a:bodyPr/>
          <a:lstStyle/>
          <a:p>
            <a:pPr marL="0" indent="0">
              <a:buNone/>
            </a:pPr>
            <a:r>
              <a:rPr lang="en-US" sz="2800" dirty="0"/>
              <a:t>Remember, a key part of our approach: </a:t>
            </a:r>
            <a:r>
              <a:rPr lang="en-US" sz="2800" u="sng" dirty="0"/>
              <a:t>collaboration</a:t>
            </a:r>
            <a:r>
              <a:rPr lang="en-US" sz="2800" dirty="0"/>
              <a:t>!</a:t>
            </a:r>
          </a:p>
          <a:p>
            <a:r>
              <a:rPr lang="en-US" sz="2800" dirty="0"/>
              <a:t>The collaboration begins before the sprint, when the team is reviewing &amp; sizing the story</a:t>
            </a:r>
          </a:p>
          <a:p>
            <a:r>
              <a:rPr lang="en-US" sz="2800" dirty="0"/>
              <a:t>In sprint planning, another round occurs, especially about testing – how far are we going with the various approaches – unit, functional and manual</a:t>
            </a:r>
          </a:p>
          <a:p>
            <a:r>
              <a:rPr lang="en-US" sz="2800" dirty="0"/>
              <a:t>While we develop the story, we have some collaboration on the testing details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 t="15881" r="2845" b="-4773"/>
          <a:stretch/>
        </p:blipFill>
        <p:spPr>
          <a:xfrm>
            <a:off x="6071629" y="5229200"/>
            <a:ext cx="3060648" cy="1728192"/>
          </a:xfrm>
          <a:prstGeom prst="rect">
            <a:avLst/>
          </a:prstGeom>
        </p:spPr>
      </p:pic>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142856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r>
              <a:rPr lang="en-US" dirty="0"/>
              <a:t>Importance</a:t>
            </a:r>
          </a:p>
          <a:p>
            <a:pPr lvl="1"/>
            <a:r>
              <a:rPr lang="en-US" dirty="0"/>
              <a:t>Managers</a:t>
            </a:r>
          </a:p>
          <a:p>
            <a:pPr lvl="1"/>
            <a:r>
              <a:rPr lang="en-US" dirty="0"/>
              <a:t>Team members</a:t>
            </a:r>
          </a:p>
          <a:p>
            <a:r>
              <a:rPr lang="en-US" dirty="0"/>
              <a:t>Approach (15 min)</a:t>
            </a:r>
          </a:p>
          <a:p>
            <a:pPr lvl="1"/>
            <a:r>
              <a:rPr lang="en-US" dirty="0"/>
              <a:t>What is TDD/BDD?</a:t>
            </a:r>
          </a:p>
          <a:p>
            <a:pPr lvl="1"/>
            <a:r>
              <a:rPr lang="en-US" dirty="0"/>
              <a:t>Who does what when?</a:t>
            </a:r>
          </a:p>
          <a:p>
            <a:r>
              <a:rPr lang="en-US" dirty="0"/>
              <a:t>A coding example (45 min)</a:t>
            </a:r>
          </a:p>
          <a:p>
            <a:r>
              <a:rPr lang="en-US" dirty="0"/>
              <a:t>Questions/Discussion (30 min)</a:t>
            </a:r>
          </a:p>
        </p:txBody>
      </p:sp>
      <p:sp>
        <p:nvSpPr>
          <p:cNvPr id="10" name="Footer Placeholder 9"/>
          <p:cNvSpPr>
            <a:spLocks noGrp="1"/>
          </p:cNvSpPr>
          <p:nvPr>
            <p:ph type="ftr" sz="quarter" idx="10"/>
          </p:nvPr>
        </p:nvSpPr>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790371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Testing Allocation Decision</a:t>
            </a:r>
          </a:p>
        </p:txBody>
      </p:sp>
      <p:sp>
        <p:nvSpPr>
          <p:cNvPr id="3" name="Content Placeholder 2"/>
          <p:cNvSpPr>
            <a:spLocks noGrp="1"/>
          </p:cNvSpPr>
          <p:nvPr>
            <p:ph idx="1"/>
          </p:nvPr>
        </p:nvSpPr>
        <p:spPr>
          <a:xfrm>
            <a:off x="25176" y="764704"/>
            <a:ext cx="8496944" cy="1296144"/>
          </a:xfrm>
        </p:spPr>
        <p:txBody>
          <a:bodyPr/>
          <a:lstStyle/>
          <a:p>
            <a:pPr marL="0" indent="0">
              <a:buNone/>
            </a:pPr>
            <a:r>
              <a:rPr lang="en-US" dirty="0"/>
              <a:t>We will use </a:t>
            </a:r>
            <a:r>
              <a:rPr lang="en-US" u="sng" dirty="0"/>
              <a:t>more</a:t>
            </a:r>
            <a:r>
              <a:rPr lang="en-US" dirty="0"/>
              <a:t> of our </a:t>
            </a:r>
            <a:r>
              <a:rPr lang="en-US" u="sng" dirty="0"/>
              <a:t>functional</a:t>
            </a:r>
            <a:r>
              <a:rPr lang="en-US" dirty="0"/>
              <a:t> testing than unit testing on the simple conversion</a:t>
            </a:r>
          </a:p>
        </p:txBody>
      </p:sp>
      <p:sp>
        <p:nvSpPr>
          <p:cNvPr id="4" name="Rectangle 1"/>
          <p:cNvSpPr>
            <a:spLocks noChangeArrowheads="1"/>
          </p:cNvSpPr>
          <p:nvPr/>
        </p:nvSpPr>
        <p:spPr bwMode="auto">
          <a:xfrm>
            <a:off x="-4512" y="1772816"/>
            <a:ext cx="3203848"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enum</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"CD"</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XC</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"XC"</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"X"</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IX</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"IX"</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"V"</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IV</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"IV"</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2411760" y="2251606"/>
            <a:ext cx="5654304" cy="39857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RomanNumbers</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1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valueOf</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aRomanNumeral</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V</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V</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X</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X</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D</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D</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M</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1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L</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RomanNumeral.</a:t>
            </a:r>
            <a:r>
              <a:rPr kumimoji="0" lang="en-US" altLang="en-US" sz="11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.getArabic</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"Invalid Digit " </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aRomanNumber</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4730966" y="3933056"/>
            <a:ext cx="4413034" cy="2906662"/>
          </a:xfrm>
          <a:prstGeom prst="rect">
            <a:avLst/>
          </a:prstGeom>
        </p:spPr>
      </p:pic>
      <p:pic>
        <p:nvPicPr>
          <p:cNvPr id="7" name="Picture 6"/>
          <p:cNvPicPr>
            <a:picLocks noChangeAspect="1"/>
          </p:cNvPicPr>
          <p:nvPr/>
        </p:nvPicPr>
        <p:blipFill>
          <a:blip r:embed="rId4"/>
          <a:stretch>
            <a:fillRect/>
          </a:stretch>
        </p:blipFill>
        <p:spPr>
          <a:xfrm>
            <a:off x="4730966" y="2771006"/>
            <a:ext cx="4413034" cy="1162050"/>
          </a:xfrm>
          <a:prstGeom prst="rect">
            <a:avLst/>
          </a:prstGeom>
        </p:spPr>
      </p:pic>
      <p:sp>
        <p:nvSpPr>
          <p:cNvPr id="8" name="Footer Placeholder 7"/>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419201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Kinds of Tests</a:t>
            </a:r>
          </a:p>
        </p:txBody>
      </p:sp>
      <p:sp>
        <p:nvSpPr>
          <p:cNvPr id="4" name="Flowchart: Connector 3"/>
          <p:cNvSpPr/>
          <p:nvPr/>
        </p:nvSpPr>
        <p:spPr>
          <a:xfrm>
            <a:off x="1602664" y="3162263"/>
            <a:ext cx="2160240" cy="1944216"/>
          </a:xfrm>
          <a:prstGeom prst="flowChartConnector">
            <a:avLst/>
          </a:prstGeom>
          <a:gradFill>
            <a:gsLst>
              <a:gs pos="0">
                <a:schemeClr val="accent2">
                  <a:satMod val="103000"/>
                  <a:lumMod val="102000"/>
                  <a:tint val="94000"/>
                </a:schemeClr>
              </a:gs>
              <a:gs pos="50000">
                <a:schemeClr val="accent2">
                  <a:satMod val="110000"/>
                  <a:lumMod val="100000"/>
                  <a:shade val="100000"/>
                  <a:alpha val="56000"/>
                </a:schemeClr>
              </a:gs>
              <a:gs pos="100000">
                <a:schemeClr val="accent2">
                  <a:lumMod val="99000"/>
                  <a:satMod val="120000"/>
                  <a:shade val="78000"/>
                  <a:alpha val="51000"/>
                </a:schemeClr>
              </a:gs>
            </a:gsLst>
          </a:gradFill>
          <a:scene3d>
            <a:camera prst="isometricOffAxis2Top">
              <a:rot lat="21594000" lon="1200000" rev="16800000"/>
            </a:camera>
            <a:lightRig rig="threePt" dir="t"/>
          </a:scene3d>
          <a:sp3d extrusionH="146050">
            <a:bevelT w="165100" h="203200" prst="coolSlant"/>
            <a:bevelB w="165100" h="0" prst="coolSlant"/>
          </a:sp3d>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dirty="0">
                <a:solidFill>
                  <a:srgbClr val="FFFF00"/>
                </a:solidFill>
              </a:rPr>
              <a:t>Edge Functional Testing</a:t>
            </a:r>
          </a:p>
        </p:txBody>
      </p:sp>
      <p:sp>
        <p:nvSpPr>
          <p:cNvPr id="5" name="Flowchart: Connector 4"/>
          <p:cNvSpPr/>
          <p:nvPr/>
        </p:nvSpPr>
        <p:spPr>
          <a:xfrm>
            <a:off x="827584" y="1052736"/>
            <a:ext cx="2664296" cy="2808312"/>
          </a:xfrm>
          <a:prstGeom prst="flowChartConnector">
            <a:avLst/>
          </a:prstGeom>
          <a:gradFill>
            <a:gsLst>
              <a:gs pos="0">
                <a:srgbClr val="00B050">
                  <a:alpha val="70000"/>
                </a:srgbClr>
              </a:gs>
              <a:gs pos="50000">
                <a:srgbClr val="00B050">
                  <a:alpha val="61000"/>
                </a:srgbClr>
              </a:gs>
              <a:gs pos="100000">
                <a:srgbClr val="00B050">
                  <a:alpha val="73000"/>
                </a:srgbClr>
              </a:gs>
            </a:gsLst>
          </a:gradFill>
          <a:scene3d>
            <a:camera prst="isometricOffAxis2Top">
              <a:rot lat="21594000" lon="1200000" rev="16800000"/>
            </a:camera>
            <a:lightRig rig="threePt" dir="t"/>
          </a:scene3d>
          <a:sp3d extrusionH="146050">
            <a:bevelT w="165100" h="203200" prst="coolSlant"/>
            <a:bevelB w="165100" h="0" prst="coolSlant"/>
          </a:sp3d>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dirty="0">
                <a:solidFill>
                  <a:schemeClr val="tx1"/>
                </a:solidFill>
              </a:rPr>
              <a:t>Unit Testing</a:t>
            </a:r>
          </a:p>
        </p:txBody>
      </p:sp>
      <p:sp>
        <p:nvSpPr>
          <p:cNvPr id="6" name="Flowchart: Connector 5"/>
          <p:cNvSpPr/>
          <p:nvPr/>
        </p:nvSpPr>
        <p:spPr>
          <a:xfrm>
            <a:off x="2771800" y="1124744"/>
            <a:ext cx="2664296" cy="2808312"/>
          </a:xfrm>
          <a:prstGeom prst="flowChartConnector">
            <a:avLst/>
          </a:prstGeom>
          <a:gradFill>
            <a:gsLst>
              <a:gs pos="0">
                <a:srgbClr val="0070C0">
                  <a:alpha val="60000"/>
                </a:srgbClr>
              </a:gs>
              <a:gs pos="50000">
                <a:srgbClr val="00B0F0">
                  <a:alpha val="49000"/>
                </a:srgbClr>
              </a:gs>
              <a:gs pos="100000">
                <a:srgbClr val="00B0F0">
                  <a:alpha val="60000"/>
                </a:srgbClr>
              </a:gs>
            </a:gsLst>
          </a:gradFill>
          <a:scene3d>
            <a:camera prst="isometricOffAxis2Top">
              <a:rot lat="21594000" lon="1200000" rev="16800000"/>
            </a:camera>
            <a:lightRig rig="threePt" dir="t"/>
          </a:scene3d>
          <a:sp3d extrusionH="146050">
            <a:bevelT w="165100" h="203200" prst="coolSlant"/>
            <a:bevelB w="165100" h="0" prst="coolSlant"/>
          </a:sp3d>
        </p:spPr>
        <p:style>
          <a:lnRef idx="0">
            <a:schemeClr val="accent2"/>
          </a:lnRef>
          <a:fillRef idx="3">
            <a:schemeClr val="accent2"/>
          </a:fillRef>
          <a:effectRef idx="3">
            <a:schemeClr val="accent2"/>
          </a:effectRef>
          <a:fontRef idx="minor">
            <a:schemeClr val="lt1"/>
          </a:fontRef>
        </p:style>
        <p:txBody>
          <a:bodyPr vert="vert270" rtlCol="0" anchor="ctr"/>
          <a:lstStyle/>
          <a:p>
            <a:pPr algn="ctr"/>
            <a:r>
              <a:rPr lang="en-US" dirty="0">
                <a:solidFill>
                  <a:schemeClr val="bg1"/>
                </a:solidFill>
              </a:rPr>
              <a:t>Functional Specification Testing</a:t>
            </a:r>
          </a:p>
        </p:txBody>
      </p:sp>
      <p:sp>
        <p:nvSpPr>
          <p:cNvPr id="7" name="TextBox 6"/>
          <p:cNvSpPr txBox="1"/>
          <p:nvPr/>
        </p:nvSpPr>
        <p:spPr>
          <a:xfrm>
            <a:off x="5652120" y="1916832"/>
            <a:ext cx="324036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Some overlap is OK, we just need to be smart about it</a:t>
            </a:r>
          </a:p>
          <a:p>
            <a:pPr marL="285750" indent="-285750">
              <a:buFont typeface="Arial" panose="020B0604020202020204" pitchFamily="34" charset="0"/>
              <a:buChar char="•"/>
            </a:pPr>
            <a:r>
              <a:rPr lang="en-US" dirty="0"/>
              <a:t>Edge functional testing is important, but does not add to fast understanding of a specification</a:t>
            </a:r>
          </a:p>
          <a:p>
            <a:pPr marL="285750" indent="-285750">
              <a:buFont typeface="Arial" panose="020B0604020202020204" pitchFamily="34" charset="0"/>
              <a:buChar char="•"/>
            </a:pPr>
            <a:r>
              <a:rPr lang="en-US" dirty="0"/>
              <a:t>Examples of edge testing might be errors or boundaries</a:t>
            </a:r>
          </a:p>
        </p:txBody>
      </p:sp>
      <p:sp>
        <p:nvSpPr>
          <p:cNvPr id="3" name="Footer Placeholder 2"/>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grpSp>
        <p:nvGrpSpPr>
          <p:cNvPr id="25" name="Group 24"/>
          <p:cNvGrpSpPr/>
          <p:nvPr/>
        </p:nvGrpSpPr>
        <p:grpSpPr>
          <a:xfrm>
            <a:off x="2746796" y="3925011"/>
            <a:ext cx="5372666" cy="2794578"/>
            <a:chOff x="2746796" y="3925011"/>
            <a:chExt cx="5372666" cy="2794578"/>
          </a:xfrm>
        </p:grpSpPr>
        <p:grpSp>
          <p:nvGrpSpPr>
            <p:cNvPr id="14" name="Group 13"/>
            <p:cNvGrpSpPr/>
            <p:nvPr/>
          </p:nvGrpSpPr>
          <p:grpSpPr>
            <a:xfrm>
              <a:off x="4460688" y="3925011"/>
              <a:ext cx="3658774" cy="1817537"/>
              <a:chOff x="4460688" y="3925011"/>
              <a:chExt cx="3658774" cy="1817537"/>
            </a:xfrm>
          </p:grpSpPr>
          <p:sp>
            <p:nvSpPr>
              <p:cNvPr id="11" name="TextBox 10"/>
              <p:cNvSpPr txBox="1"/>
              <p:nvPr/>
            </p:nvSpPr>
            <p:spPr>
              <a:xfrm>
                <a:off x="5652120" y="5373216"/>
                <a:ext cx="2467342" cy="369332"/>
              </a:xfrm>
              <a:prstGeom prst="rect">
                <a:avLst/>
              </a:prstGeom>
              <a:noFill/>
            </p:spPr>
            <p:txBody>
              <a:bodyPr wrap="none" rtlCol="0">
                <a:spAutoFit/>
              </a:bodyPr>
              <a:lstStyle/>
              <a:p>
                <a:r>
                  <a:rPr lang="en-US" dirty="0"/>
                  <a:t>Living Documentation!</a:t>
                </a:r>
              </a:p>
            </p:txBody>
          </p:sp>
          <p:cxnSp>
            <p:nvCxnSpPr>
              <p:cNvPr id="13" name="Straight Arrow Connector 12"/>
              <p:cNvCxnSpPr/>
              <p:nvPr/>
            </p:nvCxnSpPr>
            <p:spPr>
              <a:xfrm flipH="1" flipV="1">
                <a:off x="4460688" y="3925011"/>
                <a:ext cx="366048" cy="854143"/>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grpSp>
          <p:nvGrpSpPr>
            <p:cNvPr id="15" name="Group 14"/>
            <p:cNvGrpSpPr/>
            <p:nvPr/>
          </p:nvGrpSpPr>
          <p:grpSpPr>
            <a:xfrm>
              <a:off x="2746796" y="4840340"/>
              <a:ext cx="1445576" cy="1879249"/>
              <a:chOff x="3943060" y="687028"/>
              <a:chExt cx="1445576" cy="1879249"/>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17" name="TextBox 16"/>
              <p:cNvSpPr txBox="1"/>
              <p:nvPr/>
            </p:nvSpPr>
            <p:spPr>
              <a:xfrm>
                <a:off x="3955330" y="888343"/>
                <a:ext cx="1283874" cy="1077218"/>
              </a:xfrm>
              <a:prstGeom prst="rect">
                <a:avLst/>
              </a:prstGeom>
              <a:noFill/>
            </p:spPr>
            <p:txBody>
              <a:bodyPr wrap="square" rtlCol="0">
                <a:spAutoFit/>
              </a:bodyPr>
              <a:lstStyle/>
              <a:p>
                <a:r>
                  <a:rPr lang="en-US" sz="1600" dirty="0"/>
                  <a:t>Story 1</a:t>
                </a:r>
              </a:p>
              <a:p>
                <a:r>
                  <a:rPr lang="en-US" sz="1600" dirty="0"/>
                  <a:t>Single digit Roman to Arabic</a:t>
                </a:r>
              </a:p>
            </p:txBody>
          </p:sp>
        </p:grpSp>
        <p:grpSp>
          <p:nvGrpSpPr>
            <p:cNvPr id="18" name="Group 17"/>
            <p:cNvGrpSpPr/>
            <p:nvPr/>
          </p:nvGrpSpPr>
          <p:grpSpPr>
            <a:xfrm>
              <a:off x="4278552" y="4818337"/>
              <a:ext cx="1445576" cy="1879249"/>
              <a:chOff x="3943060" y="687028"/>
              <a:chExt cx="1445576" cy="1879249"/>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20" name="TextBox 19"/>
              <p:cNvSpPr txBox="1"/>
              <p:nvPr/>
            </p:nvSpPr>
            <p:spPr>
              <a:xfrm>
                <a:off x="3955330" y="888343"/>
                <a:ext cx="1283874" cy="1077218"/>
              </a:xfrm>
              <a:prstGeom prst="rect">
                <a:avLst/>
              </a:prstGeom>
              <a:noFill/>
            </p:spPr>
            <p:txBody>
              <a:bodyPr wrap="square" rtlCol="0">
                <a:spAutoFit/>
              </a:bodyPr>
              <a:lstStyle/>
              <a:p>
                <a:r>
                  <a:rPr lang="en-US" sz="1600" dirty="0"/>
                  <a:t>Story 2</a:t>
                </a:r>
              </a:p>
              <a:p>
                <a:r>
                  <a:rPr lang="en-US" sz="1600" dirty="0"/>
                  <a:t>Multiple digit Roman to Arabic</a:t>
                </a:r>
              </a:p>
            </p:txBody>
          </p:sp>
        </p:grpSp>
        <p:cxnSp>
          <p:nvCxnSpPr>
            <p:cNvPr id="21" name="Straight Arrow Connector 20"/>
            <p:cNvCxnSpPr>
              <a:stCxn id="16" idx="0"/>
            </p:cNvCxnSpPr>
            <p:nvPr/>
          </p:nvCxnSpPr>
          <p:spPr>
            <a:xfrm flipV="1">
              <a:off x="3469584" y="3925011"/>
              <a:ext cx="938812" cy="915329"/>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31906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Do We Have?</a:t>
            </a:r>
          </a:p>
        </p:txBody>
      </p:sp>
      <p:sp>
        <p:nvSpPr>
          <p:cNvPr id="3" name="Content Placeholder 2"/>
          <p:cNvSpPr>
            <a:spLocks noGrp="1"/>
          </p:cNvSpPr>
          <p:nvPr>
            <p:ph idx="1"/>
          </p:nvPr>
        </p:nvSpPr>
        <p:spPr>
          <a:xfrm>
            <a:off x="0" y="908721"/>
            <a:ext cx="9144000" cy="4752527"/>
          </a:xfrm>
        </p:spPr>
        <p:txBody>
          <a:bodyPr/>
          <a:lstStyle/>
          <a:p>
            <a:r>
              <a:rPr lang="en-US" sz="2800" dirty="0"/>
              <a:t>Great and early collaboration on Quality</a:t>
            </a:r>
          </a:p>
          <a:p>
            <a:r>
              <a:rPr lang="en-US" sz="2800" dirty="0"/>
              <a:t>“Living Documentation” that the </a:t>
            </a:r>
            <a:r>
              <a:rPr lang="en-US" sz="2800" b="1" u="sng" dirty="0"/>
              <a:t>business can understand</a:t>
            </a:r>
            <a:r>
              <a:rPr lang="en-US" sz="2800" dirty="0"/>
              <a:t> and is “</a:t>
            </a:r>
            <a:r>
              <a:rPr lang="en-US" sz="2800" dirty="0" err="1"/>
              <a:t>proveable</a:t>
            </a:r>
            <a:r>
              <a:rPr lang="en-US" sz="2800" dirty="0"/>
              <a:t>”</a:t>
            </a:r>
          </a:p>
          <a:p>
            <a:pPr lvl="1"/>
            <a:r>
              <a:rPr lang="en-US" sz="2400" dirty="0"/>
              <a:t>Very easy traceability – an “as built” spec</a:t>
            </a:r>
          </a:p>
          <a:p>
            <a:pPr lvl="1"/>
            <a:r>
              <a:rPr lang="en-US" sz="2400" dirty="0"/>
              <a:t>“Stories” do not deliver an as build spec</a:t>
            </a:r>
          </a:p>
          <a:p>
            <a:pPr lvl="1"/>
            <a:r>
              <a:rPr lang="en-US" sz="2400" dirty="0"/>
              <a:t>Imagine your last project was done this way</a:t>
            </a:r>
          </a:p>
          <a:p>
            <a:r>
              <a:rPr lang="en-US" sz="2800" dirty="0"/>
              <a:t>A fast path to applications that are </a:t>
            </a:r>
            <a:r>
              <a:rPr lang="en-US" sz="2800" u="sng" dirty="0"/>
              <a:t>designed</a:t>
            </a:r>
            <a:r>
              <a:rPr lang="en-US" sz="2800" dirty="0"/>
              <a:t> to be testable with </a:t>
            </a:r>
            <a:r>
              <a:rPr lang="en-US" sz="2800" b="1" u="sng" dirty="0"/>
              <a:t>automation</a:t>
            </a:r>
          </a:p>
          <a:p>
            <a:r>
              <a:rPr lang="en-US" sz="2800" dirty="0"/>
              <a:t>Both unit and functional tests with a practical balance between the two</a:t>
            </a:r>
          </a:p>
          <a:p>
            <a:pPr lvl="1"/>
            <a:r>
              <a:rPr lang="en-US" sz="2400" dirty="0"/>
              <a:t>Tests linked, stored and protected with the source code</a:t>
            </a:r>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235945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98"/>
            <a:ext cx="5562600" cy="792162"/>
          </a:xfrm>
        </p:spPr>
        <p:txBody>
          <a:bodyPr>
            <a:normAutofit fontScale="90000"/>
          </a:bodyPr>
          <a:lstStyle/>
          <a:p>
            <a:pPr algn="l"/>
            <a:r>
              <a:rPr lang="en-US" sz="4000" dirty="0"/>
              <a:t>BDD &amp; TDD in Pipelines</a:t>
            </a:r>
          </a:p>
        </p:txBody>
      </p:sp>
      <p:sp>
        <p:nvSpPr>
          <p:cNvPr id="3" name="Oval 2"/>
          <p:cNvSpPr/>
          <p:nvPr/>
        </p:nvSpPr>
        <p:spPr>
          <a:xfrm>
            <a:off x="5755975" y="779269"/>
            <a:ext cx="1696403" cy="1695084"/>
          </a:xfrm>
          <a:prstGeom prst="ellipse">
            <a:avLst/>
          </a:prstGeom>
          <a:gradFill>
            <a:gsLst>
              <a:gs pos="0">
                <a:srgbClr val="C8DD9F"/>
              </a:gs>
              <a:gs pos="80000">
                <a:srgbClr val="D5E6B4"/>
              </a:gs>
              <a:gs pos="100000">
                <a:srgbClr val="E2EFC9"/>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 name="Oval 3"/>
          <p:cNvSpPr/>
          <p:nvPr/>
        </p:nvSpPr>
        <p:spPr>
          <a:xfrm>
            <a:off x="4490625" y="918210"/>
            <a:ext cx="1696403" cy="1695084"/>
          </a:xfrm>
          <a:prstGeom prst="ellipse">
            <a:avLst/>
          </a:prstGeom>
          <a:gradFill>
            <a:gsLst>
              <a:gs pos="0">
                <a:srgbClr val="C8DD9F"/>
              </a:gs>
              <a:gs pos="80000">
                <a:srgbClr val="D5E6B4"/>
              </a:gs>
              <a:gs pos="100000">
                <a:srgbClr val="E2EFC9"/>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Oval 4"/>
          <p:cNvSpPr/>
          <p:nvPr/>
        </p:nvSpPr>
        <p:spPr>
          <a:xfrm>
            <a:off x="3225274" y="1053362"/>
            <a:ext cx="1696403" cy="1695084"/>
          </a:xfrm>
          <a:prstGeom prst="ellipse">
            <a:avLst/>
          </a:prstGeom>
          <a:gradFill>
            <a:gsLst>
              <a:gs pos="0">
                <a:srgbClr val="C8DD9F"/>
              </a:gs>
              <a:gs pos="80000">
                <a:srgbClr val="D5E6B4"/>
              </a:gs>
              <a:gs pos="100000">
                <a:srgbClr val="E2EFC9"/>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Oval 5"/>
          <p:cNvSpPr/>
          <p:nvPr/>
        </p:nvSpPr>
        <p:spPr>
          <a:xfrm>
            <a:off x="1961189" y="1191040"/>
            <a:ext cx="1696403" cy="1695084"/>
          </a:xfrm>
          <a:prstGeom prst="ellipse">
            <a:avLst/>
          </a:prstGeom>
          <a:gradFill>
            <a:gsLst>
              <a:gs pos="0">
                <a:srgbClr val="C8DD9F"/>
              </a:gs>
              <a:gs pos="80000">
                <a:srgbClr val="D5E6B4"/>
              </a:gs>
              <a:gs pos="100000">
                <a:srgbClr val="E2EFC9"/>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7" name="Oval 6"/>
          <p:cNvSpPr/>
          <p:nvPr/>
        </p:nvSpPr>
        <p:spPr>
          <a:xfrm>
            <a:off x="695838" y="1322402"/>
            <a:ext cx="1696403" cy="1695084"/>
          </a:xfrm>
          <a:prstGeom prst="ellipse">
            <a:avLst/>
          </a:prstGeom>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TextBox 7"/>
          <p:cNvSpPr txBox="1"/>
          <p:nvPr/>
        </p:nvSpPr>
        <p:spPr>
          <a:xfrm rot="21433408">
            <a:off x="2092533" y="1285027"/>
            <a:ext cx="552302" cy="373448"/>
          </a:xfrm>
          <a:prstGeom prst="rect">
            <a:avLst/>
          </a:prstGeom>
          <a:noFill/>
        </p:spPr>
        <p:txBody>
          <a:bodyPr wrap="none" rtlCol="0">
            <a:spAutoFit/>
          </a:bodyPr>
          <a:lstStyle/>
          <a:p>
            <a:r>
              <a:rPr lang="en-US" dirty="0">
                <a:solidFill>
                  <a:schemeClr val="bg1"/>
                </a:solidFill>
              </a:rPr>
              <a:t>Dev</a:t>
            </a:r>
          </a:p>
        </p:txBody>
      </p:sp>
      <p:sp>
        <p:nvSpPr>
          <p:cNvPr id="9" name="TextBox 8"/>
          <p:cNvSpPr txBox="1"/>
          <p:nvPr/>
        </p:nvSpPr>
        <p:spPr>
          <a:xfrm rot="21433408">
            <a:off x="3370322" y="1168948"/>
            <a:ext cx="818462" cy="373448"/>
          </a:xfrm>
          <a:prstGeom prst="rect">
            <a:avLst/>
          </a:prstGeom>
          <a:noFill/>
        </p:spPr>
        <p:txBody>
          <a:bodyPr wrap="none" rtlCol="0">
            <a:spAutoFit/>
          </a:bodyPr>
          <a:lstStyle/>
          <a:p>
            <a:r>
              <a:rPr lang="en-US" dirty="0"/>
              <a:t>Smoke</a:t>
            </a:r>
          </a:p>
        </p:txBody>
      </p:sp>
      <p:sp>
        <p:nvSpPr>
          <p:cNvPr id="10" name="TextBox 9"/>
          <p:cNvSpPr txBox="1"/>
          <p:nvPr/>
        </p:nvSpPr>
        <p:spPr>
          <a:xfrm rot="21433408">
            <a:off x="4529319" y="1016163"/>
            <a:ext cx="1182858" cy="373448"/>
          </a:xfrm>
          <a:prstGeom prst="rect">
            <a:avLst/>
          </a:prstGeom>
          <a:noFill/>
        </p:spPr>
        <p:txBody>
          <a:bodyPr wrap="none" rtlCol="0">
            <a:spAutoFit/>
          </a:bodyPr>
          <a:lstStyle/>
          <a:p>
            <a:r>
              <a:rPr lang="en-US" dirty="0"/>
              <a:t>Functional</a:t>
            </a:r>
          </a:p>
        </p:txBody>
      </p:sp>
      <p:sp>
        <p:nvSpPr>
          <p:cNvPr id="11" name="TextBox 10"/>
          <p:cNvSpPr txBox="1"/>
          <p:nvPr/>
        </p:nvSpPr>
        <p:spPr>
          <a:xfrm rot="21338520">
            <a:off x="5631260" y="866637"/>
            <a:ext cx="1408464" cy="373448"/>
          </a:xfrm>
          <a:prstGeom prst="rect">
            <a:avLst/>
          </a:prstGeom>
          <a:noFill/>
        </p:spPr>
        <p:txBody>
          <a:bodyPr wrap="none" rtlCol="0">
            <a:spAutoFit/>
          </a:bodyPr>
          <a:lstStyle/>
          <a:p>
            <a:r>
              <a:rPr lang="en-US" dirty="0"/>
              <a:t>Performance</a:t>
            </a:r>
          </a:p>
        </p:txBody>
      </p:sp>
      <p:sp>
        <p:nvSpPr>
          <p:cNvPr id="12" name="TextBox 11"/>
          <p:cNvSpPr txBox="1"/>
          <p:nvPr/>
        </p:nvSpPr>
        <p:spPr>
          <a:xfrm rot="21338520">
            <a:off x="6996482" y="731486"/>
            <a:ext cx="1231002" cy="373448"/>
          </a:xfrm>
          <a:prstGeom prst="rect">
            <a:avLst/>
          </a:prstGeom>
          <a:noFill/>
        </p:spPr>
        <p:txBody>
          <a:bodyPr wrap="none" rtlCol="0">
            <a:spAutoFit/>
          </a:bodyPr>
          <a:lstStyle/>
          <a:p>
            <a:r>
              <a:rPr lang="en-US" dirty="0"/>
              <a:t>Production</a:t>
            </a:r>
          </a:p>
        </p:txBody>
      </p:sp>
      <p:cxnSp>
        <p:nvCxnSpPr>
          <p:cNvPr id="15" name="Straight Arrow Connector 14"/>
          <p:cNvCxnSpPr/>
          <p:nvPr/>
        </p:nvCxnSpPr>
        <p:spPr>
          <a:xfrm flipV="1">
            <a:off x="8472497" y="1232089"/>
            <a:ext cx="539765" cy="75155"/>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rot="21105578">
            <a:off x="8126280" y="611769"/>
            <a:ext cx="1140120" cy="646331"/>
          </a:xfrm>
          <a:prstGeom prst="rect">
            <a:avLst/>
          </a:prstGeom>
          <a:noFill/>
        </p:spPr>
        <p:txBody>
          <a:bodyPr wrap="none" rtlCol="0">
            <a:spAutoFit/>
          </a:bodyPr>
          <a:lstStyle/>
          <a:p>
            <a:r>
              <a:rPr lang="en-US" dirty="0"/>
              <a:t>Outcome/</a:t>
            </a:r>
          </a:p>
          <a:p>
            <a:r>
              <a:rPr lang="en-US" dirty="0"/>
              <a:t>    Value</a:t>
            </a:r>
          </a:p>
        </p:txBody>
      </p:sp>
      <p:grpSp>
        <p:nvGrpSpPr>
          <p:cNvPr id="18" name="Group 17"/>
          <p:cNvGrpSpPr/>
          <p:nvPr/>
        </p:nvGrpSpPr>
        <p:grpSpPr>
          <a:xfrm>
            <a:off x="2234662" y="1915767"/>
            <a:ext cx="1017012" cy="251964"/>
            <a:chOff x="1948720" y="3894785"/>
            <a:chExt cx="1221931" cy="249187"/>
          </a:xfrm>
        </p:grpSpPr>
        <p:sp>
          <p:nvSpPr>
            <p:cNvPr id="19" name="Rectangle 18"/>
            <p:cNvSpPr/>
            <p:nvPr/>
          </p:nvSpPr>
          <p:spPr>
            <a:xfrm rot="21136412">
              <a:off x="1948720" y="3991572"/>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 name="Rectangle 19"/>
            <p:cNvSpPr/>
            <p:nvPr/>
          </p:nvSpPr>
          <p:spPr>
            <a:xfrm rot="21136412">
              <a:off x="2356368" y="3941388"/>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1" name="Rectangle 20"/>
            <p:cNvSpPr/>
            <p:nvPr/>
          </p:nvSpPr>
          <p:spPr>
            <a:xfrm rot="21136412">
              <a:off x="2767960" y="389478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2" name="Group 21"/>
          <p:cNvGrpSpPr/>
          <p:nvPr/>
        </p:nvGrpSpPr>
        <p:grpSpPr>
          <a:xfrm>
            <a:off x="3533450" y="1765946"/>
            <a:ext cx="1017012" cy="251964"/>
            <a:chOff x="1948720" y="3894785"/>
            <a:chExt cx="1221931" cy="249187"/>
          </a:xfrm>
        </p:grpSpPr>
        <p:sp>
          <p:nvSpPr>
            <p:cNvPr id="23" name="Rectangle 22"/>
            <p:cNvSpPr/>
            <p:nvPr/>
          </p:nvSpPr>
          <p:spPr>
            <a:xfrm rot="21136412">
              <a:off x="1948720" y="3991572"/>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Rectangle 23"/>
            <p:cNvSpPr/>
            <p:nvPr/>
          </p:nvSpPr>
          <p:spPr>
            <a:xfrm rot="21136412">
              <a:off x="2356368" y="3941388"/>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 name="Rectangle 24"/>
            <p:cNvSpPr/>
            <p:nvPr/>
          </p:nvSpPr>
          <p:spPr>
            <a:xfrm rot="21136412">
              <a:off x="2767960" y="389478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6" name="Group 25"/>
          <p:cNvGrpSpPr/>
          <p:nvPr/>
        </p:nvGrpSpPr>
        <p:grpSpPr>
          <a:xfrm>
            <a:off x="4772763" y="1632200"/>
            <a:ext cx="1017012" cy="251962"/>
            <a:chOff x="1948720" y="3865615"/>
            <a:chExt cx="1221931" cy="249185"/>
          </a:xfrm>
        </p:grpSpPr>
        <p:sp>
          <p:nvSpPr>
            <p:cNvPr id="27" name="Rectangle 26"/>
            <p:cNvSpPr/>
            <p:nvPr/>
          </p:nvSpPr>
          <p:spPr>
            <a:xfrm rot="21136412">
              <a:off x="1948720" y="3962400"/>
              <a:ext cx="402690" cy="152400"/>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Rectangle 27"/>
            <p:cNvSpPr/>
            <p:nvPr/>
          </p:nvSpPr>
          <p:spPr>
            <a:xfrm rot="21136412">
              <a:off x="2356368" y="3912218"/>
              <a:ext cx="402690"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9" name="Rectangle 28"/>
            <p:cNvSpPr/>
            <p:nvPr/>
          </p:nvSpPr>
          <p:spPr>
            <a:xfrm rot="21136412">
              <a:off x="2767960" y="3865615"/>
              <a:ext cx="402691"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30" name="Group 29"/>
          <p:cNvGrpSpPr/>
          <p:nvPr/>
        </p:nvGrpSpPr>
        <p:grpSpPr>
          <a:xfrm>
            <a:off x="6037818" y="1500830"/>
            <a:ext cx="1017012" cy="251962"/>
            <a:chOff x="1948720" y="3865615"/>
            <a:chExt cx="1221931" cy="249185"/>
          </a:xfrm>
        </p:grpSpPr>
        <p:sp>
          <p:nvSpPr>
            <p:cNvPr id="31" name="Rectangle 30"/>
            <p:cNvSpPr/>
            <p:nvPr/>
          </p:nvSpPr>
          <p:spPr>
            <a:xfrm rot="21136412">
              <a:off x="1948720" y="3962400"/>
              <a:ext cx="402690"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2" name="Rectangle 31"/>
            <p:cNvSpPr/>
            <p:nvPr/>
          </p:nvSpPr>
          <p:spPr>
            <a:xfrm rot="21136412">
              <a:off x="2356368" y="3912218"/>
              <a:ext cx="402690" cy="152400"/>
            </a:xfrm>
            <a:prstGeom prst="rect">
              <a:avLst/>
            </a:prstGeom>
            <a:gradFill>
              <a:gsLst>
                <a:gs pos="0">
                  <a:srgbClr val="FFC000"/>
                </a:gs>
                <a:gs pos="80000">
                  <a:srgbClr val="FFFF00"/>
                </a:gs>
                <a:gs pos="100000">
                  <a:srgbClr val="FFFF0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3" name="Rectangle 32"/>
            <p:cNvSpPr/>
            <p:nvPr/>
          </p:nvSpPr>
          <p:spPr>
            <a:xfrm rot="21136412">
              <a:off x="2767960" y="3865615"/>
              <a:ext cx="402691"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34" name="Group 33"/>
          <p:cNvGrpSpPr/>
          <p:nvPr/>
        </p:nvGrpSpPr>
        <p:grpSpPr>
          <a:xfrm>
            <a:off x="7293661" y="1347270"/>
            <a:ext cx="1017012" cy="251962"/>
            <a:chOff x="1948720" y="3865615"/>
            <a:chExt cx="1221931" cy="249185"/>
          </a:xfrm>
        </p:grpSpPr>
        <p:sp>
          <p:nvSpPr>
            <p:cNvPr id="35" name="Rectangle 34"/>
            <p:cNvSpPr/>
            <p:nvPr/>
          </p:nvSpPr>
          <p:spPr>
            <a:xfrm rot="21136412">
              <a:off x="1948720" y="3962400"/>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6" name="Rectangle 35"/>
            <p:cNvSpPr/>
            <p:nvPr/>
          </p:nvSpPr>
          <p:spPr>
            <a:xfrm rot="21136412">
              <a:off x="2356368" y="3912218"/>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7" name="Rectangle 36"/>
            <p:cNvSpPr/>
            <p:nvPr/>
          </p:nvSpPr>
          <p:spPr>
            <a:xfrm rot="21136412">
              <a:off x="2767960" y="386561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sp>
        <p:nvSpPr>
          <p:cNvPr id="43" name="Diamond 42"/>
          <p:cNvSpPr/>
          <p:nvPr/>
        </p:nvSpPr>
        <p:spPr>
          <a:xfrm>
            <a:off x="1693217" y="3001094"/>
            <a:ext cx="1567296" cy="1418506"/>
          </a:xfrm>
          <a:prstGeom prst="diamond">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tx1"/>
                </a:solidFill>
              </a:rPr>
              <a:t>Pass?</a:t>
            </a:r>
          </a:p>
        </p:txBody>
      </p:sp>
      <p:cxnSp>
        <p:nvCxnSpPr>
          <p:cNvPr id="45" name="Curved Connector 44"/>
          <p:cNvCxnSpPr>
            <a:cxnSpLocks/>
            <a:stCxn id="21" idx="3"/>
            <a:endCxn id="43" idx="3"/>
          </p:cNvCxnSpPr>
          <p:nvPr/>
        </p:nvCxnSpPr>
        <p:spPr>
          <a:xfrm>
            <a:off x="3250153" y="1970286"/>
            <a:ext cx="10360" cy="1740061"/>
          </a:xfrm>
          <a:prstGeom prst="curvedConnector3">
            <a:avLst>
              <a:gd name="adj1" fmla="val 14320077"/>
            </a:avLst>
          </a:prstGeom>
          <a:ln w="38100">
            <a:solidFill>
              <a:srgbClr val="00B0F0"/>
            </a:solidFill>
            <a:tailEnd type="arrow"/>
          </a:ln>
        </p:spPr>
        <p:style>
          <a:lnRef idx="3">
            <a:schemeClr val="dk1"/>
          </a:lnRef>
          <a:fillRef idx="0">
            <a:schemeClr val="dk1"/>
          </a:fillRef>
          <a:effectRef idx="2">
            <a:schemeClr val="dk1"/>
          </a:effectRef>
          <a:fontRef idx="minor">
            <a:schemeClr val="tx1"/>
          </a:fontRef>
        </p:style>
      </p:cxnSp>
      <p:sp>
        <p:nvSpPr>
          <p:cNvPr id="46" name="TextBox 45"/>
          <p:cNvSpPr txBox="1"/>
          <p:nvPr/>
        </p:nvSpPr>
        <p:spPr>
          <a:xfrm>
            <a:off x="1065239" y="3868087"/>
            <a:ext cx="816249" cy="369332"/>
          </a:xfrm>
          <a:prstGeom prst="rect">
            <a:avLst/>
          </a:prstGeom>
          <a:noFill/>
        </p:spPr>
        <p:txBody>
          <a:bodyPr wrap="none" rtlCol="0">
            <a:spAutoFit/>
          </a:bodyPr>
          <a:lstStyle/>
          <a:p>
            <a:r>
              <a:rPr lang="en-US" dirty="0"/>
              <a:t>Design</a:t>
            </a:r>
          </a:p>
        </p:txBody>
      </p:sp>
      <p:cxnSp>
        <p:nvCxnSpPr>
          <p:cNvPr id="47" name="Curved Connector 46"/>
          <p:cNvCxnSpPr>
            <a:cxnSpLocks/>
            <a:endCxn id="43" idx="1"/>
          </p:cNvCxnSpPr>
          <p:nvPr/>
        </p:nvCxnSpPr>
        <p:spPr>
          <a:xfrm rot="16200000" flipH="1">
            <a:off x="417345" y="2434475"/>
            <a:ext cx="1300216" cy="1251527"/>
          </a:xfrm>
          <a:prstGeom prst="curvedConnector2">
            <a:avLst/>
          </a:prstGeom>
          <a:ln w="38100">
            <a:solidFill>
              <a:srgbClr val="00B0F0"/>
            </a:solidFill>
            <a:tailEnd type="arrow"/>
          </a:ln>
        </p:spPr>
        <p:style>
          <a:lnRef idx="3">
            <a:schemeClr val="dk1"/>
          </a:lnRef>
          <a:fillRef idx="0">
            <a:schemeClr val="dk1"/>
          </a:fillRef>
          <a:effectRef idx="2">
            <a:schemeClr val="dk1"/>
          </a:effectRef>
          <a:fontRef idx="minor">
            <a:schemeClr val="tx1"/>
          </a:fontRef>
        </p:style>
      </p:cxnSp>
      <p:sp>
        <p:nvSpPr>
          <p:cNvPr id="54" name="TextBox 53"/>
          <p:cNvSpPr txBox="1"/>
          <p:nvPr/>
        </p:nvSpPr>
        <p:spPr>
          <a:xfrm>
            <a:off x="4267200" y="3093400"/>
            <a:ext cx="2973250" cy="646331"/>
          </a:xfrm>
          <a:prstGeom prst="rect">
            <a:avLst/>
          </a:prstGeom>
          <a:noFill/>
        </p:spPr>
        <p:txBody>
          <a:bodyPr wrap="none" rtlCol="0">
            <a:spAutoFit/>
          </a:bodyPr>
          <a:lstStyle/>
          <a:p>
            <a:r>
              <a:rPr lang="en-US" dirty="0"/>
              <a:t>         Tests to Verify </a:t>
            </a:r>
          </a:p>
          <a:p>
            <a:r>
              <a:rPr lang="en-US" dirty="0"/>
              <a:t>Design (Behavior and Quality)</a:t>
            </a:r>
          </a:p>
        </p:txBody>
      </p:sp>
      <p:cxnSp>
        <p:nvCxnSpPr>
          <p:cNvPr id="55" name="Curved Connector 54"/>
          <p:cNvCxnSpPr>
            <a:cxnSpLocks/>
            <a:stCxn id="43" idx="2"/>
            <a:endCxn id="1026" idx="0"/>
          </p:cNvCxnSpPr>
          <p:nvPr/>
        </p:nvCxnSpPr>
        <p:spPr>
          <a:xfrm rot="16200000" flipH="1">
            <a:off x="2267132" y="4629332"/>
            <a:ext cx="1066800" cy="647335"/>
          </a:xfrm>
          <a:prstGeom prst="curvedConnector3">
            <a:avLst>
              <a:gd name="adj1" fmla="val 50000"/>
            </a:avLst>
          </a:prstGeom>
          <a:ln w="38100">
            <a:solidFill>
              <a:srgbClr val="00B0F0"/>
            </a:solidFill>
            <a:tailEnd type="arrow"/>
          </a:ln>
        </p:spPr>
        <p:style>
          <a:lnRef idx="3">
            <a:schemeClr val="dk1"/>
          </a:lnRef>
          <a:fillRef idx="0">
            <a:schemeClr val="dk1"/>
          </a:fillRef>
          <a:effectRef idx="2">
            <a:schemeClr val="dk1"/>
          </a:effectRef>
          <a:fontRef idx="minor">
            <a:schemeClr val="tx1"/>
          </a:fontRef>
        </p:style>
      </p:cxnSp>
      <p:pic>
        <p:nvPicPr>
          <p:cNvPr id="1026" name="Picture 2" descr="C:\Users\A571553\AppData\Local\Microsoft\Windows\Temporary Internet Files\Content.IE5\24K8HM91\ok-button-4308-larg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548640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571553\AppData\Local\Microsoft\Windows\Temporary Internet Files\Content.IE5\AQOTQGGQ\15106-illustration-of-a-red-close-button-pv[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95851" y="5486400"/>
            <a:ext cx="921131" cy="914400"/>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Curved Connector 70"/>
          <p:cNvCxnSpPr>
            <a:cxnSpLocks/>
            <a:stCxn id="43" idx="2"/>
            <a:endCxn id="1027" idx="0"/>
          </p:cNvCxnSpPr>
          <p:nvPr/>
        </p:nvCxnSpPr>
        <p:spPr>
          <a:xfrm rot="5400000">
            <a:off x="1633241" y="4642776"/>
            <a:ext cx="1066800" cy="620448"/>
          </a:xfrm>
          <a:prstGeom prst="curvedConnector3">
            <a:avLst>
              <a:gd name="adj1" fmla="val 50000"/>
            </a:avLst>
          </a:prstGeom>
          <a:ln w="38100">
            <a:solidFill>
              <a:srgbClr val="00B0F0"/>
            </a:solidFill>
            <a:tailEnd type="arrow"/>
          </a:ln>
        </p:spPr>
        <p:style>
          <a:lnRef idx="3">
            <a:schemeClr val="dk1"/>
          </a:lnRef>
          <a:fillRef idx="0">
            <a:schemeClr val="dk1"/>
          </a:fillRef>
          <a:effectRef idx="2">
            <a:schemeClr val="dk1"/>
          </a:effectRef>
          <a:fontRef idx="minor">
            <a:schemeClr val="tx1"/>
          </a:fontRef>
        </p:style>
      </p:cxnSp>
      <p:sp>
        <p:nvSpPr>
          <p:cNvPr id="74" name="TextBox 73"/>
          <p:cNvSpPr txBox="1"/>
          <p:nvPr/>
        </p:nvSpPr>
        <p:spPr>
          <a:xfrm>
            <a:off x="3170904" y="4948225"/>
            <a:ext cx="2443169" cy="646331"/>
          </a:xfrm>
          <a:prstGeom prst="rect">
            <a:avLst/>
          </a:prstGeom>
          <a:noFill/>
        </p:spPr>
        <p:txBody>
          <a:bodyPr wrap="none" rtlCol="0">
            <a:spAutoFit/>
          </a:bodyPr>
          <a:lstStyle/>
          <a:p>
            <a:r>
              <a:rPr lang="en-US" dirty="0"/>
              <a:t>Design</a:t>
            </a:r>
          </a:p>
          <a:p>
            <a:r>
              <a:rPr lang="en-US" dirty="0"/>
              <a:t>Passes, we can continue</a:t>
            </a:r>
          </a:p>
        </p:txBody>
      </p:sp>
      <p:sp>
        <p:nvSpPr>
          <p:cNvPr id="75" name="TextBox 74"/>
          <p:cNvSpPr txBox="1"/>
          <p:nvPr/>
        </p:nvSpPr>
        <p:spPr>
          <a:xfrm>
            <a:off x="876967" y="4948224"/>
            <a:ext cx="816249" cy="646331"/>
          </a:xfrm>
          <a:prstGeom prst="rect">
            <a:avLst/>
          </a:prstGeom>
          <a:noFill/>
        </p:spPr>
        <p:txBody>
          <a:bodyPr wrap="none" rtlCol="0">
            <a:spAutoFit/>
          </a:bodyPr>
          <a:lstStyle/>
          <a:p>
            <a:r>
              <a:rPr lang="en-US" dirty="0"/>
              <a:t>Design</a:t>
            </a:r>
          </a:p>
          <a:p>
            <a:r>
              <a:rPr lang="en-US" dirty="0"/>
              <a:t>Fails</a:t>
            </a:r>
          </a:p>
        </p:txBody>
      </p:sp>
      <p:sp>
        <p:nvSpPr>
          <p:cNvPr id="78" name="TextBox 77"/>
          <p:cNvSpPr txBox="1"/>
          <p:nvPr/>
        </p:nvSpPr>
        <p:spPr>
          <a:xfrm>
            <a:off x="2578659" y="4278868"/>
            <a:ext cx="1722908" cy="369332"/>
          </a:xfrm>
          <a:prstGeom prst="rect">
            <a:avLst/>
          </a:prstGeom>
          <a:noFill/>
        </p:spPr>
        <p:txBody>
          <a:bodyPr wrap="none" rtlCol="0">
            <a:spAutoFit/>
          </a:bodyPr>
          <a:lstStyle/>
          <a:p>
            <a:r>
              <a:rPr lang="en-US" dirty="0"/>
              <a:t>Binary Feedback</a:t>
            </a:r>
          </a:p>
        </p:txBody>
      </p:sp>
      <p:cxnSp>
        <p:nvCxnSpPr>
          <p:cNvPr id="81" name="Curved Connector 80"/>
          <p:cNvCxnSpPr>
            <a:stCxn id="1027" idx="2"/>
            <a:endCxn id="84" idx="2"/>
          </p:cNvCxnSpPr>
          <p:nvPr/>
        </p:nvCxnSpPr>
        <p:spPr>
          <a:xfrm rot="5400000" flipH="1">
            <a:off x="-266850" y="4277533"/>
            <a:ext cx="2743200" cy="1503335"/>
          </a:xfrm>
          <a:prstGeom prst="curvedConnector3">
            <a:avLst>
              <a:gd name="adj1" fmla="val -8333"/>
            </a:avLst>
          </a:prstGeom>
          <a:ln w="38100">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84" name="TextBox 83"/>
          <p:cNvSpPr txBox="1"/>
          <p:nvPr/>
        </p:nvSpPr>
        <p:spPr>
          <a:xfrm>
            <a:off x="32161" y="3288268"/>
            <a:ext cx="641842" cy="369332"/>
          </a:xfrm>
          <a:prstGeom prst="rect">
            <a:avLst/>
          </a:prstGeom>
          <a:noFill/>
        </p:spPr>
        <p:txBody>
          <a:bodyPr wrap="none" rtlCol="0">
            <a:spAutoFit/>
          </a:bodyPr>
          <a:lstStyle/>
          <a:p>
            <a:r>
              <a:rPr lang="en-US" dirty="0"/>
              <a:t>Fixes</a:t>
            </a:r>
          </a:p>
        </p:txBody>
      </p:sp>
      <p:cxnSp>
        <p:nvCxnSpPr>
          <p:cNvPr id="52" name="Straight Connector 51"/>
          <p:cNvCxnSpPr/>
          <p:nvPr/>
        </p:nvCxnSpPr>
        <p:spPr>
          <a:xfrm flipV="1">
            <a:off x="1143000" y="1632312"/>
            <a:ext cx="805720" cy="50182"/>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1088660" y="1934753"/>
            <a:ext cx="936260" cy="79735"/>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128010" y="2294372"/>
            <a:ext cx="941880" cy="82819"/>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205460" y="2499610"/>
            <a:ext cx="743260" cy="76202"/>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1451550" y="2781299"/>
            <a:ext cx="371630" cy="38101"/>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380970" y="1455787"/>
            <a:ext cx="256395" cy="15125"/>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sp>
        <p:nvSpPr>
          <p:cNvPr id="66" name="Oval 65"/>
          <p:cNvSpPr>
            <a:spLocks/>
          </p:cNvSpPr>
          <p:nvPr/>
        </p:nvSpPr>
        <p:spPr>
          <a:xfrm>
            <a:off x="949598" y="1524000"/>
            <a:ext cx="1188720" cy="1188720"/>
          </a:xfrm>
          <a:prstGeom prst="ellipse">
            <a:avLst/>
          </a:prstGeom>
          <a:solidFill>
            <a:schemeClr val="accent6">
              <a:lumMod val="60000"/>
              <a:lumOff val="40000"/>
            </a:schemeClr>
          </a:solidFill>
          <a:ln>
            <a:noFill/>
          </a:ln>
          <a:scene3d>
            <a:camera prst="orthographicFront"/>
            <a:lightRig rig="threePt" dir="t"/>
          </a:scene3d>
          <a:sp3d>
            <a:bevelT w="596900" h="596900"/>
            <a:bevelB w="596900" h="596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21105578">
            <a:off x="274320" y="1855253"/>
            <a:ext cx="1479513" cy="653535"/>
          </a:xfrm>
          <a:prstGeom prst="rect">
            <a:avLst/>
          </a:prstGeom>
          <a:noFill/>
        </p:spPr>
        <p:txBody>
          <a:bodyPr wrap="none" rtlCol="0">
            <a:spAutoFit/>
          </a:bodyPr>
          <a:lstStyle/>
          <a:p>
            <a:r>
              <a:rPr lang="en-US" dirty="0"/>
              <a:t>Code &amp;</a:t>
            </a:r>
          </a:p>
          <a:p>
            <a:r>
              <a:rPr lang="en-US" dirty="0"/>
              <a:t>Configuration</a:t>
            </a:r>
          </a:p>
        </p:txBody>
      </p:sp>
      <p:cxnSp>
        <p:nvCxnSpPr>
          <p:cNvPr id="13" name="Straight Arrow Connector 12"/>
          <p:cNvCxnSpPr/>
          <p:nvPr/>
        </p:nvCxnSpPr>
        <p:spPr>
          <a:xfrm flipV="1">
            <a:off x="474311" y="2092895"/>
            <a:ext cx="1079529" cy="150311"/>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2582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74" grpId="0"/>
      <p:bldP spid="75" grpId="0"/>
      <p:bldP spid="78" grpId="0"/>
      <p:bldP spid="8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660232" cy="715962"/>
          </a:xfrm>
        </p:spPr>
        <p:txBody>
          <a:bodyPr>
            <a:normAutofit fontScale="90000"/>
          </a:bodyPr>
          <a:lstStyle/>
          <a:p>
            <a:r>
              <a:rPr lang="en-US" dirty="0"/>
              <a:t>Smoke Test Feedback Loop</a:t>
            </a:r>
          </a:p>
        </p:txBody>
      </p:sp>
      <p:sp>
        <p:nvSpPr>
          <p:cNvPr id="3" name="Oval 2"/>
          <p:cNvSpPr/>
          <p:nvPr/>
        </p:nvSpPr>
        <p:spPr>
          <a:xfrm>
            <a:off x="5759584" y="779303"/>
            <a:ext cx="1694546" cy="1695085"/>
          </a:xfrm>
          <a:prstGeom prst="ellipse">
            <a:avLst/>
          </a:prstGeom>
          <a:gradFill>
            <a:gsLst>
              <a:gs pos="0">
                <a:srgbClr val="C8DD9F"/>
              </a:gs>
              <a:gs pos="80000">
                <a:srgbClr val="D5E6B4"/>
              </a:gs>
              <a:gs pos="100000">
                <a:srgbClr val="E2EFC9"/>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 name="Oval 3"/>
          <p:cNvSpPr/>
          <p:nvPr/>
        </p:nvSpPr>
        <p:spPr>
          <a:xfrm>
            <a:off x="4495620" y="918244"/>
            <a:ext cx="1694546" cy="1695085"/>
          </a:xfrm>
          <a:prstGeom prst="ellipse">
            <a:avLst/>
          </a:prstGeom>
          <a:gradFill>
            <a:gsLst>
              <a:gs pos="0">
                <a:srgbClr val="C8DD9F"/>
              </a:gs>
              <a:gs pos="80000">
                <a:srgbClr val="D5E6B4"/>
              </a:gs>
              <a:gs pos="100000">
                <a:srgbClr val="E2EFC9"/>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Oval 4"/>
          <p:cNvSpPr/>
          <p:nvPr/>
        </p:nvSpPr>
        <p:spPr>
          <a:xfrm>
            <a:off x="3231654" y="1053396"/>
            <a:ext cx="1694546" cy="1695085"/>
          </a:xfrm>
          <a:prstGeom prst="ellipse">
            <a:avLst/>
          </a:prstGeom>
          <a:gradFill>
            <a:gsLst>
              <a:gs pos="0">
                <a:srgbClr val="C8DD9F"/>
              </a:gs>
              <a:gs pos="80000">
                <a:srgbClr val="D5E6B4"/>
              </a:gs>
              <a:gs pos="100000">
                <a:srgbClr val="E2EFC9"/>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Oval 5"/>
          <p:cNvSpPr/>
          <p:nvPr/>
        </p:nvSpPr>
        <p:spPr>
          <a:xfrm>
            <a:off x="1968953" y="1191073"/>
            <a:ext cx="1694546" cy="1695085"/>
          </a:xfrm>
          <a:prstGeom prst="ellipse">
            <a:avLst/>
          </a:prstGeom>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9" name="TextBox 8"/>
          <p:cNvSpPr txBox="1"/>
          <p:nvPr/>
        </p:nvSpPr>
        <p:spPr>
          <a:xfrm rot="21433408">
            <a:off x="3376544" y="1168982"/>
            <a:ext cx="817566" cy="373449"/>
          </a:xfrm>
          <a:prstGeom prst="rect">
            <a:avLst/>
          </a:prstGeom>
          <a:noFill/>
        </p:spPr>
        <p:txBody>
          <a:bodyPr wrap="none" rtlCol="0">
            <a:spAutoFit/>
          </a:bodyPr>
          <a:lstStyle/>
          <a:p>
            <a:r>
              <a:rPr lang="en-US" dirty="0">
                <a:solidFill>
                  <a:schemeClr val="bg1"/>
                </a:solidFill>
              </a:rPr>
              <a:t>Smoke</a:t>
            </a:r>
          </a:p>
        </p:txBody>
      </p:sp>
      <p:sp>
        <p:nvSpPr>
          <p:cNvPr id="10" name="TextBox 9"/>
          <p:cNvSpPr txBox="1"/>
          <p:nvPr/>
        </p:nvSpPr>
        <p:spPr>
          <a:xfrm rot="21433408">
            <a:off x="4534272" y="1016197"/>
            <a:ext cx="1181563" cy="373449"/>
          </a:xfrm>
          <a:prstGeom prst="rect">
            <a:avLst/>
          </a:prstGeom>
          <a:noFill/>
        </p:spPr>
        <p:txBody>
          <a:bodyPr wrap="none" rtlCol="0">
            <a:spAutoFit/>
          </a:bodyPr>
          <a:lstStyle/>
          <a:p>
            <a:r>
              <a:rPr lang="en-US" dirty="0"/>
              <a:t>Functional</a:t>
            </a:r>
          </a:p>
        </p:txBody>
      </p:sp>
      <p:sp>
        <p:nvSpPr>
          <p:cNvPr id="11" name="TextBox 10"/>
          <p:cNvSpPr txBox="1"/>
          <p:nvPr/>
        </p:nvSpPr>
        <p:spPr>
          <a:xfrm rot="21338520">
            <a:off x="5635006" y="866671"/>
            <a:ext cx="1406922" cy="373449"/>
          </a:xfrm>
          <a:prstGeom prst="rect">
            <a:avLst/>
          </a:prstGeom>
          <a:noFill/>
        </p:spPr>
        <p:txBody>
          <a:bodyPr wrap="none" rtlCol="0">
            <a:spAutoFit/>
          </a:bodyPr>
          <a:lstStyle/>
          <a:p>
            <a:r>
              <a:rPr lang="en-US" dirty="0"/>
              <a:t>Performance</a:t>
            </a:r>
          </a:p>
        </p:txBody>
      </p:sp>
      <p:sp>
        <p:nvSpPr>
          <p:cNvPr id="12" name="TextBox 11"/>
          <p:cNvSpPr txBox="1"/>
          <p:nvPr/>
        </p:nvSpPr>
        <p:spPr>
          <a:xfrm rot="21338520">
            <a:off x="6998733" y="731520"/>
            <a:ext cx="1229654" cy="373449"/>
          </a:xfrm>
          <a:prstGeom prst="rect">
            <a:avLst/>
          </a:prstGeom>
          <a:noFill/>
        </p:spPr>
        <p:txBody>
          <a:bodyPr wrap="none" rtlCol="0">
            <a:spAutoFit/>
          </a:bodyPr>
          <a:lstStyle/>
          <a:p>
            <a:r>
              <a:rPr lang="en-US" dirty="0"/>
              <a:t>Production</a:t>
            </a:r>
          </a:p>
        </p:txBody>
      </p:sp>
      <p:cxnSp>
        <p:nvCxnSpPr>
          <p:cNvPr id="15" name="Straight Arrow Connector 14"/>
          <p:cNvCxnSpPr/>
          <p:nvPr/>
        </p:nvCxnSpPr>
        <p:spPr>
          <a:xfrm flipV="1">
            <a:off x="8473132" y="1232123"/>
            <a:ext cx="539174" cy="75155"/>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rot="21105578">
            <a:off x="8126670" y="611769"/>
            <a:ext cx="1140120" cy="646331"/>
          </a:xfrm>
          <a:prstGeom prst="rect">
            <a:avLst/>
          </a:prstGeom>
          <a:noFill/>
        </p:spPr>
        <p:txBody>
          <a:bodyPr wrap="none" rtlCol="0">
            <a:spAutoFit/>
          </a:bodyPr>
          <a:lstStyle/>
          <a:p>
            <a:r>
              <a:rPr lang="en-US" dirty="0"/>
              <a:t>Outcome/</a:t>
            </a:r>
          </a:p>
          <a:p>
            <a:r>
              <a:rPr lang="en-US" dirty="0"/>
              <a:t>    Value</a:t>
            </a:r>
          </a:p>
        </p:txBody>
      </p:sp>
      <p:grpSp>
        <p:nvGrpSpPr>
          <p:cNvPr id="17" name="Group 16"/>
          <p:cNvGrpSpPr/>
          <p:nvPr/>
        </p:nvGrpSpPr>
        <p:grpSpPr>
          <a:xfrm>
            <a:off x="2242127" y="1915804"/>
            <a:ext cx="1015898" cy="251964"/>
            <a:chOff x="1948720" y="3894785"/>
            <a:chExt cx="1221931" cy="249187"/>
          </a:xfrm>
        </p:grpSpPr>
        <p:sp>
          <p:nvSpPr>
            <p:cNvPr id="18" name="Rectangle 17"/>
            <p:cNvSpPr/>
            <p:nvPr/>
          </p:nvSpPr>
          <p:spPr>
            <a:xfrm rot="21136412">
              <a:off x="1948720" y="3991572"/>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9" name="Rectangle 18"/>
            <p:cNvSpPr/>
            <p:nvPr/>
          </p:nvSpPr>
          <p:spPr>
            <a:xfrm rot="21136412">
              <a:off x="2356368" y="3941388"/>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 name="Rectangle 19"/>
            <p:cNvSpPr/>
            <p:nvPr/>
          </p:nvSpPr>
          <p:spPr>
            <a:xfrm rot="21136412">
              <a:off x="2767960" y="389478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1" name="Group 20"/>
          <p:cNvGrpSpPr/>
          <p:nvPr/>
        </p:nvGrpSpPr>
        <p:grpSpPr>
          <a:xfrm>
            <a:off x="3539493" y="1765982"/>
            <a:ext cx="1015898" cy="251964"/>
            <a:chOff x="1948720" y="3894785"/>
            <a:chExt cx="1221931" cy="249187"/>
          </a:xfrm>
        </p:grpSpPr>
        <p:sp>
          <p:nvSpPr>
            <p:cNvPr id="22" name="Rectangle 21"/>
            <p:cNvSpPr/>
            <p:nvPr/>
          </p:nvSpPr>
          <p:spPr>
            <a:xfrm rot="21136412">
              <a:off x="1948720" y="3991572"/>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3" name="Rectangle 22"/>
            <p:cNvSpPr/>
            <p:nvPr/>
          </p:nvSpPr>
          <p:spPr>
            <a:xfrm rot="21136412">
              <a:off x="2356368" y="3941388"/>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Rectangle 23"/>
            <p:cNvSpPr/>
            <p:nvPr/>
          </p:nvSpPr>
          <p:spPr>
            <a:xfrm rot="21136412">
              <a:off x="2767960" y="389478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5" name="Group 24"/>
          <p:cNvGrpSpPr/>
          <p:nvPr/>
        </p:nvGrpSpPr>
        <p:grpSpPr>
          <a:xfrm>
            <a:off x="4777449" y="1632234"/>
            <a:ext cx="1015898" cy="251962"/>
            <a:chOff x="1948720" y="3865615"/>
            <a:chExt cx="1221931" cy="249185"/>
          </a:xfrm>
        </p:grpSpPr>
        <p:sp>
          <p:nvSpPr>
            <p:cNvPr id="26" name="Rectangle 25"/>
            <p:cNvSpPr/>
            <p:nvPr/>
          </p:nvSpPr>
          <p:spPr>
            <a:xfrm rot="21136412">
              <a:off x="1948720" y="3962400"/>
              <a:ext cx="402690" cy="152400"/>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Rectangle 26"/>
            <p:cNvSpPr/>
            <p:nvPr/>
          </p:nvSpPr>
          <p:spPr>
            <a:xfrm rot="21136412">
              <a:off x="2356368" y="3912218"/>
              <a:ext cx="402690"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Rectangle 27"/>
            <p:cNvSpPr/>
            <p:nvPr/>
          </p:nvSpPr>
          <p:spPr>
            <a:xfrm rot="21136412">
              <a:off x="2767960" y="3865615"/>
              <a:ext cx="402691"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9" name="Group 28"/>
          <p:cNvGrpSpPr/>
          <p:nvPr/>
        </p:nvGrpSpPr>
        <p:grpSpPr>
          <a:xfrm>
            <a:off x="6041119" y="1500865"/>
            <a:ext cx="1015898" cy="251962"/>
            <a:chOff x="1948720" y="3865615"/>
            <a:chExt cx="1221931" cy="249185"/>
          </a:xfrm>
        </p:grpSpPr>
        <p:sp>
          <p:nvSpPr>
            <p:cNvPr id="30" name="Rectangle 29"/>
            <p:cNvSpPr/>
            <p:nvPr/>
          </p:nvSpPr>
          <p:spPr>
            <a:xfrm rot="21136412">
              <a:off x="1948720" y="3962400"/>
              <a:ext cx="402690"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1" name="Rectangle 30"/>
            <p:cNvSpPr/>
            <p:nvPr/>
          </p:nvSpPr>
          <p:spPr>
            <a:xfrm rot="21136412">
              <a:off x="2356368" y="3912218"/>
              <a:ext cx="402690" cy="152400"/>
            </a:xfrm>
            <a:prstGeom prst="rect">
              <a:avLst/>
            </a:prstGeom>
            <a:gradFill>
              <a:gsLst>
                <a:gs pos="0">
                  <a:srgbClr val="FFC000"/>
                </a:gs>
                <a:gs pos="80000">
                  <a:srgbClr val="FFFF00"/>
                </a:gs>
                <a:gs pos="100000">
                  <a:srgbClr val="FFFF0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2" name="Rectangle 31"/>
            <p:cNvSpPr/>
            <p:nvPr/>
          </p:nvSpPr>
          <p:spPr>
            <a:xfrm rot="21136412">
              <a:off x="2767960" y="3865615"/>
              <a:ext cx="402691"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33" name="Group 32"/>
          <p:cNvGrpSpPr/>
          <p:nvPr/>
        </p:nvGrpSpPr>
        <p:grpSpPr>
          <a:xfrm>
            <a:off x="7295587" y="1347304"/>
            <a:ext cx="1015898" cy="251962"/>
            <a:chOff x="1948720" y="3865615"/>
            <a:chExt cx="1221931" cy="249185"/>
          </a:xfrm>
        </p:grpSpPr>
        <p:sp>
          <p:nvSpPr>
            <p:cNvPr id="34" name="Rectangle 33"/>
            <p:cNvSpPr/>
            <p:nvPr/>
          </p:nvSpPr>
          <p:spPr>
            <a:xfrm rot="21136412">
              <a:off x="1948720" y="3962400"/>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5" name="Rectangle 34"/>
            <p:cNvSpPr/>
            <p:nvPr/>
          </p:nvSpPr>
          <p:spPr>
            <a:xfrm rot="21136412">
              <a:off x="2356368" y="3912218"/>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6" name="Rectangle 35"/>
            <p:cNvSpPr/>
            <p:nvPr/>
          </p:nvSpPr>
          <p:spPr>
            <a:xfrm rot="21136412">
              <a:off x="2767960" y="386561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sp>
        <p:nvSpPr>
          <p:cNvPr id="73" name="Diamond 72"/>
          <p:cNvSpPr/>
          <p:nvPr/>
        </p:nvSpPr>
        <p:spPr>
          <a:xfrm>
            <a:off x="2816226" y="2983605"/>
            <a:ext cx="1520970" cy="1418506"/>
          </a:xfrm>
          <a:prstGeom prst="diamond">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tx1"/>
                </a:solidFill>
              </a:rPr>
              <a:t>Pass?</a:t>
            </a:r>
          </a:p>
        </p:txBody>
      </p:sp>
      <p:cxnSp>
        <p:nvCxnSpPr>
          <p:cNvPr id="74" name="Curved Connector 73"/>
          <p:cNvCxnSpPr>
            <a:cxnSpLocks/>
            <a:stCxn id="24" idx="3"/>
            <a:endCxn id="73" idx="3"/>
          </p:cNvCxnSpPr>
          <p:nvPr/>
        </p:nvCxnSpPr>
        <p:spPr>
          <a:xfrm flipH="1">
            <a:off x="4337196" y="1820526"/>
            <a:ext cx="216675" cy="1872332"/>
          </a:xfrm>
          <a:prstGeom prst="curvedConnector3">
            <a:avLst>
              <a:gd name="adj1" fmla="val -328935"/>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75" name="TextBox 74"/>
          <p:cNvSpPr txBox="1"/>
          <p:nvPr/>
        </p:nvSpPr>
        <p:spPr>
          <a:xfrm>
            <a:off x="1678847" y="3572572"/>
            <a:ext cx="1379673" cy="923330"/>
          </a:xfrm>
          <a:prstGeom prst="rect">
            <a:avLst/>
          </a:prstGeom>
          <a:noFill/>
        </p:spPr>
        <p:txBody>
          <a:bodyPr wrap="none" rtlCol="0">
            <a:spAutoFit/>
          </a:bodyPr>
          <a:lstStyle/>
          <a:p>
            <a:r>
              <a:rPr lang="en-US" dirty="0"/>
              <a:t>Large</a:t>
            </a:r>
          </a:p>
          <a:p>
            <a:r>
              <a:rPr lang="en-US" dirty="0"/>
              <a:t>Component</a:t>
            </a:r>
          </a:p>
          <a:p>
            <a:r>
              <a:rPr lang="en-US" dirty="0"/>
              <a:t>Specification</a:t>
            </a:r>
          </a:p>
        </p:txBody>
      </p:sp>
      <p:cxnSp>
        <p:nvCxnSpPr>
          <p:cNvPr id="76" name="Curved Connector 75"/>
          <p:cNvCxnSpPr>
            <a:cxnSpLocks/>
            <a:stCxn id="14" idx="1"/>
            <a:endCxn id="73" idx="1"/>
          </p:cNvCxnSpPr>
          <p:nvPr/>
        </p:nvCxnSpPr>
        <p:spPr>
          <a:xfrm rot="10800000" flipH="1" flipV="1">
            <a:off x="281948" y="1830614"/>
            <a:ext cx="2534277" cy="1862243"/>
          </a:xfrm>
          <a:prstGeom prst="curvedConnector3">
            <a:avLst>
              <a:gd name="adj1" fmla="val -9321"/>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77" name="TextBox 76"/>
          <p:cNvSpPr txBox="1"/>
          <p:nvPr/>
        </p:nvSpPr>
        <p:spPr>
          <a:xfrm>
            <a:off x="5303037" y="2886670"/>
            <a:ext cx="1402563" cy="923330"/>
          </a:xfrm>
          <a:prstGeom prst="rect">
            <a:avLst/>
          </a:prstGeom>
          <a:noFill/>
        </p:spPr>
        <p:txBody>
          <a:bodyPr wrap="none" rtlCol="0">
            <a:spAutoFit/>
          </a:bodyPr>
          <a:lstStyle/>
          <a:p>
            <a:r>
              <a:rPr lang="en-US" dirty="0"/>
              <a:t>Test to Verify</a:t>
            </a:r>
          </a:p>
          <a:p>
            <a:r>
              <a:rPr lang="en-US" dirty="0"/>
              <a:t>Component </a:t>
            </a:r>
          </a:p>
          <a:p>
            <a:r>
              <a:rPr lang="en-US" dirty="0"/>
              <a:t>Specification</a:t>
            </a:r>
          </a:p>
        </p:txBody>
      </p:sp>
      <p:cxnSp>
        <p:nvCxnSpPr>
          <p:cNvPr id="78" name="Curved Connector 77"/>
          <p:cNvCxnSpPr>
            <a:cxnSpLocks/>
            <a:stCxn id="73" idx="2"/>
            <a:endCxn id="79" idx="0"/>
          </p:cNvCxnSpPr>
          <p:nvPr/>
        </p:nvCxnSpPr>
        <p:spPr>
          <a:xfrm rot="16200000" flipH="1">
            <a:off x="3456011" y="4522810"/>
            <a:ext cx="1084289" cy="842889"/>
          </a:xfrm>
          <a:prstGeom prst="curvedConnector3">
            <a:avLst>
              <a:gd name="adj1" fmla="val 50000"/>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pic>
        <p:nvPicPr>
          <p:cNvPr id="79" name="Picture 2" descr="C:\Users\A571553\AppData\Local\Microsoft\Windows\Temporary Internet Files\Content.IE5\24K8HM91\ok-button-4308-larg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548640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3" descr="C:\Users\A571553\AppData\Local\Microsoft\Windows\Temporary Internet Files\Content.IE5\AQOTQGGQ\15106-illustration-of-a-red-close-button-pv[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5486400"/>
            <a:ext cx="921131" cy="914400"/>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Curved Connector 80"/>
          <p:cNvCxnSpPr>
            <a:cxnSpLocks/>
            <a:stCxn id="73" idx="2"/>
            <a:endCxn id="80" idx="0"/>
          </p:cNvCxnSpPr>
          <p:nvPr/>
        </p:nvCxnSpPr>
        <p:spPr>
          <a:xfrm rot="5400000">
            <a:off x="2733795" y="4643483"/>
            <a:ext cx="1084289" cy="601545"/>
          </a:xfrm>
          <a:prstGeom prst="curvedConnector3">
            <a:avLst>
              <a:gd name="adj1" fmla="val 50000"/>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82" name="TextBox 81"/>
          <p:cNvSpPr txBox="1"/>
          <p:nvPr/>
        </p:nvSpPr>
        <p:spPr>
          <a:xfrm>
            <a:off x="4390292" y="4964821"/>
            <a:ext cx="2866362" cy="923330"/>
          </a:xfrm>
          <a:prstGeom prst="rect">
            <a:avLst/>
          </a:prstGeom>
          <a:noFill/>
        </p:spPr>
        <p:txBody>
          <a:bodyPr wrap="none" rtlCol="0">
            <a:spAutoFit/>
          </a:bodyPr>
          <a:lstStyle/>
          <a:p>
            <a:r>
              <a:rPr lang="en-US" dirty="0"/>
              <a:t>Component</a:t>
            </a:r>
          </a:p>
          <a:p>
            <a:r>
              <a:rPr lang="en-US" dirty="0"/>
              <a:t>  Specification</a:t>
            </a:r>
          </a:p>
          <a:p>
            <a:r>
              <a:rPr lang="en-US" dirty="0"/>
              <a:t>        Passes, we can continue</a:t>
            </a:r>
          </a:p>
        </p:txBody>
      </p:sp>
      <p:sp>
        <p:nvSpPr>
          <p:cNvPr id="83" name="TextBox 82"/>
          <p:cNvSpPr txBox="1"/>
          <p:nvPr/>
        </p:nvSpPr>
        <p:spPr>
          <a:xfrm>
            <a:off x="1475656" y="4953942"/>
            <a:ext cx="1379673" cy="923330"/>
          </a:xfrm>
          <a:prstGeom prst="rect">
            <a:avLst/>
          </a:prstGeom>
          <a:noFill/>
        </p:spPr>
        <p:txBody>
          <a:bodyPr wrap="none" rtlCol="0">
            <a:spAutoFit/>
          </a:bodyPr>
          <a:lstStyle/>
          <a:p>
            <a:r>
              <a:rPr lang="en-US" dirty="0"/>
              <a:t>Component </a:t>
            </a:r>
          </a:p>
          <a:p>
            <a:r>
              <a:rPr lang="en-US" dirty="0"/>
              <a:t>Specification</a:t>
            </a:r>
          </a:p>
          <a:p>
            <a:r>
              <a:rPr lang="en-US" dirty="0"/>
              <a:t>       Fails</a:t>
            </a:r>
          </a:p>
        </p:txBody>
      </p:sp>
      <p:sp>
        <p:nvSpPr>
          <p:cNvPr id="67" name="Oval 66"/>
          <p:cNvSpPr>
            <a:spLocks/>
          </p:cNvSpPr>
          <p:nvPr/>
        </p:nvSpPr>
        <p:spPr>
          <a:xfrm>
            <a:off x="2164080" y="1371600"/>
            <a:ext cx="1188720" cy="1188720"/>
          </a:xfrm>
          <a:prstGeom prst="ellipse">
            <a:avLst/>
          </a:prstGeom>
          <a:solidFill>
            <a:srgbClr val="00B0F0"/>
          </a:solidFill>
          <a:ln>
            <a:noFill/>
          </a:ln>
          <a:scene3d>
            <a:camera prst="orthographicFront"/>
            <a:lightRig rig="threePt" dir="t"/>
          </a:scene3d>
          <a:sp3d>
            <a:bevelT w="457200" h="457200"/>
            <a:bevelB w="457200" h="4572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3733800" y="4202923"/>
            <a:ext cx="1722908" cy="369332"/>
          </a:xfrm>
          <a:prstGeom prst="rect">
            <a:avLst/>
          </a:prstGeom>
          <a:noFill/>
        </p:spPr>
        <p:txBody>
          <a:bodyPr wrap="none" rtlCol="0">
            <a:spAutoFit/>
          </a:bodyPr>
          <a:lstStyle/>
          <a:p>
            <a:r>
              <a:rPr lang="en-US" dirty="0"/>
              <a:t>Binary Feedback</a:t>
            </a:r>
          </a:p>
        </p:txBody>
      </p:sp>
      <p:cxnSp>
        <p:nvCxnSpPr>
          <p:cNvPr id="94" name="Curved Connector 93"/>
          <p:cNvCxnSpPr>
            <a:stCxn id="80" idx="2"/>
            <a:endCxn id="95" idx="2"/>
          </p:cNvCxnSpPr>
          <p:nvPr/>
        </p:nvCxnSpPr>
        <p:spPr>
          <a:xfrm rot="5400000" flipH="1">
            <a:off x="296518" y="3722152"/>
            <a:ext cx="2739628" cy="2617669"/>
          </a:xfrm>
          <a:prstGeom prst="curvedConnector3">
            <a:avLst>
              <a:gd name="adj1" fmla="val -8344"/>
            </a:avLst>
          </a:prstGeom>
          <a:ln w="38100">
            <a:solidFill>
              <a:srgbClr val="FF0000"/>
            </a:solidFill>
            <a:tailEnd type="arrow"/>
          </a:ln>
        </p:spPr>
        <p:style>
          <a:lnRef idx="3">
            <a:schemeClr val="accent3"/>
          </a:lnRef>
          <a:fillRef idx="0">
            <a:schemeClr val="accent3"/>
          </a:fillRef>
          <a:effectRef idx="2">
            <a:schemeClr val="accent3"/>
          </a:effectRef>
          <a:fontRef idx="minor">
            <a:schemeClr val="tx1"/>
          </a:fontRef>
        </p:style>
      </p:cxnSp>
      <p:sp>
        <p:nvSpPr>
          <p:cNvPr id="95" name="TextBox 94"/>
          <p:cNvSpPr txBox="1"/>
          <p:nvPr/>
        </p:nvSpPr>
        <p:spPr>
          <a:xfrm>
            <a:off x="36576" y="3291840"/>
            <a:ext cx="641842" cy="369332"/>
          </a:xfrm>
          <a:prstGeom prst="rect">
            <a:avLst/>
          </a:prstGeom>
          <a:noFill/>
        </p:spPr>
        <p:txBody>
          <a:bodyPr wrap="none" rtlCol="0">
            <a:spAutoFit/>
          </a:bodyPr>
          <a:lstStyle/>
          <a:p>
            <a:r>
              <a:rPr lang="en-US" dirty="0"/>
              <a:t>Fixes</a:t>
            </a:r>
          </a:p>
        </p:txBody>
      </p:sp>
      <p:sp>
        <p:nvSpPr>
          <p:cNvPr id="7" name="Oval 6"/>
          <p:cNvSpPr/>
          <p:nvPr/>
        </p:nvSpPr>
        <p:spPr>
          <a:xfrm>
            <a:off x="704988" y="1322435"/>
            <a:ext cx="1694546" cy="1695085"/>
          </a:xfrm>
          <a:prstGeom prst="ellipse">
            <a:avLst/>
          </a:prstGeom>
          <a:gradFill>
            <a:gsLst>
              <a:gs pos="0">
                <a:schemeClr val="accent3">
                  <a:lumMod val="40000"/>
                  <a:lumOff val="60000"/>
                  <a:alpha val="50000"/>
                </a:schemeClr>
              </a:gs>
              <a:gs pos="80000">
                <a:schemeClr val="accent3">
                  <a:lumMod val="20000"/>
                  <a:lumOff val="80000"/>
                  <a:alpha val="50000"/>
                </a:schemeClr>
              </a:gs>
              <a:gs pos="100000">
                <a:schemeClr val="accent3">
                  <a:lumMod val="20000"/>
                  <a:lumOff val="80000"/>
                  <a:alpha val="50000"/>
                </a:schemeClr>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cxnSp>
        <p:nvCxnSpPr>
          <p:cNvPr id="13" name="Straight Arrow Connector 12"/>
          <p:cNvCxnSpPr/>
          <p:nvPr/>
        </p:nvCxnSpPr>
        <p:spPr>
          <a:xfrm flipV="1">
            <a:off x="483703" y="1890153"/>
            <a:ext cx="2332522" cy="353090"/>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rot="21105578">
            <a:off x="274320" y="1397937"/>
            <a:ext cx="1477893" cy="653535"/>
          </a:xfrm>
          <a:prstGeom prst="rect">
            <a:avLst/>
          </a:prstGeom>
          <a:noFill/>
        </p:spPr>
        <p:txBody>
          <a:bodyPr wrap="none" rtlCol="0">
            <a:spAutoFit/>
          </a:bodyPr>
          <a:lstStyle/>
          <a:p>
            <a:r>
              <a:rPr lang="en-US" dirty="0"/>
              <a:t>Code &amp;</a:t>
            </a:r>
          </a:p>
          <a:p>
            <a:r>
              <a:rPr lang="en-US" dirty="0"/>
              <a:t>Configuration</a:t>
            </a:r>
          </a:p>
        </p:txBody>
      </p:sp>
      <p:sp>
        <p:nvSpPr>
          <p:cNvPr id="8" name="TextBox 7"/>
          <p:cNvSpPr txBox="1"/>
          <p:nvPr/>
        </p:nvSpPr>
        <p:spPr>
          <a:xfrm rot="21433408">
            <a:off x="2100154" y="1285060"/>
            <a:ext cx="551697" cy="373449"/>
          </a:xfrm>
          <a:prstGeom prst="rect">
            <a:avLst/>
          </a:prstGeom>
          <a:noFill/>
        </p:spPr>
        <p:txBody>
          <a:bodyPr wrap="none" rtlCol="0">
            <a:spAutoFit/>
          </a:bodyPr>
          <a:lstStyle/>
          <a:p>
            <a:r>
              <a:rPr lang="en-US" dirty="0"/>
              <a:t>Dev</a:t>
            </a:r>
          </a:p>
        </p:txBody>
      </p:sp>
      <p:cxnSp>
        <p:nvCxnSpPr>
          <p:cNvPr id="52" name="Straight Connector 51"/>
          <p:cNvCxnSpPr/>
          <p:nvPr/>
        </p:nvCxnSpPr>
        <p:spPr>
          <a:xfrm flipV="1">
            <a:off x="1143000" y="1647302"/>
            <a:ext cx="805720" cy="50182"/>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1088660" y="1949743"/>
            <a:ext cx="936260" cy="79735"/>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1128010" y="2309362"/>
            <a:ext cx="941880" cy="82819"/>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1205460" y="2514600"/>
            <a:ext cx="743260" cy="76202"/>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451550" y="2796289"/>
            <a:ext cx="371630" cy="38101"/>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380970" y="1470777"/>
            <a:ext cx="256395" cy="15125"/>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148015" y="685340"/>
            <a:ext cx="2512558" cy="687280"/>
            <a:chOff x="148015" y="685340"/>
            <a:chExt cx="2512558" cy="687280"/>
          </a:xfrm>
        </p:grpSpPr>
        <p:sp>
          <p:nvSpPr>
            <p:cNvPr id="58" name="TextBox 57"/>
            <p:cNvSpPr txBox="1"/>
            <p:nvPr/>
          </p:nvSpPr>
          <p:spPr>
            <a:xfrm>
              <a:off x="148015" y="685340"/>
              <a:ext cx="2016065" cy="369332"/>
            </a:xfrm>
            <a:prstGeom prst="rect">
              <a:avLst/>
            </a:prstGeom>
            <a:noFill/>
          </p:spPr>
          <p:txBody>
            <a:bodyPr wrap="none" rtlCol="0">
              <a:spAutoFit/>
            </a:bodyPr>
            <a:lstStyle/>
            <a:p>
              <a:r>
                <a:rPr lang="en-US" dirty="0"/>
                <a:t>Immutable Package</a:t>
              </a:r>
            </a:p>
          </p:txBody>
        </p:sp>
        <p:cxnSp>
          <p:nvCxnSpPr>
            <p:cNvPr id="38" name="Curved Connector 37"/>
            <p:cNvCxnSpPr>
              <a:stCxn id="58" idx="3"/>
            </p:cNvCxnSpPr>
            <p:nvPr/>
          </p:nvCxnSpPr>
          <p:spPr>
            <a:xfrm>
              <a:off x="2164080" y="870006"/>
              <a:ext cx="496493" cy="502614"/>
            </a:xfrm>
            <a:prstGeom prst="curvedConnector2">
              <a:avLst/>
            </a:prstGeom>
            <a:ln w="38100">
              <a:solidFill>
                <a:srgbClr val="00B0F0"/>
              </a:solidFill>
              <a:tailEnd type="arrow"/>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05352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82" grpId="0"/>
      <p:bldP spid="83" grpId="0"/>
      <p:bldP spid="91" grpId="0"/>
      <p:bldP spid="9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32" y="0"/>
            <a:ext cx="7570104" cy="779303"/>
          </a:xfrm>
        </p:spPr>
        <p:txBody>
          <a:bodyPr>
            <a:normAutofit fontScale="90000"/>
          </a:bodyPr>
          <a:lstStyle/>
          <a:p>
            <a:pPr algn="l"/>
            <a:r>
              <a:rPr lang="en-US" dirty="0"/>
              <a:t>Functional Test Feedback Loop</a:t>
            </a:r>
          </a:p>
        </p:txBody>
      </p:sp>
      <p:sp>
        <p:nvSpPr>
          <p:cNvPr id="4" name="Oval 3"/>
          <p:cNvSpPr/>
          <p:nvPr/>
        </p:nvSpPr>
        <p:spPr>
          <a:xfrm>
            <a:off x="5755975" y="779303"/>
            <a:ext cx="1696403" cy="1695084"/>
          </a:xfrm>
          <a:prstGeom prst="ellipse">
            <a:avLst/>
          </a:prstGeom>
          <a:gradFill>
            <a:gsLst>
              <a:gs pos="0">
                <a:srgbClr val="C8DD9F"/>
              </a:gs>
              <a:gs pos="80000">
                <a:srgbClr val="D5E6B4"/>
              </a:gs>
              <a:gs pos="100000">
                <a:srgbClr val="E2EFC9"/>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Oval 4"/>
          <p:cNvSpPr/>
          <p:nvPr/>
        </p:nvSpPr>
        <p:spPr>
          <a:xfrm>
            <a:off x="4490625" y="918244"/>
            <a:ext cx="1696403" cy="1695084"/>
          </a:xfrm>
          <a:prstGeom prst="ellipse">
            <a:avLst/>
          </a:prstGeom>
          <a:gradFill>
            <a:gsLst>
              <a:gs pos="0">
                <a:srgbClr val="C8DD9F"/>
              </a:gs>
              <a:gs pos="80000">
                <a:srgbClr val="D5E6B4"/>
              </a:gs>
              <a:gs pos="100000">
                <a:srgbClr val="E2EFC9"/>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Oval 5"/>
          <p:cNvSpPr/>
          <p:nvPr/>
        </p:nvSpPr>
        <p:spPr>
          <a:xfrm>
            <a:off x="3225274" y="1053396"/>
            <a:ext cx="1696403" cy="1695084"/>
          </a:xfrm>
          <a:prstGeom prst="ellipse">
            <a:avLst/>
          </a:prstGeom>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Oval 7"/>
          <p:cNvSpPr/>
          <p:nvPr/>
        </p:nvSpPr>
        <p:spPr>
          <a:xfrm>
            <a:off x="695838" y="1322436"/>
            <a:ext cx="1696403" cy="1695084"/>
          </a:xfrm>
          <a:prstGeom prst="ellipse">
            <a:avLst/>
          </a:prstGeom>
          <a:gradFill>
            <a:gsLst>
              <a:gs pos="0">
                <a:schemeClr val="accent3">
                  <a:lumMod val="40000"/>
                  <a:lumOff val="60000"/>
                  <a:alpha val="50000"/>
                </a:schemeClr>
              </a:gs>
              <a:gs pos="80000">
                <a:schemeClr val="accent3">
                  <a:lumMod val="20000"/>
                  <a:lumOff val="80000"/>
                  <a:alpha val="50000"/>
                </a:schemeClr>
              </a:gs>
              <a:gs pos="100000">
                <a:schemeClr val="accent3">
                  <a:lumMod val="20000"/>
                  <a:lumOff val="80000"/>
                  <a:alpha val="50000"/>
                </a:schemeClr>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1" name="TextBox 10"/>
          <p:cNvSpPr txBox="1"/>
          <p:nvPr/>
        </p:nvSpPr>
        <p:spPr>
          <a:xfrm rot="21433408">
            <a:off x="4529319" y="1016197"/>
            <a:ext cx="1182858" cy="373448"/>
          </a:xfrm>
          <a:prstGeom prst="rect">
            <a:avLst/>
          </a:prstGeom>
          <a:noFill/>
        </p:spPr>
        <p:txBody>
          <a:bodyPr wrap="none" rtlCol="0">
            <a:spAutoFit/>
          </a:bodyPr>
          <a:lstStyle/>
          <a:p>
            <a:r>
              <a:rPr lang="en-US" dirty="0">
                <a:solidFill>
                  <a:schemeClr val="bg1"/>
                </a:solidFill>
              </a:rPr>
              <a:t>Functional</a:t>
            </a:r>
          </a:p>
        </p:txBody>
      </p:sp>
      <p:sp>
        <p:nvSpPr>
          <p:cNvPr id="12" name="TextBox 11"/>
          <p:cNvSpPr txBox="1"/>
          <p:nvPr/>
        </p:nvSpPr>
        <p:spPr>
          <a:xfrm rot="21338520">
            <a:off x="5631260" y="866671"/>
            <a:ext cx="1408464" cy="373448"/>
          </a:xfrm>
          <a:prstGeom prst="rect">
            <a:avLst/>
          </a:prstGeom>
          <a:noFill/>
        </p:spPr>
        <p:txBody>
          <a:bodyPr wrap="none" rtlCol="0">
            <a:spAutoFit/>
          </a:bodyPr>
          <a:lstStyle/>
          <a:p>
            <a:r>
              <a:rPr lang="en-US" dirty="0"/>
              <a:t>Performance</a:t>
            </a:r>
          </a:p>
        </p:txBody>
      </p:sp>
      <p:sp>
        <p:nvSpPr>
          <p:cNvPr id="13" name="TextBox 12"/>
          <p:cNvSpPr txBox="1"/>
          <p:nvPr/>
        </p:nvSpPr>
        <p:spPr>
          <a:xfrm rot="21338520">
            <a:off x="6996482" y="731520"/>
            <a:ext cx="1231002" cy="373448"/>
          </a:xfrm>
          <a:prstGeom prst="rect">
            <a:avLst/>
          </a:prstGeom>
          <a:noFill/>
        </p:spPr>
        <p:txBody>
          <a:bodyPr wrap="none" rtlCol="0">
            <a:spAutoFit/>
          </a:bodyPr>
          <a:lstStyle/>
          <a:p>
            <a:r>
              <a:rPr lang="en-US" dirty="0"/>
              <a:t>Production</a:t>
            </a:r>
          </a:p>
        </p:txBody>
      </p:sp>
      <p:sp>
        <p:nvSpPr>
          <p:cNvPr id="15" name="TextBox 14"/>
          <p:cNvSpPr txBox="1"/>
          <p:nvPr/>
        </p:nvSpPr>
        <p:spPr>
          <a:xfrm rot="21105578">
            <a:off x="274320" y="1834612"/>
            <a:ext cx="1479513" cy="653535"/>
          </a:xfrm>
          <a:prstGeom prst="rect">
            <a:avLst/>
          </a:prstGeom>
          <a:noFill/>
        </p:spPr>
        <p:txBody>
          <a:bodyPr wrap="none" rtlCol="0">
            <a:spAutoFit/>
          </a:bodyPr>
          <a:lstStyle/>
          <a:p>
            <a:r>
              <a:rPr lang="en-US" dirty="0"/>
              <a:t>Code &amp;</a:t>
            </a:r>
          </a:p>
          <a:p>
            <a:r>
              <a:rPr lang="en-US" dirty="0"/>
              <a:t>Configuration</a:t>
            </a:r>
          </a:p>
        </p:txBody>
      </p:sp>
      <p:cxnSp>
        <p:nvCxnSpPr>
          <p:cNvPr id="16" name="Straight Arrow Connector 15"/>
          <p:cNvCxnSpPr/>
          <p:nvPr/>
        </p:nvCxnSpPr>
        <p:spPr>
          <a:xfrm flipV="1">
            <a:off x="8472497" y="1232123"/>
            <a:ext cx="539765" cy="75155"/>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rot="21105578">
            <a:off x="8117633" y="611769"/>
            <a:ext cx="1140120" cy="646331"/>
          </a:xfrm>
          <a:prstGeom prst="rect">
            <a:avLst/>
          </a:prstGeom>
          <a:noFill/>
        </p:spPr>
        <p:txBody>
          <a:bodyPr wrap="none" rtlCol="0">
            <a:spAutoFit/>
          </a:bodyPr>
          <a:lstStyle/>
          <a:p>
            <a:r>
              <a:rPr lang="en-US" dirty="0"/>
              <a:t>Outcome/</a:t>
            </a:r>
          </a:p>
          <a:p>
            <a:r>
              <a:rPr lang="en-US" dirty="0"/>
              <a:t>    Value</a:t>
            </a:r>
          </a:p>
        </p:txBody>
      </p:sp>
      <p:grpSp>
        <p:nvGrpSpPr>
          <p:cNvPr id="18" name="Group 17"/>
          <p:cNvGrpSpPr/>
          <p:nvPr/>
        </p:nvGrpSpPr>
        <p:grpSpPr>
          <a:xfrm>
            <a:off x="2234662" y="1915801"/>
            <a:ext cx="1017012" cy="251964"/>
            <a:chOff x="1948720" y="3894785"/>
            <a:chExt cx="1221931" cy="249187"/>
          </a:xfrm>
        </p:grpSpPr>
        <p:sp>
          <p:nvSpPr>
            <p:cNvPr id="35" name="Rectangle 34"/>
            <p:cNvSpPr/>
            <p:nvPr/>
          </p:nvSpPr>
          <p:spPr>
            <a:xfrm rot="21136412">
              <a:off x="1948720" y="3991572"/>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6" name="Rectangle 35"/>
            <p:cNvSpPr/>
            <p:nvPr/>
          </p:nvSpPr>
          <p:spPr>
            <a:xfrm rot="21136412">
              <a:off x="2356368" y="3941388"/>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7" name="Rectangle 36"/>
            <p:cNvSpPr/>
            <p:nvPr/>
          </p:nvSpPr>
          <p:spPr>
            <a:xfrm rot="21136412">
              <a:off x="2767960" y="389478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0" name="Group 19"/>
          <p:cNvGrpSpPr/>
          <p:nvPr/>
        </p:nvGrpSpPr>
        <p:grpSpPr>
          <a:xfrm>
            <a:off x="4772763" y="1632234"/>
            <a:ext cx="1017012" cy="251962"/>
            <a:chOff x="1948720" y="3865615"/>
            <a:chExt cx="1221931" cy="249185"/>
          </a:xfrm>
        </p:grpSpPr>
        <p:sp>
          <p:nvSpPr>
            <p:cNvPr id="29" name="Rectangle 28"/>
            <p:cNvSpPr/>
            <p:nvPr/>
          </p:nvSpPr>
          <p:spPr>
            <a:xfrm rot="21136412">
              <a:off x="1948720" y="3962400"/>
              <a:ext cx="402690" cy="152400"/>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0" name="Rectangle 29"/>
            <p:cNvSpPr/>
            <p:nvPr/>
          </p:nvSpPr>
          <p:spPr>
            <a:xfrm rot="21136412">
              <a:off x="2356368" y="3912218"/>
              <a:ext cx="402690"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1" name="Rectangle 30"/>
            <p:cNvSpPr/>
            <p:nvPr/>
          </p:nvSpPr>
          <p:spPr>
            <a:xfrm rot="21136412">
              <a:off x="2767960" y="3865615"/>
              <a:ext cx="402691"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1" name="Group 20"/>
          <p:cNvGrpSpPr/>
          <p:nvPr/>
        </p:nvGrpSpPr>
        <p:grpSpPr>
          <a:xfrm>
            <a:off x="6037818" y="1500864"/>
            <a:ext cx="1017012" cy="251962"/>
            <a:chOff x="1948720" y="3865615"/>
            <a:chExt cx="1221931" cy="249185"/>
          </a:xfrm>
        </p:grpSpPr>
        <p:sp>
          <p:nvSpPr>
            <p:cNvPr id="26" name="Rectangle 25"/>
            <p:cNvSpPr/>
            <p:nvPr/>
          </p:nvSpPr>
          <p:spPr>
            <a:xfrm rot="21136412">
              <a:off x="1948720" y="3962400"/>
              <a:ext cx="402690"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Rectangle 26"/>
            <p:cNvSpPr/>
            <p:nvPr/>
          </p:nvSpPr>
          <p:spPr>
            <a:xfrm rot="21136412">
              <a:off x="2356368" y="3912218"/>
              <a:ext cx="402690" cy="152400"/>
            </a:xfrm>
            <a:prstGeom prst="rect">
              <a:avLst/>
            </a:prstGeom>
            <a:gradFill>
              <a:gsLst>
                <a:gs pos="0">
                  <a:srgbClr val="FFC000"/>
                </a:gs>
                <a:gs pos="80000">
                  <a:srgbClr val="FFFF00"/>
                </a:gs>
                <a:gs pos="100000">
                  <a:srgbClr val="FFFF0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Rectangle 27"/>
            <p:cNvSpPr/>
            <p:nvPr/>
          </p:nvSpPr>
          <p:spPr>
            <a:xfrm rot="21136412">
              <a:off x="2767960" y="3865615"/>
              <a:ext cx="402691"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2" name="Group 21"/>
          <p:cNvGrpSpPr/>
          <p:nvPr/>
        </p:nvGrpSpPr>
        <p:grpSpPr>
          <a:xfrm>
            <a:off x="7293661" y="1347304"/>
            <a:ext cx="1017012" cy="251962"/>
            <a:chOff x="1948720" y="3865615"/>
            <a:chExt cx="1221931" cy="249185"/>
          </a:xfrm>
        </p:grpSpPr>
        <p:sp>
          <p:nvSpPr>
            <p:cNvPr id="23" name="Rectangle 22"/>
            <p:cNvSpPr/>
            <p:nvPr/>
          </p:nvSpPr>
          <p:spPr>
            <a:xfrm rot="21136412">
              <a:off x="1948720" y="3962400"/>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Rectangle 23"/>
            <p:cNvSpPr/>
            <p:nvPr/>
          </p:nvSpPr>
          <p:spPr>
            <a:xfrm rot="21136412">
              <a:off x="2356368" y="3912218"/>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 name="Rectangle 24"/>
            <p:cNvSpPr/>
            <p:nvPr/>
          </p:nvSpPr>
          <p:spPr>
            <a:xfrm rot="21136412">
              <a:off x="2767960" y="386561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sp>
        <p:nvSpPr>
          <p:cNvPr id="41" name="Diamond 40"/>
          <p:cNvSpPr/>
          <p:nvPr/>
        </p:nvSpPr>
        <p:spPr>
          <a:xfrm>
            <a:off x="4379494" y="2983605"/>
            <a:ext cx="1504028" cy="1418506"/>
          </a:xfrm>
          <a:prstGeom prst="diamond">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tx1"/>
                </a:solidFill>
              </a:rPr>
              <a:t>Pass?</a:t>
            </a:r>
          </a:p>
        </p:txBody>
      </p:sp>
      <p:cxnSp>
        <p:nvCxnSpPr>
          <p:cNvPr id="42" name="Curved Connector 41"/>
          <p:cNvCxnSpPr>
            <a:cxnSpLocks/>
            <a:stCxn id="31" idx="3"/>
            <a:endCxn id="41" idx="3"/>
          </p:cNvCxnSpPr>
          <p:nvPr/>
        </p:nvCxnSpPr>
        <p:spPr>
          <a:xfrm>
            <a:off x="5788254" y="1686753"/>
            <a:ext cx="95268" cy="2006105"/>
          </a:xfrm>
          <a:prstGeom prst="curvedConnector3">
            <a:avLst>
              <a:gd name="adj1" fmla="val 819864"/>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43" name="TextBox 42"/>
          <p:cNvSpPr txBox="1"/>
          <p:nvPr/>
        </p:nvSpPr>
        <p:spPr>
          <a:xfrm>
            <a:off x="2895600" y="3697069"/>
            <a:ext cx="1631344" cy="646331"/>
          </a:xfrm>
          <a:prstGeom prst="rect">
            <a:avLst/>
          </a:prstGeom>
          <a:noFill/>
        </p:spPr>
        <p:txBody>
          <a:bodyPr wrap="none" rtlCol="0">
            <a:spAutoFit/>
          </a:bodyPr>
          <a:lstStyle/>
          <a:p>
            <a:r>
              <a:rPr lang="en-US" dirty="0"/>
              <a:t>Full Application</a:t>
            </a:r>
          </a:p>
          <a:p>
            <a:r>
              <a:rPr lang="en-US" dirty="0"/>
              <a:t>Specification</a:t>
            </a:r>
          </a:p>
        </p:txBody>
      </p:sp>
      <p:cxnSp>
        <p:nvCxnSpPr>
          <p:cNvPr id="44" name="Curved Connector 43"/>
          <p:cNvCxnSpPr>
            <a:cxnSpLocks/>
            <a:stCxn id="15" idx="1"/>
            <a:endCxn id="41" idx="1"/>
          </p:cNvCxnSpPr>
          <p:nvPr/>
        </p:nvCxnSpPr>
        <p:spPr>
          <a:xfrm rot="10800000" flipH="1" flipV="1">
            <a:off x="281958" y="2267406"/>
            <a:ext cx="4097536" cy="1425451"/>
          </a:xfrm>
          <a:prstGeom prst="curvedConnector3">
            <a:avLst>
              <a:gd name="adj1" fmla="val -5765"/>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45" name="TextBox 44"/>
          <p:cNvSpPr txBox="1"/>
          <p:nvPr/>
        </p:nvSpPr>
        <p:spPr>
          <a:xfrm>
            <a:off x="6464233" y="2658070"/>
            <a:ext cx="1536767" cy="923330"/>
          </a:xfrm>
          <a:prstGeom prst="rect">
            <a:avLst/>
          </a:prstGeom>
          <a:noFill/>
        </p:spPr>
        <p:txBody>
          <a:bodyPr wrap="none" rtlCol="0">
            <a:spAutoFit/>
          </a:bodyPr>
          <a:lstStyle/>
          <a:p>
            <a:r>
              <a:rPr lang="en-US" dirty="0"/>
              <a:t>Test to Verify</a:t>
            </a:r>
          </a:p>
          <a:p>
            <a:r>
              <a:rPr lang="en-US" dirty="0"/>
              <a:t>All Application</a:t>
            </a:r>
          </a:p>
          <a:p>
            <a:r>
              <a:rPr lang="en-US" dirty="0"/>
              <a:t>Specifications</a:t>
            </a:r>
          </a:p>
        </p:txBody>
      </p:sp>
      <p:cxnSp>
        <p:nvCxnSpPr>
          <p:cNvPr id="46" name="Curved Connector 45"/>
          <p:cNvCxnSpPr>
            <a:cxnSpLocks/>
            <a:stCxn id="41" idx="2"/>
            <a:endCxn id="47" idx="0"/>
          </p:cNvCxnSpPr>
          <p:nvPr/>
        </p:nvCxnSpPr>
        <p:spPr>
          <a:xfrm rot="16200000" flipH="1">
            <a:off x="4843010" y="4690609"/>
            <a:ext cx="1084289" cy="507292"/>
          </a:xfrm>
          <a:prstGeom prst="curvedConnector3">
            <a:avLst>
              <a:gd name="adj1" fmla="val 50000"/>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pic>
        <p:nvPicPr>
          <p:cNvPr id="47" name="Picture 2" descr="C:\Users\A571553\AppData\Local\Microsoft\Windows\Temporary Internet Files\Content.IE5\24K8HM91\ok-button-4308-larg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1600" y="548640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C:\Users\A571553\AppData\Local\Microsoft\Windows\Temporary Internet Files\Content.IE5\AQOTQGGQ\15106-illustration-of-a-red-close-button-pv[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2400" y="5486400"/>
            <a:ext cx="921131" cy="914400"/>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Curved Connector 48"/>
          <p:cNvCxnSpPr>
            <a:cxnSpLocks/>
            <a:stCxn id="41" idx="2"/>
            <a:endCxn id="48" idx="0"/>
          </p:cNvCxnSpPr>
          <p:nvPr/>
        </p:nvCxnSpPr>
        <p:spPr>
          <a:xfrm rot="5400000">
            <a:off x="4235093" y="4589984"/>
            <a:ext cx="1084289" cy="708542"/>
          </a:xfrm>
          <a:prstGeom prst="curvedConnector3">
            <a:avLst>
              <a:gd name="adj1" fmla="val 50000"/>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50" name="TextBox 49"/>
          <p:cNvSpPr txBox="1"/>
          <p:nvPr/>
        </p:nvSpPr>
        <p:spPr>
          <a:xfrm>
            <a:off x="5674336" y="4876800"/>
            <a:ext cx="2707664" cy="923330"/>
          </a:xfrm>
          <a:prstGeom prst="rect">
            <a:avLst/>
          </a:prstGeom>
          <a:noFill/>
        </p:spPr>
        <p:txBody>
          <a:bodyPr wrap="none" rtlCol="0">
            <a:spAutoFit/>
          </a:bodyPr>
          <a:lstStyle/>
          <a:p>
            <a:r>
              <a:rPr lang="en-US" dirty="0"/>
              <a:t>Application</a:t>
            </a:r>
          </a:p>
          <a:p>
            <a:r>
              <a:rPr lang="en-US" dirty="0"/>
              <a:t>Specifications</a:t>
            </a:r>
          </a:p>
          <a:p>
            <a:r>
              <a:rPr lang="en-US" dirty="0"/>
              <a:t>     Passes, we can continue</a:t>
            </a:r>
          </a:p>
        </p:txBody>
      </p:sp>
      <p:sp>
        <p:nvSpPr>
          <p:cNvPr id="51" name="TextBox 50"/>
          <p:cNvSpPr txBox="1"/>
          <p:nvPr/>
        </p:nvSpPr>
        <p:spPr>
          <a:xfrm>
            <a:off x="2971800" y="4953000"/>
            <a:ext cx="1379673" cy="923330"/>
          </a:xfrm>
          <a:prstGeom prst="rect">
            <a:avLst/>
          </a:prstGeom>
          <a:noFill/>
        </p:spPr>
        <p:txBody>
          <a:bodyPr wrap="none" rtlCol="0">
            <a:spAutoFit/>
          </a:bodyPr>
          <a:lstStyle/>
          <a:p>
            <a:r>
              <a:rPr lang="en-US" dirty="0"/>
              <a:t>Application</a:t>
            </a:r>
          </a:p>
          <a:p>
            <a:r>
              <a:rPr lang="en-US" dirty="0"/>
              <a:t>Specification</a:t>
            </a:r>
          </a:p>
          <a:p>
            <a:r>
              <a:rPr lang="en-US" dirty="0"/>
              <a:t>       Fails</a:t>
            </a:r>
          </a:p>
        </p:txBody>
      </p:sp>
      <p:sp>
        <p:nvSpPr>
          <p:cNvPr id="52" name="TextBox 51"/>
          <p:cNvSpPr txBox="1"/>
          <p:nvPr/>
        </p:nvSpPr>
        <p:spPr>
          <a:xfrm>
            <a:off x="5029200" y="4278868"/>
            <a:ext cx="1722908" cy="369332"/>
          </a:xfrm>
          <a:prstGeom prst="rect">
            <a:avLst/>
          </a:prstGeom>
          <a:noFill/>
        </p:spPr>
        <p:txBody>
          <a:bodyPr wrap="none" rtlCol="0">
            <a:spAutoFit/>
          </a:bodyPr>
          <a:lstStyle/>
          <a:p>
            <a:r>
              <a:rPr lang="en-US" dirty="0"/>
              <a:t>Binary Feedback</a:t>
            </a:r>
          </a:p>
        </p:txBody>
      </p:sp>
      <p:cxnSp>
        <p:nvCxnSpPr>
          <p:cNvPr id="55" name="Curved Connector 54"/>
          <p:cNvCxnSpPr>
            <a:stCxn id="48" idx="1"/>
            <a:endCxn id="56" idx="2"/>
          </p:cNvCxnSpPr>
          <p:nvPr/>
        </p:nvCxnSpPr>
        <p:spPr>
          <a:xfrm rot="10800000">
            <a:off x="974480" y="4038600"/>
            <a:ext cx="2987921" cy="1905000"/>
          </a:xfrm>
          <a:prstGeom prst="curvedConnector2">
            <a:avLst/>
          </a:prstGeom>
          <a:ln w="38100">
            <a:solidFill>
              <a:srgbClr val="FF0000"/>
            </a:solidFill>
            <a:tailEnd type="arrow"/>
          </a:ln>
        </p:spPr>
        <p:style>
          <a:lnRef idx="3">
            <a:schemeClr val="accent3"/>
          </a:lnRef>
          <a:fillRef idx="0">
            <a:schemeClr val="accent3"/>
          </a:fillRef>
          <a:effectRef idx="2">
            <a:schemeClr val="accent3"/>
          </a:effectRef>
          <a:fontRef idx="minor">
            <a:schemeClr val="tx1"/>
          </a:fontRef>
        </p:style>
      </p:cxnSp>
      <p:sp>
        <p:nvSpPr>
          <p:cNvPr id="56" name="TextBox 55"/>
          <p:cNvSpPr txBox="1"/>
          <p:nvPr/>
        </p:nvSpPr>
        <p:spPr>
          <a:xfrm>
            <a:off x="653558" y="3672840"/>
            <a:ext cx="641842" cy="365760"/>
          </a:xfrm>
          <a:prstGeom prst="rect">
            <a:avLst/>
          </a:prstGeom>
          <a:noFill/>
        </p:spPr>
        <p:txBody>
          <a:bodyPr wrap="none" rtlCol="0">
            <a:spAutoFit/>
          </a:bodyPr>
          <a:lstStyle/>
          <a:p>
            <a:r>
              <a:rPr lang="en-US" dirty="0"/>
              <a:t>Fixes</a:t>
            </a:r>
          </a:p>
        </p:txBody>
      </p:sp>
      <p:sp>
        <p:nvSpPr>
          <p:cNvPr id="59" name="Oval 58"/>
          <p:cNvSpPr>
            <a:spLocks/>
          </p:cNvSpPr>
          <p:nvPr/>
        </p:nvSpPr>
        <p:spPr>
          <a:xfrm>
            <a:off x="3445954" y="1269700"/>
            <a:ext cx="1188720" cy="1188720"/>
          </a:xfrm>
          <a:prstGeom prst="ellipse">
            <a:avLst/>
          </a:prstGeom>
          <a:solidFill>
            <a:srgbClr val="00B0F0"/>
          </a:solidFill>
          <a:ln>
            <a:noFill/>
          </a:ln>
          <a:scene3d>
            <a:camera prst="orthographicFront"/>
            <a:lightRig rig="threePt" dir="t"/>
          </a:scene3d>
          <a:sp3d>
            <a:bevelT w="622300" h="622300"/>
            <a:bevelB w="622300" h="6223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961189" y="1191074"/>
            <a:ext cx="1696403" cy="1695084"/>
          </a:xfrm>
          <a:prstGeom prst="ellipse">
            <a:avLst/>
          </a:prstGeom>
          <a:gradFill>
            <a:gsLst>
              <a:gs pos="0">
                <a:schemeClr val="accent3">
                  <a:lumMod val="40000"/>
                  <a:lumOff val="60000"/>
                  <a:alpha val="50000"/>
                </a:schemeClr>
              </a:gs>
              <a:gs pos="80000">
                <a:schemeClr val="accent3">
                  <a:lumMod val="20000"/>
                  <a:lumOff val="80000"/>
                  <a:alpha val="50000"/>
                </a:schemeClr>
              </a:gs>
              <a:gs pos="100000">
                <a:schemeClr val="accent3">
                  <a:lumMod val="20000"/>
                  <a:lumOff val="80000"/>
                  <a:alpha val="50000"/>
                </a:schemeClr>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9" name="TextBox 8"/>
          <p:cNvSpPr txBox="1"/>
          <p:nvPr/>
        </p:nvSpPr>
        <p:spPr>
          <a:xfrm rot="21433408">
            <a:off x="2092533" y="1285061"/>
            <a:ext cx="552302" cy="373448"/>
          </a:xfrm>
          <a:prstGeom prst="rect">
            <a:avLst/>
          </a:prstGeom>
          <a:noFill/>
        </p:spPr>
        <p:txBody>
          <a:bodyPr wrap="none" rtlCol="0">
            <a:spAutoFit/>
          </a:bodyPr>
          <a:lstStyle/>
          <a:p>
            <a:r>
              <a:rPr lang="en-US" dirty="0"/>
              <a:t>Dev</a:t>
            </a:r>
          </a:p>
        </p:txBody>
      </p:sp>
      <p:sp>
        <p:nvSpPr>
          <p:cNvPr id="10" name="TextBox 9"/>
          <p:cNvSpPr txBox="1"/>
          <p:nvPr/>
        </p:nvSpPr>
        <p:spPr>
          <a:xfrm rot="21433408">
            <a:off x="3370322" y="1168982"/>
            <a:ext cx="818462" cy="373448"/>
          </a:xfrm>
          <a:prstGeom prst="rect">
            <a:avLst/>
          </a:prstGeom>
          <a:noFill/>
        </p:spPr>
        <p:txBody>
          <a:bodyPr wrap="none" rtlCol="0">
            <a:spAutoFit/>
          </a:bodyPr>
          <a:lstStyle/>
          <a:p>
            <a:r>
              <a:rPr lang="en-US" dirty="0"/>
              <a:t>Smoke</a:t>
            </a:r>
          </a:p>
        </p:txBody>
      </p:sp>
      <p:cxnSp>
        <p:nvCxnSpPr>
          <p:cNvPr id="14" name="Straight Arrow Connector 13"/>
          <p:cNvCxnSpPr/>
          <p:nvPr/>
        </p:nvCxnSpPr>
        <p:spPr>
          <a:xfrm flipV="1">
            <a:off x="474311" y="1756405"/>
            <a:ext cx="3599164" cy="486836"/>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grpSp>
        <p:nvGrpSpPr>
          <p:cNvPr id="19" name="Group 18"/>
          <p:cNvGrpSpPr/>
          <p:nvPr/>
        </p:nvGrpSpPr>
        <p:grpSpPr>
          <a:xfrm>
            <a:off x="3533450" y="1736484"/>
            <a:ext cx="1017012" cy="251962"/>
            <a:chOff x="1948720" y="3865615"/>
            <a:chExt cx="1221931" cy="249185"/>
          </a:xfrm>
        </p:grpSpPr>
        <p:sp>
          <p:nvSpPr>
            <p:cNvPr id="32" name="Rectangle 31"/>
            <p:cNvSpPr/>
            <p:nvPr/>
          </p:nvSpPr>
          <p:spPr>
            <a:xfrm rot="21136412">
              <a:off x="1948720" y="3962400"/>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3" name="Rectangle 32"/>
            <p:cNvSpPr/>
            <p:nvPr/>
          </p:nvSpPr>
          <p:spPr>
            <a:xfrm rot="21136412">
              <a:off x="2356368" y="3912218"/>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4" name="Rectangle 33"/>
            <p:cNvSpPr/>
            <p:nvPr/>
          </p:nvSpPr>
          <p:spPr>
            <a:xfrm rot="21136412">
              <a:off x="2767960" y="386561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cxnSp>
        <p:nvCxnSpPr>
          <p:cNvPr id="53" name="Straight Connector 52"/>
          <p:cNvCxnSpPr/>
          <p:nvPr/>
        </p:nvCxnSpPr>
        <p:spPr>
          <a:xfrm flipV="1">
            <a:off x="1143000" y="1647302"/>
            <a:ext cx="805720" cy="50182"/>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1088660" y="1949743"/>
            <a:ext cx="936260" cy="79735"/>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128010" y="2309362"/>
            <a:ext cx="941880" cy="82819"/>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1205460" y="2514600"/>
            <a:ext cx="743260" cy="76202"/>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451550" y="2796289"/>
            <a:ext cx="371630" cy="38101"/>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380970" y="1470777"/>
            <a:ext cx="256395" cy="15125"/>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27065" y="3396734"/>
            <a:ext cx="1549335" cy="369332"/>
          </a:xfrm>
          <a:prstGeom prst="rect">
            <a:avLst/>
          </a:prstGeom>
          <a:noFill/>
        </p:spPr>
        <p:txBody>
          <a:bodyPr wrap="none" rtlCol="0">
            <a:spAutoFit/>
          </a:bodyPr>
          <a:lstStyle/>
          <a:p>
            <a:r>
              <a:rPr lang="en-US" dirty="0"/>
              <a:t>Improvements</a:t>
            </a:r>
          </a:p>
        </p:txBody>
      </p:sp>
      <p:sp>
        <p:nvSpPr>
          <p:cNvPr id="63" name="TextBox 62"/>
          <p:cNvSpPr txBox="1"/>
          <p:nvPr/>
        </p:nvSpPr>
        <p:spPr>
          <a:xfrm>
            <a:off x="687426" y="6336268"/>
            <a:ext cx="455574" cy="369332"/>
          </a:xfrm>
          <a:prstGeom prst="rect">
            <a:avLst/>
          </a:prstGeom>
          <a:noFill/>
        </p:spPr>
        <p:txBody>
          <a:bodyPr wrap="none" rtlCol="0">
            <a:spAutoFit/>
          </a:bodyPr>
          <a:lstStyle/>
          <a:p>
            <a:r>
              <a:rPr lang="en-US" dirty="0"/>
              <a:t>PO</a:t>
            </a:r>
          </a:p>
        </p:txBody>
      </p:sp>
      <p:cxnSp>
        <p:nvCxnSpPr>
          <p:cNvPr id="64" name="Curved Connector 63"/>
          <p:cNvCxnSpPr>
            <a:stCxn id="47" idx="2"/>
            <a:endCxn id="62" idx="1"/>
          </p:cNvCxnSpPr>
          <p:nvPr/>
        </p:nvCxnSpPr>
        <p:spPr>
          <a:xfrm rot="5400000" flipH="1">
            <a:off x="1473233" y="2235233"/>
            <a:ext cx="2819400" cy="5511735"/>
          </a:xfrm>
          <a:prstGeom prst="curvedConnector4">
            <a:avLst>
              <a:gd name="adj1" fmla="val -8108"/>
              <a:gd name="adj2" fmla="val 100340"/>
            </a:avLst>
          </a:prstGeom>
          <a:ln w="38100">
            <a:solidFill>
              <a:srgbClr val="00CC00"/>
            </a:solidFill>
            <a:tailEnd type="arrow"/>
          </a:ln>
        </p:spPr>
        <p:style>
          <a:lnRef idx="3">
            <a:schemeClr val="accent3"/>
          </a:lnRef>
          <a:fillRef idx="0">
            <a:schemeClr val="accent3"/>
          </a:fillRef>
          <a:effectRef idx="2">
            <a:schemeClr val="accent3"/>
          </a:effectRef>
          <a:fontRef idx="minor">
            <a:schemeClr val="tx1"/>
          </a:fontRef>
        </p:style>
      </p:cxnSp>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410" y="5388432"/>
            <a:ext cx="1219200" cy="1219200"/>
          </a:xfrm>
          <a:prstGeom prst="rect">
            <a:avLst/>
          </a:prstGeom>
        </p:spPr>
      </p:pic>
      <p:grpSp>
        <p:nvGrpSpPr>
          <p:cNvPr id="65" name="Group 64"/>
          <p:cNvGrpSpPr/>
          <p:nvPr/>
        </p:nvGrpSpPr>
        <p:grpSpPr>
          <a:xfrm>
            <a:off x="148015" y="683404"/>
            <a:ext cx="3892299" cy="584360"/>
            <a:chOff x="148015" y="683404"/>
            <a:chExt cx="3892299" cy="584360"/>
          </a:xfrm>
        </p:grpSpPr>
        <p:sp>
          <p:nvSpPr>
            <p:cNvPr id="66" name="TextBox 65"/>
            <p:cNvSpPr txBox="1"/>
            <p:nvPr/>
          </p:nvSpPr>
          <p:spPr>
            <a:xfrm>
              <a:off x="148015" y="683404"/>
              <a:ext cx="2485745" cy="369332"/>
            </a:xfrm>
            <a:prstGeom prst="rect">
              <a:avLst/>
            </a:prstGeom>
            <a:noFill/>
            <a:ln w="38100">
              <a:noFill/>
            </a:ln>
          </p:spPr>
          <p:txBody>
            <a:bodyPr wrap="none" rtlCol="0">
              <a:spAutoFit/>
            </a:bodyPr>
            <a:lstStyle/>
            <a:p>
              <a:r>
                <a:rPr lang="en-US" dirty="0"/>
                <a:t>Still Immutable Package!</a:t>
              </a:r>
            </a:p>
          </p:txBody>
        </p:sp>
        <p:cxnSp>
          <p:nvCxnSpPr>
            <p:cNvPr id="67" name="Curved Connector 66"/>
            <p:cNvCxnSpPr>
              <a:stCxn id="66" idx="3"/>
            </p:cNvCxnSpPr>
            <p:nvPr/>
          </p:nvCxnSpPr>
          <p:spPr>
            <a:xfrm>
              <a:off x="2633760" y="868070"/>
              <a:ext cx="1406554" cy="399694"/>
            </a:xfrm>
            <a:prstGeom prst="curvedConnector3">
              <a:avLst>
                <a:gd name="adj1" fmla="val 99282"/>
              </a:avLst>
            </a:prstGeom>
            <a:ln w="38100">
              <a:solidFill>
                <a:srgbClr val="00B0F0"/>
              </a:solidFill>
              <a:tailEnd type="arrow"/>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115092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0" grpId="0"/>
      <p:bldP spid="51" grpId="0"/>
      <p:bldP spid="52" grpId="0"/>
      <p:bldP spid="56" grpId="0"/>
      <p:bldP spid="62" grpId="0"/>
      <p:bldP spid="6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8" y="34977"/>
            <a:ext cx="9009764" cy="744326"/>
          </a:xfrm>
        </p:spPr>
        <p:txBody>
          <a:bodyPr>
            <a:normAutofit fontScale="90000"/>
          </a:bodyPr>
          <a:lstStyle/>
          <a:p>
            <a:pPr algn="l"/>
            <a:r>
              <a:rPr lang="en-US" dirty="0"/>
              <a:t>Performance (and DID) Feedback Loop</a:t>
            </a:r>
          </a:p>
        </p:txBody>
      </p:sp>
      <p:sp>
        <p:nvSpPr>
          <p:cNvPr id="4" name="Oval 3"/>
          <p:cNvSpPr/>
          <p:nvPr/>
        </p:nvSpPr>
        <p:spPr>
          <a:xfrm>
            <a:off x="5755975" y="779303"/>
            <a:ext cx="1696403" cy="1695084"/>
          </a:xfrm>
          <a:prstGeom prst="ellipse">
            <a:avLst/>
          </a:prstGeom>
          <a:gradFill>
            <a:gsLst>
              <a:gs pos="0">
                <a:srgbClr val="C8DD9F"/>
              </a:gs>
              <a:gs pos="80000">
                <a:srgbClr val="D5E6B4"/>
              </a:gs>
              <a:gs pos="100000">
                <a:srgbClr val="E2EFC9"/>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Oval 4"/>
          <p:cNvSpPr/>
          <p:nvPr/>
        </p:nvSpPr>
        <p:spPr>
          <a:xfrm>
            <a:off x="4490625" y="918244"/>
            <a:ext cx="1696403" cy="1695084"/>
          </a:xfrm>
          <a:prstGeom prst="ellipse">
            <a:avLst/>
          </a:prstGeom>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1" name="Oval 60"/>
          <p:cNvSpPr>
            <a:spLocks/>
          </p:cNvSpPr>
          <p:nvPr/>
        </p:nvSpPr>
        <p:spPr>
          <a:xfrm>
            <a:off x="4740132" y="1097280"/>
            <a:ext cx="1188720" cy="1188720"/>
          </a:xfrm>
          <a:prstGeom prst="ellipse">
            <a:avLst/>
          </a:prstGeom>
          <a:solidFill>
            <a:srgbClr val="00B0F0"/>
          </a:solidFill>
          <a:ln>
            <a:noFill/>
          </a:ln>
          <a:scene3d>
            <a:camera prst="orthographicFront"/>
            <a:lightRig rig="threePt" dir="t"/>
          </a:scene3d>
          <a:sp3d>
            <a:bevelT w="622300" h="622300"/>
            <a:bevelB w="622300" h="6223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225274" y="1053396"/>
            <a:ext cx="1696403" cy="1695084"/>
          </a:xfrm>
          <a:prstGeom prst="ellipse">
            <a:avLst/>
          </a:prstGeom>
          <a:gradFill>
            <a:gsLst>
              <a:gs pos="0">
                <a:schemeClr val="accent3">
                  <a:lumMod val="40000"/>
                  <a:lumOff val="60000"/>
                  <a:alpha val="50000"/>
                </a:schemeClr>
              </a:gs>
              <a:gs pos="80000">
                <a:schemeClr val="accent3">
                  <a:lumMod val="20000"/>
                  <a:lumOff val="80000"/>
                  <a:alpha val="50000"/>
                </a:schemeClr>
              </a:gs>
              <a:gs pos="100000">
                <a:schemeClr val="accent3">
                  <a:lumMod val="20000"/>
                  <a:lumOff val="80000"/>
                  <a:alpha val="50000"/>
                </a:schemeClr>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7" name="Oval 6"/>
          <p:cNvSpPr/>
          <p:nvPr/>
        </p:nvSpPr>
        <p:spPr>
          <a:xfrm>
            <a:off x="1961189" y="1191074"/>
            <a:ext cx="1696403" cy="1695084"/>
          </a:xfrm>
          <a:prstGeom prst="ellipse">
            <a:avLst/>
          </a:prstGeom>
          <a:gradFill>
            <a:gsLst>
              <a:gs pos="0">
                <a:schemeClr val="accent3">
                  <a:lumMod val="40000"/>
                  <a:lumOff val="60000"/>
                  <a:alpha val="50000"/>
                </a:schemeClr>
              </a:gs>
              <a:gs pos="80000">
                <a:schemeClr val="accent3">
                  <a:lumMod val="20000"/>
                  <a:lumOff val="80000"/>
                  <a:alpha val="50000"/>
                </a:schemeClr>
              </a:gs>
              <a:gs pos="100000">
                <a:schemeClr val="accent3">
                  <a:lumMod val="20000"/>
                  <a:lumOff val="80000"/>
                  <a:alpha val="50000"/>
                </a:schemeClr>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Oval 7"/>
          <p:cNvSpPr/>
          <p:nvPr/>
        </p:nvSpPr>
        <p:spPr>
          <a:xfrm>
            <a:off x="695838" y="1322436"/>
            <a:ext cx="1696403" cy="1695084"/>
          </a:xfrm>
          <a:prstGeom prst="ellipse">
            <a:avLst/>
          </a:prstGeom>
          <a:gradFill>
            <a:gsLst>
              <a:gs pos="0">
                <a:schemeClr val="accent3">
                  <a:lumMod val="40000"/>
                  <a:lumOff val="60000"/>
                  <a:alpha val="50000"/>
                </a:schemeClr>
              </a:gs>
              <a:gs pos="80000">
                <a:schemeClr val="accent3">
                  <a:lumMod val="20000"/>
                  <a:lumOff val="80000"/>
                  <a:alpha val="50000"/>
                </a:schemeClr>
              </a:gs>
              <a:gs pos="100000">
                <a:schemeClr val="accent3">
                  <a:lumMod val="20000"/>
                  <a:lumOff val="80000"/>
                  <a:alpha val="50000"/>
                </a:schemeClr>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9" name="TextBox 8"/>
          <p:cNvSpPr txBox="1"/>
          <p:nvPr/>
        </p:nvSpPr>
        <p:spPr>
          <a:xfrm rot="21433408">
            <a:off x="2092533" y="1285061"/>
            <a:ext cx="552302" cy="373448"/>
          </a:xfrm>
          <a:prstGeom prst="rect">
            <a:avLst/>
          </a:prstGeom>
          <a:noFill/>
        </p:spPr>
        <p:txBody>
          <a:bodyPr wrap="none" rtlCol="0">
            <a:spAutoFit/>
          </a:bodyPr>
          <a:lstStyle/>
          <a:p>
            <a:r>
              <a:rPr lang="en-US" dirty="0"/>
              <a:t>Dev</a:t>
            </a:r>
          </a:p>
        </p:txBody>
      </p:sp>
      <p:sp>
        <p:nvSpPr>
          <p:cNvPr id="10" name="TextBox 9"/>
          <p:cNvSpPr txBox="1"/>
          <p:nvPr/>
        </p:nvSpPr>
        <p:spPr>
          <a:xfrm rot="21433408">
            <a:off x="3370322" y="1168982"/>
            <a:ext cx="818462" cy="373448"/>
          </a:xfrm>
          <a:prstGeom prst="rect">
            <a:avLst/>
          </a:prstGeom>
          <a:noFill/>
        </p:spPr>
        <p:txBody>
          <a:bodyPr wrap="none" rtlCol="0">
            <a:spAutoFit/>
          </a:bodyPr>
          <a:lstStyle/>
          <a:p>
            <a:r>
              <a:rPr lang="en-US" dirty="0"/>
              <a:t>Smoke</a:t>
            </a:r>
          </a:p>
        </p:txBody>
      </p:sp>
      <p:sp>
        <p:nvSpPr>
          <p:cNvPr id="11" name="TextBox 10"/>
          <p:cNvSpPr txBox="1"/>
          <p:nvPr/>
        </p:nvSpPr>
        <p:spPr>
          <a:xfrm rot="21433408">
            <a:off x="4529319" y="1016197"/>
            <a:ext cx="1182858" cy="373448"/>
          </a:xfrm>
          <a:prstGeom prst="rect">
            <a:avLst/>
          </a:prstGeom>
          <a:noFill/>
        </p:spPr>
        <p:txBody>
          <a:bodyPr wrap="none" rtlCol="0">
            <a:spAutoFit/>
          </a:bodyPr>
          <a:lstStyle/>
          <a:p>
            <a:r>
              <a:rPr lang="en-US" dirty="0"/>
              <a:t>Functional</a:t>
            </a:r>
          </a:p>
        </p:txBody>
      </p:sp>
      <p:sp>
        <p:nvSpPr>
          <p:cNvPr id="12" name="TextBox 11"/>
          <p:cNvSpPr txBox="1"/>
          <p:nvPr/>
        </p:nvSpPr>
        <p:spPr>
          <a:xfrm rot="21338520">
            <a:off x="5631260" y="866671"/>
            <a:ext cx="1408464" cy="373448"/>
          </a:xfrm>
          <a:prstGeom prst="rect">
            <a:avLst/>
          </a:prstGeom>
          <a:noFill/>
        </p:spPr>
        <p:txBody>
          <a:bodyPr wrap="none" rtlCol="0">
            <a:spAutoFit/>
          </a:bodyPr>
          <a:lstStyle/>
          <a:p>
            <a:r>
              <a:rPr lang="en-US" dirty="0">
                <a:solidFill>
                  <a:schemeClr val="bg1"/>
                </a:solidFill>
              </a:rPr>
              <a:t>Performance</a:t>
            </a:r>
          </a:p>
        </p:txBody>
      </p:sp>
      <p:sp>
        <p:nvSpPr>
          <p:cNvPr id="13" name="TextBox 12"/>
          <p:cNvSpPr txBox="1"/>
          <p:nvPr/>
        </p:nvSpPr>
        <p:spPr>
          <a:xfrm rot="21338520">
            <a:off x="6996482" y="731520"/>
            <a:ext cx="1231002" cy="373448"/>
          </a:xfrm>
          <a:prstGeom prst="rect">
            <a:avLst/>
          </a:prstGeom>
          <a:noFill/>
        </p:spPr>
        <p:txBody>
          <a:bodyPr wrap="none" rtlCol="0">
            <a:spAutoFit/>
          </a:bodyPr>
          <a:lstStyle/>
          <a:p>
            <a:r>
              <a:rPr lang="en-US" dirty="0"/>
              <a:t>Production</a:t>
            </a:r>
          </a:p>
        </p:txBody>
      </p:sp>
      <p:cxnSp>
        <p:nvCxnSpPr>
          <p:cNvPr id="14" name="Straight Arrow Connector 13"/>
          <p:cNvCxnSpPr/>
          <p:nvPr/>
        </p:nvCxnSpPr>
        <p:spPr>
          <a:xfrm flipV="1">
            <a:off x="474311" y="1626845"/>
            <a:ext cx="4971467" cy="61639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rot="21105578">
            <a:off x="274319" y="1840505"/>
            <a:ext cx="1479513" cy="653535"/>
          </a:xfrm>
          <a:prstGeom prst="rect">
            <a:avLst/>
          </a:prstGeom>
          <a:noFill/>
        </p:spPr>
        <p:txBody>
          <a:bodyPr wrap="none" rtlCol="0">
            <a:spAutoFit/>
          </a:bodyPr>
          <a:lstStyle/>
          <a:p>
            <a:r>
              <a:rPr lang="en-US" dirty="0"/>
              <a:t>Code &amp;</a:t>
            </a:r>
          </a:p>
          <a:p>
            <a:r>
              <a:rPr lang="en-US" dirty="0"/>
              <a:t>Configuration</a:t>
            </a:r>
          </a:p>
        </p:txBody>
      </p:sp>
      <p:cxnSp>
        <p:nvCxnSpPr>
          <p:cNvPr id="16" name="Straight Arrow Connector 15"/>
          <p:cNvCxnSpPr/>
          <p:nvPr/>
        </p:nvCxnSpPr>
        <p:spPr>
          <a:xfrm flipV="1">
            <a:off x="8472497" y="1232123"/>
            <a:ext cx="539765" cy="7515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rot="21105578">
            <a:off x="8117632" y="611768"/>
            <a:ext cx="1140120" cy="646331"/>
          </a:xfrm>
          <a:prstGeom prst="rect">
            <a:avLst/>
          </a:prstGeom>
          <a:noFill/>
        </p:spPr>
        <p:txBody>
          <a:bodyPr wrap="none" rtlCol="0">
            <a:spAutoFit/>
          </a:bodyPr>
          <a:lstStyle/>
          <a:p>
            <a:r>
              <a:rPr lang="en-US" dirty="0"/>
              <a:t>Outcome/</a:t>
            </a:r>
          </a:p>
          <a:p>
            <a:r>
              <a:rPr lang="en-US" dirty="0"/>
              <a:t>    Value</a:t>
            </a:r>
          </a:p>
        </p:txBody>
      </p:sp>
      <p:grpSp>
        <p:nvGrpSpPr>
          <p:cNvPr id="18" name="Group 17"/>
          <p:cNvGrpSpPr/>
          <p:nvPr/>
        </p:nvGrpSpPr>
        <p:grpSpPr>
          <a:xfrm>
            <a:off x="2234662" y="1915802"/>
            <a:ext cx="1017012" cy="251964"/>
            <a:chOff x="1948720" y="3894785"/>
            <a:chExt cx="1221931" cy="249187"/>
          </a:xfrm>
        </p:grpSpPr>
        <p:sp>
          <p:nvSpPr>
            <p:cNvPr id="35" name="Rectangle 34"/>
            <p:cNvSpPr/>
            <p:nvPr/>
          </p:nvSpPr>
          <p:spPr>
            <a:xfrm rot="21136412">
              <a:off x="1948720" y="3991572"/>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6" name="Rectangle 35"/>
            <p:cNvSpPr/>
            <p:nvPr/>
          </p:nvSpPr>
          <p:spPr>
            <a:xfrm rot="21136412">
              <a:off x="2356368" y="3941388"/>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7" name="Rectangle 36"/>
            <p:cNvSpPr/>
            <p:nvPr/>
          </p:nvSpPr>
          <p:spPr>
            <a:xfrm rot="21136412">
              <a:off x="2767960" y="389478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19" name="Group 18"/>
          <p:cNvGrpSpPr/>
          <p:nvPr/>
        </p:nvGrpSpPr>
        <p:grpSpPr>
          <a:xfrm>
            <a:off x="3533450" y="1765980"/>
            <a:ext cx="1017012" cy="251964"/>
            <a:chOff x="1948720" y="3894785"/>
            <a:chExt cx="1221931" cy="249187"/>
          </a:xfrm>
        </p:grpSpPr>
        <p:sp>
          <p:nvSpPr>
            <p:cNvPr id="32" name="Rectangle 31"/>
            <p:cNvSpPr/>
            <p:nvPr/>
          </p:nvSpPr>
          <p:spPr>
            <a:xfrm rot="21136412">
              <a:off x="1948720" y="3991572"/>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3" name="Rectangle 32"/>
            <p:cNvSpPr/>
            <p:nvPr/>
          </p:nvSpPr>
          <p:spPr>
            <a:xfrm rot="21136412">
              <a:off x="2356368" y="3941388"/>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4" name="Rectangle 33"/>
            <p:cNvSpPr/>
            <p:nvPr/>
          </p:nvSpPr>
          <p:spPr>
            <a:xfrm rot="21136412">
              <a:off x="2767960" y="389478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0" name="Group 19"/>
          <p:cNvGrpSpPr/>
          <p:nvPr/>
        </p:nvGrpSpPr>
        <p:grpSpPr>
          <a:xfrm>
            <a:off x="4772763" y="1632234"/>
            <a:ext cx="1017012" cy="251962"/>
            <a:chOff x="1948720" y="3865615"/>
            <a:chExt cx="1221931" cy="249185"/>
          </a:xfrm>
        </p:grpSpPr>
        <p:sp>
          <p:nvSpPr>
            <p:cNvPr id="29" name="Rectangle 28"/>
            <p:cNvSpPr/>
            <p:nvPr/>
          </p:nvSpPr>
          <p:spPr>
            <a:xfrm rot="21136412">
              <a:off x="1948720" y="3962400"/>
              <a:ext cx="402690" cy="152400"/>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0" name="Rectangle 29"/>
            <p:cNvSpPr/>
            <p:nvPr/>
          </p:nvSpPr>
          <p:spPr>
            <a:xfrm rot="21136412">
              <a:off x="2356368" y="3912218"/>
              <a:ext cx="402690"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1" name="Rectangle 30"/>
            <p:cNvSpPr/>
            <p:nvPr/>
          </p:nvSpPr>
          <p:spPr>
            <a:xfrm rot="21136412">
              <a:off x="2767960" y="3865615"/>
              <a:ext cx="402691"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1" name="Group 20"/>
          <p:cNvGrpSpPr/>
          <p:nvPr/>
        </p:nvGrpSpPr>
        <p:grpSpPr>
          <a:xfrm>
            <a:off x="6037818" y="1500864"/>
            <a:ext cx="1017012" cy="251962"/>
            <a:chOff x="1948720" y="3865615"/>
            <a:chExt cx="1221931" cy="249185"/>
          </a:xfrm>
        </p:grpSpPr>
        <p:sp>
          <p:nvSpPr>
            <p:cNvPr id="26" name="Rectangle 25"/>
            <p:cNvSpPr/>
            <p:nvPr/>
          </p:nvSpPr>
          <p:spPr>
            <a:xfrm rot="21136412">
              <a:off x="1948720" y="3962400"/>
              <a:ext cx="402690"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Rectangle 26"/>
            <p:cNvSpPr/>
            <p:nvPr/>
          </p:nvSpPr>
          <p:spPr>
            <a:xfrm rot="21136412">
              <a:off x="2356368" y="3912218"/>
              <a:ext cx="402690" cy="152400"/>
            </a:xfrm>
            <a:prstGeom prst="rect">
              <a:avLst/>
            </a:prstGeom>
            <a:gradFill>
              <a:gsLst>
                <a:gs pos="0">
                  <a:srgbClr val="FFC000"/>
                </a:gs>
                <a:gs pos="80000">
                  <a:srgbClr val="FFFF00"/>
                </a:gs>
                <a:gs pos="100000">
                  <a:srgbClr val="FFFF0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Rectangle 27"/>
            <p:cNvSpPr/>
            <p:nvPr/>
          </p:nvSpPr>
          <p:spPr>
            <a:xfrm rot="21136412">
              <a:off x="2767960" y="3865615"/>
              <a:ext cx="402691"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2" name="Group 21"/>
          <p:cNvGrpSpPr/>
          <p:nvPr/>
        </p:nvGrpSpPr>
        <p:grpSpPr>
          <a:xfrm>
            <a:off x="7293661" y="1347304"/>
            <a:ext cx="1017012" cy="251962"/>
            <a:chOff x="1948720" y="3865615"/>
            <a:chExt cx="1221931" cy="249185"/>
          </a:xfrm>
        </p:grpSpPr>
        <p:sp>
          <p:nvSpPr>
            <p:cNvPr id="23" name="Rectangle 22"/>
            <p:cNvSpPr/>
            <p:nvPr/>
          </p:nvSpPr>
          <p:spPr>
            <a:xfrm rot="21136412">
              <a:off x="1948720" y="3962400"/>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Rectangle 23"/>
            <p:cNvSpPr/>
            <p:nvPr/>
          </p:nvSpPr>
          <p:spPr>
            <a:xfrm rot="21136412">
              <a:off x="2356368" y="3912218"/>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 name="Rectangle 24"/>
            <p:cNvSpPr/>
            <p:nvPr/>
          </p:nvSpPr>
          <p:spPr>
            <a:xfrm rot="21136412">
              <a:off x="2767960" y="386561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sp>
        <p:nvSpPr>
          <p:cNvPr id="43" name="Diamond 42"/>
          <p:cNvSpPr/>
          <p:nvPr/>
        </p:nvSpPr>
        <p:spPr>
          <a:xfrm>
            <a:off x="5469137" y="3012339"/>
            <a:ext cx="1253101" cy="1418506"/>
          </a:xfrm>
          <a:prstGeom prst="diamond">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a:solidFill>
                  <a:schemeClr val="tx1"/>
                </a:solidFill>
              </a:rPr>
              <a:t>Pass?</a:t>
            </a:r>
          </a:p>
        </p:txBody>
      </p:sp>
      <p:cxnSp>
        <p:nvCxnSpPr>
          <p:cNvPr id="44" name="Curved Connector 43"/>
          <p:cNvCxnSpPr>
            <a:stCxn id="28" idx="3"/>
            <a:endCxn id="43" idx="3"/>
          </p:cNvCxnSpPr>
          <p:nvPr/>
        </p:nvCxnSpPr>
        <p:spPr>
          <a:xfrm flipH="1">
            <a:off x="6722238" y="1555383"/>
            <a:ext cx="331071" cy="2166209"/>
          </a:xfrm>
          <a:prstGeom prst="curvedConnector3">
            <a:avLst>
              <a:gd name="adj1" fmla="val -558508"/>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45" name="TextBox 44"/>
          <p:cNvSpPr txBox="1"/>
          <p:nvPr/>
        </p:nvSpPr>
        <p:spPr>
          <a:xfrm>
            <a:off x="2113195" y="3804035"/>
            <a:ext cx="3088794" cy="369332"/>
          </a:xfrm>
          <a:prstGeom prst="rect">
            <a:avLst/>
          </a:prstGeom>
          <a:noFill/>
        </p:spPr>
        <p:txBody>
          <a:bodyPr wrap="none" rtlCol="0">
            <a:spAutoFit/>
          </a:bodyPr>
          <a:lstStyle/>
          <a:p>
            <a:r>
              <a:rPr lang="en-US" dirty="0"/>
              <a:t>Throughput and Security Specs</a:t>
            </a:r>
          </a:p>
        </p:txBody>
      </p:sp>
      <p:cxnSp>
        <p:nvCxnSpPr>
          <p:cNvPr id="46" name="Curved Connector 45"/>
          <p:cNvCxnSpPr>
            <a:stCxn id="15" idx="1"/>
            <a:endCxn id="43" idx="1"/>
          </p:cNvCxnSpPr>
          <p:nvPr/>
        </p:nvCxnSpPr>
        <p:spPr>
          <a:xfrm rot="10800000" flipH="1" flipV="1">
            <a:off x="281957" y="2273300"/>
            <a:ext cx="5187180" cy="1448292"/>
          </a:xfrm>
          <a:prstGeom prst="curvedConnector3">
            <a:avLst>
              <a:gd name="adj1" fmla="val -4554"/>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47" name="TextBox 46"/>
          <p:cNvSpPr txBox="1"/>
          <p:nvPr/>
        </p:nvSpPr>
        <p:spPr>
          <a:xfrm>
            <a:off x="6553200" y="2438400"/>
            <a:ext cx="1697388" cy="1200329"/>
          </a:xfrm>
          <a:prstGeom prst="rect">
            <a:avLst/>
          </a:prstGeom>
          <a:noFill/>
        </p:spPr>
        <p:txBody>
          <a:bodyPr wrap="none" rtlCol="0">
            <a:spAutoFit/>
          </a:bodyPr>
          <a:lstStyle/>
          <a:p>
            <a:r>
              <a:rPr lang="en-US" dirty="0"/>
              <a:t>Test to Verify</a:t>
            </a:r>
          </a:p>
          <a:p>
            <a:r>
              <a:rPr lang="en-US" dirty="0"/>
              <a:t>Throughput and</a:t>
            </a:r>
          </a:p>
          <a:p>
            <a:r>
              <a:rPr lang="en-US" dirty="0"/>
              <a:t>Security</a:t>
            </a:r>
          </a:p>
          <a:p>
            <a:r>
              <a:rPr lang="en-US" dirty="0"/>
              <a:t>Specifications</a:t>
            </a:r>
          </a:p>
        </p:txBody>
      </p:sp>
      <p:cxnSp>
        <p:nvCxnSpPr>
          <p:cNvPr id="48" name="Curved Connector 47"/>
          <p:cNvCxnSpPr>
            <a:stCxn id="43" idx="2"/>
            <a:endCxn id="49" idx="0"/>
          </p:cNvCxnSpPr>
          <p:nvPr/>
        </p:nvCxnSpPr>
        <p:spPr>
          <a:xfrm rot="16200000" flipH="1">
            <a:off x="5834137" y="4692396"/>
            <a:ext cx="1055555" cy="532452"/>
          </a:xfrm>
          <a:prstGeom prst="curvedConnector3">
            <a:avLst>
              <a:gd name="adj1" fmla="val 50000"/>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pic>
        <p:nvPicPr>
          <p:cNvPr id="49" name="Picture 2" descr="C:\Users\A571553\AppData\Local\Microsoft\Windows\Temporary Internet Files\Content.IE5\24K8HM91\ok-button-4308-larg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0940" y="548640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3" descr="C:\Users\A571553\AppData\Local\Microsoft\Windows\Temporary Internet Files\Content.IE5\AQOTQGGQ\15106-illustration-of-a-red-close-button-pv[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5486400"/>
            <a:ext cx="921131" cy="914400"/>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Curved Connector 50"/>
          <p:cNvCxnSpPr>
            <a:stCxn id="43" idx="2"/>
            <a:endCxn id="50" idx="0"/>
          </p:cNvCxnSpPr>
          <p:nvPr/>
        </p:nvCxnSpPr>
        <p:spPr>
          <a:xfrm rot="5400000">
            <a:off x="5264950" y="4655661"/>
            <a:ext cx="1055555" cy="605922"/>
          </a:xfrm>
          <a:prstGeom prst="curvedConnector3">
            <a:avLst>
              <a:gd name="adj1" fmla="val 50000"/>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52" name="TextBox 51"/>
          <p:cNvSpPr txBox="1"/>
          <p:nvPr/>
        </p:nvSpPr>
        <p:spPr>
          <a:xfrm>
            <a:off x="6705600" y="4953000"/>
            <a:ext cx="1881349" cy="1477328"/>
          </a:xfrm>
          <a:prstGeom prst="rect">
            <a:avLst/>
          </a:prstGeom>
          <a:noFill/>
        </p:spPr>
        <p:txBody>
          <a:bodyPr wrap="none" rtlCol="0">
            <a:spAutoFit/>
          </a:bodyPr>
          <a:lstStyle/>
          <a:p>
            <a:r>
              <a:rPr lang="en-US" dirty="0"/>
              <a:t>Application</a:t>
            </a:r>
          </a:p>
          <a:p>
            <a:r>
              <a:rPr lang="en-US" dirty="0"/>
              <a:t>Performance</a:t>
            </a:r>
          </a:p>
          <a:p>
            <a:r>
              <a:rPr lang="en-US" dirty="0"/>
              <a:t>     Specifications</a:t>
            </a:r>
          </a:p>
          <a:p>
            <a:r>
              <a:rPr lang="en-US" dirty="0"/>
              <a:t>      Passes, we can</a:t>
            </a:r>
          </a:p>
          <a:p>
            <a:r>
              <a:rPr lang="en-US" dirty="0"/>
              <a:t>      continue</a:t>
            </a:r>
          </a:p>
        </p:txBody>
      </p:sp>
      <p:sp>
        <p:nvSpPr>
          <p:cNvPr id="53" name="TextBox 52"/>
          <p:cNvSpPr txBox="1"/>
          <p:nvPr/>
        </p:nvSpPr>
        <p:spPr>
          <a:xfrm>
            <a:off x="4038600" y="4648200"/>
            <a:ext cx="1379673" cy="1200329"/>
          </a:xfrm>
          <a:prstGeom prst="rect">
            <a:avLst/>
          </a:prstGeom>
          <a:noFill/>
        </p:spPr>
        <p:txBody>
          <a:bodyPr wrap="none" rtlCol="0">
            <a:spAutoFit/>
          </a:bodyPr>
          <a:lstStyle/>
          <a:p>
            <a:r>
              <a:rPr lang="en-US" dirty="0"/>
              <a:t>Application</a:t>
            </a:r>
          </a:p>
          <a:p>
            <a:r>
              <a:rPr lang="en-US" dirty="0"/>
              <a:t>Performance</a:t>
            </a:r>
          </a:p>
          <a:p>
            <a:r>
              <a:rPr lang="en-US" dirty="0"/>
              <a:t>Specification</a:t>
            </a:r>
          </a:p>
          <a:p>
            <a:r>
              <a:rPr lang="en-US" dirty="0"/>
              <a:t>       Fails</a:t>
            </a:r>
          </a:p>
        </p:txBody>
      </p:sp>
      <p:sp>
        <p:nvSpPr>
          <p:cNvPr id="54" name="TextBox 53"/>
          <p:cNvSpPr txBox="1"/>
          <p:nvPr/>
        </p:nvSpPr>
        <p:spPr>
          <a:xfrm>
            <a:off x="6096000" y="4307602"/>
            <a:ext cx="1722908" cy="369332"/>
          </a:xfrm>
          <a:prstGeom prst="rect">
            <a:avLst/>
          </a:prstGeom>
          <a:noFill/>
        </p:spPr>
        <p:txBody>
          <a:bodyPr wrap="none" rtlCol="0">
            <a:spAutoFit/>
          </a:bodyPr>
          <a:lstStyle/>
          <a:p>
            <a:r>
              <a:rPr lang="en-US" dirty="0"/>
              <a:t>Binary Feedback</a:t>
            </a:r>
          </a:p>
        </p:txBody>
      </p:sp>
      <p:cxnSp>
        <p:nvCxnSpPr>
          <p:cNvPr id="58" name="Curved Connector 57"/>
          <p:cNvCxnSpPr>
            <a:stCxn id="50" idx="2"/>
            <a:endCxn id="59" idx="2"/>
          </p:cNvCxnSpPr>
          <p:nvPr/>
        </p:nvCxnSpPr>
        <p:spPr>
          <a:xfrm rot="5400000" flipH="1">
            <a:off x="1553818" y="2464852"/>
            <a:ext cx="2739628" cy="5132269"/>
          </a:xfrm>
          <a:prstGeom prst="curvedConnector3">
            <a:avLst>
              <a:gd name="adj1" fmla="val -8344"/>
            </a:avLst>
          </a:prstGeom>
          <a:ln w="38100">
            <a:solidFill>
              <a:srgbClr val="CC0000"/>
            </a:solidFill>
            <a:tailEnd type="arrow"/>
          </a:ln>
        </p:spPr>
        <p:style>
          <a:lnRef idx="3">
            <a:schemeClr val="accent3"/>
          </a:lnRef>
          <a:fillRef idx="0">
            <a:schemeClr val="accent3"/>
          </a:fillRef>
          <a:effectRef idx="2">
            <a:schemeClr val="accent3"/>
          </a:effectRef>
          <a:fontRef idx="minor">
            <a:schemeClr val="tx1"/>
          </a:fontRef>
        </p:style>
      </p:cxnSp>
      <p:sp>
        <p:nvSpPr>
          <p:cNvPr id="59" name="TextBox 58"/>
          <p:cNvSpPr txBox="1"/>
          <p:nvPr/>
        </p:nvSpPr>
        <p:spPr>
          <a:xfrm>
            <a:off x="36576" y="3291840"/>
            <a:ext cx="641842" cy="369332"/>
          </a:xfrm>
          <a:prstGeom prst="rect">
            <a:avLst/>
          </a:prstGeom>
          <a:noFill/>
        </p:spPr>
        <p:txBody>
          <a:bodyPr wrap="none" rtlCol="0">
            <a:spAutoFit/>
          </a:bodyPr>
          <a:lstStyle/>
          <a:p>
            <a:r>
              <a:rPr lang="en-US" dirty="0"/>
              <a:t>Fixes</a:t>
            </a:r>
          </a:p>
        </p:txBody>
      </p:sp>
      <p:cxnSp>
        <p:nvCxnSpPr>
          <p:cNvPr id="55" name="Straight Connector 54"/>
          <p:cNvCxnSpPr/>
          <p:nvPr/>
        </p:nvCxnSpPr>
        <p:spPr>
          <a:xfrm flipV="1">
            <a:off x="1157990" y="1693522"/>
            <a:ext cx="805720" cy="50182"/>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103650" y="1995963"/>
            <a:ext cx="936260" cy="79735"/>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143000" y="2355582"/>
            <a:ext cx="941880" cy="82819"/>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220450" y="2560820"/>
            <a:ext cx="743260" cy="76202"/>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1466540" y="2842509"/>
            <a:ext cx="371630" cy="38101"/>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1395960" y="1516997"/>
            <a:ext cx="256395" cy="15125"/>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639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2" grpId="0"/>
      <p:bldP spid="53" grpId="0"/>
      <p:bldP spid="54" grpId="0"/>
      <p:bldP spid="5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Oval 57"/>
          <p:cNvSpPr>
            <a:spLocks/>
          </p:cNvSpPr>
          <p:nvPr/>
        </p:nvSpPr>
        <p:spPr>
          <a:xfrm>
            <a:off x="7935839" y="731113"/>
            <a:ext cx="1188720" cy="1188720"/>
          </a:xfrm>
          <a:prstGeom prst="ellipse">
            <a:avLst/>
          </a:prstGeom>
          <a:solidFill>
            <a:srgbClr val="00B0F0"/>
          </a:solidFill>
          <a:ln>
            <a:noFill/>
          </a:ln>
          <a:scene3d>
            <a:camera prst="orthographicFront"/>
            <a:lightRig rig="threePt" dir="t"/>
          </a:scene3d>
          <a:sp3d>
            <a:bevelT w="622300" h="622300"/>
            <a:bevelB w="622300" h="6223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2498"/>
            <a:ext cx="6400800" cy="792162"/>
          </a:xfrm>
        </p:spPr>
        <p:txBody>
          <a:bodyPr/>
          <a:lstStyle/>
          <a:p>
            <a:r>
              <a:rPr lang="en-US" dirty="0"/>
              <a:t>Production Feedback Loop</a:t>
            </a:r>
          </a:p>
        </p:txBody>
      </p:sp>
      <p:sp>
        <p:nvSpPr>
          <p:cNvPr id="4" name="Oval 3"/>
          <p:cNvSpPr/>
          <p:nvPr/>
        </p:nvSpPr>
        <p:spPr>
          <a:xfrm>
            <a:off x="5755975" y="779303"/>
            <a:ext cx="1696403" cy="1695084"/>
          </a:xfrm>
          <a:prstGeom prst="ellipse">
            <a:avLst/>
          </a:prstGeom>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Oval 4"/>
          <p:cNvSpPr/>
          <p:nvPr/>
        </p:nvSpPr>
        <p:spPr>
          <a:xfrm>
            <a:off x="4494004" y="921438"/>
            <a:ext cx="1696403" cy="1695084"/>
          </a:xfrm>
          <a:prstGeom prst="ellipse">
            <a:avLst/>
          </a:prstGeom>
          <a:gradFill>
            <a:gsLst>
              <a:gs pos="0">
                <a:schemeClr val="accent3">
                  <a:lumMod val="40000"/>
                  <a:lumOff val="60000"/>
                  <a:alpha val="50000"/>
                </a:schemeClr>
              </a:gs>
              <a:gs pos="80000">
                <a:schemeClr val="accent3">
                  <a:lumMod val="20000"/>
                  <a:lumOff val="80000"/>
                  <a:alpha val="50000"/>
                </a:schemeClr>
              </a:gs>
              <a:gs pos="100000">
                <a:schemeClr val="accent3">
                  <a:lumMod val="20000"/>
                  <a:lumOff val="80000"/>
                  <a:alpha val="50000"/>
                </a:schemeClr>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Oval 5"/>
          <p:cNvSpPr/>
          <p:nvPr/>
        </p:nvSpPr>
        <p:spPr>
          <a:xfrm>
            <a:off x="3225274" y="1053396"/>
            <a:ext cx="1696403" cy="1695084"/>
          </a:xfrm>
          <a:prstGeom prst="ellipse">
            <a:avLst/>
          </a:prstGeom>
          <a:gradFill>
            <a:gsLst>
              <a:gs pos="0">
                <a:schemeClr val="accent3">
                  <a:lumMod val="40000"/>
                  <a:lumOff val="60000"/>
                  <a:alpha val="50000"/>
                </a:schemeClr>
              </a:gs>
              <a:gs pos="80000">
                <a:schemeClr val="accent3">
                  <a:lumMod val="20000"/>
                  <a:lumOff val="80000"/>
                  <a:alpha val="50000"/>
                </a:schemeClr>
              </a:gs>
              <a:gs pos="100000">
                <a:schemeClr val="accent3">
                  <a:lumMod val="20000"/>
                  <a:lumOff val="80000"/>
                  <a:alpha val="50000"/>
                </a:schemeClr>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7" name="Oval 6"/>
          <p:cNvSpPr/>
          <p:nvPr/>
        </p:nvSpPr>
        <p:spPr>
          <a:xfrm>
            <a:off x="1961189" y="1191074"/>
            <a:ext cx="1696403" cy="1695084"/>
          </a:xfrm>
          <a:prstGeom prst="ellipse">
            <a:avLst/>
          </a:prstGeom>
          <a:gradFill>
            <a:gsLst>
              <a:gs pos="0">
                <a:schemeClr val="accent3">
                  <a:lumMod val="40000"/>
                  <a:lumOff val="60000"/>
                  <a:alpha val="50000"/>
                </a:schemeClr>
              </a:gs>
              <a:gs pos="80000">
                <a:schemeClr val="accent3">
                  <a:lumMod val="20000"/>
                  <a:lumOff val="80000"/>
                  <a:alpha val="50000"/>
                </a:schemeClr>
              </a:gs>
              <a:gs pos="100000">
                <a:schemeClr val="accent3">
                  <a:lumMod val="20000"/>
                  <a:lumOff val="80000"/>
                  <a:alpha val="50000"/>
                </a:schemeClr>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8" name="Oval 7"/>
          <p:cNvSpPr/>
          <p:nvPr/>
        </p:nvSpPr>
        <p:spPr>
          <a:xfrm>
            <a:off x="695838" y="1322436"/>
            <a:ext cx="1696403" cy="1695084"/>
          </a:xfrm>
          <a:prstGeom prst="ellipse">
            <a:avLst/>
          </a:prstGeom>
          <a:gradFill>
            <a:gsLst>
              <a:gs pos="0">
                <a:schemeClr val="accent3">
                  <a:lumMod val="40000"/>
                  <a:lumOff val="60000"/>
                  <a:alpha val="50000"/>
                </a:schemeClr>
              </a:gs>
              <a:gs pos="80000">
                <a:schemeClr val="accent3">
                  <a:lumMod val="20000"/>
                  <a:lumOff val="80000"/>
                  <a:alpha val="50000"/>
                </a:schemeClr>
              </a:gs>
              <a:gs pos="100000">
                <a:schemeClr val="accent3">
                  <a:lumMod val="20000"/>
                  <a:lumOff val="80000"/>
                  <a:alpha val="50000"/>
                </a:schemeClr>
              </a:gs>
            </a:gsLst>
          </a:gradFill>
          <a:scene3d>
            <a:camera prst="perspectiveContrastingLeftFacing"/>
            <a:lightRig rig="threePt" dir="t">
              <a:rot lat="0" lon="0" rev="1200000"/>
            </a:lightRig>
          </a:scene3d>
          <a:sp3d extrusionH="1943100">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9" name="TextBox 8"/>
          <p:cNvSpPr txBox="1"/>
          <p:nvPr/>
        </p:nvSpPr>
        <p:spPr>
          <a:xfrm rot="21433408">
            <a:off x="2092533" y="1285061"/>
            <a:ext cx="552302" cy="373448"/>
          </a:xfrm>
          <a:prstGeom prst="rect">
            <a:avLst/>
          </a:prstGeom>
          <a:noFill/>
        </p:spPr>
        <p:txBody>
          <a:bodyPr wrap="none" rtlCol="0">
            <a:spAutoFit/>
          </a:bodyPr>
          <a:lstStyle/>
          <a:p>
            <a:r>
              <a:rPr lang="en-US" dirty="0"/>
              <a:t>Dev</a:t>
            </a:r>
          </a:p>
        </p:txBody>
      </p:sp>
      <p:sp>
        <p:nvSpPr>
          <p:cNvPr id="10" name="TextBox 9"/>
          <p:cNvSpPr txBox="1"/>
          <p:nvPr/>
        </p:nvSpPr>
        <p:spPr>
          <a:xfrm rot="21433408">
            <a:off x="3370322" y="1168982"/>
            <a:ext cx="818462" cy="373448"/>
          </a:xfrm>
          <a:prstGeom prst="rect">
            <a:avLst/>
          </a:prstGeom>
          <a:noFill/>
        </p:spPr>
        <p:txBody>
          <a:bodyPr wrap="none" rtlCol="0">
            <a:spAutoFit/>
          </a:bodyPr>
          <a:lstStyle/>
          <a:p>
            <a:r>
              <a:rPr lang="en-US" dirty="0"/>
              <a:t>Smoke</a:t>
            </a:r>
          </a:p>
        </p:txBody>
      </p:sp>
      <p:sp>
        <p:nvSpPr>
          <p:cNvPr id="11" name="TextBox 10"/>
          <p:cNvSpPr txBox="1"/>
          <p:nvPr/>
        </p:nvSpPr>
        <p:spPr>
          <a:xfrm rot="21433408">
            <a:off x="4529319" y="1016197"/>
            <a:ext cx="1182858" cy="373448"/>
          </a:xfrm>
          <a:prstGeom prst="rect">
            <a:avLst/>
          </a:prstGeom>
          <a:noFill/>
        </p:spPr>
        <p:txBody>
          <a:bodyPr wrap="none" rtlCol="0">
            <a:spAutoFit/>
          </a:bodyPr>
          <a:lstStyle/>
          <a:p>
            <a:r>
              <a:rPr lang="en-US" dirty="0"/>
              <a:t>Functional</a:t>
            </a:r>
          </a:p>
        </p:txBody>
      </p:sp>
      <p:sp>
        <p:nvSpPr>
          <p:cNvPr id="12" name="TextBox 11"/>
          <p:cNvSpPr txBox="1"/>
          <p:nvPr/>
        </p:nvSpPr>
        <p:spPr>
          <a:xfrm rot="21338520">
            <a:off x="5631260" y="866671"/>
            <a:ext cx="1408464" cy="373448"/>
          </a:xfrm>
          <a:prstGeom prst="rect">
            <a:avLst/>
          </a:prstGeom>
          <a:noFill/>
        </p:spPr>
        <p:txBody>
          <a:bodyPr wrap="none" rtlCol="0">
            <a:spAutoFit/>
          </a:bodyPr>
          <a:lstStyle/>
          <a:p>
            <a:r>
              <a:rPr lang="en-US" dirty="0"/>
              <a:t>Performance</a:t>
            </a:r>
          </a:p>
        </p:txBody>
      </p:sp>
      <p:sp>
        <p:nvSpPr>
          <p:cNvPr id="13" name="TextBox 12"/>
          <p:cNvSpPr txBox="1"/>
          <p:nvPr/>
        </p:nvSpPr>
        <p:spPr>
          <a:xfrm rot="21338520">
            <a:off x="6996482" y="731520"/>
            <a:ext cx="1231002" cy="373448"/>
          </a:xfrm>
          <a:prstGeom prst="rect">
            <a:avLst/>
          </a:prstGeom>
          <a:noFill/>
        </p:spPr>
        <p:txBody>
          <a:bodyPr wrap="none" rtlCol="0">
            <a:spAutoFit/>
          </a:bodyPr>
          <a:lstStyle/>
          <a:p>
            <a:r>
              <a:rPr lang="en-US" dirty="0">
                <a:solidFill>
                  <a:schemeClr val="bg1"/>
                </a:solidFill>
              </a:rPr>
              <a:t>Production</a:t>
            </a:r>
          </a:p>
        </p:txBody>
      </p:sp>
      <p:cxnSp>
        <p:nvCxnSpPr>
          <p:cNvPr id="14" name="Straight Arrow Connector 13"/>
          <p:cNvCxnSpPr/>
          <p:nvPr/>
        </p:nvCxnSpPr>
        <p:spPr>
          <a:xfrm flipV="1">
            <a:off x="474311" y="1479033"/>
            <a:ext cx="6129865" cy="764208"/>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rot="21105578">
            <a:off x="274317" y="1834612"/>
            <a:ext cx="1479513" cy="653535"/>
          </a:xfrm>
          <a:prstGeom prst="rect">
            <a:avLst/>
          </a:prstGeom>
          <a:noFill/>
        </p:spPr>
        <p:txBody>
          <a:bodyPr wrap="none" rtlCol="0">
            <a:spAutoFit/>
          </a:bodyPr>
          <a:lstStyle/>
          <a:p>
            <a:r>
              <a:rPr lang="en-US" dirty="0"/>
              <a:t>Code &amp;</a:t>
            </a:r>
          </a:p>
          <a:p>
            <a:r>
              <a:rPr lang="en-US" dirty="0"/>
              <a:t>Configuration</a:t>
            </a:r>
          </a:p>
        </p:txBody>
      </p:sp>
      <p:cxnSp>
        <p:nvCxnSpPr>
          <p:cNvPr id="16" name="Straight Arrow Connector 15"/>
          <p:cNvCxnSpPr/>
          <p:nvPr/>
        </p:nvCxnSpPr>
        <p:spPr>
          <a:xfrm flipV="1">
            <a:off x="8472497" y="1232123"/>
            <a:ext cx="539765" cy="75155"/>
          </a:xfrm>
          <a:prstGeom prst="straightConnector1">
            <a:avLst/>
          </a:prstGeom>
          <a:ln w="38100">
            <a:tailEnd type="arrow"/>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rot="21105578">
            <a:off x="8168226" y="638249"/>
            <a:ext cx="1264149" cy="646331"/>
          </a:xfrm>
          <a:prstGeom prst="rect">
            <a:avLst/>
          </a:prstGeom>
          <a:noFill/>
        </p:spPr>
        <p:txBody>
          <a:bodyPr wrap="square" rtlCol="0">
            <a:spAutoFit/>
          </a:bodyPr>
          <a:lstStyle/>
          <a:p>
            <a:r>
              <a:rPr lang="en-US" dirty="0"/>
              <a:t>Outcome/</a:t>
            </a:r>
          </a:p>
          <a:p>
            <a:r>
              <a:rPr lang="en-US" dirty="0"/>
              <a:t>   Value</a:t>
            </a:r>
          </a:p>
        </p:txBody>
      </p:sp>
      <p:grpSp>
        <p:nvGrpSpPr>
          <p:cNvPr id="18" name="Group 17"/>
          <p:cNvGrpSpPr/>
          <p:nvPr/>
        </p:nvGrpSpPr>
        <p:grpSpPr>
          <a:xfrm>
            <a:off x="2234662" y="1915802"/>
            <a:ext cx="1017012" cy="251964"/>
            <a:chOff x="1948720" y="3894785"/>
            <a:chExt cx="1221931" cy="249187"/>
          </a:xfrm>
        </p:grpSpPr>
        <p:sp>
          <p:nvSpPr>
            <p:cNvPr id="35" name="Rectangle 34"/>
            <p:cNvSpPr/>
            <p:nvPr/>
          </p:nvSpPr>
          <p:spPr>
            <a:xfrm rot="21136412">
              <a:off x="1948720" y="3991572"/>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6" name="Rectangle 35"/>
            <p:cNvSpPr/>
            <p:nvPr/>
          </p:nvSpPr>
          <p:spPr>
            <a:xfrm rot="21136412">
              <a:off x="2356368" y="3941388"/>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7" name="Rectangle 36"/>
            <p:cNvSpPr/>
            <p:nvPr/>
          </p:nvSpPr>
          <p:spPr>
            <a:xfrm rot="21136412">
              <a:off x="2767960" y="389478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19" name="Group 18"/>
          <p:cNvGrpSpPr/>
          <p:nvPr/>
        </p:nvGrpSpPr>
        <p:grpSpPr>
          <a:xfrm>
            <a:off x="3533450" y="1765980"/>
            <a:ext cx="1017012" cy="251964"/>
            <a:chOff x="1948720" y="3894785"/>
            <a:chExt cx="1221931" cy="249187"/>
          </a:xfrm>
        </p:grpSpPr>
        <p:sp>
          <p:nvSpPr>
            <p:cNvPr id="32" name="Rectangle 31"/>
            <p:cNvSpPr/>
            <p:nvPr/>
          </p:nvSpPr>
          <p:spPr>
            <a:xfrm rot="21136412">
              <a:off x="1948720" y="3991572"/>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3" name="Rectangle 32"/>
            <p:cNvSpPr/>
            <p:nvPr/>
          </p:nvSpPr>
          <p:spPr>
            <a:xfrm rot="21136412">
              <a:off x="2356368" y="3941388"/>
              <a:ext cx="402691"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4" name="Rectangle 33"/>
            <p:cNvSpPr/>
            <p:nvPr/>
          </p:nvSpPr>
          <p:spPr>
            <a:xfrm rot="21136412">
              <a:off x="2767960" y="389478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0" name="Group 19"/>
          <p:cNvGrpSpPr/>
          <p:nvPr/>
        </p:nvGrpSpPr>
        <p:grpSpPr>
          <a:xfrm>
            <a:off x="4772763" y="1632234"/>
            <a:ext cx="1017012" cy="251962"/>
            <a:chOff x="1948720" y="3865615"/>
            <a:chExt cx="1221931" cy="249185"/>
          </a:xfrm>
        </p:grpSpPr>
        <p:sp>
          <p:nvSpPr>
            <p:cNvPr id="29" name="Rectangle 28"/>
            <p:cNvSpPr/>
            <p:nvPr/>
          </p:nvSpPr>
          <p:spPr>
            <a:xfrm rot="21136412">
              <a:off x="1948720" y="3962400"/>
              <a:ext cx="402690" cy="152400"/>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0" name="Rectangle 29"/>
            <p:cNvSpPr/>
            <p:nvPr/>
          </p:nvSpPr>
          <p:spPr>
            <a:xfrm rot="21136412">
              <a:off x="2356368" y="3912218"/>
              <a:ext cx="402690"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1" name="Rectangle 30"/>
            <p:cNvSpPr/>
            <p:nvPr/>
          </p:nvSpPr>
          <p:spPr>
            <a:xfrm rot="21136412">
              <a:off x="2767960" y="3865615"/>
              <a:ext cx="402691"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1" name="Group 20"/>
          <p:cNvGrpSpPr/>
          <p:nvPr/>
        </p:nvGrpSpPr>
        <p:grpSpPr>
          <a:xfrm>
            <a:off x="6037818" y="1500864"/>
            <a:ext cx="1017012" cy="251962"/>
            <a:chOff x="1948720" y="3865615"/>
            <a:chExt cx="1221931" cy="249185"/>
          </a:xfrm>
        </p:grpSpPr>
        <p:sp>
          <p:nvSpPr>
            <p:cNvPr id="26" name="Rectangle 25"/>
            <p:cNvSpPr/>
            <p:nvPr/>
          </p:nvSpPr>
          <p:spPr>
            <a:xfrm rot="21136412">
              <a:off x="1948720" y="3962400"/>
              <a:ext cx="402690"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7" name="Rectangle 26"/>
            <p:cNvSpPr/>
            <p:nvPr/>
          </p:nvSpPr>
          <p:spPr>
            <a:xfrm rot="21136412">
              <a:off x="2356368" y="3912218"/>
              <a:ext cx="402690" cy="152400"/>
            </a:xfrm>
            <a:prstGeom prst="rect">
              <a:avLst/>
            </a:prstGeom>
            <a:gradFill>
              <a:gsLst>
                <a:gs pos="0">
                  <a:srgbClr val="FFC000"/>
                </a:gs>
                <a:gs pos="80000">
                  <a:srgbClr val="FFFF00"/>
                </a:gs>
                <a:gs pos="100000">
                  <a:srgbClr val="FFFF0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8" name="Rectangle 27"/>
            <p:cNvSpPr/>
            <p:nvPr/>
          </p:nvSpPr>
          <p:spPr>
            <a:xfrm rot="21136412">
              <a:off x="2767960" y="3865615"/>
              <a:ext cx="402691" cy="152400"/>
            </a:xfrm>
            <a:prstGeom prst="rect">
              <a:avLst/>
            </a:prstGeom>
            <a:gradFill>
              <a:gsLst>
                <a:gs pos="0">
                  <a:schemeClr val="tx1">
                    <a:lumMod val="50000"/>
                    <a:lumOff val="50000"/>
                  </a:schemeClr>
                </a:gs>
                <a:gs pos="80000">
                  <a:schemeClr val="bg1">
                    <a:lumMod val="85000"/>
                  </a:schemeClr>
                </a:gs>
                <a:gs pos="100000">
                  <a:schemeClr val="bg1">
                    <a:lumMod val="8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22" name="Group 21"/>
          <p:cNvGrpSpPr/>
          <p:nvPr/>
        </p:nvGrpSpPr>
        <p:grpSpPr>
          <a:xfrm>
            <a:off x="7293661" y="1347304"/>
            <a:ext cx="1017012" cy="251962"/>
            <a:chOff x="1948720" y="3865615"/>
            <a:chExt cx="1221931" cy="249185"/>
          </a:xfrm>
        </p:grpSpPr>
        <p:sp>
          <p:nvSpPr>
            <p:cNvPr id="23" name="Rectangle 22"/>
            <p:cNvSpPr/>
            <p:nvPr/>
          </p:nvSpPr>
          <p:spPr>
            <a:xfrm rot="21136412">
              <a:off x="1948720" y="3962400"/>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Rectangle 23"/>
            <p:cNvSpPr/>
            <p:nvPr/>
          </p:nvSpPr>
          <p:spPr>
            <a:xfrm rot="21136412">
              <a:off x="2356368" y="3912218"/>
              <a:ext cx="402690" cy="152400"/>
            </a:xfrm>
            <a:prstGeom prst="rect">
              <a:avLst/>
            </a:prstGeom>
            <a:gradFill>
              <a:gsLst>
                <a:gs pos="0">
                  <a:schemeClr val="tx1">
                    <a:lumMod val="50000"/>
                    <a:lumOff val="50000"/>
                  </a:schemeClr>
                </a:gs>
                <a:gs pos="80000">
                  <a:schemeClr val="bg1">
                    <a:lumMod val="95000"/>
                  </a:schemeClr>
                </a:gs>
                <a:gs pos="100000">
                  <a:schemeClr val="bg1">
                    <a:lumMod val="95000"/>
                  </a:schemeClr>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 name="Rectangle 24"/>
            <p:cNvSpPr/>
            <p:nvPr/>
          </p:nvSpPr>
          <p:spPr>
            <a:xfrm rot="21136412">
              <a:off x="2767960" y="3865615"/>
              <a:ext cx="402691" cy="152400"/>
            </a:xfrm>
            <a:prstGeom prst="rect">
              <a:avLst/>
            </a:prstGeom>
            <a:gradFill>
              <a:gsLst>
                <a:gs pos="0">
                  <a:srgbClr val="92D050"/>
                </a:gs>
                <a:gs pos="80000">
                  <a:srgbClr val="00B050"/>
                </a:gs>
                <a:gs pos="100000">
                  <a:srgbClr val="00B05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sp>
        <p:nvSpPr>
          <p:cNvPr id="41" name="Diamond 40"/>
          <p:cNvSpPr/>
          <p:nvPr/>
        </p:nvSpPr>
        <p:spPr>
          <a:xfrm>
            <a:off x="6612906" y="3012339"/>
            <a:ext cx="1253101" cy="1418506"/>
          </a:xfrm>
          <a:prstGeom prst="diamond">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a:solidFill>
                  <a:schemeClr val="tx1"/>
                </a:solidFill>
              </a:rPr>
              <a:t>Meet?</a:t>
            </a:r>
          </a:p>
        </p:txBody>
      </p:sp>
      <p:cxnSp>
        <p:nvCxnSpPr>
          <p:cNvPr id="42" name="Curved Connector 41"/>
          <p:cNvCxnSpPr>
            <a:stCxn id="25" idx="3"/>
            <a:endCxn id="41" idx="3"/>
          </p:cNvCxnSpPr>
          <p:nvPr/>
        </p:nvCxnSpPr>
        <p:spPr>
          <a:xfrm flipH="1">
            <a:off x="7866007" y="1401823"/>
            <a:ext cx="443145" cy="2319769"/>
          </a:xfrm>
          <a:prstGeom prst="curvedConnector3">
            <a:avLst>
              <a:gd name="adj1" fmla="val -171741"/>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43" name="TextBox 42"/>
          <p:cNvSpPr txBox="1"/>
          <p:nvPr/>
        </p:nvSpPr>
        <p:spPr>
          <a:xfrm>
            <a:off x="2481111" y="3730176"/>
            <a:ext cx="3887154" cy="369332"/>
          </a:xfrm>
          <a:prstGeom prst="rect">
            <a:avLst/>
          </a:prstGeom>
          <a:noFill/>
        </p:spPr>
        <p:txBody>
          <a:bodyPr wrap="none" rtlCol="0">
            <a:spAutoFit/>
          </a:bodyPr>
          <a:lstStyle/>
          <a:p>
            <a:r>
              <a:rPr lang="en-US" dirty="0"/>
              <a:t>Theory of Customer and Business Value</a:t>
            </a:r>
          </a:p>
        </p:txBody>
      </p:sp>
      <p:cxnSp>
        <p:nvCxnSpPr>
          <p:cNvPr id="44" name="Curved Connector 43"/>
          <p:cNvCxnSpPr>
            <a:stCxn id="15" idx="1"/>
            <a:endCxn id="41" idx="1"/>
          </p:cNvCxnSpPr>
          <p:nvPr/>
        </p:nvCxnSpPr>
        <p:spPr>
          <a:xfrm rot="10800000" flipH="1" flipV="1">
            <a:off x="281954" y="2267406"/>
            <a:ext cx="6330951" cy="1454185"/>
          </a:xfrm>
          <a:prstGeom prst="curvedConnector3">
            <a:avLst>
              <a:gd name="adj1" fmla="val -3731"/>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45" name="TextBox 44"/>
          <p:cNvSpPr txBox="1"/>
          <p:nvPr/>
        </p:nvSpPr>
        <p:spPr>
          <a:xfrm>
            <a:off x="7668344" y="2204864"/>
            <a:ext cx="1303562" cy="1477328"/>
          </a:xfrm>
          <a:prstGeom prst="rect">
            <a:avLst/>
          </a:prstGeom>
          <a:noFill/>
        </p:spPr>
        <p:txBody>
          <a:bodyPr wrap="none" rtlCol="0">
            <a:spAutoFit/>
          </a:bodyPr>
          <a:lstStyle/>
          <a:p>
            <a:r>
              <a:rPr lang="en-US" dirty="0"/>
              <a:t>Measured</a:t>
            </a:r>
          </a:p>
          <a:p>
            <a:r>
              <a:rPr lang="en-US" dirty="0"/>
              <a:t>Outcome - </a:t>
            </a:r>
          </a:p>
          <a:p>
            <a:r>
              <a:rPr lang="en-US" dirty="0"/>
              <a:t>Customer &amp;</a:t>
            </a:r>
          </a:p>
          <a:p>
            <a:r>
              <a:rPr lang="en-US" dirty="0"/>
              <a:t>Business</a:t>
            </a:r>
          </a:p>
          <a:p>
            <a:r>
              <a:rPr lang="en-US" dirty="0"/>
              <a:t>Value</a:t>
            </a:r>
          </a:p>
        </p:txBody>
      </p:sp>
      <p:cxnSp>
        <p:nvCxnSpPr>
          <p:cNvPr id="46" name="Curved Connector 45"/>
          <p:cNvCxnSpPr>
            <a:stCxn id="41" idx="2"/>
            <a:endCxn id="47" idx="0"/>
          </p:cNvCxnSpPr>
          <p:nvPr/>
        </p:nvCxnSpPr>
        <p:spPr>
          <a:xfrm rot="5400000">
            <a:off x="6266058" y="4589200"/>
            <a:ext cx="1131755" cy="815045"/>
          </a:xfrm>
          <a:prstGeom prst="curvedConnector3">
            <a:avLst>
              <a:gd name="adj1" fmla="val 50000"/>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pic>
        <p:nvPicPr>
          <p:cNvPr id="47" name="Picture 2" descr="C:\Users\A571553\AppData\Local\Microsoft\Windows\Temporary Internet Files\Content.IE5\24K8HM91\ok-button-4308-larg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7212" y="556260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C:\Users\A571553\AppData\Local\Microsoft\Windows\Temporary Internet Files\Content.IE5\AQOTQGGQ\15106-illustration-of-a-red-close-button-pv[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8533" y="5562600"/>
            <a:ext cx="921131" cy="914400"/>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Curved Connector 48"/>
          <p:cNvCxnSpPr>
            <a:stCxn id="41" idx="2"/>
            <a:endCxn id="48" idx="0"/>
          </p:cNvCxnSpPr>
          <p:nvPr/>
        </p:nvCxnSpPr>
        <p:spPr>
          <a:xfrm rot="16200000" flipH="1">
            <a:off x="7118401" y="4551901"/>
            <a:ext cx="1131755" cy="889642"/>
          </a:xfrm>
          <a:prstGeom prst="curvedConnector3">
            <a:avLst>
              <a:gd name="adj1" fmla="val 50000"/>
            </a:avLst>
          </a:prstGeom>
          <a:ln w="38100">
            <a:solidFill>
              <a:srgbClr val="00B0F0"/>
            </a:solidFill>
            <a:tailEnd type="arrow"/>
          </a:ln>
        </p:spPr>
        <p:style>
          <a:lnRef idx="3">
            <a:schemeClr val="accent3"/>
          </a:lnRef>
          <a:fillRef idx="0">
            <a:schemeClr val="accent3"/>
          </a:fillRef>
          <a:effectRef idx="2">
            <a:schemeClr val="accent3"/>
          </a:effectRef>
          <a:fontRef idx="minor">
            <a:schemeClr val="tx1"/>
          </a:fontRef>
        </p:style>
      </p:cxnSp>
      <p:sp>
        <p:nvSpPr>
          <p:cNvPr id="50" name="TextBox 49"/>
          <p:cNvSpPr txBox="1"/>
          <p:nvPr/>
        </p:nvSpPr>
        <p:spPr>
          <a:xfrm>
            <a:off x="5334000" y="4572000"/>
            <a:ext cx="1192891" cy="1200329"/>
          </a:xfrm>
          <a:prstGeom prst="rect">
            <a:avLst/>
          </a:prstGeom>
          <a:noFill/>
        </p:spPr>
        <p:txBody>
          <a:bodyPr wrap="none" rtlCol="0">
            <a:spAutoFit/>
          </a:bodyPr>
          <a:lstStyle/>
          <a:p>
            <a:r>
              <a:rPr lang="en-US" dirty="0"/>
              <a:t>We Met or</a:t>
            </a:r>
          </a:p>
          <a:p>
            <a:r>
              <a:rPr lang="en-US" dirty="0"/>
              <a:t>Exceeded</a:t>
            </a:r>
          </a:p>
          <a:p>
            <a:r>
              <a:rPr lang="en-US" dirty="0"/>
              <a:t>Expected</a:t>
            </a:r>
          </a:p>
          <a:p>
            <a:r>
              <a:rPr lang="en-US" dirty="0"/>
              <a:t>Value</a:t>
            </a:r>
          </a:p>
        </p:txBody>
      </p:sp>
      <p:sp>
        <p:nvSpPr>
          <p:cNvPr id="52" name="TextBox 51"/>
          <p:cNvSpPr txBox="1"/>
          <p:nvPr/>
        </p:nvSpPr>
        <p:spPr>
          <a:xfrm>
            <a:off x="7265365" y="4251066"/>
            <a:ext cx="1534935" cy="646331"/>
          </a:xfrm>
          <a:prstGeom prst="rect">
            <a:avLst/>
          </a:prstGeom>
          <a:noFill/>
        </p:spPr>
        <p:txBody>
          <a:bodyPr wrap="square" rtlCol="0">
            <a:spAutoFit/>
          </a:bodyPr>
          <a:lstStyle/>
          <a:p>
            <a:r>
              <a:rPr lang="en-US" dirty="0"/>
              <a:t>Learning Feedback</a:t>
            </a:r>
          </a:p>
        </p:txBody>
      </p:sp>
      <p:sp>
        <p:nvSpPr>
          <p:cNvPr id="54" name="TextBox 53"/>
          <p:cNvSpPr txBox="1"/>
          <p:nvPr/>
        </p:nvSpPr>
        <p:spPr>
          <a:xfrm>
            <a:off x="6881612" y="5105400"/>
            <a:ext cx="1216551" cy="923330"/>
          </a:xfrm>
          <a:prstGeom prst="rect">
            <a:avLst/>
          </a:prstGeom>
          <a:noFill/>
        </p:spPr>
        <p:txBody>
          <a:bodyPr wrap="none" rtlCol="0">
            <a:spAutoFit/>
          </a:bodyPr>
          <a:lstStyle/>
          <a:p>
            <a:r>
              <a:rPr lang="en-US" dirty="0"/>
              <a:t>We Missed</a:t>
            </a:r>
          </a:p>
          <a:p>
            <a:r>
              <a:rPr lang="en-US" dirty="0"/>
              <a:t>Expected</a:t>
            </a:r>
          </a:p>
          <a:p>
            <a:r>
              <a:rPr lang="en-US" dirty="0"/>
              <a:t>Value</a:t>
            </a:r>
          </a:p>
        </p:txBody>
      </p:sp>
      <p:cxnSp>
        <p:nvCxnSpPr>
          <p:cNvPr id="56" name="Curved Connector 55"/>
          <p:cNvCxnSpPr/>
          <p:nvPr/>
        </p:nvCxnSpPr>
        <p:spPr>
          <a:xfrm rot="10800000">
            <a:off x="235123" y="3200400"/>
            <a:ext cx="7049701" cy="3429001"/>
          </a:xfrm>
          <a:prstGeom prst="curvedConnector3">
            <a:avLst>
              <a:gd name="adj1" fmla="val 100182"/>
            </a:avLst>
          </a:prstGeom>
          <a:ln w="38100">
            <a:solidFill>
              <a:srgbClr val="92D050"/>
            </a:solidFill>
            <a:tailEnd type="arrow"/>
          </a:ln>
          <a:effectLst>
            <a:outerShdw blurRad="50800" dist="38100" dir="5400000" algn="t"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
        <p:nvSpPr>
          <p:cNvPr id="60" name="TextBox 59"/>
          <p:cNvSpPr txBox="1"/>
          <p:nvPr/>
        </p:nvSpPr>
        <p:spPr>
          <a:xfrm>
            <a:off x="258933" y="4523498"/>
            <a:ext cx="2598725" cy="923330"/>
          </a:xfrm>
          <a:prstGeom prst="rect">
            <a:avLst/>
          </a:prstGeom>
          <a:noFill/>
        </p:spPr>
        <p:txBody>
          <a:bodyPr wrap="none" rtlCol="0">
            <a:spAutoFit/>
          </a:bodyPr>
          <a:lstStyle/>
          <a:p>
            <a:r>
              <a:rPr lang="en-US" dirty="0"/>
              <a:t>-Learnings to be Applied</a:t>
            </a:r>
          </a:p>
          <a:p>
            <a:r>
              <a:rPr lang="en-US" dirty="0"/>
              <a:t>-Adjust Theories</a:t>
            </a:r>
          </a:p>
          <a:p>
            <a:r>
              <a:rPr lang="en-US" dirty="0"/>
              <a:t>      -Plan Next Experiment</a:t>
            </a:r>
          </a:p>
        </p:txBody>
      </p:sp>
      <p:cxnSp>
        <p:nvCxnSpPr>
          <p:cNvPr id="38" name="Straight Connector 37"/>
          <p:cNvCxnSpPr/>
          <p:nvPr/>
        </p:nvCxnSpPr>
        <p:spPr>
          <a:xfrm flipV="1">
            <a:off x="8239894" y="304800"/>
            <a:ext cx="232603" cy="42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8742379" y="457201"/>
            <a:ext cx="269883" cy="273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8742379" y="1992852"/>
            <a:ext cx="333266" cy="146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8477538" y="2038616"/>
            <a:ext cx="264841" cy="228790"/>
          </a:xfrm>
          <a:prstGeom prst="line">
            <a:avLst/>
          </a:prstGeom>
        </p:spPr>
        <p:style>
          <a:lnRef idx="1">
            <a:schemeClr val="accent1"/>
          </a:lnRef>
          <a:fillRef idx="0">
            <a:schemeClr val="accent1"/>
          </a:fillRef>
          <a:effectRef idx="0">
            <a:schemeClr val="accent1"/>
          </a:effectRef>
          <a:fontRef idx="minor">
            <a:schemeClr val="tx1"/>
          </a:fontRef>
        </p:style>
      </p:cxnSp>
      <p:sp>
        <p:nvSpPr>
          <p:cNvPr id="64" name="Arc 63"/>
          <p:cNvSpPr/>
          <p:nvPr/>
        </p:nvSpPr>
        <p:spPr>
          <a:xfrm>
            <a:off x="8239894" y="685289"/>
            <a:ext cx="237644"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Arc 64"/>
          <p:cNvSpPr/>
          <p:nvPr/>
        </p:nvSpPr>
        <p:spPr>
          <a:xfrm>
            <a:off x="8472497" y="1992852"/>
            <a:ext cx="269882" cy="9786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a:off x="8609958" y="685289"/>
            <a:ext cx="402304" cy="4582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8" name="Straight Connector 67"/>
          <p:cNvCxnSpPr/>
          <p:nvPr/>
        </p:nvCxnSpPr>
        <p:spPr>
          <a:xfrm flipV="1">
            <a:off x="8087579" y="457201"/>
            <a:ext cx="0" cy="136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358716" y="2091731"/>
            <a:ext cx="118822" cy="175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1143000" y="1632312"/>
            <a:ext cx="805720" cy="50182"/>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1088660" y="1934753"/>
            <a:ext cx="936260" cy="79735"/>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128010" y="2294372"/>
            <a:ext cx="941880" cy="82819"/>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1205460" y="2499610"/>
            <a:ext cx="743260" cy="76202"/>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1451550" y="2781299"/>
            <a:ext cx="371630" cy="38101"/>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380970" y="1455787"/>
            <a:ext cx="256395" cy="15125"/>
          </a:xfrm>
          <a:prstGeom prst="line">
            <a:avLst/>
          </a:prstGeom>
          <a:ln>
            <a:solidFill>
              <a:srgbClr val="C8DD9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48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0" grpId="0"/>
      <p:bldP spid="52" grpId="0"/>
      <p:bldP spid="54" grpId="0"/>
      <p:bldP spid="6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3" name="Picture 2"/>
          <p:cNvPicPr>
            <a:picLocks noChangeAspect="1"/>
          </p:cNvPicPr>
          <p:nvPr/>
        </p:nvPicPr>
        <p:blipFill>
          <a:blip r:embed="rId2"/>
          <a:stretch>
            <a:fillRect/>
          </a:stretch>
        </p:blipFill>
        <p:spPr>
          <a:xfrm>
            <a:off x="3454400" y="2171700"/>
            <a:ext cx="2222500" cy="2501900"/>
          </a:xfrm>
          <a:prstGeom prst="rect">
            <a:avLst/>
          </a:prstGeom>
        </p:spPr>
      </p:pic>
      <p:sp>
        <p:nvSpPr>
          <p:cNvPr id="4" name="Footer Placeholder 3"/>
          <p:cNvSpPr>
            <a:spLocks noGrp="1"/>
          </p:cNvSpPr>
          <p:nvPr>
            <p:ph type="ftr" sz="quarter" idx="10"/>
          </p:nvPr>
        </p:nvSpPr>
        <p:spPr>
          <a:xfrm>
            <a:off x="3131840" y="6619826"/>
            <a:ext cx="3024336" cy="193550"/>
          </a:xfrm>
        </p:spPr>
        <p:txBody>
          <a:bodyPr/>
          <a:lstStyle/>
          <a:p>
            <a:pPr algn="ctr">
              <a:defRPr/>
            </a:pPr>
            <a:r>
              <a:rPr lang="en-US" altLang="en-US"/>
              <a:t>©2013-2017 Octopus Software LLC</a:t>
            </a:r>
          </a:p>
        </p:txBody>
      </p:sp>
    </p:spTree>
    <p:extLst>
      <p:ext uri="{BB962C8B-B14F-4D97-AF65-F5344CB8AC3E}">
        <p14:creationId xmlns:p14="http://schemas.microsoft.com/office/powerpoint/2010/main" val="477873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hlinkClick r:id="rId2"/>
          </p:cNvPr>
          <p:cNvPicPr>
            <a:picLocks noChangeAspect="1"/>
          </p:cNvPicPr>
          <p:nvPr/>
        </p:nvPicPr>
        <p:blipFill>
          <a:blip r:embed="rId3"/>
          <a:stretch>
            <a:fillRect/>
          </a:stretch>
        </p:blipFill>
        <p:spPr>
          <a:xfrm>
            <a:off x="2267744" y="116632"/>
            <a:ext cx="4721973" cy="6474073"/>
          </a:xfrm>
          <a:prstGeom prst="rect">
            <a:avLst/>
          </a:prstGeom>
        </p:spPr>
      </p:pic>
      <p:sp>
        <p:nvSpPr>
          <p:cNvPr id="5" name="Footer Placeholder 4"/>
          <p:cNvSpPr>
            <a:spLocks noGrp="1"/>
          </p:cNvSpPr>
          <p:nvPr>
            <p:ph type="ftr" sz="quarter" idx="3"/>
          </p:nvPr>
        </p:nvSpPr>
        <p:spPr>
          <a:xfrm>
            <a:off x="3131840" y="6619826"/>
            <a:ext cx="3024336" cy="193550"/>
          </a:xfrm>
        </p:spPr>
        <p:txBody>
          <a:bodyPr/>
          <a:lstStyle/>
          <a:p>
            <a:pPr algn="ctr">
              <a:defRPr/>
            </a:pPr>
            <a:r>
              <a:rPr lang="en-US" altLang="en-US"/>
              <a:t>©2013-2017 Octopus Software LLC</a:t>
            </a:r>
          </a:p>
        </p:txBody>
      </p:sp>
    </p:spTree>
    <p:extLst>
      <p:ext uri="{BB962C8B-B14F-4D97-AF65-F5344CB8AC3E}">
        <p14:creationId xmlns:p14="http://schemas.microsoft.com/office/powerpoint/2010/main" val="267270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for Leaders</a:t>
            </a:r>
          </a:p>
        </p:txBody>
      </p:sp>
      <p:sp>
        <p:nvSpPr>
          <p:cNvPr id="3" name="Footer Placeholder 2"/>
          <p:cNvSpPr>
            <a:spLocks noGrp="1"/>
          </p:cNvSpPr>
          <p:nvPr>
            <p:ph type="ftr" sz="quarter" idx="10"/>
          </p:nvPr>
        </p:nvSpPr>
        <p:spPr/>
        <p:txBody>
          <a:bodyPr/>
          <a:lstStyle/>
          <a:p>
            <a:pPr algn="ctr">
              <a:defRPr/>
            </a:pPr>
            <a:r>
              <a:rPr lang="en-US" altLang="en-US"/>
              <a:t>©2013-2017 Octopus Software LLC</a:t>
            </a:r>
            <a:endParaRPr lang="en-US" altLang="en-US" dirty="0"/>
          </a:p>
        </p:txBody>
      </p:sp>
      <p:sp>
        <p:nvSpPr>
          <p:cNvPr id="5" name="TextBox 4"/>
          <p:cNvSpPr txBox="1"/>
          <p:nvPr/>
        </p:nvSpPr>
        <p:spPr>
          <a:xfrm>
            <a:off x="179512" y="1168788"/>
            <a:ext cx="8856984" cy="3477875"/>
          </a:xfrm>
          <a:prstGeom prst="rect">
            <a:avLst/>
          </a:prstGeom>
          <a:noFill/>
        </p:spPr>
        <p:txBody>
          <a:bodyPr wrap="square" rtlCol="0">
            <a:spAutoFit/>
          </a:bodyPr>
          <a:lstStyle/>
          <a:p>
            <a:r>
              <a:rPr lang="en-US" sz="2000" dirty="0"/>
              <a:t>As a coach and leader, how can you </a:t>
            </a:r>
            <a:r>
              <a:rPr lang="en-US" sz="2000" b="1" dirty="0"/>
              <a:t>help </a:t>
            </a:r>
            <a:r>
              <a:rPr lang="en-US" sz="2000" dirty="0"/>
              <a:t>them if you don’t understand the impact of the:</a:t>
            </a:r>
          </a:p>
          <a:p>
            <a:pPr marL="285750" indent="-285750">
              <a:buFont typeface="Arial" panose="020B0604020202020204" pitchFamily="34" charset="0"/>
              <a:buChar char="•"/>
            </a:pPr>
            <a:r>
              <a:rPr lang="en-US" sz="2000" dirty="0"/>
              <a:t>Approach?</a:t>
            </a:r>
          </a:p>
          <a:p>
            <a:pPr marL="285750" indent="-285750">
              <a:buFont typeface="Arial" panose="020B0604020202020204" pitchFamily="34" charset="0"/>
              <a:buChar char="•"/>
            </a:pPr>
            <a:r>
              <a:rPr lang="en-US" sz="2000" dirty="0"/>
              <a:t>Impact on daily work?</a:t>
            </a:r>
          </a:p>
          <a:p>
            <a:pPr marL="742950" lvl="1" indent="-285750">
              <a:buFont typeface="Arial" panose="020B0604020202020204" pitchFamily="34" charset="0"/>
              <a:buChar char="•"/>
            </a:pPr>
            <a:r>
              <a:rPr lang="en-US" sz="2000" dirty="0"/>
              <a:t>Especially the implication on the ingrained habits the team members currently have</a:t>
            </a:r>
          </a:p>
          <a:p>
            <a:pPr marL="742950" lvl="1" indent="-285750">
              <a:buFont typeface="Arial" panose="020B0604020202020204" pitchFamily="34" charset="0"/>
              <a:buChar char="•"/>
            </a:pPr>
            <a:r>
              <a:rPr lang="en-US" sz="2000" dirty="0"/>
              <a:t>Collaboration and work allocation</a:t>
            </a:r>
          </a:p>
          <a:p>
            <a:pPr marL="742950" lvl="1" indent="-285750">
              <a:buFont typeface="Arial" panose="020B0604020202020204" pitchFamily="34" charset="0"/>
              <a:buChar char="•"/>
            </a:pPr>
            <a:r>
              <a:rPr lang="en-US" sz="2000" dirty="0"/>
              <a:t>Inputs and outputs</a:t>
            </a:r>
          </a:p>
          <a:p>
            <a:pPr marL="342900" indent="-342900">
              <a:buFont typeface="Arial" panose="020B0604020202020204" pitchFamily="34" charset="0"/>
              <a:buChar char="•"/>
            </a:pPr>
            <a:r>
              <a:rPr lang="en-US" sz="2000" dirty="0"/>
              <a:t>Impact on processes and tooling?</a:t>
            </a:r>
          </a:p>
          <a:p>
            <a:pPr marL="342900" indent="-342900">
              <a:buFont typeface="Arial" panose="020B0604020202020204" pitchFamily="34" charset="0"/>
              <a:buChar char="•"/>
            </a:pPr>
            <a:r>
              <a:rPr lang="en-US" sz="2000" dirty="0"/>
              <a:t>Training and support needed?</a:t>
            </a:r>
          </a:p>
          <a:p>
            <a:pPr marL="342900" indent="-342900">
              <a:buFont typeface="Arial" panose="020B0604020202020204" pitchFamily="34" charset="0"/>
              <a:buChar char="•"/>
            </a:pPr>
            <a:r>
              <a:rPr lang="en-US" sz="2000" dirty="0"/>
              <a:t>Costs and benefits?</a:t>
            </a:r>
          </a:p>
        </p:txBody>
      </p:sp>
    </p:spTree>
    <p:extLst>
      <p:ext uri="{BB962C8B-B14F-4D97-AF65-F5344CB8AC3E}">
        <p14:creationId xmlns:p14="http://schemas.microsoft.com/office/powerpoint/2010/main" val="2108363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to Team Members</a:t>
            </a:r>
          </a:p>
        </p:txBody>
      </p:sp>
      <p:sp>
        <p:nvSpPr>
          <p:cNvPr id="3" name="Content Placeholder 2"/>
          <p:cNvSpPr>
            <a:spLocks noGrp="1"/>
          </p:cNvSpPr>
          <p:nvPr>
            <p:ph idx="1"/>
          </p:nvPr>
        </p:nvSpPr>
        <p:spPr>
          <a:xfrm>
            <a:off x="179512" y="1052736"/>
            <a:ext cx="8964488" cy="5256584"/>
          </a:xfrm>
        </p:spPr>
        <p:txBody>
          <a:bodyPr/>
          <a:lstStyle/>
          <a:p>
            <a:r>
              <a:rPr lang="en-US" sz="2800" dirty="0"/>
              <a:t>How can your team compete in a competitive world economy?</a:t>
            </a:r>
          </a:p>
          <a:p>
            <a:pPr lvl="1"/>
            <a:r>
              <a:rPr lang="en-US" sz="2400" dirty="0"/>
              <a:t>Get on par with “internet native” teams (think Google)</a:t>
            </a:r>
          </a:p>
          <a:p>
            <a:pPr lvl="1"/>
            <a:r>
              <a:rPr lang="en-US" sz="2400" dirty="0"/>
              <a:t>Speed up by:</a:t>
            </a:r>
          </a:p>
          <a:p>
            <a:pPr lvl="2"/>
            <a:r>
              <a:rPr lang="en-US" sz="2000" dirty="0"/>
              <a:t>Improving key collaboration and clarity on real goals</a:t>
            </a:r>
          </a:p>
          <a:p>
            <a:pPr lvl="2"/>
            <a:r>
              <a:rPr lang="en-US" sz="2000" dirty="0"/>
              <a:t>Moving tests earlier in the development lifecycle</a:t>
            </a:r>
          </a:p>
          <a:p>
            <a:pPr lvl="2"/>
            <a:r>
              <a:rPr lang="en-US" sz="2000" dirty="0"/>
              <a:t>Finding testable designs faster and reduce re-design to allow for testing</a:t>
            </a:r>
          </a:p>
          <a:p>
            <a:pPr lvl="2"/>
            <a:r>
              <a:rPr lang="en-US" sz="2000" dirty="0"/>
              <a:t>Preserving business rules in technical and business friendly way</a:t>
            </a:r>
          </a:p>
          <a:p>
            <a:pPr lvl="1"/>
            <a:r>
              <a:rPr lang="en-US" sz="2400" dirty="0"/>
              <a:t>Improve quality by:</a:t>
            </a:r>
          </a:p>
          <a:p>
            <a:pPr lvl="2"/>
            <a:r>
              <a:rPr lang="en-US" sz="2000" dirty="0"/>
              <a:t>Have much faster quality feedback loops</a:t>
            </a:r>
          </a:p>
          <a:p>
            <a:pPr lvl="2"/>
            <a:r>
              <a:rPr lang="en-US" sz="2000" dirty="0"/>
              <a:t>Tighter quality integration with development</a:t>
            </a:r>
          </a:p>
          <a:p>
            <a:pPr lvl="2"/>
            <a:r>
              <a:rPr lang="en-US" sz="2000" dirty="0"/>
              <a:t>We never lose our “why” the work was done (as-built specs)</a:t>
            </a:r>
          </a:p>
        </p:txBody>
      </p:sp>
      <p:sp>
        <p:nvSpPr>
          <p:cNvPr id="4" name="Footer Placeholder 3"/>
          <p:cNvSpPr>
            <a:spLocks noGrp="1"/>
          </p:cNvSpPr>
          <p:nvPr>
            <p:ph type="ftr" sz="quarter" idx="10"/>
          </p:nvPr>
        </p:nvSpPr>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218023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65125"/>
            <a:ext cx="8335838" cy="1325563"/>
          </a:xfrm>
        </p:spPr>
        <p:txBody>
          <a:bodyPr/>
          <a:lstStyle/>
          <a:p>
            <a:r>
              <a:rPr lang="en-US" dirty="0"/>
              <a:t>TDD And BDD, What Are They?</a:t>
            </a:r>
          </a:p>
        </p:txBody>
      </p:sp>
      <p:sp>
        <p:nvSpPr>
          <p:cNvPr id="3" name="Content Placeholder 2"/>
          <p:cNvSpPr>
            <a:spLocks noGrp="1"/>
          </p:cNvSpPr>
          <p:nvPr>
            <p:ph idx="1"/>
          </p:nvPr>
        </p:nvSpPr>
        <p:spPr>
          <a:xfrm>
            <a:off x="107504" y="1196752"/>
            <a:ext cx="8928992" cy="4680520"/>
          </a:xfrm>
        </p:spPr>
        <p:txBody>
          <a:bodyPr/>
          <a:lstStyle/>
          <a:p>
            <a:pPr marL="0" indent="0">
              <a:buNone/>
            </a:pPr>
            <a:r>
              <a:rPr lang="en-US" sz="2800" b="1" u="sng" dirty="0"/>
              <a:t>BDD</a:t>
            </a:r>
            <a:r>
              <a:rPr lang="en-US" sz="2800" dirty="0"/>
              <a:t> – Behavior Driven Development</a:t>
            </a:r>
          </a:p>
          <a:p>
            <a:r>
              <a:rPr lang="en-US" sz="2400" dirty="0"/>
              <a:t>Collaborating on business specifications with examples to improve communication about story intent, preserve that information and make it quickly “</a:t>
            </a:r>
            <a:r>
              <a:rPr lang="en-US" sz="2400" dirty="0" err="1"/>
              <a:t>proveable</a:t>
            </a:r>
            <a:r>
              <a:rPr lang="en-US" sz="2400" dirty="0"/>
              <a:t>”</a:t>
            </a:r>
          </a:p>
          <a:p>
            <a:r>
              <a:rPr lang="en-US" sz="2400" dirty="0"/>
              <a:t>AKA Acceptance Test Driven Development or Specification by Example</a:t>
            </a:r>
          </a:p>
          <a:p>
            <a:pPr marL="0" indent="0">
              <a:buNone/>
            </a:pPr>
            <a:r>
              <a:rPr lang="en-US" sz="2800" b="1" u="sng" dirty="0"/>
              <a:t>TDD</a:t>
            </a:r>
            <a:r>
              <a:rPr lang="en-US" sz="2800" dirty="0"/>
              <a:t> – Test Driven Development</a:t>
            </a:r>
          </a:p>
          <a:p>
            <a:r>
              <a:rPr lang="en-US" sz="2400" dirty="0"/>
              <a:t>Quick short cycles of design specifications (including detailed examples), creating designs and quickly validating those designs</a:t>
            </a:r>
          </a:p>
          <a:p>
            <a:pPr marL="0" indent="0">
              <a:buNone/>
            </a:pPr>
            <a:endParaRPr lang="en-US" sz="28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176076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p:cNvSpPr/>
          <p:nvPr/>
        </p:nvSpPr>
        <p:spPr>
          <a:xfrm>
            <a:off x="4353003" y="4408994"/>
            <a:ext cx="1053857" cy="995338"/>
          </a:xfrm>
          <a:prstGeom prst="ellipse">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000" b="1" dirty="0"/>
              <a:t>Application Code</a:t>
            </a:r>
          </a:p>
        </p:txBody>
      </p:sp>
      <p:graphicFrame>
        <p:nvGraphicFramePr>
          <p:cNvPr id="24" name="Diagram 23"/>
          <p:cNvGraphicFramePr/>
          <p:nvPr>
            <p:extLst>
              <p:ext uri="{D42A27DB-BD31-4B8C-83A1-F6EECF244321}">
                <p14:modId xmlns:p14="http://schemas.microsoft.com/office/powerpoint/2010/main" val="263517552"/>
              </p:ext>
            </p:extLst>
          </p:nvPr>
        </p:nvGraphicFramePr>
        <p:xfrm>
          <a:off x="2357578" y="2969022"/>
          <a:ext cx="5382774" cy="3461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Group 11"/>
          <p:cNvGrpSpPr/>
          <p:nvPr/>
        </p:nvGrpSpPr>
        <p:grpSpPr>
          <a:xfrm>
            <a:off x="1758655" y="906439"/>
            <a:ext cx="1448534" cy="2079480"/>
            <a:chOff x="1758655" y="906439"/>
            <a:chExt cx="1448534" cy="2079480"/>
          </a:xfrm>
        </p:grpSpPr>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58655" y="906439"/>
              <a:ext cx="1448534" cy="1444722"/>
            </a:xfrm>
            <a:prstGeom prst="rect">
              <a:avLst/>
            </a:prstGeom>
          </p:spPr>
        </p:pic>
        <p:sp>
          <p:nvSpPr>
            <p:cNvPr id="11" name="TextBox 10"/>
            <p:cNvSpPr txBox="1"/>
            <p:nvPr/>
          </p:nvSpPr>
          <p:spPr>
            <a:xfrm>
              <a:off x="2056864" y="2062589"/>
              <a:ext cx="1104739" cy="923330"/>
            </a:xfrm>
            <a:prstGeom prst="rect">
              <a:avLst/>
            </a:prstGeom>
            <a:noFill/>
          </p:spPr>
          <p:txBody>
            <a:bodyPr wrap="square" rtlCol="0">
              <a:spAutoFit/>
            </a:bodyPr>
            <a:lstStyle/>
            <a:p>
              <a:r>
                <a:rPr lang="en-US" dirty="0"/>
                <a:t>Goal</a:t>
              </a:r>
            </a:p>
            <a:p>
              <a:r>
                <a:rPr lang="en-US" dirty="0"/>
                <a:t>Theories -Backlog</a:t>
              </a:r>
            </a:p>
          </p:txBody>
        </p:sp>
      </p:grpSp>
      <p:sp>
        <p:nvSpPr>
          <p:cNvPr id="2" name="Title 1"/>
          <p:cNvSpPr>
            <a:spLocks noGrp="1"/>
          </p:cNvSpPr>
          <p:nvPr>
            <p:ph type="title"/>
          </p:nvPr>
        </p:nvSpPr>
        <p:spPr/>
        <p:txBody>
          <a:bodyPr/>
          <a:lstStyle/>
          <a:p>
            <a:r>
              <a:rPr lang="en-US" dirty="0"/>
              <a:t>BDD Flow</a:t>
            </a:r>
          </a:p>
        </p:txBody>
      </p:sp>
      <p:grpSp>
        <p:nvGrpSpPr>
          <p:cNvPr id="5" name="Group 4"/>
          <p:cNvGrpSpPr/>
          <p:nvPr/>
        </p:nvGrpSpPr>
        <p:grpSpPr>
          <a:xfrm>
            <a:off x="251520" y="548680"/>
            <a:ext cx="1634117" cy="2003450"/>
            <a:chOff x="251520" y="548680"/>
            <a:chExt cx="1634117" cy="2003450"/>
          </a:xfrm>
        </p:grpSpPr>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1520" y="548680"/>
              <a:ext cx="1634117" cy="1261334"/>
            </a:xfrm>
            <a:prstGeom prst="rect">
              <a:avLst/>
            </a:prstGeom>
          </p:spPr>
        </p:pic>
        <p:sp>
          <p:nvSpPr>
            <p:cNvPr id="4" name="TextBox 3"/>
            <p:cNvSpPr txBox="1"/>
            <p:nvPr/>
          </p:nvSpPr>
          <p:spPr>
            <a:xfrm>
              <a:off x="360740" y="1628800"/>
              <a:ext cx="1402948" cy="923330"/>
            </a:xfrm>
            <a:prstGeom prst="rect">
              <a:avLst/>
            </a:prstGeom>
            <a:noFill/>
          </p:spPr>
          <p:txBody>
            <a:bodyPr wrap="none" rtlCol="0">
              <a:spAutoFit/>
            </a:bodyPr>
            <a:lstStyle/>
            <a:p>
              <a:r>
                <a:rPr lang="en-US" dirty="0"/>
                <a:t>Customer &amp;</a:t>
              </a:r>
            </a:p>
            <a:p>
              <a:r>
                <a:rPr lang="en-US" dirty="0"/>
                <a:t>Business</a:t>
              </a:r>
            </a:p>
            <a:p>
              <a:r>
                <a:rPr lang="en-US" dirty="0"/>
                <a:t>Values</a:t>
              </a:r>
            </a:p>
          </p:txBody>
        </p:sp>
      </p:grpSp>
      <p:cxnSp>
        <p:nvCxnSpPr>
          <p:cNvPr id="8" name="Straight Arrow Connector 7"/>
          <p:cNvCxnSpPr/>
          <p:nvPr/>
        </p:nvCxnSpPr>
        <p:spPr>
          <a:xfrm flipV="1">
            <a:off x="1691680" y="1700808"/>
            <a:ext cx="720080" cy="101679"/>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nvGrpSpPr>
          <p:cNvPr id="10" name="Group 9"/>
          <p:cNvGrpSpPr/>
          <p:nvPr/>
        </p:nvGrpSpPr>
        <p:grpSpPr>
          <a:xfrm>
            <a:off x="3943060" y="687028"/>
            <a:ext cx="1505963" cy="1879249"/>
            <a:chOff x="3943060" y="687028"/>
            <a:chExt cx="1505963" cy="1879249"/>
          </a:xfrm>
        </p:grpSpPr>
        <p:pic>
          <p:nvPicPr>
            <p:cNvPr id="7"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9" name="TextBox 8"/>
            <p:cNvSpPr txBox="1"/>
            <p:nvPr/>
          </p:nvSpPr>
          <p:spPr>
            <a:xfrm>
              <a:off x="4039663" y="914739"/>
              <a:ext cx="1409360" cy="1477328"/>
            </a:xfrm>
            <a:prstGeom prst="rect">
              <a:avLst/>
            </a:prstGeom>
            <a:noFill/>
          </p:spPr>
          <p:txBody>
            <a:bodyPr wrap="none" rtlCol="0">
              <a:spAutoFit/>
            </a:bodyPr>
            <a:lstStyle/>
            <a:p>
              <a:r>
                <a:rPr lang="en-US" dirty="0"/>
                <a:t>Epic 1</a:t>
              </a:r>
            </a:p>
            <a:p>
              <a:pPr marL="285750" indent="-285750">
                <a:buFontTx/>
                <a:buChar char="-"/>
              </a:pPr>
              <a:r>
                <a:rPr lang="en-US" dirty="0"/>
                <a:t>Story 1</a:t>
              </a:r>
            </a:p>
            <a:p>
              <a:pPr marL="285750" indent="-285750">
                <a:buFontTx/>
                <a:buChar char="-"/>
              </a:pPr>
              <a:r>
                <a:rPr lang="en-US" dirty="0"/>
                <a:t>Story 2</a:t>
              </a:r>
            </a:p>
            <a:p>
              <a:pPr marL="285750" indent="-285750">
                <a:buFontTx/>
                <a:buChar char="-"/>
              </a:pPr>
              <a:r>
                <a:rPr lang="en-US" dirty="0"/>
                <a:t>Story 3</a:t>
              </a:r>
            </a:p>
            <a:p>
              <a:pPr marL="285750" indent="-285750">
                <a:buFontTx/>
                <a:buChar char="-"/>
              </a:pPr>
              <a:r>
                <a:rPr lang="en-US" dirty="0"/>
                <a:t>Outcome</a:t>
              </a:r>
            </a:p>
          </p:txBody>
        </p:sp>
      </p:grpSp>
      <p:cxnSp>
        <p:nvCxnSpPr>
          <p:cNvPr id="13" name="Straight Arrow Connector 12"/>
          <p:cNvCxnSpPr>
            <a:stCxn id="6" idx="3"/>
            <a:endCxn id="7" idx="1"/>
          </p:cNvCxnSpPr>
          <p:nvPr/>
        </p:nvCxnSpPr>
        <p:spPr>
          <a:xfrm flipV="1">
            <a:off x="3207189" y="1626653"/>
            <a:ext cx="735871" cy="2147"/>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nvGrpSpPr>
          <p:cNvPr id="16" name="Group 15"/>
          <p:cNvGrpSpPr/>
          <p:nvPr/>
        </p:nvGrpSpPr>
        <p:grpSpPr>
          <a:xfrm>
            <a:off x="6358670" y="901679"/>
            <a:ext cx="1453690" cy="1879249"/>
            <a:chOff x="3943060" y="687028"/>
            <a:chExt cx="1453690" cy="1879249"/>
          </a:xfrm>
        </p:grpSpPr>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18" name="TextBox 17"/>
            <p:cNvSpPr txBox="1"/>
            <p:nvPr/>
          </p:nvSpPr>
          <p:spPr>
            <a:xfrm>
              <a:off x="3955330" y="888343"/>
              <a:ext cx="1441420" cy="1600438"/>
            </a:xfrm>
            <a:prstGeom prst="rect">
              <a:avLst/>
            </a:prstGeom>
            <a:noFill/>
          </p:spPr>
          <p:txBody>
            <a:bodyPr wrap="none" rtlCol="0">
              <a:spAutoFit/>
            </a:bodyPr>
            <a:lstStyle/>
            <a:p>
              <a:r>
                <a:rPr lang="en-US" sz="1600" dirty="0"/>
                <a:t>Story 1</a:t>
              </a:r>
            </a:p>
            <a:p>
              <a:pPr marL="285750" indent="-285750">
                <a:buFontTx/>
                <a:buChar char="-"/>
              </a:pPr>
              <a:r>
                <a:rPr lang="en-US" sz="1600" dirty="0"/>
                <a:t>Example 1</a:t>
              </a:r>
            </a:p>
            <a:p>
              <a:pPr lvl="1"/>
              <a:r>
                <a:rPr lang="en-US" sz="1600" b="1" dirty="0">
                  <a:solidFill>
                    <a:srgbClr val="00B050"/>
                  </a:solidFill>
                </a:rPr>
                <a:t>Given</a:t>
              </a:r>
            </a:p>
            <a:p>
              <a:pPr lvl="1"/>
              <a:r>
                <a:rPr lang="en-US" sz="1600" b="1" dirty="0">
                  <a:solidFill>
                    <a:srgbClr val="00B050"/>
                  </a:solidFill>
                </a:rPr>
                <a:t>When</a:t>
              </a:r>
            </a:p>
            <a:p>
              <a:pPr lvl="1"/>
              <a:r>
                <a:rPr lang="en-US" sz="1600" b="1" dirty="0">
                  <a:solidFill>
                    <a:srgbClr val="00B050"/>
                  </a:solidFill>
                </a:rPr>
                <a:t>Then</a:t>
              </a:r>
            </a:p>
            <a:p>
              <a:pPr marL="285750" indent="-285750">
                <a:buFontTx/>
                <a:buChar char="-"/>
              </a:pPr>
              <a:endParaRPr lang="en-US" sz="1600" dirty="0"/>
            </a:p>
          </p:txBody>
        </p:sp>
      </p:grpSp>
      <p:cxnSp>
        <p:nvCxnSpPr>
          <p:cNvPr id="19" name="Straight Arrow Connector 18"/>
          <p:cNvCxnSpPr>
            <a:stCxn id="7" idx="3"/>
            <a:endCxn id="17" idx="1"/>
          </p:cNvCxnSpPr>
          <p:nvPr/>
        </p:nvCxnSpPr>
        <p:spPr>
          <a:xfrm>
            <a:off x="5388636" y="1626653"/>
            <a:ext cx="970034" cy="214651"/>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7" idx="2"/>
          </p:cNvCxnSpPr>
          <p:nvPr/>
        </p:nvCxnSpPr>
        <p:spPr>
          <a:xfrm flipH="1">
            <a:off x="5220072" y="2780928"/>
            <a:ext cx="1861386" cy="576064"/>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7" idx="2"/>
          </p:cNvCxnSpPr>
          <p:nvPr/>
        </p:nvCxnSpPr>
        <p:spPr>
          <a:xfrm flipH="1">
            <a:off x="6228184" y="2780928"/>
            <a:ext cx="853274" cy="1628066"/>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grpSp>
        <p:nvGrpSpPr>
          <p:cNvPr id="31" name="Group 30"/>
          <p:cNvGrpSpPr/>
          <p:nvPr/>
        </p:nvGrpSpPr>
        <p:grpSpPr>
          <a:xfrm>
            <a:off x="708929" y="2580222"/>
            <a:ext cx="1445576" cy="1879249"/>
            <a:chOff x="3943060" y="687028"/>
            <a:chExt cx="1445576" cy="1879249"/>
          </a:xfrm>
        </p:grpSpPr>
        <p:pic>
          <p:nvPicPr>
            <p:cNvPr id="32" name="Picture 3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43060" y="687028"/>
              <a:ext cx="1445576" cy="1879249"/>
            </a:xfrm>
            <a:prstGeom prst="rect">
              <a:avLst/>
            </a:prstGeom>
          </p:spPr>
        </p:pic>
        <p:sp>
          <p:nvSpPr>
            <p:cNvPr id="33" name="TextBox 32"/>
            <p:cNvSpPr txBox="1"/>
            <p:nvPr/>
          </p:nvSpPr>
          <p:spPr>
            <a:xfrm>
              <a:off x="3955330" y="888343"/>
              <a:ext cx="1299395" cy="1169551"/>
            </a:xfrm>
            <a:prstGeom prst="rect">
              <a:avLst/>
            </a:prstGeom>
            <a:noFill/>
          </p:spPr>
          <p:txBody>
            <a:bodyPr wrap="none" rtlCol="0">
              <a:spAutoFit/>
            </a:bodyPr>
            <a:lstStyle/>
            <a:p>
              <a:r>
                <a:rPr lang="en-US" sz="1400" dirty="0"/>
                <a:t>Lite Design 1</a:t>
              </a:r>
            </a:p>
            <a:p>
              <a:pPr marL="285750" indent="-285750">
                <a:buFontTx/>
                <a:buChar char="-"/>
              </a:pPr>
              <a:r>
                <a:rPr lang="en-US" sz="1400" dirty="0"/>
                <a:t>Class 1</a:t>
              </a:r>
            </a:p>
            <a:p>
              <a:pPr marL="365760" lvl="1" indent="-285750">
                <a:buFontTx/>
                <a:buChar char="-"/>
              </a:pPr>
              <a:r>
                <a:rPr lang="en-US" sz="1400" dirty="0"/>
                <a:t>Method 1</a:t>
              </a:r>
            </a:p>
            <a:p>
              <a:pPr marL="365760" lvl="1" indent="-285750">
                <a:buFontTx/>
                <a:buChar char="-"/>
              </a:pPr>
              <a:r>
                <a:rPr lang="en-US" sz="1400" dirty="0"/>
                <a:t>Method 2</a:t>
              </a:r>
            </a:p>
            <a:p>
              <a:pPr marL="285750" indent="-285750">
                <a:buFontTx/>
                <a:buChar char="-"/>
              </a:pPr>
              <a:r>
                <a:rPr lang="en-US" sz="1400" dirty="0"/>
                <a:t>Class 2</a:t>
              </a:r>
            </a:p>
          </p:txBody>
        </p:sp>
      </p:grpSp>
      <p:cxnSp>
        <p:nvCxnSpPr>
          <p:cNvPr id="34" name="Straight Arrow Connector 33"/>
          <p:cNvCxnSpPr>
            <a:cxnSpLocks/>
            <a:stCxn id="32" idx="2"/>
          </p:cNvCxnSpPr>
          <p:nvPr/>
        </p:nvCxnSpPr>
        <p:spPr>
          <a:xfrm>
            <a:off x="1431717" y="4459471"/>
            <a:ext cx="1862578" cy="619964"/>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37" name="Straight Arrow Connector 36"/>
          <p:cNvCxnSpPr>
            <a:cxnSpLocks/>
            <a:stCxn id="17" idx="2"/>
            <a:endCxn id="32" idx="3"/>
          </p:cNvCxnSpPr>
          <p:nvPr/>
        </p:nvCxnSpPr>
        <p:spPr>
          <a:xfrm flipH="1">
            <a:off x="2154505" y="2780928"/>
            <a:ext cx="4926953" cy="738919"/>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41" name="Straight Arrow Connector 40"/>
          <p:cNvCxnSpPr>
            <a:stCxn id="32" idx="2"/>
            <a:endCxn id="40" idx="2"/>
          </p:cNvCxnSpPr>
          <p:nvPr/>
        </p:nvCxnSpPr>
        <p:spPr>
          <a:xfrm>
            <a:off x="1431717" y="4459471"/>
            <a:ext cx="2921286" cy="447192"/>
          </a:xfrm>
          <a:prstGeom prst="straightConnector1">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47" name="TextBox 46"/>
          <p:cNvSpPr txBox="1"/>
          <p:nvPr/>
        </p:nvSpPr>
        <p:spPr>
          <a:xfrm>
            <a:off x="6876257" y="3198455"/>
            <a:ext cx="2267744" cy="3323987"/>
          </a:xfrm>
          <a:prstGeom prst="rect">
            <a:avLst/>
          </a:prstGeom>
          <a:noFill/>
        </p:spPr>
        <p:txBody>
          <a:bodyPr wrap="square" rtlCol="0">
            <a:spAutoFit/>
          </a:bodyPr>
          <a:lstStyle/>
          <a:p>
            <a:r>
              <a:rPr lang="en-US" sz="1400" dirty="0"/>
              <a:t>Deliverables:</a:t>
            </a:r>
          </a:p>
          <a:p>
            <a:pPr marL="285750" indent="-285750">
              <a:buFont typeface="Arial" panose="020B0604020202020204" pitchFamily="34" charset="0"/>
              <a:buChar char="•"/>
            </a:pPr>
            <a:r>
              <a:rPr lang="en-US" sz="1400" dirty="0"/>
              <a:t>Great team collaboration</a:t>
            </a:r>
          </a:p>
          <a:p>
            <a:pPr marL="285750" indent="-285750">
              <a:buFont typeface="Arial" panose="020B0604020202020204" pitchFamily="34" charset="0"/>
              <a:buChar char="•"/>
            </a:pPr>
            <a:r>
              <a:rPr lang="en-US" sz="1400" dirty="0"/>
              <a:t>“Living” spec document</a:t>
            </a:r>
          </a:p>
          <a:p>
            <a:pPr marL="285750" indent="-285750">
              <a:buFont typeface="Arial" panose="020B0604020202020204" pitchFamily="34" charset="0"/>
              <a:buChar char="•"/>
            </a:pPr>
            <a:r>
              <a:rPr lang="en-US" sz="1400" dirty="0"/>
              <a:t>Incremental, provable progress</a:t>
            </a:r>
          </a:p>
          <a:p>
            <a:pPr marL="285750" indent="-285750">
              <a:buFont typeface="Arial" panose="020B0604020202020204" pitchFamily="34" charset="0"/>
              <a:buChar char="•"/>
            </a:pPr>
            <a:r>
              <a:rPr lang="en-US" sz="1400" dirty="0"/>
              <a:t>Balance between spec and unit testing</a:t>
            </a:r>
          </a:p>
          <a:p>
            <a:pPr marL="285750" indent="-285750">
              <a:buFont typeface="Arial" panose="020B0604020202020204" pitchFamily="34" charset="0"/>
              <a:buChar char="•"/>
            </a:pPr>
            <a:r>
              <a:rPr lang="en-US" sz="1400" dirty="0"/>
              <a:t>Discipline on testing and sequence</a:t>
            </a:r>
          </a:p>
          <a:p>
            <a:pPr marL="285750" indent="-285750">
              <a:buFont typeface="Arial" panose="020B0604020202020204" pitchFamily="34" charset="0"/>
              <a:buChar char="•"/>
            </a:pPr>
            <a:r>
              <a:rPr lang="en-US" sz="1400" dirty="0"/>
              <a:t>Applications designed to be auto tested</a:t>
            </a:r>
          </a:p>
          <a:p>
            <a:pPr marL="285750" indent="-285750">
              <a:buFont typeface="Arial" panose="020B0604020202020204" pitchFamily="34" charset="0"/>
              <a:buChar char="•"/>
            </a:pPr>
            <a:r>
              <a:rPr lang="en-US" sz="1400" dirty="0">
                <a:solidFill>
                  <a:srgbClr val="AE1517"/>
                </a:solidFill>
              </a:rPr>
              <a:t>Not covered: </a:t>
            </a:r>
            <a:r>
              <a:rPr lang="en-US" sz="1400" u="sng" dirty="0">
                <a:solidFill>
                  <a:srgbClr val="AE1517"/>
                </a:solidFill>
              </a:rPr>
              <a:t>value</a:t>
            </a:r>
            <a:r>
              <a:rPr lang="en-US" sz="1400" dirty="0">
                <a:solidFill>
                  <a:srgbClr val="AE1517"/>
                </a:solidFill>
              </a:rPr>
              <a:t> feedback</a:t>
            </a:r>
          </a:p>
        </p:txBody>
      </p:sp>
      <p:sp>
        <p:nvSpPr>
          <p:cNvPr id="14" name="Footer Placeholder 13"/>
          <p:cNvSpPr>
            <a:spLocks noGrp="1"/>
          </p:cNvSpPr>
          <p:nvPr>
            <p:ph type="ftr" sz="quarter" idx="10"/>
          </p:nvPr>
        </p:nvSpPr>
        <p:spPr>
          <a:xfrm>
            <a:off x="3131840" y="6619826"/>
            <a:ext cx="3024336" cy="193550"/>
          </a:xfrm>
        </p:spPr>
        <p:txBody>
          <a:bodyPr/>
          <a:lstStyle/>
          <a:p>
            <a:pPr algn="ctr">
              <a:defRPr/>
            </a:pPr>
            <a:r>
              <a:rPr lang="en-US" altLang="en-US"/>
              <a:t>©2013-2017 Octopus Software LLC</a:t>
            </a:r>
          </a:p>
        </p:txBody>
      </p:sp>
      <p:cxnSp>
        <p:nvCxnSpPr>
          <p:cNvPr id="23" name="Elbow Connector 22"/>
          <p:cNvCxnSpPr/>
          <p:nvPr/>
        </p:nvCxnSpPr>
        <p:spPr>
          <a:xfrm rot="10800000">
            <a:off x="467544" y="2552130"/>
            <a:ext cx="4320480" cy="2852204"/>
          </a:xfrm>
          <a:prstGeom prst="curvedConnector3">
            <a:avLst>
              <a:gd name="adj1" fmla="val 100620"/>
            </a:avLst>
          </a:prstGeom>
          <a:ln w="28575">
            <a:solidFill>
              <a:srgbClr val="FF0000"/>
            </a:solidFill>
            <a:prstDash val="dash"/>
            <a:tailEnd type="stealth" w="lg" len="lg"/>
          </a:ln>
        </p:spPr>
        <p:style>
          <a:lnRef idx="3">
            <a:schemeClr val="accent4"/>
          </a:lnRef>
          <a:fillRef idx="0">
            <a:schemeClr val="accent4"/>
          </a:fillRef>
          <a:effectRef idx="2">
            <a:schemeClr val="accent4"/>
          </a:effectRef>
          <a:fontRef idx="minor">
            <a:schemeClr val="tx1"/>
          </a:fontRef>
        </p:style>
      </p:cxnSp>
      <p:grpSp>
        <p:nvGrpSpPr>
          <p:cNvPr id="53" name="Group 52"/>
          <p:cNvGrpSpPr/>
          <p:nvPr/>
        </p:nvGrpSpPr>
        <p:grpSpPr>
          <a:xfrm>
            <a:off x="0" y="4858528"/>
            <a:ext cx="2782357" cy="2026856"/>
            <a:chOff x="5014900" y="2895327"/>
            <a:chExt cx="4021596" cy="3289968"/>
          </a:xfrm>
        </p:grpSpPr>
        <p:sp>
          <p:nvSpPr>
            <p:cNvPr id="54" name="Oval 53"/>
            <p:cNvSpPr/>
            <p:nvPr/>
          </p:nvSpPr>
          <p:spPr>
            <a:xfrm>
              <a:off x="6660232" y="2996952"/>
              <a:ext cx="914400" cy="914400"/>
            </a:xfrm>
            <a:prstGeom prst="ellipse">
              <a:avLst/>
            </a:prstGeom>
            <a:gradFill>
              <a:gsLst>
                <a:gs pos="0">
                  <a:srgbClr val="FF0000"/>
                </a:gs>
                <a:gs pos="50000">
                  <a:srgbClr val="FF0000"/>
                </a:gs>
                <a:gs pos="100000">
                  <a:srgbClr val="FF00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dirty="0"/>
                <a:t>Red (fail)</a:t>
              </a:r>
            </a:p>
          </p:txBody>
        </p:sp>
        <p:sp>
          <p:nvSpPr>
            <p:cNvPr id="55" name="Oval 54"/>
            <p:cNvSpPr/>
            <p:nvPr/>
          </p:nvSpPr>
          <p:spPr>
            <a:xfrm>
              <a:off x="7546032" y="4242792"/>
              <a:ext cx="914400" cy="914400"/>
            </a:xfrm>
            <a:prstGeom prst="ellipse">
              <a:avLst/>
            </a:prstGeom>
            <a:gradFill>
              <a:gsLst>
                <a:gs pos="0">
                  <a:srgbClr val="00B050"/>
                </a:gs>
                <a:gs pos="50000">
                  <a:srgbClr val="00B050"/>
                </a:gs>
                <a:gs pos="100000">
                  <a:srgbClr val="00B05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000" dirty="0">
                  <a:solidFill>
                    <a:schemeClr val="tx1"/>
                  </a:solidFill>
                </a:rPr>
                <a:t>Green (pass)</a:t>
              </a:r>
            </a:p>
          </p:txBody>
        </p:sp>
        <p:sp>
          <p:nvSpPr>
            <p:cNvPr id="56" name="Oval 55"/>
            <p:cNvSpPr/>
            <p:nvPr/>
          </p:nvSpPr>
          <p:spPr>
            <a:xfrm>
              <a:off x="5745832" y="4221088"/>
              <a:ext cx="914400" cy="914400"/>
            </a:xfrm>
            <a:prstGeom prst="ellipse">
              <a:avLst/>
            </a:prstGeom>
            <a:gradFill>
              <a:gsLst>
                <a:gs pos="0">
                  <a:srgbClr val="FFFF00"/>
                </a:gs>
                <a:gs pos="50000">
                  <a:srgbClr val="FFFF00"/>
                </a:gs>
                <a:gs pos="100000">
                  <a:srgbClr val="FFFF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800" b="1" dirty="0">
                  <a:solidFill>
                    <a:schemeClr val="tx1"/>
                  </a:solidFill>
                </a:rPr>
                <a:t>Refactor</a:t>
              </a:r>
            </a:p>
          </p:txBody>
        </p:sp>
        <p:cxnSp>
          <p:nvCxnSpPr>
            <p:cNvPr id="57" name="Curved Connector 56"/>
            <p:cNvCxnSpPr>
              <a:stCxn id="54" idx="6"/>
              <a:endCxn id="55" idx="0"/>
            </p:cNvCxnSpPr>
            <p:nvPr/>
          </p:nvCxnSpPr>
          <p:spPr>
            <a:xfrm>
              <a:off x="7574632" y="3454152"/>
              <a:ext cx="428600" cy="78864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58" name="Curved Connector 57"/>
            <p:cNvCxnSpPr>
              <a:stCxn id="55" idx="4"/>
              <a:endCxn id="56" idx="4"/>
            </p:cNvCxnSpPr>
            <p:nvPr/>
          </p:nvCxnSpPr>
          <p:spPr>
            <a:xfrm rot="5400000" flipH="1">
              <a:off x="7092280" y="4246240"/>
              <a:ext cx="21704" cy="1800200"/>
            </a:xfrm>
            <a:prstGeom prst="curvedConnector3">
              <a:avLst>
                <a:gd name="adj1" fmla="val -105326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59" name="Curved Connector 58"/>
            <p:cNvCxnSpPr>
              <a:stCxn id="56" idx="0"/>
              <a:endCxn id="54" idx="2"/>
            </p:cNvCxnSpPr>
            <p:nvPr/>
          </p:nvCxnSpPr>
          <p:spPr>
            <a:xfrm rot="5400000" flipH="1" flipV="1">
              <a:off x="6048164" y="3609020"/>
              <a:ext cx="766936" cy="45720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7596337" y="2895327"/>
              <a:ext cx="1274440" cy="549537"/>
            </a:xfrm>
            <a:prstGeom prst="rect">
              <a:avLst/>
            </a:prstGeom>
            <a:solidFill>
              <a:srgbClr val="FFCCCC"/>
            </a:solidFill>
          </p:spPr>
          <p:txBody>
            <a:bodyPr wrap="square" rtlCol="0">
              <a:spAutoFit/>
            </a:bodyPr>
            <a:lstStyle/>
            <a:p>
              <a:r>
                <a:rPr lang="en-US" sz="800" dirty="0">
                  <a:solidFill>
                    <a:srgbClr val="FF0000"/>
                  </a:solidFill>
                </a:rPr>
                <a:t>Right a test that fails</a:t>
              </a:r>
            </a:p>
          </p:txBody>
        </p:sp>
        <p:sp>
          <p:nvSpPr>
            <p:cNvPr id="61" name="TextBox 60"/>
            <p:cNvSpPr txBox="1"/>
            <p:nvPr/>
          </p:nvSpPr>
          <p:spPr>
            <a:xfrm>
              <a:off x="8003232" y="5236095"/>
              <a:ext cx="1033264" cy="949200"/>
            </a:xfrm>
            <a:prstGeom prst="rect">
              <a:avLst/>
            </a:prstGeom>
            <a:solidFill>
              <a:srgbClr val="9BFFC8"/>
            </a:solidFill>
          </p:spPr>
          <p:txBody>
            <a:bodyPr wrap="square" rtlCol="0">
              <a:spAutoFit/>
            </a:bodyPr>
            <a:lstStyle/>
            <a:p>
              <a:r>
                <a:rPr lang="en-US" sz="800" dirty="0">
                  <a:solidFill>
                    <a:srgbClr val="00B050"/>
                  </a:solidFill>
                </a:rPr>
                <a:t>Just enough code to pass</a:t>
              </a:r>
            </a:p>
          </p:txBody>
        </p:sp>
        <p:sp>
          <p:nvSpPr>
            <p:cNvPr id="62" name="TextBox 61"/>
            <p:cNvSpPr txBox="1"/>
            <p:nvPr/>
          </p:nvSpPr>
          <p:spPr>
            <a:xfrm>
              <a:off x="5014900" y="5143400"/>
              <a:ext cx="1033264" cy="749369"/>
            </a:xfrm>
            <a:prstGeom prst="rect">
              <a:avLst/>
            </a:prstGeom>
            <a:solidFill>
              <a:srgbClr val="FFFFCC"/>
            </a:solidFill>
          </p:spPr>
          <p:txBody>
            <a:bodyPr wrap="square" rtlCol="0">
              <a:spAutoFit/>
            </a:bodyPr>
            <a:lstStyle/>
            <a:p>
              <a:r>
                <a:rPr lang="en-US" sz="800" dirty="0">
                  <a:solidFill>
                    <a:srgbClr val="00B050"/>
                  </a:solidFill>
                </a:rPr>
                <a:t>Improve design &amp; code</a:t>
              </a:r>
            </a:p>
          </p:txBody>
        </p:sp>
        <p:grpSp>
          <p:nvGrpSpPr>
            <p:cNvPr id="63" name="Group 62"/>
            <p:cNvGrpSpPr/>
            <p:nvPr/>
          </p:nvGrpSpPr>
          <p:grpSpPr>
            <a:xfrm>
              <a:off x="6672064" y="3933056"/>
              <a:ext cx="924272" cy="658214"/>
              <a:chOff x="6749008" y="4066930"/>
              <a:chExt cx="924272" cy="658214"/>
            </a:xfrm>
          </p:grpSpPr>
          <p:sp>
            <p:nvSpPr>
              <p:cNvPr id="65" name="Curved Left Arrow 64"/>
              <p:cNvSpPr/>
              <p:nvPr/>
            </p:nvSpPr>
            <p:spPr>
              <a:xfrm flipH="1" flipV="1">
                <a:off x="6749008" y="4066930"/>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66" name="Curved Left Arrow 65"/>
              <p:cNvSpPr/>
              <p:nvPr/>
            </p:nvSpPr>
            <p:spPr>
              <a:xfrm>
                <a:off x="7241232" y="4077072"/>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grpSp>
        <p:sp>
          <p:nvSpPr>
            <p:cNvPr id="64" name="TextBox 63"/>
            <p:cNvSpPr txBox="1"/>
            <p:nvPr/>
          </p:nvSpPr>
          <p:spPr>
            <a:xfrm>
              <a:off x="6660231" y="4077073"/>
              <a:ext cx="924934" cy="424642"/>
            </a:xfrm>
            <a:prstGeom prst="rect">
              <a:avLst/>
            </a:prstGeom>
            <a:noFill/>
          </p:spPr>
          <p:txBody>
            <a:bodyPr wrap="none" rtlCol="0">
              <a:spAutoFit/>
            </a:bodyPr>
            <a:lstStyle/>
            <a:p>
              <a:r>
                <a:rPr lang="en-US" sz="1050" dirty="0"/>
                <a:t>Repeat</a:t>
              </a:r>
            </a:p>
          </p:txBody>
        </p:sp>
      </p:grpSp>
    </p:spTree>
    <p:extLst>
      <p:ext uri="{BB962C8B-B14F-4D97-AF65-F5344CB8AC3E}">
        <p14:creationId xmlns:p14="http://schemas.microsoft.com/office/powerpoint/2010/main" val="54997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1000"/>
                                        <p:tgtEl>
                                          <p:spTgt spid="41"/>
                                        </p:tgtEl>
                                      </p:cBhvr>
                                    </p:animEffect>
                                    <p:anim calcmode="lin" valueType="num">
                                      <p:cBhvr>
                                        <p:cTn id="46" dur="1000" fill="hold"/>
                                        <p:tgtEl>
                                          <p:spTgt spid="41"/>
                                        </p:tgtEl>
                                        <p:attrNameLst>
                                          <p:attrName>ppt_x</p:attrName>
                                        </p:attrNameLst>
                                      </p:cBhvr>
                                      <p:tavLst>
                                        <p:tav tm="0">
                                          <p:val>
                                            <p:strVal val="#ppt_x"/>
                                          </p:val>
                                        </p:tav>
                                        <p:tav tm="100000">
                                          <p:val>
                                            <p:strVal val="#ppt_x"/>
                                          </p:val>
                                        </p:tav>
                                      </p:tavLst>
                                    </p:anim>
                                    <p:anim calcmode="lin" valueType="num">
                                      <p:cBhvr>
                                        <p:cTn id="47" dur="1000" fill="hold"/>
                                        <p:tgtEl>
                                          <p:spTgt spid="41"/>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1000"/>
                                        <p:tgtEl>
                                          <p:spTgt spid="40"/>
                                        </p:tgtEl>
                                      </p:cBhvr>
                                    </p:animEffect>
                                    <p:anim calcmode="lin" valueType="num">
                                      <p:cBhvr>
                                        <p:cTn id="51" dur="1000" fill="hold"/>
                                        <p:tgtEl>
                                          <p:spTgt spid="40"/>
                                        </p:tgtEl>
                                        <p:attrNameLst>
                                          <p:attrName>ppt_x</p:attrName>
                                        </p:attrNameLst>
                                      </p:cBhvr>
                                      <p:tavLst>
                                        <p:tav tm="0">
                                          <p:val>
                                            <p:strVal val="#ppt_x"/>
                                          </p:val>
                                        </p:tav>
                                        <p:tav tm="100000">
                                          <p:val>
                                            <p:strVal val="#ppt_x"/>
                                          </p:val>
                                        </p:tav>
                                      </p:tavLst>
                                    </p:anim>
                                    <p:anim calcmode="lin" valueType="num">
                                      <p:cBhvr>
                                        <p:cTn id="52"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Graphic spid="24" grpId="0">
        <p:bldAsOne/>
      </p:bldGraphic>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759619"/>
          </a:xfrm>
        </p:spPr>
        <p:txBody>
          <a:bodyPr/>
          <a:lstStyle/>
          <a:p>
            <a:r>
              <a:rPr lang="en-US" dirty="0"/>
              <a:t>TDD</a:t>
            </a:r>
          </a:p>
        </p:txBody>
      </p:sp>
      <p:sp>
        <p:nvSpPr>
          <p:cNvPr id="3" name="Content Placeholder 2"/>
          <p:cNvSpPr>
            <a:spLocks noGrp="1"/>
          </p:cNvSpPr>
          <p:nvPr>
            <p:ph idx="1"/>
          </p:nvPr>
        </p:nvSpPr>
        <p:spPr>
          <a:xfrm>
            <a:off x="35496" y="1268760"/>
            <a:ext cx="6564560" cy="2683495"/>
          </a:xfrm>
        </p:spPr>
        <p:txBody>
          <a:bodyPr/>
          <a:lstStyle/>
          <a:p>
            <a:pPr marL="0" indent="0">
              <a:lnSpc>
                <a:spcPct val="90000"/>
              </a:lnSpc>
              <a:spcBef>
                <a:spcPts val="600"/>
              </a:spcBef>
              <a:buNone/>
            </a:pPr>
            <a:r>
              <a:rPr lang="en-US" sz="2800" dirty="0"/>
              <a:t>There is a simple, very short cycle to this:</a:t>
            </a:r>
          </a:p>
          <a:p>
            <a:pPr marL="457200" indent="-457200">
              <a:lnSpc>
                <a:spcPct val="90000"/>
              </a:lnSpc>
              <a:spcBef>
                <a:spcPts val="600"/>
              </a:spcBef>
              <a:buFont typeface="+mj-lt"/>
              <a:buAutoNum type="arabicPeriod"/>
            </a:pPr>
            <a:r>
              <a:rPr lang="en-US" sz="2800" dirty="0"/>
              <a:t>Write a test for a design</a:t>
            </a:r>
          </a:p>
          <a:p>
            <a:pPr marL="457200" indent="-457200">
              <a:lnSpc>
                <a:spcPct val="90000"/>
              </a:lnSpc>
              <a:spcBef>
                <a:spcPts val="600"/>
              </a:spcBef>
              <a:buFont typeface="+mj-lt"/>
              <a:buAutoNum type="arabicPeriod"/>
            </a:pPr>
            <a:r>
              <a:rPr lang="en-US" sz="2800" dirty="0"/>
              <a:t>See it </a:t>
            </a:r>
            <a:r>
              <a:rPr lang="en-US" sz="2800" dirty="0">
                <a:solidFill>
                  <a:srgbClr val="FF0000"/>
                </a:solidFill>
              </a:rPr>
              <a:t>fail</a:t>
            </a:r>
          </a:p>
          <a:p>
            <a:pPr marL="457200" indent="-457200">
              <a:lnSpc>
                <a:spcPct val="90000"/>
              </a:lnSpc>
              <a:spcBef>
                <a:spcPts val="600"/>
              </a:spcBef>
              <a:buFont typeface="+mj-lt"/>
              <a:buAutoNum type="arabicPeriod"/>
            </a:pPr>
            <a:r>
              <a:rPr lang="en-US" sz="2800" dirty="0"/>
              <a:t>Write code to get it to </a:t>
            </a:r>
            <a:r>
              <a:rPr lang="en-US" sz="2800" dirty="0">
                <a:solidFill>
                  <a:srgbClr val="00B050"/>
                </a:solidFill>
              </a:rPr>
              <a:t>pass</a:t>
            </a:r>
          </a:p>
          <a:p>
            <a:pPr marL="457200" indent="-457200">
              <a:lnSpc>
                <a:spcPct val="90000"/>
              </a:lnSpc>
              <a:spcBef>
                <a:spcPts val="600"/>
              </a:spcBef>
              <a:buFont typeface="+mj-lt"/>
              <a:buAutoNum type="arabicPeriod"/>
            </a:pPr>
            <a:r>
              <a:rPr lang="en-US" sz="2800" dirty="0"/>
              <a:t>Clean and improve design as you go</a:t>
            </a:r>
          </a:p>
        </p:txBody>
      </p:sp>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grpSp>
        <p:nvGrpSpPr>
          <p:cNvPr id="7" name="Group 6"/>
          <p:cNvGrpSpPr/>
          <p:nvPr/>
        </p:nvGrpSpPr>
        <p:grpSpPr>
          <a:xfrm>
            <a:off x="5014900" y="3106197"/>
            <a:ext cx="4021596" cy="2987099"/>
            <a:chOff x="5014900" y="2895327"/>
            <a:chExt cx="4021596" cy="2987099"/>
          </a:xfrm>
        </p:grpSpPr>
        <p:sp>
          <p:nvSpPr>
            <p:cNvPr id="8" name="Oval 7"/>
            <p:cNvSpPr/>
            <p:nvPr/>
          </p:nvSpPr>
          <p:spPr>
            <a:xfrm>
              <a:off x="6660232" y="2996952"/>
              <a:ext cx="914400" cy="914400"/>
            </a:xfrm>
            <a:prstGeom prst="ellipse">
              <a:avLst/>
            </a:prstGeom>
            <a:gradFill>
              <a:gsLst>
                <a:gs pos="0">
                  <a:srgbClr val="FF0000"/>
                </a:gs>
                <a:gs pos="50000">
                  <a:srgbClr val="FF0000"/>
                </a:gs>
                <a:gs pos="100000">
                  <a:srgbClr val="FF00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Red (fail)</a:t>
              </a:r>
            </a:p>
          </p:txBody>
        </p:sp>
        <p:sp>
          <p:nvSpPr>
            <p:cNvPr id="9" name="Oval 8"/>
            <p:cNvSpPr/>
            <p:nvPr/>
          </p:nvSpPr>
          <p:spPr>
            <a:xfrm>
              <a:off x="7546032" y="4242792"/>
              <a:ext cx="914400" cy="914400"/>
            </a:xfrm>
            <a:prstGeom prst="ellipse">
              <a:avLst/>
            </a:prstGeom>
            <a:gradFill>
              <a:gsLst>
                <a:gs pos="0">
                  <a:srgbClr val="00B050"/>
                </a:gs>
                <a:gs pos="50000">
                  <a:srgbClr val="00B050"/>
                </a:gs>
                <a:gs pos="100000">
                  <a:srgbClr val="00B05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600" dirty="0">
                  <a:solidFill>
                    <a:schemeClr val="tx1"/>
                  </a:solidFill>
                </a:rPr>
                <a:t>Green (pass)</a:t>
              </a:r>
            </a:p>
          </p:txBody>
        </p:sp>
        <p:sp>
          <p:nvSpPr>
            <p:cNvPr id="10" name="Oval 9"/>
            <p:cNvSpPr/>
            <p:nvPr/>
          </p:nvSpPr>
          <p:spPr>
            <a:xfrm>
              <a:off x="5745832" y="4221088"/>
              <a:ext cx="914400" cy="914400"/>
            </a:xfrm>
            <a:prstGeom prst="ellipse">
              <a:avLst/>
            </a:prstGeom>
            <a:gradFill>
              <a:gsLst>
                <a:gs pos="0">
                  <a:srgbClr val="FFFF00"/>
                </a:gs>
                <a:gs pos="50000">
                  <a:srgbClr val="FFFF00"/>
                </a:gs>
                <a:gs pos="100000">
                  <a:srgbClr val="FFFF00"/>
                </a:gs>
              </a:gsLst>
            </a:gradFill>
            <a:effectLst>
              <a:outerShdw blurRad="76200" dir="18900000" sy="23000" kx="-1200000" algn="bl" rotWithShape="0">
                <a:prstClr val="black">
                  <a:alpha val="20000"/>
                </a:prstClr>
              </a:outerShdw>
            </a:effectLst>
            <a:scene3d>
              <a:camera prst="orthographicFront"/>
              <a:lightRig rig="threePt" dir="t"/>
            </a:scene3d>
            <a:sp3d>
              <a:bevelT w="457200" h="457200"/>
              <a:bevelB w="457200" h="457200"/>
            </a:sp3d>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lang="en-US" sz="1200" b="1" dirty="0">
                  <a:solidFill>
                    <a:schemeClr val="tx1"/>
                  </a:solidFill>
                </a:rPr>
                <a:t>Refactor</a:t>
              </a:r>
            </a:p>
          </p:txBody>
        </p:sp>
        <p:cxnSp>
          <p:nvCxnSpPr>
            <p:cNvPr id="11" name="Curved Connector 10"/>
            <p:cNvCxnSpPr>
              <a:stCxn id="8" idx="6"/>
              <a:endCxn id="9" idx="0"/>
            </p:cNvCxnSpPr>
            <p:nvPr/>
          </p:nvCxnSpPr>
          <p:spPr>
            <a:xfrm>
              <a:off x="7574632" y="3454152"/>
              <a:ext cx="428600" cy="78864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12" name="Curved Connector 11"/>
            <p:cNvCxnSpPr>
              <a:stCxn id="9" idx="4"/>
              <a:endCxn id="10" idx="4"/>
            </p:cNvCxnSpPr>
            <p:nvPr/>
          </p:nvCxnSpPr>
          <p:spPr>
            <a:xfrm rot="5400000" flipH="1">
              <a:off x="7092280" y="4246240"/>
              <a:ext cx="21704" cy="1800200"/>
            </a:xfrm>
            <a:prstGeom prst="curvedConnector3">
              <a:avLst>
                <a:gd name="adj1" fmla="val -1053262"/>
              </a:avLst>
            </a:prstGeom>
            <a:ln w="38100">
              <a:tailEnd type="stealth" w="lg" len="lg"/>
            </a:ln>
          </p:spPr>
          <p:style>
            <a:lnRef idx="3">
              <a:schemeClr val="dk1"/>
            </a:lnRef>
            <a:fillRef idx="0">
              <a:schemeClr val="dk1"/>
            </a:fillRef>
            <a:effectRef idx="2">
              <a:schemeClr val="dk1"/>
            </a:effectRef>
            <a:fontRef idx="minor">
              <a:schemeClr val="tx1"/>
            </a:fontRef>
          </p:style>
        </p:cxnSp>
        <p:cxnSp>
          <p:nvCxnSpPr>
            <p:cNvPr id="13" name="Curved Connector 12"/>
            <p:cNvCxnSpPr>
              <a:stCxn id="10" idx="0"/>
              <a:endCxn id="8" idx="2"/>
            </p:cNvCxnSpPr>
            <p:nvPr/>
          </p:nvCxnSpPr>
          <p:spPr>
            <a:xfrm rot="5400000" flipH="1" flipV="1">
              <a:off x="6048164" y="3609020"/>
              <a:ext cx="766936" cy="457200"/>
            </a:xfrm>
            <a:prstGeom prst="curvedConnector2">
              <a:avLst/>
            </a:prstGeom>
            <a:ln w="38100">
              <a:tailEnd type="stealth" w="lg" len="lg"/>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7596336" y="2895327"/>
              <a:ext cx="1274440" cy="461665"/>
            </a:xfrm>
            <a:prstGeom prst="rect">
              <a:avLst/>
            </a:prstGeom>
            <a:solidFill>
              <a:srgbClr val="FFCCCC"/>
            </a:solidFill>
          </p:spPr>
          <p:txBody>
            <a:bodyPr wrap="square" rtlCol="0">
              <a:spAutoFit/>
            </a:bodyPr>
            <a:lstStyle/>
            <a:p>
              <a:r>
                <a:rPr lang="en-US" sz="1200" dirty="0">
                  <a:solidFill>
                    <a:srgbClr val="FF0000"/>
                  </a:solidFill>
                </a:rPr>
                <a:t>Right a test that fails</a:t>
              </a:r>
            </a:p>
          </p:txBody>
        </p:sp>
        <p:sp>
          <p:nvSpPr>
            <p:cNvPr id="15" name="TextBox 14"/>
            <p:cNvSpPr txBox="1"/>
            <p:nvPr/>
          </p:nvSpPr>
          <p:spPr>
            <a:xfrm>
              <a:off x="8003232" y="5236095"/>
              <a:ext cx="1033264" cy="646331"/>
            </a:xfrm>
            <a:prstGeom prst="rect">
              <a:avLst/>
            </a:prstGeom>
            <a:solidFill>
              <a:srgbClr val="9BFFC8"/>
            </a:solidFill>
          </p:spPr>
          <p:txBody>
            <a:bodyPr wrap="square" rtlCol="0">
              <a:spAutoFit/>
            </a:bodyPr>
            <a:lstStyle/>
            <a:p>
              <a:r>
                <a:rPr lang="en-US" sz="1200" dirty="0">
                  <a:solidFill>
                    <a:srgbClr val="00B050"/>
                  </a:solidFill>
                </a:rPr>
                <a:t>Just enough code to pass</a:t>
              </a:r>
            </a:p>
          </p:txBody>
        </p:sp>
        <p:sp>
          <p:nvSpPr>
            <p:cNvPr id="16" name="TextBox 15"/>
            <p:cNvSpPr txBox="1"/>
            <p:nvPr/>
          </p:nvSpPr>
          <p:spPr>
            <a:xfrm>
              <a:off x="5014900" y="5143399"/>
              <a:ext cx="1033264" cy="646331"/>
            </a:xfrm>
            <a:prstGeom prst="rect">
              <a:avLst/>
            </a:prstGeom>
            <a:solidFill>
              <a:srgbClr val="FFFFCC"/>
            </a:solidFill>
          </p:spPr>
          <p:txBody>
            <a:bodyPr wrap="square" rtlCol="0">
              <a:spAutoFit/>
            </a:bodyPr>
            <a:lstStyle/>
            <a:p>
              <a:r>
                <a:rPr lang="en-US" sz="1200" dirty="0">
                  <a:solidFill>
                    <a:srgbClr val="00B050"/>
                  </a:solidFill>
                </a:rPr>
                <a:t>Improve design &amp; code</a:t>
              </a:r>
            </a:p>
          </p:txBody>
        </p:sp>
        <p:grpSp>
          <p:nvGrpSpPr>
            <p:cNvPr id="17" name="Group 16"/>
            <p:cNvGrpSpPr/>
            <p:nvPr/>
          </p:nvGrpSpPr>
          <p:grpSpPr>
            <a:xfrm>
              <a:off x="6672064" y="3933056"/>
              <a:ext cx="924272" cy="658214"/>
              <a:chOff x="6749008" y="4066930"/>
              <a:chExt cx="924272" cy="658214"/>
            </a:xfrm>
          </p:grpSpPr>
          <p:sp>
            <p:nvSpPr>
              <p:cNvPr id="19" name="Curved Left Arrow 18"/>
              <p:cNvSpPr/>
              <p:nvPr/>
            </p:nvSpPr>
            <p:spPr>
              <a:xfrm flipH="1" flipV="1">
                <a:off x="6749008" y="4066930"/>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Left Arrow 19"/>
              <p:cNvSpPr/>
              <p:nvPr/>
            </p:nvSpPr>
            <p:spPr>
              <a:xfrm>
                <a:off x="7241232" y="4077072"/>
                <a:ext cx="432048" cy="64807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 name="TextBox 17"/>
            <p:cNvSpPr txBox="1"/>
            <p:nvPr/>
          </p:nvSpPr>
          <p:spPr>
            <a:xfrm>
              <a:off x="6660232" y="4077072"/>
              <a:ext cx="928459" cy="369332"/>
            </a:xfrm>
            <a:prstGeom prst="rect">
              <a:avLst/>
            </a:prstGeom>
            <a:noFill/>
          </p:spPr>
          <p:txBody>
            <a:bodyPr wrap="none" rtlCol="0">
              <a:spAutoFit/>
            </a:bodyPr>
            <a:lstStyle/>
            <a:p>
              <a:r>
                <a:rPr lang="en-US" dirty="0"/>
                <a:t>Repeat</a:t>
              </a:r>
            </a:p>
          </p:txBody>
        </p:sp>
      </p:grpSp>
      <p:sp>
        <p:nvSpPr>
          <p:cNvPr id="4" name="TextBox 3"/>
          <p:cNvSpPr txBox="1"/>
          <p:nvPr/>
        </p:nvSpPr>
        <p:spPr>
          <a:xfrm>
            <a:off x="827584" y="4071541"/>
            <a:ext cx="4503698" cy="2246769"/>
          </a:xfrm>
          <a:prstGeom prst="rect">
            <a:avLst/>
          </a:prstGeom>
          <a:noFill/>
        </p:spPr>
        <p:txBody>
          <a:bodyPr wrap="square" rtlCol="0">
            <a:spAutoFit/>
          </a:bodyPr>
          <a:lstStyle/>
          <a:p>
            <a:r>
              <a:rPr lang="en-US" sz="2000" dirty="0"/>
              <a:t>What impact do you think it has on the code that is written?</a:t>
            </a:r>
          </a:p>
          <a:p>
            <a:pPr marL="342900" indent="-342900">
              <a:buFont typeface="Arial" panose="020B0604020202020204" pitchFamily="34" charset="0"/>
              <a:buChar char="•"/>
            </a:pPr>
            <a:r>
              <a:rPr lang="en-US" sz="2000" dirty="0"/>
              <a:t>Smaller, more focused:</a:t>
            </a:r>
          </a:p>
          <a:p>
            <a:pPr marL="800100" lvl="1" indent="-342900">
              <a:buFont typeface="Arial" panose="020B0604020202020204" pitchFamily="34" charset="0"/>
              <a:buChar char="•"/>
            </a:pPr>
            <a:r>
              <a:rPr lang="en-US" sz="2000" dirty="0"/>
              <a:t>Methods</a:t>
            </a:r>
          </a:p>
          <a:p>
            <a:pPr marL="800100" lvl="1" indent="-342900">
              <a:buFont typeface="Arial" panose="020B0604020202020204" pitchFamily="34" charset="0"/>
              <a:buChar char="•"/>
            </a:pPr>
            <a:r>
              <a:rPr lang="en-US" sz="2000" dirty="0"/>
              <a:t>Classes</a:t>
            </a:r>
          </a:p>
          <a:p>
            <a:pPr marL="800100" lvl="1" indent="-342900">
              <a:buFont typeface="Arial" panose="020B0604020202020204" pitchFamily="34" charset="0"/>
              <a:buChar char="•"/>
            </a:pPr>
            <a:r>
              <a:rPr lang="en-US" sz="2000" dirty="0"/>
              <a:t>Less coupling, fewer dependencies</a:t>
            </a:r>
          </a:p>
        </p:txBody>
      </p:sp>
    </p:spTree>
    <p:extLst>
      <p:ext uri="{BB962C8B-B14F-4D97-AF65-F5344CB8AC3E}">
        <p14:creationId xmlns:p14="http://schemas.microsoft.com/office/powerpoint/2010/main" val="402895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5" y="0"/>
            <a:ext cx="7886700" cy="1325563"/>
          </a:xfrm>
        </p:spPr>
        <p:txBody>
          <a:bodyPr/>
          <a:lstStyle/>
          <a:p>
            <a:r>
              <a:rPr lang="en-US" dirty="0"/>
              <a:t>Who “Does” BDD/TDD?</a:t>
            </a:r>
          </a:p>
        </p:txBody>
      </p:sp>
      <p:sp>
        <p:nvSpPr>
          <p:cNvPr id="3" name="Content Placeholder 2"/>
          <p:cNvSpPr>
            <a:spLocks noGrp="1"/>
          </p:cNvSpPr>
          <p:nvPr>
            <p:ph idx="1"/>
          </p:nvPr>
        </p:nvSpPr>
        <p:spPr>
          <a:xfrm>
            <a:off x="0" y="908720"/>
            <a:ext cx="8928992" cy="4351338"/>
          </a:xfrm>
        </p:spPr>
        <p:txBody>
          <a:bodyPr/>
          <a:lstStyle/>
          <a:p>
            <a:pPr marL="457200" indent="-457200">
              <a:buFont typeface="Arial"/>
              <a:buChar char="•"/>
            </a:pPr>
            <a:r>
              <a:rPr lang="en-US" sz="2400" dirty="0"/>
              <a:t>The “Three Amigos” – PO/BA, Dev and Tester – “everyone”</a:t>
            </a:r>
          </a:p>
          <a:p>
            <a:pPr marL="457200" indent="-457200">
              <a:buFont typeface="Arial"/>
              <a:buChar char="•"/>
            </a:pPr>
            <a:r>
              <a:rPr lang="en-US" sz="2400" dirty="0"/>
              <a:t>It starts with the Product Owner who is the subject matter “expert” on what the value is of the Epic/Story</a:t>
            </a:r>
          </a:p>
          <a:p>
            <a:pPr marL="457200" indent="-457200">
              <a:buFont typeface="Arial"/>
              <a:buChar char="•"/>
            </a:pPr>
            <a:r>
              <a:rPr lang="en-US" sz="2400" dirty="0"/>
              <a:t>As much as they can, the PO puts pen to paper to describe the </a:t>
            </a:r>
            <a:r>
              <a:rPr lang="en-US" sz="2400" b="1" u="sng" dirty="0"/>
              <a:t>value</a:t>
            </a:r>
            <a:r>
              <a:rPr lang="en-US" sz="2400" dirty="0"/>
              <a:t> &amp; </a:t>
            </a:r>
            <a:r>
              <a:rPr lang="en-US" sz="2400" b="1" u="sng" dirty="0"/>
              <a:t>what</a:t>
            </a:r>
            <a:r>
              <a:rPr lang="en-US" sz="2400" dirty="0"/>
              <a:t> they want to get out of the epic/story</a:t>
            </a:r>
          </a:p>
          <a:p>
            <a:pPr marL="798513" lvl="1" indent="-457200">
              <a:buFont typeface="Arial"/>
              <a:buChar char="•"/>
            </a:pPr>
            <a:r>
              <a:rPr lang="en-US" sz="2000" dirty="0"/>
              <a:t>Accountable and responsible to the stakeholders to get the value (Key part of job – “cat herder” for stakeholders)</a:t>
            </a:r>
          </a:p>
          <a:p>
            <a:pPr marL="798513" lvl="1" indent="-457200">
              <a:buFont typeface="Arial"/>
              <a:buChar char="•"/>
            </a:pPr>
            <a:r>
              <a:rPr lang="en-US" sz="2000" dirty="0"/>
              <a:t>Accountable and responsible to provide clarity to the development team (Key part of job – “speak with one voice” on behalf of stakeholders)</a:t>
            </a:r>
          </a:p>
          <a:p>
            <a:pPr marL="457200" indent="-457200">
              <a:buFont typeface="Arial"/>
              <a:buChar char="•"/>
            </a:pPr>
            <a:r>
              <a:rPr lang="en-US" sz="2400" dirty="0"/>
              <a:t>An “Analyst” or other SME can assist the PO in getting clarity on the details – business rule examples</a:t>
            </a:r>
          </a:p>
          <a:p>
            <a:endParaRPr lang="en-US" sz="2400" dirty="0"/>
          </a:p>
        </p:txBody>
      </p:sp>
      <p:pic>
        <p:nvPicPr>
          <p:cNvPr id="4" name="Picture 3"/>
          <p:cNvPicPr>
            <a:picLocks noChangeAspect="1"/>
          </p:cNvPicPr>
          <p:nvPr/>
        </p:nvPicPr>
        <p:blipFill>
          <a:blip r:embed="rId3"/>
          <a:stretch>
            <a:fillRect/>
          </a:stretch>
        </p:blipFill>
        <p:spPr>
          <a:xfrm>
            <a:off x="6444208" y="3394573"/>
            <a:ext cx="2394402" cy="1037917"/>
          </a:xfrm>
          <a:prstGeom prst="rect">
            <a:avLst/>
          </a:prstGeom>
        </p:spPr>
      </p:pic>
      <p:sp>
        <p:nvSpPr>
          <p:cNvPr id="5" name="Footer Placeholder 4"/>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290758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42" presetClass="path" presetSubtype="0" accel="50000" decel="50000" fill="hold" nodeType="withEffect">
                                  <p:stCondLst>
                                    <p:cond delay="0"/>
                                  </p:stCondLst>
                                  <p:childTnLst>
                                    <p:animMotion origin="layout" path="M -2.77778E-7 -1.85185E-6 L 0.00295 0.2919 " pathEditMode="relative" rAng="0" ptsTypes="AA">
                                      <p:cBhvr>
                                        <p:cTn id="20" dur="2000" fill="hold"/>
                                        <p:tgtEl>
                                          <p:spTgt spid="4"/>
                                        </p:tgtEl>
                                        <p:attrNameLst>
                                          <p:attrName>ppt_x</p:attrName>
                                          <p:attrName>ppt_y</p:attrName>
                                        </p:attrNameLst>
                                      </p:cBhvr>
                                      <p:rCtr x="139" y="14583"/>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 y="-979"/>
            <a:ext cx="7886700" cy="1325563"/>
          </a:xfrm>
        </p:spPr>
        <p:txBody>
          <a:bodyPr/>
          <a:lstStyle/>
          <a:p>
            <a:r>
              <a:rPr lang="en-US" dirty="0"/>
              <a:t>When “Does” BDD/TDD Start?</a:t>
            </a:r>
          </a:p>
        </p:txBody>
      </p:sp>
      <p:sp>
        <p:nvSpPr>
          <p:cNvPr id="3" name="Content Placeholder 2"/>
          <p:cNvSpPr>
            <a:spLocks noGrp="1"/>
          </p:cNvSpPr>
          <p:nvPr>
            <p:ph idx="1"/>
          </p:nvPr>
        </p:nvSpPr>
        <p:spPr>
          <a:xfrm>
            <a:off x="467544" y="877862"/>
            <a:ext cx="8676456" cy="5071418"/>
          </a:xfrm>
        </p:spPr>
        <p:txBody>
          <a:bodyPr/>
          <a:lstStyle/>
          <a:p>
            <a:pPr marL="0" indent="0">
              <a:buNone/>
            </a:pPr>
            <a:r>
              <a:rPr lang="en-US" sz="2000" dirty="0"/>
              <a:t>In Release Planning, the PO will </a:t>
            </a:r>
            <a:r>
              <a:rPr lang="en-US" sz="2000" u="sng" dirty="0"/>
              <a:t>describe</a:t>
            </a:r>
            <a:r>
              <a:rPr lang="en-US" sz="2000" dirty="0"/>
              <a:t> the Epics/Story shells to collaborate with team on initial high-level sizing:</a:t>
            </a:r>
          </a:p>
          <a:p>
            <a:pPr marL="798513" lvl="1" indent="-457200">
              <a:buFont typeface="Arial"/>
              <a:buChar char="•"/>
            </a:pPr>
            <a:r>
              <a:rPr lang="en-US" sz="1800" dirty="0"/>
              <a:t>Team will take the info from the PO and details</a:t>
            </a:r>
            <a:r>
              <a:rPr lang="en-US" sz="1800" u="sng" dirty="0"/>
              <a:t> just enough to size</a:t>
            </a:r>
          </a:p>
          <a:p>
            <a:pPr marL="798513" lvl="1" indent="-457200">
              <a:buFont typeface="Arial"/>
              <a:buChar char="•"/>
            </a:pPr>
            <a:r>
              <a:rPr lang="en-US" sz="1800" dirty="0"/>
              <a:t>Any details and assumptions will be captured:</a:t>
            </a:r>
          </a:p>
          <a:p>
            <a:pPr marL="1144587" lvl="4" indent="0">
              <a:buNone/>
            </a:pPr>
            <a:r>
              <a:rPr lang="en-US" sz="1800" dirty="0"/>
              <a:t>In order to</a:t>
            </a:r>
            <a:r>
              <a:rPr lang="en-US" sz="1800" dirty="0">
                <a:solidFill>
                  <a:srgbClr val="7DD330"/>
                </a:solidFill>
              </a:rPr>
              <a:t> </a:t>
            </a:r>
            <a:r>
              <a:rPr lang="en-US" sz="1800" dirty="0">
                <a:solidFill>
                  <a:srgbClr val="0070C0"/>
                </a:solidFill>
              </a:rPr>
              <a:t>[get this customer/business </a:t>
            </a:r>
            <a:r>
              <a:rPr lang="en-US" sz="1800" u="sng" dirty="0">
                <a:solidFill>
                  <a:srgbClr val="0070C0"/>
                </a:solidFill>
              </a:rPr>
              <a:t>value</a:t>
            </a:r>
            <a:r>
              <a:rPr lang="en-US" sz="1800" dirty="0">
                <a:solidFill>
                  <a:srgbClr val="0070C0"/>
                </a:solidFill>
              </a:rPr>
              <a:t>]</a:t>
            </a:r>
          </a:p>
          <a:p>
            <a:pPr marL="1144587" lvl="4" indent="0">
              <a:buNone/>
            </a:pPr>
            <a:r>
              <a:rPr lang="en-US" sz="1800" dirty="0"/>
              <a:t>As a </a:t>
            </a:r>
            <a:r>
              <a:rPr lang="en-US" sz="1800" dirty="0">
                <a:solidFill>
                  <a:srgbClr val="0070C0"/>
                </a:solidFill>
              </a:rPr>
              <a:t>[role]</a:t>
            </a:r>
          </a:p>
          <a:p>
            <a:pPr marL="1144587" lvl="4" indent="0">
              <a:buNone/>
            </a:pPr>
            <a:r>
              <a:rPr lang="en-US" sz="1800" dirty="0"/>
              <a:t>I want </a:t>
            </a:r>
            <a:r>
              <a:rPr lang="en-US" sz="1800" dirty="0">
                <a:solidFill>
                  <a:srgbClr val="0070C0"/>
                </a:solidFill>
              </a:rPr>
              <a:t>[this feature or functionality] </a:t>
            </a:r>
          </a:p>
          <a:p>
            <a:pPr marL="1487487" lvl="4" indent="-342900"/>
            <a:r>
              <a:rPr lang="en-US" sz="1800" dirty="0"/>
              <a:t>And </a:t>
            </a:r>
            <a:r>
              <a:rPr lang="en-US" sz="1800" u="sng" dirty="0"/>
              <a:t>might</a:t>
            </a:r>
            <a:r>
              <a:rPr lang="en-US" sz="1800" dirty="0"/>
              <a:t> have acceptance criteria, but usually come later (examples):</a:t>
            </a:r>
          </a:p>
          <a:p>
            <a:pPr marL="1773237" lvl="5" indent="0">
              <a:buNone/>
            </a:pPr>
            <a:r>
              <a:rPr lang="en-US" dirty="0"/>
              <a:t>Given </a:t>
            </a:r>
            <a:r>
              <a:rPr lang="en-US" dirty="0">
                <a:solidFill>
                  <a:srgbClr val="0070C0"/>
                </a:solidFill>
              </a:rPr>
              <a:t>[a repeatable starting point]</a:t>
            </a:r>
          </a:p>
          <a:p>
            <a:pPr marL="1773237" lvl="5" indent="0">
              <a:buNone/>
            </a:pPr>
            <a:r>
              <a:rPr lang="en-US" dirty="0"/>
              <a:t>When </a:t>
            </a:r>
            <a:r>
              <a:rPr lang="en-US" dirty="0">
                <a:solidFill>
                  <a:srgbClr val="0070C0"/>
                </a:solidFill>
              </a:rPr>
              <a:t>[system or user action]</a:t>
            </a:r>
          </a:p>
          <a:p>
            <a:pPr marL="1773237" lvl="5" indent="0">
              <a:buNone/>
            </a:pPr>
            <a:r>
              <a:rPr lang="en-US" dirty="0"/>
              <a:t>Then </a:t>
            </a:r>
            <a:r>
              <a:rPr lang="en-US" dirty="0">
                <a:solidFill>
                  <a:srgbClr val="0070C0"/>
                </a:solidFill>
              </a:rPr>
              <a:t>[a predictable and measurable result]</a:t>
            </a:r>
            <a:endParaRPr lang="en-US" sz="1600" dirty="0">
              <a:solidFill>
                <a:srgbClr val="0070C0"/>
              </a:solidFill>
            </a:endParaRPr>
          </a:p>
          <a:p>
            <a:pPr marL="457200" indent="-457200">
              <a:buFont typeface="Arial"/>
              <a:buChar char="•"/>
            </a:pPr>
            <a:r>
              <a:rPr lang="en-US" sz="2000" dirty="0"/>
              <a:t>The PO will add whatever detail they can to maximize the clarity of the story prior to the start of the sprint (continued refinement)</a:t>
            </a:r>
          </a:p>
          <a:p>
            <a:pPr marL="457200" indent="-457200">
              <a:buFont typeface="Arial"/>
              <a:buChar char="•"/>
            </a:pPr>
            <a:r>
              <a:rPr lang="en-US" sz="2000" dirty="0"/>
              <a:t>Note - no test automation yet – just collaboration, learning and some “documentation”</a:t>
            </a:r>
          </a:p>
          <a:p>
            <a:endParaRPr lang="en-US" sz="2800" dirty="0"/>
          </a:p>
        </p:txBody>
      </p:sp>
      <p:sp>
        <p:nvSpPr>
          <p:cNvPr id="4" name="Footer Placeholder 3"/>
          <p:cNvSpPr>
            <a:spLocks noGrp="1"/>
          </p:cNvSpPr>
          <p:nvPr>
            <p:ph type="ftr" sz="quarter" idx="10"/>
          </p:nvPr>
        </p:nvSpPr>
        <p:spPr>
          <a:xfrm>
            <a:off x="3131840" y="6597352"/>
            <a:ext cx="3024336" cy="244475"/>
          </a:xfrm>
        </p:spPr>
        <p:txBody>
          <a:bodyPr/>
          <a:lstStyle/>
          <a:p>
            <a:pPr algn="ctr">
              <a:defRPr/>
            </a:pPr>
            <a:r>
              <a:rPr lang="en-US" altLang="en-US"/>
              <a:t>©2013-2017 Octopus Software LLC</a:t>
            </a:r>
            <a:endParaRPr lang="en-US" altLang="en-US" dirty="0"/>
          </a:p>
        </p:txBody>
      </p:sp>
    </p:spTree>
    <p:extLst>
      <p:ext uri="{BB962C8B-B14F-4D97-AF65-F5344CB8AC3E}">
        <p14:creationId xmlns:p14="http://schemas.microsoft.com/office/powerpoint/2010/main" val="413221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42167</TotalTime>
  <Words>2489</Words>
  <Application>Microsoft Office PowerPoint</Application>
  <PresentationFormat>On-screen Show (4:3)</PresentationFormat>
  <Paragraphs>423</Paragraphs>
  <Slides>29</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Courier New</vt:lpstr>
      <vt:lpstr>Verdana</vt:lpstr>
      <vt:lpstr>Modèle par défaut</vt:lpstr>
      <vt:lpstr>PowerPoint Presentation</vt:lpstr>
      <vt:lpstr>Agenda</vt:lpstr>
      <vt:lpstr>Importance for Leaders</vt:lpstr>
      <vt:lpstr>Importance to Team Members</vt:lpstr>
      <vt:lpstr>TDD And BDD, What Are They?</vt:lpstr>
      <vt:lpstr>BDD Flow</vt:lpstr>
      <vt:lpstr>TDD</vt:lpstr>
      <vt:lpstr>Who “Does” BDD/TDD?</vt:lpstr>
      <vt:lpstr>When “Does” BDD/TDD Start?</vt:lpstr>
      <vt:lpstr>Who “Does” BDD/TDD (2)?</vt:lpstr>
      <vt:lpstr>Who “Does” BDD/TDD (3)?</vt:lpstr>
      <vt:lpstr>Where Does AC Come From?</vt:lpstr>
      <vt:lpstr>Benefits</vt:lpstr>
      <vt:lpstr>Enough Theory – Now an Example</vt:lpstr>
      <vt:lpstr>Feature/ Requirement</vt:lpstr>
      <vt:lpstr>Details on Feature</vt:lpstr>
      <vt:lpstr>Four Stories in Roman Epic</vt:lpstr>
      <vt:lpstr>Open Up Project</vt:lpstr>
      <vt:lpstr>Balance Unit &amp; Functional Testing</vt:lpstr>
      <vt:lpstr>Our Testing Allocation Decision</vt:lpstr>
      <vt:lpstr>Three Kinds of Tests</vt:lpstr>
      <vt:lpstr>So What Do We Have?</vt:lpstr>
      <vt:lpstr>BDD &amp; TDD in Pipelines</vt:lpstr>
      <vt:lpstr>Smoke Test Feedback Loop</vt:lpstr>
      <vt:lpstr>Functional Test Feedback Loop</vt:lpstr>
      <vt:lpstr>Performance (and DID) Feedback Loop</vt:lpstr>
      <vt:lpstr>Production Feedback Loop</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Water Flow</dc:title>
  <dc:creator>Shane Hayes</dc:creator>
  <dc:description>Image credit to Francesco Marino / FreeDigitalPhotos.net</dc:description>
  <cp:lastModifiedBy>Shane Hayes</cp:lastModifiedBy>
  <cp:revision>230</cp:revision>
  <dcterms:created xsi:type="dcterms:W3CDTF">2009-03-23T15:23:24Z</dcterms:created>
  <dcterms:modified xsi:type="dcterms:W3CDTF">2019-07-24T15:03:42Z</dcterms:modified>
</cp:coreProperties>
</file>