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271" r:id="rId17"/>
    <p:sldId id="305" r:id="rId18"/>
    <p:sldId id="269"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304" r:id="rId40"/>
    <p:sldId id="295" r:id="rId41"/>
    <p:sldId id="296" r:id="rId42"/>
    <p:sldId id="297" r:id="rId43"/>
    <p:sldId id="300" r:id="rId4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FFC8"/>
    <a:srgbClr val="FFCCCC"/>
    <a:srgbClr val="AE1517"/>
    <a:srgbClr val="00CC00"/>
    <a:srgbClr val="0C7CD2"/>
    <a:srgbClr val="7DD330"/>
    <a:srgbClr val="1F7EE7"/>
    <a:srgbClr val="CC0000"/>
    <a:srgbClr val="468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2104" autoAdjust="0"/>
  </p:normalViewPr>
  <p:slideViewPr>
    <p:cSldViewPr>
      <p:cViewPr varScale="1">
        <p:scale>
          <a:sx n="57" d="100"/>
          <a:sy n="57" d="100"/>
        </p:scale>
        <p:origin x="1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Specification Tests</a:t>
          </a:r>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 Edge Tests</a:t>
          </a:r>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Unit/ Design Tests</a:t>
          </a:r>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pt>
    <dgm:pt modelId="{5BF24455-28AC-4F38-8653-25EE9483F0B1}" type="pres">
      <dgm:prSet presAssocID="{402A7C31-8439-453A-871E-BBCD43C20427}" presName="circ2" presStyleLbl="vennNode1" presStyleIdx="1" presStyleCnt="3" custLinFactNeighborY="3204"/>
      <dgm:spPr/>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pt>
    <dgm:pt modelId="{6C14F824-C63F-4C18-8537-CF7F9FCC0C5A}" type="pres">
      <dgm:prSet presAssocID="{4ED5F568-A7DB-4A2A-B139-1B7F260908DA}" presName="circ3" presStyleLbl="vennNode1" presStyleIdx="2" presStyleCnt="3"/>
      <dgm:spPr/>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pt>
  </dgm:ptLst>
  <dgm:cxnLst>
    <dgm:cxn modelId="{170D3D29-3AE2-4E86-BAE3-2CFFA3FBDDDD}" srcId="{E0CA1055-2C77-415E-B7C1-51822E4C7619}" destId="{4ED5F568-A7DB-4A2A-B139-1B7F260908DA}" srcOrd="2" destOrd="0" parTransId="{B47B6342-05B2-4BE1-896B-63E12D139270}" sibTransId="{10A15C6F-ABC0-4CEE-B8F6-72F9D460327E}"/>
    <dgm:cxn modelId="{6336D938-3A88-4C60-A7C7-F26324B19A62}" type="presOf" srcId="{402A7C31-8439-453A-871E-BBCD43C20427}" destId="{9069DF06-8167-49CD-8E3F-6BBB50B4B075}"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E07CB257-CE31-4C7D-947F-16E0AB98B8BE}" type="presOf" srcId="{4ED5F568-A7DB-4A2A-B139-1B7F260908DA}" destId="{6C14F824-C63F-4C18-8537-CF7F9FCC0C5A}" srcOrd="0"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A852FE8E-361D-4178-9D87-0D4FE5E1E6F6}" srcId="{E0CA1055-2C77-415E-B7C1-51822E4C7619}" destId="{402A7C31-8439-453A-871E-BBCD43C20427}" srcOrd="1" destOrd="0" parTransId="{063FAF1E-1867-40E8-900A-12FF8159D46A}" sibTransId="{E35FF870-46D0-421A-8CD9-64EF99824668}"/>
    <dgm:cxn modelId="{5EC8F0B8-E2C7-4D60-A78B-B952554F8D62}" type="presOf" srcId="{6C53CCDF-225A-4E83-9819-F933257A2D06}" destId="{229DE574-2E5A-4690-9AA8-5AD5288A04C1}" srcOrd="1" destOrd="0" presId="urn:microsoft.com/office/officeart/2005/8/layout/venn1"/>
    <dgm:cxn modelId="{1A204DEF-CB03-4C02-B142-1E0F1DF992A7}" type="presOf" srcId="{6C53CCDF-225A-4E83-9819-F933257A2D06}" destId="{81FEB636-AE14-460A-A84B-1A1C3093DABC}"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 Tests</a:t>
          </a:r>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 Edge Tests</a:t>
          </a:r>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Unit/ Design Tests</a:t>
          </a:r>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7/6/2019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we may need to tweak the specs as the come from stories</a:t>
            </a:r>
          </a:p>
        </p:txBody>
      </p:sp>
      <p:sp>
        <p:nvSpPr>
          <p:cNvPr id="4" name="Slide Number Placeholder 3"/>
          <p:cNvSpPr>
            <a:spLocks noGrp="1"/>
          </p:cNvSpPr>
          <p:nvPr>
            <p:ph type="sldNum" sz="quarter" idx="10"/>
          </p:nvPr>
        </p:nvSpPr>
        <p:spPr/>
        <p:txBody>
          <a:bodyPr/>
          <a:lstStyle/>
          <a:p>
            <a:fld id="{824F1824-D3A0-4110-8B16-E4747C24BC49}" type="slidenum">
              <a:rPr lang="en-US" smtClean="0"/>
              <a:t>19</a:t>
            </a:fld>
            <a:endParaRPr lang="en-US"/>
          </a:p>
        </p:txBody>
      </p:sp>
    </p:spTree>
    <p:extLst>
      <p:ext uri="{BB962C8B-B14F-4D97-AF65-F5344CB8AC3E}">
        <p14:creationId xmlns:p14="http://schemas.microsoft.com/office/powerpoint/2010/main" val="35522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class is the conversion, basically a lookup. A lookup in another class, an </a:t>
            </a:r>
            <a:r>
              <a:rPr lang="en-US" dirty="0" err="1"/>
              <a:t>emum</a:t>
            </a:r>
            <a:r>
              <a:rPr lang="en-US" dirty="0"/>
              <a:t>.</a:t>
            </a:r>
          </a:p>
        </p:txBody>
      </p:sp>
      <p:sp>
        <p:nvSpPr>
          <p:cNvPr id="4" name="Slide Number Placeholder 3"/>
          <p:cNvSpPr>
            <a:spLocks noGrp="1"/>
          </p:cNvSpPr>
          <p:nvPr>
            <p:ph type="sldNum" sz="quarter" idx="10"/>
          </p:nvPr>
        </p:nvSpPr>
        <p:spPr/>
        <p:txBody>
          <a:bodyPr/>
          <a:lstStyle/>
          <a:p>
            <a:fld id="{824F1824-D3A0-4110-8B16-E4747C24BC49}" type="slidenum">
              <a:rPr lang="en-US" smtClean="0"/>
              <a:t>25</a:t>
            </a:fld>
            <a:endParaRPr lang="en-US"/>
          </a:p>
        </p:txBody>
      </p:sp>
    </p:spTree>
    <p:extLst>
      <p:ext uri="{BB962C8B-B14F-4D97-AF65-F5344CB8AC3E}">
        <p14:creationId xmlns:p14="http://schemas.microsoft.com/office/powerpoint/2010/main" val="228847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our</a:t>
            </a:r>
            <a:r>
              <a:rPr lang="en-US" baseline="0" dirty="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28</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 some code and now the functional test is breaking instead of being undefined.</a:t>
            </a:r>
          </a:p>
        </p:txBody>
      </p:sp>
      <p:sp>
        <p:nvSpPr>
          <p:cNvPr id="4" name="Slide Number Placeholder 3"/>
          <p:cNvSpPr>
            <a:spLocks noGrp="1"/>
          </p:cNvSpPr>
          <p:nvPr>
            <p:ph type="sldNum" sz="quarter" idx="10"/>
          </p:nvPr>
        </p:nvSpPr>
        <p:spPr/>
        <p:txBody>
          <a:bodyPr/>
          <a:lstStyle/>
          <a:p>
            <a:fld id="{824F1824-D3A0-4110-8B16-E4747C24BC49}" type="slidenum">
              <a:rPr lang="en-US" smtClean="0"/>
              <a:t>29</a:t>
            </a:fld>
            <a:endParaRPr lang="en-US"/>
          </a:p>
        </p:txBody>
      </p:sp>
    </p:spTree>
    <p:extLst>
      <p:ext uri="{BB962C8B-B14F-4D97-AF65-F5344CB8AC3E}">
        <p14:creationId xmlns:p14="http://schemas.microsoft.com/office/powerpoint/2010/main" val="361987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we may need to tweak the specs as the come from stories</a:t>
            </a:r>
          </a:p>
        </p:txBody>
      </p:sp>
      <p:sp>
        <p:nvSpPr>
          <p:cNvPr id="4" name="Slide Number Placeholder 3"/>
          <p:cNvSpPr>
            <a:spLocks noGrp="1"/>
          </p:cNvSpPr>
          <p:nvPr>
            <p:ph type="sldNum" sz="quarter" idx="10"/>
          </p:nvPr>
        </p:nvSpPr>
        <p:spPr/>
        <p:txBody>
          <a:bodyPr/>
          <a:lstStyle/>
          <a:p>
            <a:fld id="{824F1824-D3A0-4110-8B16-E4747C24BC49}" type="slidenum">
              <a:rPr lang="en-US" smtClean="0"/>
              <a:t>33</a:t>
            </a:fld>
            <a:endParaRPr lang="en-US"/>
          </a:p>
        </p:txBody>
      </p:sp>
    </p:spTree>
    <p:extLst>
      <p:ext uri="{BB962C8B-B14F-4D97-AF65-F5344CB8AC3E}">
        <p14:creationId xmlns:p14="http://schemas.microsoft.com/office/powerpoint/2010/main" val="247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add both a glue code and a unit test code</a:t>
            </a:r>
          </a:p>
        </p:txBody>
      </p:sp>
      <p:sp>
        <p:nvSpPr>
          <p:cNvPr id="4" name="Slide Number Placeholder 3"/>
          <p:cNvSpPr>
            <a:spLocks noGrp="1"/>
          </p:cNvSpPr>
          <p:nvPr>
            <p:ph type="sldNum" sz="quarter" idx="10"/>
          </p:nvPr>
        </p:nvSpPr>
        <p:spPr/>
        <p:txBody>
          <a:bodyPr/>
          <a:lstStyle/>
          <a:p>
            <a:fld id="{824F1824-D3A0-4110-8B16-E4747C24BC49}" type="slidenum">
              <a:rPr lang="en-US" smtClean="0"/>
              <a:t>34</a:t>
            </a:fld>
            <a:endParaRPr lang="en-US"/>
          </a:p>
        </p:txBody>
      </p:sp>
    </p:spTree>
    <p:extLst>
      <p:ext uri="{BB962C8B-B14F-4D97-AF65-F5344CB8AC3E}">
        <p14:creationId xmlns:p14="http://schemas.microsoft.com/office/powerpoint/2010/main" val="238641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unit tests worked to show our design to catch problems is working. Our edge functional tests found a problem! The actual problem was an error in specification – the requirement was wrong. We will eliminate that test</a:t>
            </a:r>
            <a:r>
              <a:rPr lang="en-US" baseline="0" dirty="0"/>
              <a:t> as being invalid.</a:t>
            </a:r>
          </a:p>
        </p:txBody>
      </p:sp>
      <p:sp>
        <p:nvSpPr>
          <p:cNvPr id="4" name="Slide Number Placeholder 3"/>
          <p:cNvSpPr>
            <a:spLocks noGrp="1"/>
          </p:cNvSpPr>
          <p:nvPr>
            <p:ph type="sldNum" sz="quarter" idx="10"/>
          </p:nvPr>
        </p:nvSpPr>
        <p:spPr/>
        <p:txBody>
          <a:bodyPr/>
          <a:lstStyle/>
          <a:p>
            <a:fld id="{824F1824-D3A0-4110-8B16-E4747C24BC49}" type="slidenum">
              <a:rPr lang="en-US" smtClean="0"/>
              <a:t>35</a:t>
            </a:fld>
            <a:endParaRPr lang="en-US"/>
          </a:p>
        </p:txBody>
      </p:sp>
    </p:spTree>
    <p:extLst>
      <p:ext uri="{BB962C8B-B14F-4D97-AF65-F5344CB8AC3E}">
        <p14:creationId xmlns:p14="http://schemas.microsoft.com/office/powerpoint/2010/main" val="4974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failure – and again a specification problem</a:t>
            </a:r>
          </a:p>
        </p:txBody>
      </p:sp>
      <p:sp>
        <p:nvSpPr>
          <p:cNvPr id="4" name="Slide Number Placeholder 3"/>
          <p:cNvSpPr>
            <a:spLocks noGrp="1"/>
          </p:cNvSpPr>
          <p:nvPr>
            <p:ph type="sldNum" sz="quarter" idx="10"/>
          </p:nvPr>
        </p:nvSpPr>
        <p:spPr/>
        <p:txBody>
          <a:bodyPr/>
          <a:lstStyle/>
          <a:p>
            <a:fld id="{824F1824-D3A0-4110-8B16-E4747C24BC49}" type="slidenum">
              <a:rPr lang="en-US" smtClean="0"/>
              <a:t>37</a:t>
            </a:fld>
            <a:endParaRPr lang="en-US"/>
          </a:p>
        </p:txBody>
      </p:sp>
    </p:spTree>
    <p:extLst>
      <p:ext uri="{BB962C8B-B14F-4D97-AF65-F5344CB8AC3E}">
        <p14:creationId xmlns:p14="http://schemas.microsoft.com/office/powerpoint/2010/main" val="3678449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now pass! We have completed the main</a:t>
            </a:r>
            <a:r>
              <a:rPr lang="en-US" baseline="0" dirty="0"/>
              <a:t> part of the story, only have some error handling left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38</a:t>
            </a:fld>
            <a:endParaRPr lang="en-US"/>
          </a:p>
        </p:txBody>
      </p:sp>
    </p:spTree>
    <p:extLst>
      <p:ext uri="{BB962C8B-B14F-4D97-AF65-F5344CB8AC3E}">
        <p14:creationId xmlns:p14="http://schemas.microsoft.com/office/powerpoint/2010/main" val="45135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works with 97% code coverage from the functional</a:t>
            </a:r>
            <a:r>
              <a:rPr lang="en-US" baseline="0" dirty="0"/>
              <a:t> tests.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40</a:t>
            </a:fld>
            <a:endParaRPr lang="en-US"/>
          </a:p>
        </p:txBody>
      </p:sp>
    </p:spTree>
    <p:extLst>
      <p:ext uri="{BB962C8B-B14F-4D97-AF65-F5344CB8AC3E}">
        <p14:creationId xmlns:p14="http://schemas.microsoft.com/office/powerpoint/2010/main" val="234688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a:t>
            </a:r>
            <a:r>
              <a:rPr lang="en-US" baseline="0" dirty="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I like dev and tester? Two primary reasons:</a:t>
            </a:r>
          </a:p>
          <a:p>
            <a:pPr marL="228600" indent="-228600">
              <a:buAutoNum type="arabicPeriod"/>
            </a:pPr>
            <a:r>
              <a:rPr lang="en-US" baseline="0" dirty="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a:t>Building and testing of have different mindsets, like matching and </a:t>
            </a:r>
            <a:r>
              <a:rPr lang="en-US" baseline="0" dirty="0" err="1"/>
              <a:t>mis</a:t>
            </a:r>
            <a:r>
              <a:rPr lang="en-US" baseline="0" dirty="0"/>
              <a:t>-matching personalities. Both are valuable to the team. Should everyone be able to do both – absolutely,  but lets take advantage of people’s strengths and </a:t>
            </a:r>
            <a:r>
              <a:rPr lang="en-US" baseline="0" dirty="0" err="1"/>
              <a:t>tendancies</a:t>
            </a:r>
            <a:r>
              <a:rPr lang="en-US" baseline="0" dirty="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picture from Matt Wynne’s nice</a:t>
            </a:r>
            <a:r>
              <a:rPr lang="en-US" baseline="0" dirty="0"/>
              <a:t> blog on example mapping </a:t>
            </a:r>
            <a:r>
              <a:rPr lang="en-US" dirty="0">
                <a:hlinkClick r:id="rId3"/>
              </a:rPr>
              <a:t>https://cucumber.io/blog/example-mapping-introduction/</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managers, leaders and performers, we all need to understand this in order to make it happen. If the leadership does not understand it well enough, they are likely to miss the value</a:t>
            </a:r>
            <a:r>
              <a:rPr lang="en-US" baseline="0" dirty="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reason why a description of BDD might be specification</a:t>
            </a:r>
            <a:r>
              <a:rPr lang="en-US" baseline="0" dirty="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11293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9581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414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2235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441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1513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0505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a:t>Click to edit Master title style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8033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265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8817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7219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©2013-2017 Octopus Software LLC</a:t>
            </a:r>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a:solidFill>
                  <a:srgbClr val="4686E2"/>
                </a:solidFill>
                <a:latin typeface="Verdana" panose="020B0604030504040204" pitchFamily="34" charset="0"/>
              </a:rPr>
              <a:t>Test First - TDD &amp; BDD</a:t>
            </a:r>
            <a:r>
              <a:rPr lang="en-US" sz="4000" b="1" dirty="0">
                <a:solidFill>
                  <a:srgbClr val="4686E2"/>
                </a:solidFill>
                <a:latin typeface="Verdana" panose="020B0604030504040204" pitchFamily="34" charset="0"/>
              </a:rPr>
              <a:t>, What Everyone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Shane Hayes, </a:t>
            </a:r>
          </a:p>
          <a:p>
            <a:r>
              <a:rPr lang="fr-FR" altLang="en-US" sz="2800" b="1" i="1" dirty="0" err="1">
                <a:solidFill>
                  <a:srgbClr val="4686E2"/>
                </a:solidFill>
                <a:latin typeface="Verdana" panose="020B0604030504040204" pitchFamily="34" charset="0"/>
              </a:rPr>
              <a:t>Octopus</a:t>
            </a:r>
            <a:r>
              <a:rPr lang="fr-FR" altLang="en-US" sz="2800" b="1" i="1" dirty="0">
                <a:solidFill>
                  <a:srgbClr val="4686E2"/>
                </a:solidFill>
                <a:latin typeface="Verdana" panose="020B0604030504040204" pitchFamily="34" charset="0"/>
              </a:rPr>
              <a:t> Software LLC,</a:t>
            </a:r>
          </a:p>
          <a:p>
            <a:r>
              <a:rPr lang="fr-FR" altLang="en-US" sz="2800" b="1" i="1" dirty="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10"/>
          </p:nvPr>
        </p:nvSpPr>
        <p:spPr>
          <a:xfrm>
            <a:off x="3131840" y="6619826"/>
            <a:ext cx="3024336" cy="193550"/>
          </a:xfrm>
        </p:spPr>
        <p:txBody>
          <a:bodyPr/>
          <a:lstStyle/>
          <a:p>
            <a:r>
              <a:rPr lang="en-US" altLang="en-US"/>
              <a:t>©2013-2017 Octopus Software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Who “Does” BDD/TDD (2)?</a:t>
            </a:r>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a:t>In Backlog Refinement:</a:t>
            </a:r>
          </a:p>
          <a:p>
            <a:pPr marL="457200" indent="-457200">
              <a:buFont typeface="Arial"/>
              <a:buChar char="•"/>
            </a:pPr>
            <a:r>
              <a:rPr lang="en-US" sz="2400" dirty="0"/>
              <a:t>The PO/BA or other SME will work to define each story to bring in “well baked” stories. Imagine the cost per hour of having the entire squad “write” the story if they don’t</a:t>
            </a:r>
          </a:p>
          <a:p>
            <a:pPr marL="457200" indent="-457200">
              <a:buFont typeface="Arial"/>
              <a:buChar char="•"/>
            </a:pPr>
            <a:r>
              <a:rPr lang="en-US" sz="2400" dirty="0"/>
              <a:t>The meeting continues the ongoing collaboration with the team. The focus should be on Acceptance Criteria and design assumptions to make the desired outcome clear (not just the “how”).</a:t>
            </a:r>
          </a:p>
          <a:p>
            <a:pPr marL="857250" lvl="1" indent="-457200">
              <a:buFont typeface="Arial"/>
              <a:buChar char="•"/>
            </a:pPr>
            <a:r>
              <a:rPr lang="en-US" sz="2000" dirty="0"/>
              <a:t>The collaboration is additive such as adding UI layouts, UX process designs, other just-in-time research and standards like API</a:t>
            </a:r>
          </a:p>
          <a:p>
            <a:pPr marL="457200" indent="-457200">
              <a:buFont typeface="Arial"/>
              <a:buChar char="•"/>
            </a:pPr>
            <a:r>
              <a:rPr lang="en-US" sz="2400" dirty="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a:t>Who “Does” BDD/TDD (3)?</a:t>
            </a:r>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a:t>In Sprint Planning, the 3 Amigos will determine:</a:t>
            </a:r>
          </a:p>
          <a:p>
            <a:pPr marL="798513" lvl="1" indent="-457200">
              <a:buFont typeface="Arial"/>
              <a:buChar char="•"/>
            </a:pPr>
            <a:r>
              <a:rPr lang="en-US" sz="1600" dirty="0"/>
              <a:t>Decide if we really have a story that is ready according to our Definition of Ready (DOR)</a:t>
            </a:r>
          </a:p>
          <a:p>
            <a:pPr marL="798513" lvl="1" indent="-457200">
              <a:buFont typeface="Arial"/>
              <a:buChar char="•"/>
            </a:pPr>
            <a:r>
              <a:rPr lang="en-US" sz="1600" dirty="0"/>
              <a:t>Review details on story, clarify any uncertainty and plan approach to remove uncertainty if some still exists</a:t>
            </a:r>
          </a:p>
          <a:p>
            <a:pPr marL="798513" lvl="1" indent="-457200">
              <a:buFont typeface="Arial"/>
              <a:buChar char="•"/>
            </a:pPr>
            <a:r>
              <a:rPr lang="en-US" sz="1600" dirty="0"/>
              <a:t>Decide on approach to specification/unit testing (test plan) in addition to our normal development activities</a:t>
            </a:r>
          </a:p>
          <a:p>
            <a:pPr marL="341313" lvl="1" indent="0">
              <a:buNone/>
            </a:pPr>
            <a:endParaRPr lang="en-US" sz="1600" dirty="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application’s “as-built” 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definition “gluing” the spec to the application</a:t>
            </a:r>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fail/</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AC Come From?</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8" y="908720"/>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a:t>From Matt Wynne</a:t>
            </a:r>
          </a:p>
        </p:txBody>
      </p:sp>
    </p:spTree>
    <p:extLst>
      <p:ext uri="{BB962C8B-B14F-4D97-AF65-F5344CB8AC3E}">
        <p14:creationId xmlns:p14="http://schemas.microsoft.com/office/powerpoint/2010/main" val="384459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5496" y="908721"/>
            <a:ext cx="8496944" cy="4536504"/>
          </a:xfrm>
        </p:spPr>
        <p:txBody>
          <a:bodyPr/>
          <a:lstStyle/>
          <a:p>
            <a:r>
              <a:rPr lang="en-US" sz="2800" dirty="0"/>
              <a:t>Speed up delivery</a:t>
            </a:r>
          </a:p>
          <a:p>
            <a:r>
              <a:rPr lang="en-US" sz="2800" dirty="0"/>
              <a:t>Increase quality</a:t>
            </a:r>
          </a:p>
          <a:p>
            <a:r>
              <a:rPr lang="en-US" sz="2800" dirty="0"/>
              <a:t>Improve designs</a:t>
            </a:r>
          </a:p>
          <a:p>
            <a:r>
              <a:rPr lang="en-US" sz="2800" dirty="0"/>
              <a:t>Deliver accurate, durable “as built” specifications – “stories” do not</a:t>
            </a:r>
          </a:p>
          <a:p>
            <a:r>
              <a:rPr lang="en-US" sz="2800" dirty="0"/>
              <a:t>Easily pass any traceability requirements</a:t>
            </a:r>
          </a:p>
          <a:p>
            <a:r>
              <a:rPr lang="en-US" sz="2800" dirty="0"/>
              <a:t>Keep specifications in sync with the reality of the application</a:t>
            </a:r>
          </a:p>
          <a:p>
            <a:r>
              <a:rPr lang="en-US" sz="2800" dirty="0"/>
              <a:t>Assist with automated testing to keep application durable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a:t>Enough Theory – Now an Example</a:t>
            </a:r>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a:t>Lets use a Roman Numeral conversion:</a:t>
            </a:r>
          </a:p>
          <a:p>
            <a:pPr marL="457200" indent="-457200">
              <a:buFont typeface="+mj-lt"/>
              <a:buAutoNum type="arabicPeriod"/>
            </a:pPr>
            <a:r>
              <a:rPr lang="en-US" sz="2400" dirty="0"/>
              <a:t>Start with an epic &amp; refinement to get good stories</a:t>
            </a:r>
          </a:p>
          <a:p>
            <a:pPr marL="457200" indent="-457200">
              <a:buFont typeface="+mj-lt"/>
              <a:buAutoNum type="arabicPeriod"/>
            </a:pPr>
            <a:r>
              <a:rPr lang="en-US" sz="2400" dirty="0"/>
              <a:t>Create a project</a:t>
            </a:r>
          </a:p>
          <a:p>
            <a:pPr marL="457200" indent="-457200">
              <a:buFont typeface="+mj-lt"/>
              <a:buAutoNum type="arabicPeriod"/>
            </a:pPr>
            <a:r>
              <a:rPr lang="en-US" sz="2400" dirty="0"/>
              <a:t>Create a feature, scenario, and an acceptance test</a:t>
            </a:r>
          </a:p>
          <a:p>
            <a:pPr marL="457200" indent="-457200">
              <a:buFont typeface="+mj-lt"/>
              <a:buAutoNum type="arabicPeriod"/>
            </a:pPr>
            <a:r>
              <a:rPr lang="en-US" sz="2400" dirty="0"/>
              <a:t>Generate a step definition (glue code)</a:t>
            </a:r>
          </a:p>
          <a:p>
            <a:pPr marL="457200" indent="-457200">
              <a:buFont typeface="+mj-lt"/>
              <a:buAutoNum type="arabicPeriod"/>
            </a:pPr>
            <a:r>
              <a:rPr lang="en-US" sz="2400" dirty="0"/>
              <a:t>Run the step (functional test) and see it </a:t>
            </a:r>
            <a:r>
              <a:rPr lang="en-US" sz="2400" dirty="0">
                <a:solidFill>
                  <a:srgbClr val="FF0000"/>
                </a:solidFill>
              </a:rPr>
              <a:t>fail</a:t>
            </a:r>
          </a:p>
          <a:p>
            <a:pPr marL="457200" indent="-457200">
              <a:buFont typeface="+mj-lt"/>
              <a:buAutoNum type="arabicPeriod"/>
            </a:pPr>
            <a:r>
              <a:rPr lang="en-US" sz="2400" dirty="0"/>
              <a:t>Create a unit test to drive the code development</a:t>
            </a:r>
          </a:p>
          <a:p>
            <a:pPr marL="457200" indent="-457200">
              <a:buFont typeface="+mj-lt"/>
              <a:buAutoNum type="arabicPeriod"/>
            </a:pPr>
            <a:r>
              <a:rPr lang="en-US" sz="2400" dirty="0"/>
              <a:t>See the unit test </a:t>
            </a:r>
            <a:r>
              <a:rPr lang="en-US" sz="2400" dirty="0">
                <a:solidFill>
                  <a:srgbClr val="FF0000"/>
                </a:solidFill>
              </a:rPr>
              <a:t>fail</a:t>
            </a:r>
          </a:p>
          <a:p>
            <a:pPr marL="457200" indent="-457200">
              <a:buFont typeface="+mj-lt"/>
              <a:buAutoNum type="arabicPeriod"/>
            </a:pPr>
            <a:r>
              <a:rPr lang="en-US" sz="2400" dirty="0"/>
              <a:t>Write application code until the unit test </a:t>
            </a:r>
            <a:r>
              <a:rPr lang="en-US" sz="2400" dirty="0">
                <a:solidFill>
                  <a:srgbClr val="00CC00"/>
                </a:solidFill>
              </a:rPr>
              <a:t>passes</a:t>
            </a:r>
          </a:p>
          <a:p>
            <a:pPr marL="457200" indent="-457200">
              <a:buFont typeface="+mj-lt"/>
              <a:buAutoNum type="arabicPeriod"/>
            </a:pPr>
            <a:r>
              <a:rPr lang="en-US" sz="2400" dirty="0"/>
              <a:t>Continue writing application code until feature </a:t>
            </a:r>
            <a:r>
              <a:rPr lang="en-US" sz="2400" dirty="0">
                <a:solidFill>
                  <a:srgbClr val="00CC00"/>
                </a:solidFill>
              </a:rPr>
              <a:t>passes</a:t>
            </a:r>
          </a:p>
          <a:p>
            <a:pPr marL="457200" indent="-457200">
              <a:buFont typeface="+mj-lt"/>
              <a:buAutoNum type="arabicPeriod"/>
            </a:pPr>
            <a:r>
              <a:rPr lang="en-US" sz="2400" dirty="0"/>
              <a:t>Continue writing tests then code until </a:t>
            </a:r>
            <a:r>
              <a:rPr lang="en-US" sz="2400" b="1" u="sng" dirty="0"/>
              <a:t>all</a:t>
            </a:r>
            <a:r>
              <a:rPr lang="en-US" sz="2400" dirty="0"/>
              <a:t> unit and acceptance/specification tests </a:t>
            </a:r>
            <a:r>
              <a:rPr lang="en-US" sz="2400" dirty="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a:t>Feature/ Requirement</a:t>
            </a:r>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a:solidFill>
                  <a:srgbClr val="00CC00"/>
                </a:solidFill>
              </a:rPr>
              <a:t>Feature</a:t>
            </a:r>
            <a:r>
              <a:rPr lang="en-US" sz="2000" dirty="0"/>
              <a:t>: In order to reduce confusion with Roman Numerals</a:t>
            </a:r>
          </a:p>
          <a:p>
            <a:pPr marL="0" indent="0">
              <a:buNone/>
            </a:pPr>
            <a:r>
              <a:rPr lang="en-US" sz="2000" dirty="0"/>
              <a:t>  As a reader of roman numerals in a movie studio</a:t>
            </a:r>
          </a:p>
          <a:p>
            <a:pPr marL="0" indent="0">
              <a:buNone/>
            </a:pPr>
            <a:r>
              <a:rPr lang="en-US" sz="2000" dirty="0"/>
              <a:t>  I want to translate the numbers to Arabic numbers</a:t>
            </a:r>
          </a:p>
          <a:p>
            <a:pPr marL="0" indent="0">
              <a:buNone/>
            </a:pPr>
            <a:r>
              <a:rPr lang="en-US" sz="2000" dirty="0">
                <a:solidFill>
                  <a:srgbClr val="598B00"/>
                </a:solidFill>
              </a:rPr>
              <a:t>Scenario</a:t>
            </a:r>
            <a:r>
              <a:rPr lang="en-US" sz="2000" dirty="0"/>
              <a:t>: translate simple numbers</a:t>
            </a:r>
          </a:p>
          <a:p>
            <a:pPr marL="0" indent="0">
              <a:buNone/>
            </a:pPr>
            <a:r>
              <a:rPr lang="en-US" sz="2000" dirty="0"/>
              <a:t>  </a:t>
            </a:r>
            <a:r>
              <a:rPr lang="en-US" sz="2000" dirty="0">
                <a:solidFill>
                  <a:srgbClr val="008000"/>
                </a:solidFill>
              </a:rPr>
              <a:t>Given</a:t>
            </a:r>
            <a:r>
              <a:rPr lang="en-US" sz="2000" dirty="0"/>
              <a:t> a simple Roman Numeral</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Arabic number</a:t>
            </a:r>
          </a:p>
          <a:p>
            <a:pPr marL="0" indent="0">
              <a:buNone/>
            </a:pPr>
            <a:r>
              <a:rPr lang="en-US" sz="2000" dirty="0">
                <a:solidFill>
                  <a:srgbClr val="598B00"/>
                </a:solidFill>
              </a:rPr>
              <a:t>Scenario</a:t>
            </a:r>
            <a:r>
              <a:rPr lang="en-US" sz="2000" dirty="0"/>
              <a:t>: translate combinations of numbers</a:t>
            </a:r>
          </a:p>
          <a:p>
            <a:pPr marL="0" indent="0">
              <a:buNone/>
            </a:pPr>
            <a:r>
              <a:rPr lang="en-US" sz="2000" dirty="0"/>
              <a:t>  </a:t>
            </a:r>
            <a:r>
              <a:rPr lang="en-US" sz="2000" dirty="0">
                <a:solidFill>
                  <a:srgbClr val="008000"/>
                </a:solidFill>
              </a:rPr>
              <a:t>Given</a:t>
            </a:r>
            <a:r>
              <a:rPr lang="en-US" sz="2000" dirty="0"/>
              <a:t> a Roman Number combination of characters</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a:t>What are the details? How do we know if we got this right? Who is an expert on Roman Numbers?</a:t>
            </a:r>
          </a:p>
          <a:p>
            <a:pPr>
              <a:lnSpc>
                <a:spcPct val="90000"/>
              </a:lnSpc>
              <a:spcBef>
                <a:spcPts val="600"/>
              </a:spcBef>
            </a:pPr>
            <a:r>
              <a:rPr lang="en-US" dirty="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Arabic</a:t>
            </a:r>
          </a:p>
          <a:p>
            <a:pPr marL="0" indent="0">
              <a:buNone/>
            </a:pPr>
            <a:r>
              <a:rPr lang="en-US" sz="1800" dirty="0"/>
              <a:t>  </a:t>
            </a:r>
            <a:r>
              <a:rPr lang="en-US" sz="1800" dirty="0">
                <a:solidFill>
                  <a:srgbClr val="0C7CD2"/>
                </a:solidFill>
              </a:rPr>
              <a:t>Given</a:t>
            </a:r>
            <a:r>
              <a:rPr lang="en-US" sz="1800" dirty="0">
                <a:solidFill>
                  <a:schemeClr val="tx1"/>
                </a:solidFill>
              </a:rPr>
              <a:t> a single digit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Number:</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a:solidFill>
                  <a:srgbClr val="FF0000"/>
                </a:solidFill>
              </a:rPr>
              <a:t>	| </a:t>
            </a:r>
            <a:r>
              <a:rPr lang="en-US" sz="1600" b="1" dirty="0">
                <a:solidFill>
                  <a:srgbClr val="0C7CD2"/>
                </a:solidFill>
              </a:rPr>
              <a:t>Arabic Number </a:t>
            </a:r>
            <a:r>
              <a:rPr lang="en-US" sz="1600" b="1" dirty="0">
                <a:solidFill>
                  <a:srgbClr val="FF0000"/>
                </a:solidFill>
              </a:rPr>
              <a:t>	|</a:t>
            </a:r>
          </a:p>
          <a:p>
            <a:pPr marL="0" indent="0">
              <a:buNone/>
            </a:pPr>
            <a:r>
              <a:rPr lang="en-US" sz="1600" b="1" dirty="0">
                <a:solidFill>
                  <a:srgbClr val="FF0000"/>
                </a:solidFill>
              </a:rPr>
              <a:t>  | I            	| 1 		|</a:t>
            </a:r>
          </a:p>
          <a:p>
            <a:pPr marL="0" indent="0">
              <a:buNone/>
            </a:pPr>
            <a:r>
              <a:rPr lang="en-US" sz="1600" b="1" dirty="0">
                <a:solidFill>
                  <a:srgbClr val="FF0000"/>
                </a:solidFill>
              </a:rPr>
              <a:t>  | V             	| 5 		|</a:t>
            </a:r>
          </a:p>
          <a:p>
            <a:pPr marL="0" indent="0">
              <a:buNone/>
            </a:pPr>
            <a:r>
              <a:rPr lang="en-US" sz="1600" b="1" dirty="0">
                <a:solidFill>
                  <a:srgbClr val="FF0000"/>
                </a:solidFill>
              </a:rPr>
              <a:t>  | X		| 10 		|</a:t>
            </a:r>
          </a:p>
          <a:p>
            <a:pPr marL="0" indent="0">
              <a:buNone/>
            </a:pPr>
            <a:r>
              <a:rPr lang="en-US" sz="1600" b="1" dirty="0">
                <a:solidFill>
                  <a:srgbClr val="FF0000"/>
                </a:solidFill>
              </a:rPr>
              <a:t>  | L            	| 50 		|</a:t>
            </a:r>
          </a:p>
          <a:p>
            <a:pPr marL="0" indent="0">
              <a:buNone/>
            </a:pPr>
            <a:r>
              <a:rPr lang="en-US" sz="1600" b="1" dirty="0">
                <a:solidFill>
                  <a:srgbClr val="FF0000"/>
                </a:solidFill>
              </a:rPr>
              <a:t>  | C             	| 100 		|</a:t>
            </a:r>
          </a:p>
          <a:p>
            <a:pPr marL="0" indent="0">
              <a:buNone/>
            </a:pPr>
            <a:r>
              <a:rPr lang="en-US" sz="1600" b="1" dirty="0">
                <a:solidFill>
                  <a:srgbClr val="FF0000"/>
                </a:solidFill>
              </a:rPr>
              <a:t>  | D             	| 500 		|</a:t>
            </a:r>
          </a:p>
          <a:p>
            <a:pPr marL="0" indent="0">
              <a:buNone/>
            </a:pPr>
            <a:r>
              <a:rPr lang="en-US" sz="1600" b="1" dirty="0">
                <a:solidFill>
                  <a:srgbClr val="FF0000"/>
                </a:solidFill>
              </a:rPr>
              <a:t>  | M             	| 1,000		|</a:t>
            </a:r>
          </a:p>
          <a:p>
            <a:pPr marL="0" indent="0">
              <a:buNone/>
            </a:pPr>
            <a:r>
              <a:rPr lang="en-US" sz="1600" b="1" dirty="0">
                <a:solidFill>
                  <a:srgbClr val="FF0000"/>
                </a:solidFill>
              </a:rPr>
              <a:t>  | B             	| Invalid Digit 	|</a:t>
            </a:r>
          </a:p>
          <a:p>
            <a:pPr marL="0" indent="0">
              <a:buNone/>
            </a:pPr>
            <a:r>
              <a:rPr lang="en-US" sz="1600" b="1" dirty="0">
                <a:solidFill>
                  <a:srgbClr val="FF0000"/>
                </a:solidFill>
              </a:rPr>
              <a:t>  | #             	| Invalid Digit 	|</a:t>
            </a:r>
          </a:p>
          <a:p>
            <a:pPr marL="0" indent="0">
              <a:buNone/>
            </a:pPr>
            <a:r>
              <a:rPr lang="en-US" sz="1600" b="1" dirty="0">
                <a:solidFill>
                  <a:srgbClr val="FF0000"/>
                </a:solidFill>
              </a:rPr>
              <a:t>  | 2             	| Invalid Digit 	|</a:t>
            </a: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a:t>You may know how to translate some Roman Numerals, but imagine how much faster development and estimating will be if you are delivered </a:t>
            </a:r>
            <a:r>
              <a:rPr lang="en-US" sz="2400" dirty="0">
                <a:solidFill>
                  <a:srgbClr val="FF0000"/>
                </a:solidFill>
              </a:rPr>
              <a:t>specification examples</a:t>
            </a:r>
            <a:r>
              <a:rPr lang="en-US" sz="2400" dirty="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a:t>Four Stories in Roman Epic</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7" name="Group 6"/>
          <p:cNvGrpSpPr/>
          <p:nvPr/>
        </p:nvGrpSpPr>
        <p:grpSpPr>
          <a:xfrm>
            <a:off x="1524166" y="3140968"/>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grpSp>
        <p:nvGrpSpPr>
          <p:cNvPr id="10" name="Group 9"/>
          <p:cNvGrpSpPr/>
          <p:nvPr/>
        </p:nvGrpSpPr>
        <p:grpSpPr>
          <a:xfrm>
            <a:off x="4127685" y="3320669"/>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a:t>Story 4</a:t>
              </a:r>
            </a:p>
            <a:p>
              <a:r>
                <a:rPr lang="en-US" sz="1600" dirty="0"/>
                <a:t>Error handling</a:t>
              </a:r>
            </a:p>
          </p:txBody>
        </p:sp>
      </p:grpSp>
      <p:grpSp>
        <p:nvGrpSpPr>
          <p:cNvPr id="16" name="Group 15"/>
          <p:cNvGrpSpPr/>
          <p:nvPr/>
        </p:nvGrpSpPr>
        <p:grpSpPr>
          <a:xfrm>
            <a:off x="2987824" y="980729"/>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a:t>Story 3</a:t>
              </a:r>
            </a:p>
            <a:p>
              <a:r>
                <a:rPr lang="en-US" sz="1600" dirty="0"/>
                <a:t>Arabic to Roman Conversion</a:t>
              </a:r>
            </a:p>
          </p:txBody>
        </p:sp>
      </p:grpSp>
      <p:sp>
        <p:nvSpPr>
          <p:cNvPr id="19" name="TextBox 18"/>
          <p:cNvSpPr txBox="1"/>
          <p:nvPr/>
        </p:nvSpPr>
        <p:spPr>
          <a:xfrm>
            <a:off x="5225871" y="980729"/>
            <a:ext cx="3943312" cy="2031325"/>
          </a:xfrm>
          <a:prstGeom prst="rect">
            <a:avLst/>
          </a:prstGeom>
          <a:noFill/>
        </p:spPr>
        <p:txBody>
          <a:bodyPr wrap="square" rtlCol="0">
            <a:spAutoFit/>
          </a:bodyPr>
          <a:lstStyle/>
          <a:p>
            <a:r>
              <a:rPr lang="en-US" dirty="0"/>
              <a:t>Why four?</a:t>
            </a:r>
          </a:p>
          <a:p>
            <a:pPr marL="285750" indent="-285750">
              <a:buFontTx/>
              <a:buChar char="-"/>
            </a:pPr>
            <a:r>
              <a:rPr lang="en-US" dirty="0"/>
              <a:t>Incremental, real progress</a:t>
            </a:r>
          </a:p>
          <a:p>
            <a:pPr marL="285750" indent="-285750">
              <a:buFontTx/>
              <a:buChar char="-"/>
            </a:pPr>
            <a:r>
              <a:rPr lang="en-US" dirty="0"/>
              <a:t>Incremental learning</a:t>
            </a:r>
          </a:p>
          <a:p>
            <a:pPr marL="285750" indent="-285750">
              <a:buFontTx/>
              <a:buChar char="-"/>
            </a:pPr>
            <a:r>
              <a:rPr lang="en-US" dirty="0"/>
              <a:t>Smaller stories can be spread across multiple developers</a:t>
            </a:r>
          </a:p>
          <a:p>
            <a:pPr marL="285750" indent="-285750">
              <a:buFontTx/>
              <a:buChar char="-"/>
            </a:pPr>
            <a:r>
              <a:rPr lang="en-US" dirty="0"/>
              <a:t>Smaller stories are usually faster – more focus</a:t>
            </a:r>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Open Up Project</a:t>
            </a:r>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a:t>We will:</a:t>
            </a:r>
          </a:p>
          <a:p>
            <a:pPr marL="457200" indent="-457200">
              <a:buFont typeface="Arial"/>
              <a:buChar char="•"/>
            </a:pPr>
            <a:r>
              <a:rPr lang="en-US" sz="2400" dirty="0"/>
              <a:t>Create a new project with no application code, a maven </a:t>
            </a:r>
            <a:r>
              <a:rPr lang="en-US" sz="2400" dirty="0" err="1"/>
              <a:t>pom</a:t>
            </a:r>
            <a:r>
              <a:rPr lang="en-US" sz="2400" dirty="0"/>
              <a:t> file pointing to the Cucumber and </a:t>
            </a:r>
            <a:r>
              <a:rPr lang="en-US" sz="2400" dirty="0" err="1"/>
              <a:t>jUnit</a:t>
            </a:r>
            <a:r>
              <a:rPr lang="en-US" sz="2400" dirty="0"/>
              <a:t> libraries: </a:t>
            </a:r>
            <a:r>
              <a:rPr lang="en-US" sz="2400" dirty="0" err="1"/>
              <a:t>RomanConversionStarting</a:t>
            </a:r>
            <a:endParaRPr lang="en-US" sz="2400" dirty="0"/>
          </a:p>
          <a:p>
            <a:pPr marL="457200" indent="-457200">
              <a:buFont typeface="Arial"/>
              <a:buChar char="•"/>
            </a:pPr>
            <a:r>
              <a:rPr lang="en-US" sz="2400" dirty="0"/>
              <a:t>Create a feature file that outlines the business value/intent of what we want to build</a:t>
            </a:r>
          </a:p>
          <a:p>
            <a:pPr marL="457200" indent="-457200">
              <a:buFont typeface="Arial"/>
              <a:buChar char="•"/>
            </a:pPr>
            <a:r>
              <a:rPr lang="en-US" sz="2400" dirty="0"/>
              <a:t>Start with an Epic – Support Roman Numeral conversion</a:t>
            </a:r>
          </a:p>
          <a:p>
            <a:pPr marL="798513" lvl="1" indent="-457200">
              <a:buFont typeface="Arial"/>
              <a:buChar char="•"/>
            </a:pPr>
            <a:r>
              <a:rPr lang="en-US" sz="2000" dirty="0"/>
              <a:t>Start with one story:</a:t>
            </a:r>
          </a:p>
          <a:p>
            <a:pPr lvl="2" indent="-457200">
              <a:buFont typeface="Arial"/>
              <a:buChar char="•"/>
            </a:pPr>
            <a:r>
              <a:rPr lang="en-US" sz="1800" dirty="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a:t>Let’s Get Coding – Refactoring Specs</a:t>
            </a:r>
          </a:p>
        </p:txBody>
      </p:sp>
      <p:sp>
        <p:nvSpPr>
          <p:cNvPr id="3" name="Content Placeholder 2"/>
          <p:cNvSpPr>
            <a:spLocks noGrp="1"/>
          </p:cNvSpPr>
          <p:nvPr>
            <p:ph idx="1"/>
          </p:nvPr>
        </p:nvSpPr>
        <p:spPr>
          <a:xfrm>
            <a:off x="35496" y="661921"/>
            <a:ext cx="8951423" cy="1326919"/>
          </a:xfrm>
        </p:spPr>
        <p:txBody>
          <a:bodyPr/>
          <a:lstStyle/>
          <a:p>
            <a:pPr marL="0" indent="0">
              <a:buNone/>
            </a:pPr>
            <a:r>
              <a:rPr lang="en-US" sz="2400" dirty="0"/>
              <a:t>Let’s start by refactoring the specs, separating out the error handling into a separate scenario in the </a:t>
            </a:r>
            <a:r>
              <a:rPr lang="en-US" sz="2000" dirty="0" err="1"/>
              <a:t>RomanNumerals</a:t>
            </a:r>
            <a:r>
              <a:rPr lang="en-US" sz="2000" dirty="0" err="1">
                <a:solidFill>
                  <a:srgbClr val="00B050"/>
                </a:solidFill>
              </a:rPr>
              <a:t>.feature</a:t>
            </a:r>
            <a:r>
              <a:rPr lang="en-US" sz="2400" dirty="0">
                <a:solidFill>
                  <a:srgbClr val="00B050"/>
                </a:solidFill>
              </a:rPr>
              <a:t> </a:t>
            </a:r>
            <a:r>
              <a:rPr lang="en-US" sz="2400" dirty="0"/>
              <a:t>file:</a:t>
            </a:r>
          </a:p>
        </p:txBody>
      </p:sp>
      <p:sp>
        <p:nvSpPr>
          <p:cNvPr id="5" name="Rectangle 1"/>
          <p:cNvSpPr>
            <a:spLocks noChangeArrowheads="1"/>
          </p:cNvSpPr>
          <p:nvPr/>
        </p:nvSpPr>
        <p:spPr bwMode="auto">
          <a:xfrm>
            <a:off x="172290" y="1576326"/>
            <a:ext cx="620073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400" b="1" dirty="0">
                <a:solidFill>
                  <a:srgbClr val="000080"/>
                </a:solidFill>
                <a:latin typeface="Courier New" panose="02070309020205020404" pitchFamily="49" charset="0"/>
                <a:cs typeface="Courier New" panose="02070309020205020404" pitchFamily="49" charset="0"/>
              </a:rPr>
              <a:t>Feature</a:t>
            </a:r>
            <a:r>
              <a:rPr lang="en-US" sz="1400" b="1" dirty="0"/>
              <a:t>: </a:t>
            </a:r>
            <a:r>
              <a:rPr lang="en-US" sz="1400" dirty="0">
                <a:solidFill>
                  <a:srgbClr val="000000"/>
                </a:solidFill>
                <a:latin typeface="Courier New" panose="02070309020205020404" pitchFamily="49" charset="0"/>
                <a:cs typeface="Courier New" panose="02070309020205020404" pitchFamily="49" charset="0"/>
              </a:rPr>
              <a:t>In order to reduce confusion with Roman Numerals</a:t>
            </a:r>
          </a:p>
          <a:p>
            <a:r>
              <a:rPr lang="en-US" sz="1400" dirty="0">
                <a:solidFill>
                  <a:srgbClr val="000000"/>
                </a:solidFill>
                <a:latin typeface="Courier New" panose="02070309020205020404" pitchFamily="49" charset="0"/>
                <a:cs typeface="Courier New" panose="02070309020205020404" pitchFamily="49" charset="0"/>
              </a:rPr>
              <a:t>  As A reader of roman numerals</a:t>
            </a:r>
          </a:p>
          <a:p>
            <a:r>
              <a:rPr lang="en-US" sz="1400" dirty="0">
                <a:solidFill>
                  <a:srgbClr val="000000"/>
                </a:solidFill>
                <a:latin typeface="Courier New" panose="02070309020205020404" pitchFamily="49" charset="0"/>
                <a:cs typeface="Courier New" panose="02070309020205020404" pitchFamily="49" charset="0"/>
              </a:rPr>
              <a:t>  I want to translate the numbers to Arabic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translate simple numbers to Arabic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get the correct "&lt;Arabic Number&gt;"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I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V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5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X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L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50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100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D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500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M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1,000</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25638" y="3795303"/>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4949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Importance</a:t>
            </a:r>
          </a:p>
          <a:p>
            <a:pPr lvl="1"/>
            <a:r>
              <a:rPr lang="en-US" dirty="0"/>
              <a:t>Managers</a:t>
            </a:r>
          </a:p>
          <a:p>
            <a:pPr lvl="1"/>
            <a:r>
              <a:rPr lang="en-US" dirty="0"/>
              <a:t>Team members</a:t>
            </a:r>
          </a:p>
          <a:p>
            <a:r>
              <a:rPr lang="en-US" dirty="0"/>
              <a:t>Approach (15 min)</a:t>
            </a:r>
          </a:p>
          <a:p>
            <a:pPr lvl="1"/>
            <a:r>
              <a:rPr lang="en-US" dirty="0"/>
              <a:t>What is TDD/BDD?</a:t>
            </a:r>
          </a:p>
          <a:p>
            <a:pPr lvl="1"/>
            <a:r>
              <a:rPr lang="en-US" dirty="0"/>
              <a:t>Who does what when?</a:t>
            </a:r>
          </a:p>
          <a:p>
            <a:r>
              <a:rPr lang="en-US" dirty="0"/>
              <a:t>A coding example (45 min)</a:t>
            </a:r>
          </a:p>
          <a:p>
            <a:r>
              <a:rPr lang="en-US" dirty="0"/>
              <a:t>Questions/Discussion (30 min)</a:t>
            </a:r>
          </a:p>
        </p:txBody>
      </p:sp>
      <p:sp>
        <p:nvSpPr>
          <p:cNvPr id="10" name="Footer Placeholder 9"/>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a:t>Lets Get Coding – Refactoring Specs</a:t>
            </a:r>
          </a:p>
        </p:txBody>
      </p:sp>
      <p:sp>
        <p:nvSpPr>
          <p:cNvPr id="3" name="Content Placeholder 2"/>
          <p:cNvSpPr>
            <a:spLocks noGrp="1"/>
          </p:cNvSpPr>
          <p:nvPr>
            <p:ph idx="1"/>
          </p:nvPr>
        </p:nvSpPr>
        <p:spPr>
          <a:xfrm>
            <a:off x="192576" y="661921"/>
            <a:ext cx="8951423" cy="2551055"/>
          </a:xfrm>
        </p:spPr>
        <p:txBody>
          <a:bodyPr/>
          <a:lstStyle/>
          <a:p>
            <a:pPr marL="457200" indent="-457200">
              <a:buFont typeface="Arial"/>
              <a:buChar char="•"/>
            </a:pPr>
            <a:r>
              <a:rPr lang="en-US" sz="2400" dirty="0"/>
              <a:t>Now lets re-run the tests to see the test count (we are starting our development with </a:t>
            </a:r>
            <a:r>
              <a:rPr lang="en-US" sz="2400" dirty="0">
                <a:solidFill>
                  <a:srgbClr val="FF0000"/>
                </a:solidFill>
              </a:rPr>
              <a:t>failing</a:t>
            </a:r>
            <a:r>
              <a:rPr lang="en-US" sz="2400" dirty="0"/>
              <a:t> tests!</a:t>
            </a:r>
          </a:p>
          <a:p>
            <a:pPr marL="798513" lvl="1" indent="-457200">
              <a:buFont typeface="Arial"/>
              <a:buChar char="•"/>
            </a:pPr>
            <a:r>
              <a:rPr lang="en-US" sz="2000" dirty="0"/>
              <a:t>We now have 10 scenarios and 20 steps (driven by the Examples)</a:t>
            </a:r>
          </a:p>
          <a:p>
            <a:pPr marL="457200" indent="-457200">
              <a:buFont typeface="Arial"/>
              <a:buChar char="•"/>
            </a:pPr>
            <a:r>
              <a:rPr lang="en-US" sz="2400" dirty="0"/>
              <a:t>We can now start making these business specifications “executable” by creating code to glue the specs to the application (which does not exist yet)</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43492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pPr algn="l"/>
            <a:r>
              <a:rPr lang="en-US" dirty="0"/>
              <a:t>IDE Code Generation</a:t>
            </a:r>
          </a:p>
        </p:txBody>
      </p:sp>
      <p:sp>
        <p:nvSpPr>
          <p:cNvPr id="3" name="Content Placeholder 2"/>
          <p:cNvSpPr>
            <a:spLocks noGrp="1"/>
          </p:cNvSpPr>
          <p:nvPr>
            <p:ph idx="1"/>
          </p:nvPr>
        </p:nvSpPr>
        <p:spPr>
          <a:xfrm>
            <a:off x="107504" y="764704"/>
            <a:ext cx="7886700" cy="4351338"/>
          </a:xfrm>
        </p:spPr>
        <p:txBody>
          <a:bodyPr/>
          <a:lstStyle/>
          <a:p>
            <a:r>
              <a:rPr lang="en-US" dirty="0"/>
              <a:t>Select the AC to start coding for</a:t>
            </a:r>
          </a:p>
          <a:p>
            <a:r>
              <a:rPr lang="en-US" dirty="0"/>
              <a:t>Request the step code to be generated from the IDE</a:t>
            </a:r>
          </a:p>
          <a:p>
            <a:pPr lvl="1"/>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pic>
        <p:nvPicPr>
          <p:cNvPr id="10" name="Picture 9"/>
          <p:cNvPicPr>
            <a:picLocks noChangeAspect="1"/>
          </p:cNvPicPr>
          <p:nvPr/>
        </p:nvPicPr>
        <p:blipFill>
          <a:blip r:embed="rId2"/>
          <a:stretch>
            <a:fillRect/>
          </a:stretch>
        </p:blipFill>
        <p:spPr>
          <a:xfrm>
            <a:off x="0" y="2420887"/>
            <a:ext cx="6397731" cy="4462007"/>
          </a:xfrm>
          <a:prstGeom prst="rect">
            <a:avLst/>
          </a:prstGeom>
        </p:spPr>
      </p:pic>
      <p:sp>
        <p:nvSpPr>
          <p:cNvPr id="5" name="Rectangle 1"/>
          <p:cNvSpPr>
            <a:spLocks noChangeArrowheads="1"/>
          </p:cNvSpPr>
          <p:nvPr/>
        </p:nvSpPr>
        <p:spPr bwMode="auto">
          <a:xfrm>
            <a:off x="3674740" y="3429000"/>
            <a:ext cx="543376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TestRomanNumeralFeature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@When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2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p:spPr>
        <p:txBody>
          <a:bodyPr/>
          <a:lstStyle/>
          <a:p>
            <a:r>
              <a:rPr lang="en-US" dirty="0"/>
              <a:t>Using Examples in Spec</a:t>
            </a:r>
          </a:p>
        </p:txBody>
      </p:sp>
      <p:sp>
        <p:nvSpPr>
          <p:cNvPr id="3" name="Content Placeholder 2"/>
          <p:cNvSpPr>
            <a:spLocks noGrp="1"/>
          </p:cNvSpPr>
          <p:nvPr>
            <p:ph idx="1"/>
          </p:nvPr>
        </p:nvSpPr>
        <p:spPr>
          <a:xfrm>
            <a:off x="30020" y="764704"/>
            <a:ext cx="9006476" cy="1656184"/>
          </a:xfrm>
        </p:spPr>
        <p:txBody>
          <a:bodyPr/>
          <a:lstStyle/>
          <a:p>
            <a:pPr marL="0" indent="0">
              <a:buNone/>
            </a:pPr>
            <a:r>
              <a:rPr lang="en-US" sz="2000" dirty="0"/>
              <a:t>Examples make involved specifications easier to understand, but then requires some special coding with the glue code:</a:t>
            </a:r>
          </a:p>
          <a:p>
            <a:pPr lvl="1"/>
            <a:r>
              <a:rPr lang="en-US" sz="1800" dirty="0"/>
              <a:t>Add a “helper class” to bridge between the When and Then parts</a:t>
            </a:r>
          </a:p>
          <a:p>
            <a:pPr lvl="1"/>
            <a:r>
              <a:rPr lang="en-US" sz="1800" dirty="0"/>
              <a:t>Code in step definitions that makes use of the handler class and references a new class that is not defined yet: </a:t>
            </a:r>
            <a:r>
              <a:rPr lang="en-US" sz="1800" dirty="0" err="1"/>
              <a:t>RomanNumbers</a:t>
            </a:r>
            <a:endParaRPr lang="en-US" sz="1800" dirty="0"/>
          </a:p>
        </p:txBody>
      </p:sp>
      <p:sp>
        <p:nvSpPr>
          <p:cNvPr id="5" name="Rectangle 1"/>
          <p:cNvSpPr>
            <a:spLocks noChangeArrowheads="1"/>
          </p:cNvSpPr>
          <p:nvPr/>
        </p:nvSpPr>
        <p:spPr bwMode="auto">
          <a:xfrm>
            <a:off x="-14645" y="2471405"/>
            <a:ext cx="4164699"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Integer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299101" y="4149080"/>
            <a:ext cx="58326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RomanNumbers.toArabic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7028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 Now?</a:t>
            </a:r>
          </a:p>
        </p:txBody>
      </p:sp>
      <p:sp>
        <p:nvSpPr>
          <p:cNvPr id="3" name="Content Placeholder 2"/>
          <p:cNvSpPr>
            <a:spLocks noGrp="1"/>
          </p:cNvSpPr>
          <p:nvPr>
            <p:ph idx="1"/>
          </p:nvPr>
        </p:nvSpPr>
        <p:spPr>
          <a:xfrm>
            <a:off x="0" y="897321"/>
            <a:ext cx="8496944" cy="4536504"/>
          </a:xfrm>
        </p:spPr>
        <p:txBody>
          <a:bodyPr/>
          <a:lstStyle/>
          <a:p>
            <a:r>
              <a:rPr lang="en-US" dirty="0"/>
              <a:t>We have a fully code test that makes our spec “executable”</a:t>
            </a:r>
          </a:p>
          <a:p>
            <a:r>
              <a:rPr lang="en-US" dirty="0"/>
              <a:t>Now we need application code</a:t>
            </a:r>
          </a:p>
          <a:p>
            <a:r>
              <a:rPr lang="en-US" dirty="0"/>
              <a:t>We start the TDD process of writing code:</a:t>
            </a:r>
          </a:p>
          <a:p>
            <a:pPr lvl="1"/>
            <a:r>
              <a:rPr lang="en-US" dirty="0"/>
              <a:t>Write a test to describe our design, see it </a:t>
            </a:r>
            <a:r>
              <a:rPr lang="en-US" dirty="0">
                <a:solidFill>
                  <a:srgbClr val="FF0000"/>
                </a:solidFill>
              </a:rPr>
              <a:t>fail</a:t>
            </a:r>
          </a:p>
          <a:p>
            <a:pPr lvl="1"/>
            <a:r>
              <a:rPr lang="en-US"/>
              <a:t>Invent code </a:t>
            </a:r>
            <a:r>
              <a:rPr lang="en-US" dirty="0"/>
              <a:t>to get the test to </a:t>
            </a:r>
            <a:r>
              <a:rPr lang="en-US" dirty="0">
                <a:solidFill>
                  <a:srgbClr val="00B050"/>
                </a:solidFill>
              </a:rPr>
              <a:t>pass</a:t>
            </a:r>
          </a:p>
          <a:p>
            <a:pPr lvl="1"/>
            <a:r>
              <a:rPr lang="en-US" dirty="0">
                <a:solidFill>
                  <a:srgbClr val="FFC000"/>
                </a:solidFill>
              </a:rPr>
              <a:t>Refactor</a:t>
            </a:r>
            <a:r>
              <a:rPr lang="en-US" dirty="0"/>
              <a:t> to ensure we have an implementation that not only works, but is “right”</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30759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Coding - TDD</a:t>
            </a:r>
          </a:p>
        </p:txBody>
      </p:sp>
      <p:sp>
        <p:nvSpPr>
          <p:cNvPr id="3" name="Content Placeholder 2"/>
          <p:cNvSpPr>
            <a:spLocks noGrp="1"/>
          </p:cNvSpPr>
          <p:nvPr>
            <p:ph idx="1"/>
          </p:nvPr>
        </p:nvSpPr>
        <p:spPr>
          <a:xfrm>
            <a:off x="35740" y="980728"/>
            <a:ext cx="8496944" cy="2088232"/>
          </a:xfrm>
        </p:spPr>
        <p:txBody>
          <a:bodyPr/>
          <a:lstStyle/>
          <a:p>
            <a:pPr marL="0" indent="0">
              <a:buNone/>
            </a:pPr>
            <a:r>
              <a:rPr lang="en-US" sz="2800" dirty="0"/>
              <a:t>Now we can write some application code</a:t>
            </a:r>
          </a:p>
          <a:p>
            <a:pPr marL="798513" lvl="1" indent="-457200">
              <a:buFont typeface="Arial"/>
              <a:buChar char="•"/>
            </a:pPr>
            <a:r>
              <a:rPr lang="en-US" sz="2400" dirty="0"/>
              <a:t>Start simple, translate some single digit value</a:t>
            </a:r>
          </a:p>
          <a:p>
            <a:pPr lvl="2" indent="-457200">
              <a:buFont typeface="Arial"/>
              <a:buChar char="•"/>
            </a:pPr>
            <a:r>
              <a:rPr lang="en-US" sz="2000" dirty="0"/>
              <a:t>Design question?  Where do we store the knowledge of the conversion from Roman to Arabic?</a:t>
            </a:r>
          </a:p>
          <a:p>
            <a:pPr lvl="2" indent="-457200">
              <a:buFont typeface="Arial"/>
              <a:buChar char="•"/>
            </a:pPr>
            <a:r>
              <a:rPr lang="en-US" sz="2000" dirty="0"/>
              <a:t>Lets convert a couple of simple values</a:t>
            </a:r>
          </a:p>
        </p:txBody>
      </p:sp>
      <p:sp>
        <p:nvSpPr>
          <p:cNvPr id="5" name="TextBox 4"/>
          <p:cNvSpPr txBox="1"/>
          <p:nvPr/>
        </p:nvSpPr>
        <p:spPr>
          <a:xfrm>
            <a:off x="1" y="4941168"/>
            <a:ext cx="8964488" cy="646331"/>
          </a:xfrm>
          <a:prstGeom prst="rect">
            <a:avLst/>
          </a:prstGeom>
          <a:noFill/>
        </p:spPr>
        <p:txBody>
          <a:bodyPr wrap="square" rtlCol="0">
            <a:spAutoFit/>
          </a:bodyPr>
          <a:lstStyle/>
          <a:p>
            <a:r>
              <a:rPr lang="en-US" dirty="0"/>
              <a:t>So we now have some failing tests, mainly compilation errors on the </a:t>
            </a:r>
            <a:r>
              <a:rPr lang="en-US" dirty="0" err="1"/>
              <a:t>RomanNumbers</a:t>
            </a:r>
            <a:r>
              <a:rPr lang="en-US" dirty="0"/>
              <a:t> class and methods</a:t>
            </a:r>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
        <p:nvSpPr>
          <p:cNvPr id="9" name="Rectangle 3"/>
          <p:cNvSpPr>
            <a:spLocks noChangeArrowheads="1"/>
          </p:cNvSpPr>
          <p:nvPr/>
        </p:nvSpPr>
        <p:spPr bwMode="auto">
          <a:xfrm>
            <a:off x="174" y="3124706"/>
            <a:ext cx="856195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TestRomanNumeralUnitTests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testSimpleArabicToRoman ()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"1 should be the outcome"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"5 should be the outcome"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For Application Coding</a:t>
            </a:r>
          </a:p>
        </p:txBody>
      </p:sp>
      <p:sp>
        <p:nvSpPr>
          <p:cNvPr id="3" name="Content Placeholder 2"/>
          <p:cNvSpPr>
            <a:spLocks noGrp="1"/>
          </p:cNvSpPr>
          <p:nvPr>
            <p:ph idx="1"/>
          </p:nvPr>
        </p:nvSpPr>
        <p:spPr>
          <a:xfrm>
            <a:off x="0" y="908721"/>
            <a:ext cx="8496944" cy="1224135"/>
          </a:xfrm>
        </p:spPr>
        <p:txBody>
          <a:bodyPr/>
          <a:lstStyle/>
          <a:p>
            <a:r>
              <a:rPr lang="en-US" sz="2800" dirty="0"/>
              <a:t>Create </a:t>
            </a:r>
            <a:r>
              <a:rPr lang="en-US" sz="2800" dirty="0" err="1"/>
              <a:t>RomanNumbers</a:t>
            </a:r>
            <a:r>
              <a:rPr lang="en-US" sz="2800" dirty="0"/>
              <a:t> class and write a method</a:t>
            </a:r>
          </a:p>
          <a:p>
            <a:r>
              <a:rPr lang="en-US" sz="2800" dirty="0"/>
              <a:t>And an </a:t>
            </a:r>
            <a:r>
              <a:rPr lang="en-US" sz="2800" dirty="0" err="1"/>
              <a:t>enum</a:t>
            </a:r>
            <a:r>
              <a:rPr lang="en-US" sz="2800" dirty="0"/>
              <a:t> class </a:t>
            </a:r>
            <a:r>
              <a:rPr lang="en-US" sz="2800" dirty="0" err="1"/>
              <a:t>RomanNumeral</a:t>
            </a:r>
            <a:endParaRPr lang="en-US" sz="2800" dirty="0"/>
          </a:p>
        </p:txBody>
      </p:sp>
      <p:sp>
        <p:nvSpPr>
          <p:cNvPr id="4" name="Rectangle 1"/>
          <p:cNvSpPr>
            <a:spLocks noChangeArrowheads="1"/>
          </p:cNvSpPr>
          <p:nvPr/>
        </p:nvSpPr>
        <p:spPr bwMode="auto">
          <a:xfrm>
            <a:off x="107504" y="2078414"/>
            <a:ext cx="7848872" cy="2192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05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051720" y="3861048"/>
            <a:ext cx="694826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name)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8038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Green</a:t>
            </a:r>
            <a:r>
              <a:rPr lang="en-US" dirty="0"/>
              <a:t> Results</a:t>
            </a:r>
          </a:p>
        </p:txBody>
      </p:sp>
      <p:sp>
        <p:nvSpPr>
          <p:cNvPr id="3" name="Content Placeholder 2"/>
          <p:cNvSpPr>
            <a:spLocks noGrp="1"/>
          </p:cNvSpPr>
          <p:nvPr>
            <p:ph idx="1"/>
          </p:nvPr>
        </p:nvSpPr>
        <p:spPr>
          <a:xfrm>
            <a:off x="24300" y="3016392"/>
            <a:ext cx="3683604" cy="3076903"/>
          </a:xfrm>
        </p:spPr>
        <p:txBody>
          <a:bodyPr/>
          <a:lstStyle/>
          <a:p>
            <a:pPr marL="0" indent="0">
              <a:buNone/>
            </a:pPr>
            <a:r>
              <a:rPr lang="en-US" dirty="0"/>
              <a:t>Interesting, we ended up with more than 2 functional tests going </a:t>
            </a:r>
            <a:r>
              <a:rPr lang="en-US" dirty="0">
                <a:solidFill>
                  <a:srgbClr val="00B050"/>
                </a:solidFill>
              </a:rPr>
              <a:t>green</a:t>
            </a:r>
          </a:p>
        </p:txBody>
      </p:sp>
      <p:pic>
        <p:nvPicPr>
          <p:cNvPr id="4" name="Picture 3"/>
          <p:cNvPicPr>
            <a:picLocks noChangeAspect="1"/>
          </p:cNvPicPr>
          <p:nvPr/>
        </p:nvPicPr>
        <p:blipFill>
          <a:blip r:embed="rId2"/>
          <a:stretch>
            <a:fillRect/>
          </a:stretch>
        </p:blipFill>
        <p:spPr>
          <a:xfrm>
            <a:off x="3779912" y="3016393"/>
            <a:ext cx="5364088" cy="3750946"/>
          </a:xfrm>
          <a:prstGeom prst="rect">
            <a:avLst/>
          </a:prstGeom>
        </p:spPr>
      </p:pic>
      <p:pic>
        <p:nvPicPr>
          <p:cNvPr id="5" name="Picture 4"/>
          <p:cNvPicPr>
            <a:picLocks noChangeAspect="1"/>
          </p:cNvPicPr>
          <p:nvPr/>
        </p:nvPicPr>
        <p:blipFill>
          <a:blip r:embed="rId3"/>
          <a:stretch>
            <a:fillRect/>
          </a:stretch>
        </p:blipFill>
        <p:spPr>
          <a:xfrm>
            <a:off x="3779912" y="1124744"/>
            <a:ext cx="5338530" cy="1495425"/>
          </a:xfrm>
          <a:prstGeom prst="rect">
            <a:avLst/>
          </a:prstGeom>
        </p:spPr>
      </p:pic>
      <p:sp>
        <p:nvSpPr>
          <p:cNvPr id="6" name="Content Placeholder 2"/>
          <p:cNvSpPr txBox="1">
            <a:spLocks/>
          </p:cNvSpPr>
          <p:nvPr/>
        </p:nvSpPr>
        <p:spPr>
          <a:xfrm>
            <a:off x="0" y="980729"/>
            <a:ext cx="3683604" cy="203566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a:t>Our </a:t>
            </a:r>
            <a:r>
              <a:rPr lang="en-US" u="sng" dirty="0"/>
              <a:t>unit tests </a:t>
            </a:r>
            <a:r>
              <a:rPr lang="en-US" dirty="0"/>
              <a:t>went </a:t>
            </a:r>
            <a:r>
              <a:rPr lang="en-US" dirty="0">
                <a:solidFill>
                  <a:srgbClr val="00B050"/>
                </a:solidFill>
              </a:rPr>
              <a:t>green.</a:t>
            </a: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5909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a:t>Balance Unit &amp; Functional Testing</a:t>
            </a:r>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a:t>Remember, a key part of our approach: </a:t>
            </a:r>
            <a:r>
              <a:rPr lang="en-US" sz="2800" u="sng" dirty="0"/>
              <a:t>collaboration</a:t>
            </a:r>
            <a:r>
              <a:rPr lang="en-US" sz="2800" dirty="0"/>
              <a:t>!</a:t>
            </a:r>
          </a:p>
          <a:p>
            <a:r>
              <a:rPr lang="en-US" sz="2800" dirty="0"/>
              <a:t>The collaboration begins before the sprint, when the team is reviewing &amp; sizing the story</a:t>
            </a:r>
          </a:p>
          <a:p>
            <a:r>
              <a:rPr lang="en-US" sz="2800" dirty="0"/>
              <a:t>In sprint planning, another round occurs, especially about testing – how far are we going with the various approaches – unit, functional and manual</a:t>
            </a:r>
          </a:p>
          <a:p>
            <a:r>
              <a:rPr lang="en-US" sz="2800" dirty="0"/>
              <a:t>While we develop the story, we have some collaboration on the testing details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Testing Allocation Decision</a:t>
            </a:r>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a:t>We will use </a:t>
            </a:r>
            <a:r>
              <a:rPr lang="en-US" u="sng" dirty="0"/>
              <a:t>more</a:t>
            </a:r>
            <a:r>
              <a:rPr lang="en-US" dirty="0"/>
              <a:t> of our </a:t>
            </a:r>
            <a:r>
              <a:rPr lang="en-US" u="sng" dirty="0"/>
              <a:t>functional</a:t>
            </a:r>
            <a:r>
              <a:rPr lang="en-US" dirty="0"/>
              <a:t> testing than unit testing on the simple conversion</a:t>
            </a:r>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To Complex Numbers</a:t>
            </a:r>
          </a:p>
        </p:txBody>
      </p:sp>
      <p:sp>
        <p:nvSpPr>
          <p:cNvPr id="3" name="Content Placeholder 2"/>
          <p:cNvSpPr>
            <a:spLocks noGrp="1"/>
          </p:cNvSpPr>
          <p:nvPr>
            <p:ph idx="1"/>
          </p:nvPr>
        </p:nvSpPr>
        <p:spPr>
          <a:xfrm>
            <a:off x="35496" y="908721"/>
            <a:ext cx="8496944" cy="1224135"/>
          </a:xfrm>
        </p:spPr>
        <p:txBody>
          <a:bodyPr/>
          <a:lstStyle/>
          <a:p>
            <a:r>
              <a:rPr lang="en-US" dirty="0"/>
              <a:t>Generate more step glue code</a:t>
            </a:r>
          </a:p>
        </p:txBody>
      </p:sp>
      <p:sp>
        <p:nvSpPr>
          <p:cNvPr id="4" name="Rectangle 1"/>
          <p:cNvSpPr>
            <a:spLocks noChangeArrowheads="1"/>
          </p:cNvSpPr>
          <p:nvPr/>
        </p:nvSpPr>
        <p:spPr bwMode="auto">
          <a:xfrm>
            <a:off x="0" y="1698050"/>
            <a:ext cx="716428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translate common number combinations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ask for a translation of a combination "&lt;Complex Roman Numeral&gt;"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get the correct combination translation "&lt;Arabic Number&gt;"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Complex Roman Numeral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IV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4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IX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9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XC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90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XL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40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CD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400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900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MMXIII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2013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MMMCMXCIX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3999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208" y="4149080"/>
            <a:ext cx="828092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ask for a translation of a combination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iAskForATranslationOfACombination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get the correct combination translation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iGetTheCorrectCombinationTranslation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5929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for Leaders</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a:t>As a coach and leader, how can you </a:t>
            </a:r>
            <a:r>
              <a:rPr lang="en-US" sz="2000" b="1" dirty="0"/>
              <a:t>help </a:t>
            </a:r>
            <a:r>
              <a:rPr lang="en-US" sz="2000" dirty="0"/>
              <a:t>them if you don’t understand the impact of the:</a:t>
            </a:r>
          </a:p>
          <a:p>
            <a:pPr marL="285750" indent="-285750">
              <a:buFont typeface="Arial" panose="020B0604020202020204" pitchFamily="34" charset="0"/>
              <a:buChar char="•"/>
            </a:pPr>
            <a:r>
              <a:rPr lang="en-US" sz="2000" dirty="0"/>
              <a:t>Approach?</a:t>
            </a:r>
          </a:p>
          <a:p>
            <a:pPr marL="285750" indent="-285750">
              <a:buFont typeface="Arial" panose="020B0604020202020204" pitchFamily="34" charset="0"/>
              <a:buChar char="•"/>
            </a:pPr>
            <a:r>
              <a:rPr lang="en-US" sz="2000" dirty="0"/>
              <a:t>Impact on daily work?</a:t>
            </a:r>
          </a:p>
          <a:p>
            <a:pPr marL="742950" lvl="1" indent="-285750">
              <a:buFont typeface="Arial" panose="020B0604020202020204" pitchFamily="34" charset="0"/>
              <a:buChar char="•"/>
            </a:pPr>
            <a:r>
              <a:rPr lang="en-US" sz="2000" dirty="0"/>
              <a:t>Especially the implication on the ingrained habits the team members currently have</a:t>
            </a:r>
          </a:p>
          <a:p>
            <a:pPr marL="742950" lvl="1" indent="-285750">
              <a:buFont typeface="Arial" panose="020B0604020202020204" pitchFamily="34" charset="0"/>
              <a:buChar char="•"/>
            </a:pPr>
            <a:r>
              <a:rPr lang="en-US" sz="2000" dirty="0"/>
              <a:t>Collaboration and work allocation</a:t>
            </a:r>
          </a:p>
          <a:p>
            <a:pPr marL="742950" lvl="1" indent="-285750">
              <a:buFont typeface="Arial" panose="020B0604020202020204" pitchFamily="34" charset="0"/>
              <a:buChar char="•"/>
            </a:pPr>
            <a:r>
              <a:rPr lang="en-US" sz="2000" dirty="0"/>
              <a:t>Inputs and outputs</a:t>
            </a:r>
          </a:p>
          <a:p>
            <a:pPr marL="342900" indent="-342900">
              <a:buFont typeface="Arial" panose="020B0604020202020204" pitchFamily="34" charset="0"/>
              <a:buChar char="•"/>
            </a:pPr>
            <a:r>
              <a:rPr lang="en-US" sz="2000" dirty="0"/>
              <a:t>Impact on processes and tooling?</a:t>
            </a:r>
          </a:p>
          <a:p>
            <a:pPr marL="342900" indent="-342900">
              <a:buFont typeface="Arial" panose="020B0604020202020204" pitchFamily="34" charset="0"/>
              <a:buChar char="•"/>
            </a:pPr>
            <a:r>
              <a:rPr lang="en-US" sz="2000" dirty="0"/>
              <a:t>Training and support needed?</a:t>
            </a:r>
          </a:p>
          <a:p>
            <a:pPr marL="342900" indent="-342900">
              <a:buFont typeface="Arial" panose="020B0604020202020204" pitchFamily="34" charset="0"/>
              <a:buChar char="•"/>
            </a:pPr>
            <a:r>
              <a:rPr lang="en-US" sz="2000" dirty="0"/>
              <a:t>Costs and benefits?</a:t>
            </a:r>
          </a:p>
        </p:txBody>
      </p:sp>
    </p:spTree>
    <p:extLst>
      <p:ext uri="{BB962C8B-B14F-4D97-AF65-F5344CB8AC3E}">
        <p14:creationId xmlns:p14="http://schemas.microsoft.com/office/powerpoint/2010/main" val="210836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Complex Numbers</a:t>
            </a:r>
          </a:p>
        </p:txBody>
      </p:sp>
      <p:sp>
        <p:nvSpPr>
          <p:cNvPr id="3" name="Content Placeholder 2"/>
          <p:cNvSpPr>
            <a:spLocks noGrp="1"/>
          </p:cNvSpPr>
          <p:nvPr>
            <p:ph idx="1"/>
          </p:nvPr>
        </p:nvSpPr>
        <p:spPr>
          <a:xfrm>
            <a:off x="35496" y="764704"/>
            <a:ext cx="8496944" cy="648072"/>
          </a:xfrm>
        </p:spPr>
        <p:txBody>
          <a:bodyPr/>
          <a:lstStyle/>
          <a:p>
            <a:r>
              <a:rPr lang="en-US" dirty="0"/>
              <a:t>Get unit test to </a:t>
            </a:r>
            <a:r>
              <a:rPr lang="en-US" dirty="0">
                <a:solidFill>
                  <a:srgbClr val="FF0000"/>
                </a:solidFill>
              </a:rPr>
              <a:t>fail</a:t>
            </a:r>
          </a:p>
        </p:txBody>
      </p:sp>
      <p:sp>
        <p:nvSpPr>
          <p:cNvPr id="4" name="Rectangle 1"/>
          <p:cNvSpPr>
            <a:spLocks noChangeArrowheads="1"/>
          </p:cNvSpPr>
          <p:nvPr/>
        </p:nvSpPr>
        <p:spPr bwMode="auto">
          <a:xfrm>
            <a:off x="-29728" y="1369895"/>
            <a:ext cx="820212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testComplexArabicToRoman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256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"CCLVI"</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"256 should be the outcome"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p:cNvSpPr txBox="1">
            <a:spLocks/>
          </p:cNvSpPr>
          <p:nvPr/>
        </p:nvSpPr>
        <p:spPr>
          <a:xfrm>
            <a:off x="-36512" y="2348880"/>
            <a:ext cx="9073008" cy="64807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Write and </a:t>
            </a:r>
            <a:r>
              <a:rPr lang="en-US" u="sng" dirty="0"/>
              <a:t>refactor</a:t>
            </a:r>
            <a:r>
              <a:rPr lang="en-US" dirty="0"/>
              <a:t> code to get unit test to </a:t>
            </a:r>
            <a:r>
              <a:rPr lang="en-US" dirty="0">
                <a:solidFill>
                  <a:srgbClr val="00CC00"/>
                </a:solidFill>
              </a:rPr>
              <a:t>pass</a:t>
            </a:r>
          </a:p>
        </p:txBody>
      </p:sp>
      <p:sp>
        <p:nvSpPr>
          <p:cNvPr id="6" name="Rectangle 2"/>
          <p:cNvSpPr>
            <a:spLocks noChangeArrowheads="1"/>
          </p:cNvSpPr>
          <p:nvPr/>
        </p:nvSpPr>
        <p:spPr bwMode="auto">
          <a:xfrm>
            <a:off x="64" y="2868032"/>
            <a:ext cx="7909464"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0224" y="4411128"/>
            <a:ext cx="8856984"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long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currentRomanNumber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//Iterate through all of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enums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currentRomanNumber.getName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aRomanNumber.startsWith</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//We might have many instances of the same letter(s)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currentRomanNumber.getArabic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//based on finding a match, grab the associated value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aRomanNumber.substring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romanName.length</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//remove the letter(s) we just found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aRomanNumber.length</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//if we have anything left over, that is bad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276079" y="3426681"/>
            <a:ext cx="3857625" cy="1552575"/>
          </a:xfrm>
          <a:prstGeom prst="rect">
            <a:avLst/>
          </a:prstGeom>
        </p:spPr>
      </p:pic>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106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Functional Tests to Pass</a:t>
            </a:r>
          </a:p>
        </p:txBody>
      </p:sp>
      <p:sp>
        <p:nvSpPr>
          <p:cNvPr id="3" name="Content Placeholder 2"/>
          <p:cNvSpPr>
            <a:spLocks noGrp="1"/>
          </p:cNvSpPr>
          <p:nvPr>
            <p:ph idx="1"/>
          </p:nvPr>
        </p:nvSpPr>
        <p:spPr>
          <a:xfrm>
            <a:off x="0" y="1124744"/>
            <a:ext cx="8496944" cy="1440160"/>
          </a:xfrm>
        </p:spPr>
        <p:txBody>
          <a:bodyPr/>
          <a:lstStyle/>
          <a:p>
            <a:pPr marL="0" indent="0">
              <a:buNone/>
            </a:pPr>
            <a:r>
              <a:rPr lang="en-US" dirty="0"/>
              <a:t>Wow, all of the complex numbers </a:t>
            </a:r>
            <a:r>
              <a:rPr lang="en-US" dirty="0">
                <a:solidFill>
                  <a:srgbClr val="00CC00"/>
                </a:solidFill>
              </a:rPr>
              <a:t>passed</a:t>
            </a:r>
            <a:r>
              <a:rPr lang="en-US" dirty="0"/>
              <a:t> and the single numbers continue to </a:t>
            </a:r>
            <a:r>
              <a:rPr lang="en-US" dirty="0">
                <a:solidFill>
                  <a:srgbClr val="00CC00"/>
                </a:solidFill>
              </a:rPr>
              <a:t>pass</a:t>
            </a:r>
            <a:r>
              <a:rPr lang="en-US" dirty="0"/>
              <a:t>!</a:t>
            </a:r>
          </a:p>
        </p:txBody>
      </p:sp>
      <p:pic>
        <p:nvPicPr>
          <p:cNvPr id="4" name="Picture 3"/>
          <p:cNvPicPr>
            <a:picLocks noChangeAspect="1"/>
          </p:cNvPicPr>
          <p:nvPr/>
        </p:nvPicPr>
        <p:blipFill>
          <a:blip r:embed="rId2"/>
          <a:stretch>
            <a:fillRect/>
          </a:stretch>
        </p:blipFill>
        <p:spPr>
          <a:xfrm>
            <a:off x="1547664" y="2276872"/>
            <a:ext cx="5924550" cy="3838575"/>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24091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Tests</a:t>
            </a:r>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rgbClr val="FFFF00"/>
                </a:solidFill>
              </a:rPr>
              <a:t>Edge Functional Testing</a:t>
            </a: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tx1"/>
                </a:solidFill>
              </a:rPr>
              <a:t>Unit Testing</a:t>
            </a: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bg1"/>
                </a:solidFill>
              </a:rPr>
              <a:t>Functional Specification Testing</a:t>
            </a: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overlap is OK, we just need to be smart about it</a:t>
            </a:r>
          </a:p>
          <a:p>
            <a:pPr marL="285750" indent="-285750">
              <a:buFont typeface="Arial" panose="020B0604020202020204" pitchFamily="34" charset="0"/>
              <a:buChar char="•"/>
            </a:pPr>
            <a:r>
              <a:rPr lang="en-US" dirty="0"/>
              <a:t>Edge functional testing is important, but does not add to fast understanding of a specification</a:t>
            </a:r>
          </a:p>
          <a:p>
            <a:pPr marL="285750" indent="-285750">
              <a:buFont typeface="Arial" panose="020B0604020202020204" pitchFamily="34" charset="0"/>
              <a:buChar char="•"/>
            </a:pPr>
            <a:r>
              <a:rPr lang="en-US" dirty="0"/>
              <a:t>Examples of edge testing might be errors or boundaries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a:t>Living Documentation!</a:t>
                </a:r>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a:t>Refactoring Edge Specs</a:t>
            </a:r>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a:t>More refactoring the specs, separating out the error handling into a separate </a:t>
            </a:r>
            <a:r>
              <a:rPr lang="en-US" sz="2800" dirty="0">
                <a:solidFill>
                  <a:srgbClr val="00B050"/>
                </a:solidFill>
              </a:rPr>
              <a:t>.feature </a:t>
            </a:r>
            <a:r>
              <a:rPr lang="en-US" sz="2800" dirty="0"/>
              <a:t>file and improve names:</a:t>
            </a:r>
          </a:p>
        </p:txBody>
      </p:sp>
      <p:sp>
        <p:nvSpPr>
          <p:cNvPr id="6" name="Rectangle 2"/>
          <p:cNvSpPr>
            <a:spLocks noChangeArrowheads="1"/>
          </p:cNvSpPr>
          <p:nvPr/>
        </p:nvSpPr>
        <p:spPr bwMode="auto">
          <a:xfrm>
            <a:off x="192576" y="1988840"/>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p>
        </p:txBody>
      </p:sp>
      <p:sp>
        <p:nvSpPr>
          <p:cNvPr id="4" name="Rectangle 1"/>
          <p:cNvSpPr>
            <a:spLocks noChangeArrowheads="1"/>
          </p:cNvSpPr>
          <p:nvPr/>
        </p:nvSpPr>
        <p:spPr bwMode="auto">
          <a:xfrm>
            <a:off x="534728" y="4149080"/>
            <a:ext cx="519262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flag malformed numbers</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 ask for a translation of a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&lt;Bad Roman Numeral&gt;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 get the an invalid numeral error</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a:ln>
                  <a:noFill/>
                </a:ln>
                <a:solidFill>
                  <a:srgbClr val="C37522"/>
                </a:solidFill>
                <a:effectLst/>
                <a:latin typeface="Courier New" panose="02070309020205020404" pitchFamily="49" charset="0"/>
                <a:cs typeface="Courier New" panose="02070309020205020404" pitchFamily="49" charset="0"/>
              </a:rPr>
              <a:t>Bad Roman Numeral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VC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LD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IIXV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IC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XD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XM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175448" y="2708921"/>
            <a:ext cx="496855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flag malformed Arabic numbers</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&lt;Bad Arabic Numeral&gt;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 get the invalid arabic error</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a:ln>
                  <a:noFill/>
                </a:ln>
                <a:solidFill>
                  <a:srgbClr val="C37522"/>
                </a:solidFill>
                <a:effectLst/>
                <a:latin typeface="Courier New" panose="02070309020205020404" pitchFamily="49" charset="0"/>
                <a:cs typeface="Courier New" panose="02070309020205020404" pitchFamily="49" charset="0"/>
              </a:rPr>
              <a:t>Bad Arabic Numeral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0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a:ln>
                  <a:noFill/>
                </a:ln>
                <a:solidFill>
                  <a:srgbClr val="297BDE"/>
                </a:solidFill>
                <a:effectLst/>
                <a:latin typeface="Courier New" panose="02070309020205020404" pitchFamily="49" charset="0"/>
                <a:cs typeface="Courier New" panose="02070309020205020404" pitchFamily="49" charset="0"/>
              </a:rPr>
              <a:t>4000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22437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Roman Error Step/Glue Code</a:t>
            </a:r>
          </a:p>
        </p:txBody>
      </p:sp>
      <p:sp>
        <p:nvSpPr>
          <p:cNvPr id="4" name="Rectangle 1"/>
          <p:cNvSpPr>
            <a:spLocks noChangeArrowheads="1"/>
          </p:cNvSpPr>
          <p:nvPr/>
        </p:nvSpPr>
        <p:spPr bwMode="auto">
          <a:xfrm>
            <a:off x="107504" y="836712"/>
            <a:ext cx="7488832"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 ask for a translation of an invalid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iAskForATranslationOfAnInvalid(String romanNumeral)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anErrorConversion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.setRomanNumeral(romanNumeral);</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 get the invalid numeral error$"</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iGetTheInvalidNumeralError()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fail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"Invalid RomanNumeral"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(IllegalArgumentException e)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//do nothing here as the exception was expected</a:t>
            </a:r>
            <a:b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15616" y="4180344"/>
            <a:ext cx="80283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testInvalidRomanNumeralB()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"Invalid Digit B"</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testInvalidRomanNumeralComboVC()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"VC"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"Invalid Digit C"</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7870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Test Results</a:t>
            </a:r>
          </a:p>
        </p:txBody>
      </p:sp>
      <p:pic>
        <p:nvPicPr>
          <p:cNvPr id="4" name="Picture 3"/>
          <p:cNvPicPr>
            <a:picLocks noChangeAspect="1"/>
          </p:cNvPicPr>
          <p:nvPr/>
        </p:nvPicPr>
        <p:blipFill>
          <a:blip r:embed="rId3"/>
          <a:stretch>
            <a:fillRect/>
          </a:stretch>
        </p:blipFill>
        <p:spPr>
          <a:xfrm>
            <a:off x="4180275" y="1052736"/>
            <a:ext cx="5002556" cy="4392488"/>
          </a:xfrm>
          <a:prstGeom prst="rect">
            <a:avLst/>
          </a:prstGeom>
        </p:spPr>
      </p:pic>
      <p:pic>
        <p:nvPicPr>
          <p:cNvPr id="5" name="Picture 4"/>
          <p:cNvPicPr>
            <a:picLocks noChangeAspect="1"/>
          </p:cNvPicPr>
          <p:nvPr/>
        </p:nvPicPr>
        <p:blipFill>
          <a:blip r:embed="rId4"/>
          <a:stretch>
            <a:fillRect/>
          </a:stretch>
        </p:blipFill>
        <p:spPr>
          <a:xfrm>
            <a:off x="25160" y="1052736"/>
            <a:ext cx="4150579" cy="2324100"/>
          </a:xfrm>
          <a:prstGeom prst="rect">
            <a:avLst/>
          </a:prstGeom>
        </p:spPr>
      </p:pic>
      <p:sp>
        <p:nvSpPr>
          <p:cNvPr id="6" name="TextBox 5"/>
          <p:cNvSpPr txBox="1"/>
          <p:nvPr/>
        </p:nvSpPr>
        <p:spPr>
          <a:xfrm>
            <a:off x="0" y="3645024"/>
            <a:ext cx="3600400" cy="1477328"/>
          </a:xfrm>
          <a:prstGeom prst="rect">
            <a:avLst/>
          </a:prstGeom>
          <a:noFill/>
        </p:spPr>
        <p:txBody>
          <a:bodyPr wrap="square" rtlCol="0">
            <a:spAutoFit/>
          </a:bodyPr>
          <a:lstStyle/>
          <a:p>
            <a:r>
              <a:rPr lang="en-US" dirty="0"/>
              <a:t>Our unit and most of the functional edge tests worked! All but one: CM!?</a:t>
            </a:r>
          </a:p>
          <a:p>
            <a:r>
              <a:rPr lang="en-US" dirty="0"/>
              <a:t>The spec is wrong and we need to correct it.</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1662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4 Arabic to Roman Tests</a:t>
            </a:r>
          </a:p>
        </p:txBody>
      </p:sp>
      <p:sp>
        <p:nvSpPr>
          <p:cNvPr id="3" name="Content Placeholder 2"/>
          <p:cNvSpPr>
            <a:spLocks noGrp="1"/>
          </p:cNvSpPr>
          <p:nvPr>
            <p:ph idx="1"/>
          </p:nvPr>
        </p:nvSpPr>
        <p:spPr>
          <a:xfrm>
            <a:off x="29728" y="908721"/>
            <a:ext cx="8496944" cy="576063"/>
          </a:xfrm>
        </p:spPr>
        <p:txBody>
          <a:bodyPr/>
          <a:lstStyle/>
          <a:p>
            <a:r>
              <a:rPr lang="en-US" dirty="0">
                <a:solidFill>
                  <a:srgbClr val="FF0000"/>
                </a:solidFill>
              </a:rPr>
              <a:t>Failing</a:t>
            </a:r>
            <a:r>
              <a:rPr lang="en-US" dirty="0"/>
              <a:t> </a:t>
            </a:r>
            <a:r>
              <a:rPr lang="en-US" u="sng" dirty="0"/>
              <a:t>step</a:t>
            </a:r>
            <a:r>
              <a:rPr lang="en-US" dirty="0"/>
              <a:t> code:</a:t>
            </a:r>
          </a:p>
        </p:txBody>
      </p:sp>
      <p:sp>
        <p:nvSpPr>
          <p:cNvPr id="5" name="Content Placeholder 2"/>
          <p:cNvSpPr txBox="1">
            <a:spLocks/>
          </p:cNvSpPr>
          <p:nvPr/>
        </p:nvSpPr>
        <p:spPr>
          <a:xfrm>
            <a:off x="-3432" y="4257382"/>
            <a:ext cx="8496944" cy="576063"/>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Failing</a:t>
            </a:r>
            <a:r>
              <a:rPr lang="en-US" dirty="0"/>
              <a:t> </a:t>
            </a:r>
            <a:r>
              <a:rPr lang="en-US" u="sng" dirty="0"/>
              <a:t>unit test </a:t>
            </a:r>
            <a:r>
              <a:rPr lang="en-US" dirty="0"/>
              <a:t>code:</a:t>
            </a:r>
          </a:p>
        </p:txBody>
      </p:sp>
      <p:sp>
        <p:nvSpPr>
          <p:cNvPr id="10" name="Rectangle 5"/>
          <p:cNvSpPr>
            <a:spLocks noChangeArrowheads="1"/>
          </p:cNvSpPr>
          <p:nvPr/>
        </p:nvSpPr>
        <p:spPr bwMode="auto">
          <a:xfrm>
            <a:off x="29728" y="1472004"/>
            <a:ext cx="879074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 ask for a Roman translation of a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iAskForARomanTranslationOfA(Integer anArabicNumber)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anArabicConversion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.setArabicNumber(anArabicNumber);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 get the correct Roman Numeral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iGetTheCorrectRomanNumeral(String aRomanNumber)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(aRomanNumber, RomanNumbers.</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.getArabicNumber()));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33144" y="4797152"/>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testArabicToRoman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should be the outcome"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 should be the outcome"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402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Arabic to Roman Code</a:t>
            </a:r>
          </a:p>
        </p:txBody>
      </p:sp>
      <p:pic>
        <p:nvPicPr>
          <p:cNvPr id="4" name="Picture 3"/>
          <p:cNvPicPr>
            <a:picLocks noChangeAspect="1"/>
          </p:cNvPicPr>
          <p:nvPr/>
        </p:nvPicPr>
        <p:blipFill>
          <a:blip r:embed="rId3"/>
          <a:stretch>
            <a:fillRect/>
          </a:stretch>
        </p:blipFill>
        <p:spPr>
          <a:xfrm>
            <a:off x="20960" y="3140968"/>
            <a:ext cx="4191000" cy="1990725"/>
          </a:xfrm>
          <a:prstGeom prst="rect">
            <a:avLst/>
          </a:prstGeom>
        </p:spPr>
      </p:pic>
      <p:sp>
        <p:nvSpPr>
          <p:cNvPr id="5" name="Rectangle 1"/>
          <p:cNvSpPr>
            <a:spLocks noChangeArrowheads="1"/>
          </p:cNvSpPr>
          <p:nvPr/>
        </p:nvSpPr>
        <p:spPr bwMode="auto">
          <a:xfrm>
            <a:off x="-3752" y="848033"/>
            <a:ext cx="9021960"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 toRoman(</a:t>
            </a: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arabic) {</a:t>
            </a: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StringBuilder result = </a:t>
            </a: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StringBuilder();</a:t>
            </a: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(RomanNumeral numeral : RomanNumeral.</a:t>
            </a:r>
            <a:r>
              <a:rPr kumimoji="0" lang="en-US" altLang="en-US" sz="11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//Iterate through all of the enums, large to small</a:t>
            </a:r>
            <a:b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(arabic &gt;= numeral.getArabic()) {         </a:t>
            </a: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//starting with the larger values, subtract them out</a:t>
            </a:r>
            <a:b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arabic -= numeral.getArabic();              </a:t>
            </a: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//reduce number with matching number</a:t>
            </a:r>
            <a:b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result.append(numeral.name());              </a:t>
            </a: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//append found roman value</a:t>
            </a:r>
            <a:b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result.toString();</a:t>
            </a:r>
            <a:b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4211961" y="3175280"/>
            <a:ext cx="4932040" cy="3476625"/>
          </a:xfrm>
          <a:prstGeom prst="rect">
            <a:avLst/>
          </a:prstGeom>
        </p:spPr>
      </p:pic>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
        <p:nvSpPr>
          <p:cNvPr id="7" name="TextBox 6"/>
          <p:cNvSpPr txBox="1"/>
          <p:nvPr/>
        </p:nvSpPr>
        <p:spPr>
          <a:xfrm>
            <a:off x="1437536" y="5282181"/>
            <a:ext cx="2505814" cy="369332"/>
          </a:xfrm>
          <a:prstGeom prst="rect">
            <a:avLst/>
          </a:prstGeom>
          <a:noFill/>
        </p:spPr>
        <p:txBody>
          <a:bodyPr wrap="none" rtlCol="0">
            <a:spAutoFit/>
          </a:bodyPr>
          <a:lstStyle/>
          <a:p>
            <a:r>
              <a:rPr lang="en-US" dirty="0"/>
              <a:t>Another spec problem!</a:t>
            </a:r>
          </a:p>
        </p:txBody>
      </p:sp>
    </p:spTree>
    <p:extLst>
      <p:ext uri="{BB962C8B-B14F-4D97-AF65-F5344CB8AC3E}">
        <p14:creationId xmlns:p14="http://schemas.microsoft.com/office/powerpoint/2010/main" val="1813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Specs</a:t>
            </a:r>
          </a:p>
        </p:txBody>
      </p:sp>
      <p:sp>
        <p:nvSpPr>
          <p:cNvPr id="4" name="Rectangle 1"/>
          <p:cNvSpPr>
            <a:spLocks noChangeArrowheads="1"/>
          </p:cNvSpPr>
          <p:nvPr/>
        </p:nvSpPr>
        <p:spPr bwMode="auto">
          <a:xfrm>
            <a:off x="0" y="1052736"/>
            <a:ext cx="771397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translate simple numbers to Roman</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&lt;Arabic Number&gt;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get the correct Roman Numeral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&lt;Roman Numeral&gt;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V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256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CCLVI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1001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MI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1993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297BDE"/>
                </a:solidFill>
                <a:effectLst/>
                <a:latin typeface="Courier New" panose="02070309020205020404" pitchFamily="49" charset="0"/>
                <a:cs typeface="Courier New" panose="02070309020205020404" pitchFamily="49" charset="0"/>
              </a:rPr>
              <a:t>MCMXCIII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057525" y="3730745"/>
            <a:ext cx="6086475" cy="3127256"/>
          </a:xfrm>
          <a:prstGeom prst="rect">
            <a:avLst/>
          </a:prstGeom>
        </p:spPr>
      </p:pic>
      <p:sp>
        <p:nvSpPr>
          <p:cNvPr id="5" name="Flowchart: Connector 4"/>
          <p:cNvSpPr/>
          <p:nvPr/>
        </p:nvSpPr>
        <p:spPr>
          <a:xfrm>
            <a:off x="2411760" y="3212976"/>
            <a:ext cx="1656184" cy="576064"/>
          </a:xfrm>
          <a:prstGeom prst="flowChartConnector">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957349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Jump To The End</a:t>
            </a:r>
          </a:p>
        </p:txBody>
      </p:sp>
      <p:sp>
        <p:nvSpPr>
          <p:cNvPr id="3" name="Content Placeholder 2"/>
          <p:cNvSpPr>
            <a:spLocks noGrp="1"/>
          </p:cNvSpPr>
          <p:nvPr>
            <p:ph idx="1"/>
          </p:nvPr>
        </p:nvSpPr>
        <p:spPr/>
        <p:txBody>
          <a:bodyPr/>
          <a:lstStyle/>
          <a:p>
            <a:r>
              <a:rPr lang="en-US" dirty="0"/>
              <a:t>Add last error handling:</a:t>
            </a:r>
          </a:p>
          <a:p>
            <a:pPr lvl="1"/>
            <a:r>
              <a:rPr lang="en-US" dirty="0"/>
              <a:t>Step code</a:t>
            </a:r>
          </a:p>
          <a:p>
            <a:pPr lvl="1"/>
            <a:r>
              <a:rPr lang="en-US" dirty="0"/>
              <a:t>Unit test code</a:t>
            </a:r>
          </a:p>
          <a:p>
            <a:pPr lvl="1"/>
            <a:r>
              <a:rPr lang="en-US" dirty="0"/>
              <a:t>Application code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7069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Team Members</a:t>
            </a:r>
          </a:p>
        </p:txBody>
      </p:sp>
      <p:sp>
        <p:nvSpPr>
          <p:cNvPr id="3" name="Content Placeholder 2"/>
          <p:cNvSpPr>
            <a:spLocks noGrp="1"/>
          </p:cNvSpPr>
          <p:nvPr>
            <p:ph idx="1"/>
          </p:nvPr>
        </p:nvSpPr>
        <p:spPr>
          <a:xfrm>
            <a:off x="179512" y="1052736"/>
            <a:ext cx="8964488" cy="5256584"/>
          </a:xfrm>
        </p:spPr>
        <p:txBody>
          <a:bodyPr/>
          <a:lstStyle/>
          <a:p>
            <a:r>
              <a:rPr lang="en-US" sz="2800" dirty="0"/>
              <a:t>How can your team compete in a competitive world economy?</a:t>
            </a:r>
          </a:p>
          <a:p>
            <a:pPr lvl="1"/>
            <a:r>
              <a:rPr lang="en-US" sz="2400" dirty="0"/>
              <a:t>Get on par with “internet native” teams (think Google)</a:t>
            </a:r>
          </a:p>
          <a:p>
            <a:pPr lvl="1"/>
            <a:r>
              <a:rPr lang="en-US" sz="2400" dirty="0"/>
              <a:t>Speed up by:</a:t>
            </a:r>
          </a:p>
          <a:p>
            <a:pPr lvl="2"/>
            <a:r>
              <a:rPr lang="en-US" sz="2000" dirty="0"/>
              <a:t>Improving key collaboration and clarity on real goals</a:t>
            </a:r>
          </a:p>
          <a:p>
            <a:pPr lvl="2"/>
            <a:r>
              <a:rPr lang="en-US" sz="2000" dirty="0"/>
              <a:t>Moving tests earlier in the development lifecycle</a:t>
            </a:r>
          </a:p>
          <a:p>
            <a:pPr lvl="2"/>
            <a:r>
              <a:rPr lang="en-US" sz="2000" dirty="0"/>
              <a:t>Finding testable designs faster and reduce re-design to allow for testing</a:t>
            </a:r>
          </a:p>
          <a:p>
            <a:pPr lvl="2"/>
            <a:r>
              <a:rPr lang="en-US" sz="2000" dirty="0"/>
              <a:t>Preserving business rules in technical and business friendly way</a:t>
            </a:r>
          </a:p>
          <a:p>
            <a:pPr lvl="1"/>
            <a:r>
              <a:rPr lang="en-US" sz="2400" dirty="0"/>
              <a:t>Improve quality by:</a:t>
            </a:r>
          </a:p>
          <a:p>
            <a:pPr lvl="2"/>
            <a:r>
              <a:rPr lang="en-US" sz="2000" dirty="0"/>
              <a:t>Have much faster quality feedback loops</a:t>
            </a:r>
          </a:p>
          <a:p>
            <a:pPr lvl="2"/>
            <a:r>
              <a:rPr lang="en-US" sz="2000" dirty="0"/>
              <a:t>Tighter quality integration with development</a:t>
            </a:r>
          </a:p>
          <a:p>
            <a:pPr lvl="2"/>
            <a:r>
              <a:rPr lang="en-US" sz="2000" dirty="0"/>
              <a:t>We never lose our “why” the work was done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Works Now!</a:t>
            </a:r>
          </a:p>
        </p:txBody>
      </p:sp>
      <p:pic>
        <p:nvPicPr>
          <p:cNvPr id="3" name="Picture 2"/>
          <p:cNvPicPr>
            <a:picLocks noChangeAspect="1"/>
          </p:cNvPicPr>
          <p:nvPr/>
        </p:nvPicPr>
        <p:blipFill>
          <a:blip r:embed="rId3"/>
          <a:stretch>
            <a:fillRect/>
          </a:stretch>
        </p:blipFill>
        <p:spPr>
          <a:xfrm>
            <a:off x="1691680" y="959808"/>
            <a:ext cx="6067425" cy="3371850"/>
          </a:xfrm>
          <a:prstGeom prst="rect">
            <a:avLst/>
          </a:prstGeom>
        </p:spPr>
      </p:pic>
      <p:pic>
        <p:nvPicPr>
          <p:cNvPr id="4" name="Picture 3"/>
          <p:cNvPicPr>
            <a:picLocks noChangeAspect="1"/>
          </p:cNvPicPr>
          <p:nvPr/>
        </p:nvPicPr>
        <p:blipFill>
          <a:blip r:embed="rId4"/>
          <a:stretch>
            <a:fillRect/>
          </a:stretch>
        </p:blipFill>
        <p:spPr>
          <a:xfrm>
            <a:off x="6185" y="4538990"/>
            <a:ext cx="4637823" cy="1504950"/>
          </a:xfrm>
          <a:prstGeom prst="rect">
            <a:avLst/>
          </a:prstGeom>
        </p:spPr>
      </p:pic>
      <p:pic>
        <p:nvPicPr>
          <p:cNvPr id="5" name="Picture 4"/>
          <p:cNvPicPr>
            <a:picLocks noChangeAspect="1"/>
          </p:cNvPicPr>
          <p:nvPr/>
        </p:nvPicPr>
        <p:blipFill>
          <a:blip r:embed="rId5"/>
          <a:stretch>
            <a:fillRect/>
          </a:stretch>
        </p:blipFill>
        <p:spPr>
          <a:xfrm>
            <a:off x="4644008" y="4538990"/>
            <a:ext cx="4510577" cy="1190625"/>
          </a:xfrm>
          <a:prstGeom prst="rect">
            <a:avLst/>
          </a:prstGeom>
        </p:spPr>
      </p:pic>
      <p:sp>
        <p:nvSpPr>
          <p:cNvPr id="6" name="Footer Placeholder 5"/>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3299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Have?</a:t>
            </a:r>
          </a:p>
        </p:txBody>
      </p:sp>
      <p:sp>
        <p:nvSpPr>
          <p:cNvPr id="3" name="Content Placeholder 2"/>
          <p:cNvSpPr>
            <a:spLocks noGrp="1"/>
          </p:cNvSpPr>
          <p:nvPr>
            <p:ph idx="1"/>
          </p:nvPr>
        </p:nvSpPr>
        <p:spPr>
          <a:xfrm>
            <a:off x="0" y="908721"/>
            <a:ext cx="9144000" cy="4752527"/>
          </a:xfrm>
        </p:spPr>
        <p:txBody>
          <a:bodyPr/>
          <a:lstStyle/>
          <a:p>
            <a:r>
              <a:rPr lang="en-US" sz="2800" dirty="0"/>
              <a:t>Great and early collaboration on Quality</a:t>
            </a:r>
          </a:p>
          <a:p>
            <a:r>
              <a:rPr lang="en-US" sz="2800" dirty="0"/>
              <a:t>“Living Documentation” that the </a:t>
            </a:r>
            <a:r>
              <a:rPr lang="en-US" sz="2800" b="1" u="sng" dirty="0"/>
              <a:t>business can understand</a:t>
            </a:r>
            <a:r>
              <a:rPr lang="en-US" sz="2800" dirty="0"/>
              <a:t> and is “</a:t>
            </a:r>
            <a:r>
              <a:rPr lang="en-US" sz="2800" dirty="0" err="1"/>
              <a:t>proveable</a:t>
            </a:r>
            <a:r>
              <a:rPr lang="en-US" sz="2800" dirty="0"/>
              <a:t>”</a:t>
            </a:r>
          </a:p>
          <a:p>
            <a:pPr lvl="1"/>
            <a:r>
              <a:rPr lang="en-US" sz="2400" dirty="0"/>
              <a:t>Very easy traceability – an “as built” spec</a:t>
            </a:r>
          </a:p>
          <a:p>
            <a:pPr lvl="1"/>
            <a:r>
              <a:rPr lang="en-US" sz="2400" dirty="0"/>
              <a:t>“Stories” do not deliver an as build spec</a:t>
            </a:r>
          </a:p>
          <a:p>
            <a:pPr lvl="1"/>
            <a:r>
              <a:rPr lang="en-US" sz="2400" dirty="0"/>
              <a:t>Imagine your last project was done this way</a:t>
            </a:r>
          </a:p>
          <a:p>
            <a:r>
              <a:rPr lang="en-US" sz="2800" dirty="0"/>
              <a:t>A fast path to applications that are </a:t>
            </a:r>
            <a:r>
              <a:rPr lang="en-US" sz="2800" u="sng" dirty="0"/>
              <a:t>designed</a:t>
            </a:r>
            <a:r>
              <a:rPr lang="en-US" sz="2800" dirty="0"/>
              <a:t> to be testable with </a:t>
            </a:r>
            <a:r>
              <a:rPr lang="en-US" sz="2800" b="1" u="sng" dirty="0"/>
              <a:t>automation</a:t>
            </a:r>
          </a:p>
          <a:p>
            <a:r>
              <a:rPr lang="en-US" sz="2800" dirty="0"/>
              <a:t>Both unit and functional tests with a practical balance between the two</a:t>
            </a:r>
          </a:p>
          <a:p>
            <a:pPr lvl="1"/>
            <a:r>
              <a:rPr lang="en-US" sz="2400" dirty="0"/>
              <a:t>Tests linked, stored and protected with the source code</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477873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67270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a:t>TDD And BDD, What Are They?</a:t>
            </a:r>
          </a:p>
        </p:txBody>
      </p:sp>
      <p:sp>
        <p:nvSpPr>
          <p:cNvPr id="3" name="Content Placeholder 2"/>
          <p:cNvSpPr>
            <a:spLocks noGrp="1"/>
          </p:cNvSpPr>
          <p:nvPr>
            <p:ph idx="1"/>
          </p:nvPr>
        </p:nvSpPr>
        <p:spPr>
          <a:xfrm>
            <a:off x="107504" y="1196752"/>
            <a:ext cx="8928992" cy="4680520"/>
          </a:xfrm>
        </p:spPr>
        <p:txBody>
          <a:bodyPr/>
          <a:lstStyle/>
          <a:p>
            <a:pPr marL="0" indent="0">
              <a:buNone/>
            </a:pPr>
            <a:r>
              <a:rPr lang="en-US" sz="2800" b="1" u="sng" dirty="0"/>
              <a:t>BDD</a:t>
            </a:r>
            <a:r>
              <a:rPr lang="en-US" sz="2800" dirty="0"/>
              <a:t> – Behavior Driven Development</a:t>
            </a:r>
          </a:p>
          <a:p>
            <a:r>
              <a:rPr lang="en-US" sz="2800" dirty="0"/>
              <a:t>Collaborating on business specifications with examples to improve communication about story intent, preserve that information and make it quickly “</a:t>
            </a:r>
            <a:r>
              <a:rPr lang="en-US" sz="2800" dirty="0" err="1"/>
              <a:t>proveable</a:t>
            </a:r>
            <a:r>
              <a:rPr lang="en-US" sz="2800" dirty="0"/>
              <a:t>”</a:t>
            </a:r>
          </a:p>
          <a:p>
            <a:r>
              <a:rPr lang="en-US" sz="2800" dirty="0"/>
              <a:t>AKA ATDD, Specification by Example</a:t>
            </a:r>
          </a:p>
          <a:p>
            <a:pPr marL="0" indent="0">
              <a:buNone/>
            </a:pPr>
            <a:r>
              <a:rPr lang="en-US" sz="2800" b="1" u="sng" dirty="0"/>
              <a:t>TDD</a:t>
            </a:r>
            <a:r>
              <a:rPr lang="en-US" sz="2800" dirty="0"/>
              <a:t> – Test Driven Development</a:t>
            </a:r>
          </a:p>
          <a:p>
            <a:r>
              <a:rPr lang="en-US" sz="2800" dirty="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a:t>Application Code</a:t>
            </a:r>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2079480"/>
            <a:chOff x="1758655" y="906439"/>
            <a:chExt cx="1448534" cy="207948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1104739" cy="923330"/>
            </a:xfrm>
            <a:prstGeom prst="rect">
              <a:avLst/>
            </a:prstGeom>
            <a:noFill/>
          </p:spPr>
          <p:txBody>
            <a:bodyPr wrap="square" rtlCol="0">
              <a:spAutoFit/>
            </a:bodyPr>
            <a:lstStyle/>
            <a:p>
              <a:r>
                <a:rPr lang="en-US" dirty="0"/>
                <a:t>Goal</a:t>
              </a:r>
            </a:p>
            <a:p>
              <a:r>
                <a:rPr lang="en-US" dirty="0"/>
                <a:t>Theories -Backlog</a:t>
              </a:r>
            </a:p>
          </p:txBody>
        </p:sp>
      </p:grpSp>
      <p:sp>
        <p:nvSpPr>
          <p:cNvPr id="2" name="Title 1"/>
          <p:cNvSpPr>
            <a:spLocks noGrp="1"/>
          </p:cNvSpPr>
          <p:nvPr>
            <p:ph type="title"/>
          </p:nvPr>
        </p:nvSpPr>
        <p:spPr/>
        <p:txBody>
          <a:bodyPr/>
          <a:lstStyle/>
          <a:p>
            <a:r>
              <a:rPr lang="en-US" dirty="0"/>
              <a:t>BDD Flow</a:t>
            </a:r>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a:t>Customer &amp;</a:t>
              </a:r>
            </a:p>
            <a:p>
              <a:r>
                <a:rPr lang="en-US" dirty="0"/>
                <a:t>Business</a:t>
              </a:r>
            </a:p>
            <a:p>
              <a:r>
                <a:rPr lang="en-US" dirty="0"/>
                <a:t>Values</a:t>
              </a:r>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a:t>Epic 1</a:t>
              </a:r>
            </a:p>
            <a:p>
              <a:pPr marL="285750" indent="-285750">
                <a:buFontTx/>
                <a:buChar char="-"/>
              </a:pPr>
              <a:r>
                <a:rPr lang="en-US" dirty="0"/>
                <a:t>Story 1</a:t>
              </a:r>
            </a:p>
            <a:p>
              <a:pPr marL="285750" indent="-285750">
                <a:buFontTx/>
                <a:buChar char="-"/>
              </a:pPr>
              <a:r>
                <a:rPr lang="en-US" dirty="0"/>
                <a:t>Story 2</a:t>
              </a:r>
            </a:p>
            <a:p>
              <a:pPr marL="285750" indent="-285750">
                <a:buFontTx/>
                <a:buChar char="-"/>
              </a:pPr>
              <a:r>
                <a:rPr lang="en-US" dirty="0"/>
                <a:t>Story 3</a:t>
              </a:r>
            </a:p>
            <a:p>
              <a:pPr marL="285750" indent="-285750">
                <a:buFontTx/>
                <a:buChar char="-"/>
              </a:pPr>
              <a:r>
                <a:rPr lang="en-US" dirty="0"/>
                <a:t>Outcome</a:t>
              </a:r>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a:t>Story 1</a:t>
              </a:r>
            </a:p>
            <a:p>
              <a:pPr marL="285750" indent="-285750">
                <a:buFontTx/>
                <a:buChar char="-"/>
              </a:pPr>
              <a:r>
                <a:rPr lang="en-US" sz="1600" dirty="0"/>
                <a:t>Example 1</a:t>
              </a:r>
            </a:p>
            <a:p>
              <a:pPr lvl="1"/>
              <a:r>
                <a:rPr lang="en-US" sz="1600" b="1" dirty="0">
                  <a:solidFill>
                    <a:srgbClr val="00B050"/>
                  </a:solidFill>
                </a:rPr>
                <a:t>Given</a:t>
              </a:r>
            </a:p>
            <a:p>
              <a:pPr lvl="1"/>
              <a:r>
                <a:rPr lang="en-US" sz="1600" b="1" dirty="0">
                  <a:solidFill>
                    <a:srgbClr val="00B050"/>
                  </a:solidFill>
                </a:rPr>
                <a:t>When</a:t>
              </a:r>
            </a:p>
            <a:p>
              <a:pPr lvl="1"/>
              <a:r>
                <a:rPr lang="en-US" sz="1600" b="1" dirty="0">
                  <a:solidFill>
                    <a:srgbClr val="00B050"/>
                  </a:solidFill>
                </a:rPr>
                <a:t>Then</a:t>
              </a: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708929" y="2580222"/>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a:t>Lite Design 1</a:t>
              </a:r>
            </a:p>
            <a:p>
              <a:pPr marL="285750" indent="-285750">
                <a:buFontTx/>
                <a:buChar char="-"/>
              </a:pPr>
              <a:r>
                <a:rPr lang="en-US" sz="1400" dirty="0"/>
                <a:t>Class 1</a:t>
              </a:r>
            </a:p>
            <a:p>
              <a:pPr marL="365760" lvl="1" indent="-285750">
                <a:buFontTx/>
                <a:buChar char="-"/>
              </a:pPr>
              <a:r>
                <a:rPr lang="en-US" sz="1400" dirty="0"/>
                <a:t>Method 1</a:t>
              </a:r>
            </a:p>
            <a:p>
              <a:pPr marL="365760" lvl="1" indent="-285750">
                <a:buFontTx/>
                <a:buChar char="-"/>
              </a:pPr>
              <a:r>
                <a:rPr lang="en-US" sz="1400" dirty="0"/>
                <a:t>Method 2</a:t>
              </a:r>
            </a:p>
            <a:p>
              <a:pPr marL="285750" indent="-285750">
                <a:buFontTx/>
                <a:buChar char="-"/>
              </a:pPr>
              <a:r>
                <a:rPr lang="en-US" sz="1400" dirty="0"/>
                <a:t>Class 2</a:t>
              </a:r>
            </a:p>
          </p:txBody>
        </p:sp>
      </p:grpSp>
      <p:cxnSp>
        <p:nvCxnSpPr>
          <p:cNvPr id="34" name="Straight Arrow Connector 33"/>
          <p:cNvCxnSpPr>
            <a:cxnSpLocks/>
            <a:stCxn id="32" idx="2"/>
          </p:cNvCxnSpPr>
          <p:nvPr/>
        </p:nvCxnSpPr>
        <p:spPr>
          <a:xfrm>
            <a:off x="1431717" y="4459471"/>
            <a:ext cx="1862578" cy="6199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cxnSpLocks/>
            <a:stCxn id="17" idx="2"/>
            <a:endCxn id="32" idx="3"/>
          </p:cNvCxnSpPr>
          <p:nvPr/>
        </p:nvCxnSpPr>
        <p:spPr>
          <a:xfrm flipH="1">
            <a:off x="2154505" y="2780928"/>
            <a:ext cx="4926953" cy="73891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431717" y="4459471"/>
            <a:ext cx="2921286" cy="44719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a:t>Deliverables:</a:t>
            </a:r>
          </a:p>
          <a:p>
            <a:pPr marL="285750" indent="-285750">
              <a:buFont typeface="Arial" panose="020B0604020202020204" pitchFamily="34" charset="0"/>
              <a:buChar char="•"/>
            </a:pPr>
            <a:r>
              <a:rPr lang="en-US" sz="1400" dirty="0"/>
              <a:t>Great team collaboration</a:t>
            </a:r>
          </a:p>
          <a:p>
            <a:pPr marL="285750" indent="-285750">
              <a:buFont typeface="Arial" panose="020B0604020202020204" pitchFamily="34" charset="0"/>
              <a:buChar char="•"/>
            </a:pPr>
            <a:r>
              <a:rPr lang="en-US" sz="1400" dirty="0"/>
              <a:t>“Living” spec document</a:t>
            </a:r>
          </a:p>
          <a:p>
            <a:pPr marL="285750" indent="-285750">
              <a:buFont typeface="Arial" panose="020B0604020202020204" pitchFamily="34" charset="0"/>
              <a:buChar char="•"/>
            </a:pPr>
            <a:r>
              <a:rPr lang="en-US" sz="1400" dirty="0"/>
              <a:t>Incremental, provable progress</a:t>
            </a:r>
          </a:p>
          <a:p>
            <a:pPr marL="285750" indent="-285750">
              <a:buFont typeface="Arial" panose="020B0604020202020204" pitchFamily="34" charset="0"/>
              <a:buChar char="•"/>
            </a:pPr>
            <a:r>
              <a:rPr lang="en-US" sz="1400" dirty="0"/>
              <a:t>Balance between spec and unit testing</a:t>
            </a:r>
          </a:p>
          <a:p>
            <a:pPr marL="285750" indent="-285750">
              <a:buFont typeface="Arial" panose="020B0604020202020204" pitchFamily="34" charset="0"/>
              <a:buChar char="•"/>
            </a:pPr>
            <a:r>
              <a:rPr lang="en-US" sz="1400" dirty="0"/>
              <a:t>Discipline on testing and sequence</a:t>
            </a:r>
          </a:p>
          <a:p>
            <a:pPr marL="285750" indent="-285750">
              <a:buFont typeface="Arial" panose="020B0604020202020204" pitchFamily="34" charset="0"/>
              <a:buChar char="•"/>
            </a:pPr>
            <a:r>
              <a:rPr lang="en-US" sz="1400" dirty="0"/>
              <a:t>Applications designed to be auto tested</a:t>
            </a:r>
          </a:p>
          <a:p>
            <a:pPr marL="285750" indent="-285750">
              <a:buFont typeface="Arial" panose="020B0604020202020204" pitchFamily="34" charset="0"/>
              <a:buChar char="•"/>
            </a:pPr>
            <a:r>
              <a:rPr lang="en-US" sz="1400" dirty="0">
                <a:solidFill>
                  <a:srgbClr val="AE1517"/>
                </a:solidFill>
              </a:rPr>
              <a:t>Missing: </a:t>
            </a:r>
            <a:r>
              <a:rPr lang="en-US" sz="1400" u="sng" dirty="0">
                <a:solidFill>
                  <a:srgbClr val="AE1517"/>
                </a:solidFill>
              </a:rPr>
              <a:t>value</a:t>
            </a:r>
            <a:r>
              <a:rPr lang="en-US" sz="1400" dirty="0">
                <a:solidFill>
                  <a:srgbClr val="AE1517"/>
                </a:solidFill>
              </a:rPr>
              <a:t> feedback</a:t>
            </a: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Red (fail)</a:t>
              </a:r>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a:solidFill>
                    <a:schemeClr val="tx1"/>
                  </a:solidFill>
                </a:rPr>
                <a:t>Green (pass)</a:t>
              </a: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a:solidFill>
                    <a:schemeClr val="tx1"/>
                  </a:solidFill>
                </a:rPr>
                <a:t>Refactor</a:t>
              </a: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a:solidFill>
                    <a:srgbClr val="FF0000"/>
                  </a:solidFill>
                </a:rPr>
                <a:t>Right a test that fails</a:t>
              </a: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a:solidFill>
                    <a:srgbClr val="00B050"/>
                  </a:solidFill>
                </a:rPr>
                <a:t>Just enough code to pass</a:t>
              </a: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a:solidFill>
                    <a:srgbClr val="00B050"/>
                  </a:solidFill>
                </a:rPr>
                <a:t>Improve design &amp; code</a:t>
              </a: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a:t>Repeat</a:t>
              </a:r>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TDD</a:t>
            </a:r>
          </a:p>
        </p:txBody>
      </p:sp>
      <p:sp>
        <p:nvSpPr>
          <p:cNvPr id="3" name="Content Placeholder 2"/>
          <p:cNvSpPr>
            <a:spLocks noGrp="1"/>
          </p:cNvSpPr>
          <p:nvPr>
            <p:ph idx="1"/>
          </p:nvPr>
        </p:nvSpPr>
        <p:spPr>
          <a:xfrm>
            <a:off x="35496" y="1268760"/>
            <a:ext cx="6031582" cy="2683495"/>
          </a:xfrm>
        </p:spPr>
        <p:txBody>
          <a:bodyPr/>
          <a:lstStyle/>
          <a:p>
            <a:pPr marL="0" indent="0">
              <a:lnSpc>
                <a:spcPct val="90000"/>
              </a:lnSpc>
              <a:spcBef>
                <a:spcPts val="600"/>
              </a:spcBef>
              <a:buNone/>
            </a:pPr>
            <a:r>
              <a:rPr lang="en-US" sz="2800" dirty="0"/>
              <a:t>There is a simple, very short cycle to this:</a:t>
            </a:r>
          </a:p>
          <a:p>
            <a:pPr marL="457200" indent="-457200">
              <a:lnSpc>
                <a:spcPct val="90000"/>
              </a:lnSpc>
              <a:spcBef>
                <a:spcPts val="600"/>
              </a:spcBef>
              <a:buFont typeface="+mj-lt"/>
              <a:buAutoNum type="arabicPeriod"/>
            </a:pPr>
            <a:r>
              <a:rPr lang="en-US" sz="2800" dirty="0"/>
              <a:t>Write a test for a design</a:t>
            </a:r>
          </a:p>
          <a:p>
            <a:pPr marL="457200" indent="-457200">
              <a:lnSpc>
                <a:spcPct val="90000"/>
              </a:lnSpc>
              <a:spcBef>
                <a:spcPts val="600"/>
              </a:spcBef>
              <a:buFont typeface="+mj-lt"/>
              <a:buAutoNum type="arabicPeriod"/>
            </a:pPr>
            <a:r>
              <a:rPr lang="en-US" sz="2800" dirty="0"/>
              <a:t>See it </a:t>
            </a:r>
            <a:r>
              <a:rPr lang="en-US" sz="2800" dirty="0">
                <a:solidFill>
                  <a:srgbClr val="FF0000"/>
                </a:solidFill>
              </a:rPr>
              <a:t>fail</a:t>
            </a:r>
          </a:p>
          <a:p>
            <a:pPr marL="457200" indent="-457200">
              <a:lnSpc>
                <a:spcPct val="90000"/>
              </a:lnSpc>
              <a:spcBef>
                <a:spcPts val="600"/>
              </a:spcBef>
              <a:buFont typeface="+mj-lt"/>
              <a:buAutoNum type="arabicPeriod"/>
            </a:pPr>
            <a:r>
              <a:rPr lang="en-US" sz="2800" dirty="0"/>
              <a:t>Write code to get it to </a:t>
            </a:r>
            <a:r>
              <a:rPr lang="en-US" sz="2800" dirty="0">
                <a:solidFill>
                  <a:srgbClr val="00B050"/>
                </a:solidFill>
              </a:rPr>
              <a:t>pass</a:t>
            </a:r>
          </a:p>
          <a:p>
            <a:pPr marL="457200" indent="-457200">
              <a:lnSpc>
                <a:spcPct val="90000"/>
              </a:lnSpc>
              <a:spcBef>
                <a:spcPts val="600"/>
              </a:spcBef>
              <a:buFont typeface="+mj-lt"/>
              <a:buAutoNum type="arabicPeriod"/>
            </a:pPr>
            <a:r>
              <a:rPr lang="en-US" sz="2800" dirty="0"/>
              <a:t>Clean and improve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7" name="Group 6"/>
          <p:cNvGrpSpPr/>
          <p:nvPr/>
        </p:nvGrpSpPr>
        <p:grpSpPr>
          <a:xfrm>
            <a:off x="5014900" y="289532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a:t>What impact do you think it has on the code that is written?</a:t>
            </a:r>
          </a:p>
          <a:p>
            <a:pPr marL="342900" indent="-342900">
              <a:buFont typeface="Arial" panose="020B0604020202020204" pitchFamily="34" charset="0"/>
              <a:buChar char="•"/>
            </a:pPr>
            <a:r>
              <a:rPr lang="en-US" sz="2000" dirty="0"/>
              <a:t>Smaller, more focused:</a:t>
            </a:r>
          </a:p>
          <a:p>
            <a:pPr marL="800100" lvl="1" indent="-342900">
              <a:buFont typeface="Arial" panose="020B0604020202020204" pitchFamily="34" charset="0"/>
              <a:buChar char="•"/>
            </a:pPr>
            <a:r>
              <a:rPr lang="en-US" sz="2000" dirty="0"/>
              <a:t>Methods</a:t>
            </a:r>
          </a:p>
          <a:p>
            <a:pPr marL="800100" lvl="1" indent="-342900">
              <a:buFont typeface="Arial" panose="020B0604020202020204" pitchFamily="34" charset="0"/>
              <a:buChar char="•"/>
            </a:pPr>
            <a:r>
              <a:rPr lang="en-US" sz="2000" dirty="0"/>
              <a:t>Classes</a:t>
            </a:r>
          </a:p>
          <a:p>
            <a:pPr marL="800100" lvl="1" indent="-342900">
              <a:buFont typeface="Arial" panose="020B0604020202020204" pitchFamily="34" charset="0"/>
              <a:buChar char="•"/>
            </a:pPr>
            <a:r>
              <a:rPr lang="en-US" sz="2000" dirty="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a:t>Who “Does” BDD/TDD?</a:t>
            </a:r>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a:t>The “Three Amigos” – PO/BA, Dev and Tester – “everyone”</a:t>
            </a:r>
          </a:p>
          <a:p>
            <a:pPr marL="457200" indent="-457200">
              <a:buFont typeface="Arial"/>
              <a:buChar char="•"/>
            </a:pPr>
            <a:r>
              <a:rPr lang="en-US" sz="2400" dirty="0"/>
              <a:t>It starts with the Product Owner who is the subject matter “expert” on what the value is of the Epic/Story</a:t>
            </a:r>
          </a:p>
          <a:p>
            <a:pPr marL="457200" indent="-457200">
              <a:buFont typeface="Arial"/>
              <a:buChar char="•"/>
            </a:pPr>
            <a:r>
              <a:rPr lang="en-US" sz="2400" dirty="0"/>
              <a:t>As much as they can, the PO puts pen to paper to describe the </a:t>
            </a:r>
            <a:r>
              <a:rPr lang="en-US" sz="2400" b="1" u="sng" dirty="0"/>
              <a:t>value</a:t>
            </a:r>
            <a:r>
              <a:rPr lang="en-US" sz="2400" dirty="0"/>
              <a:t> &amp; </a:t>
            </a:r>
            <a:r>
              <a:rPr lang="en-US" sz="2400" b="1" u="sng" dirty="0"/>
              <a:t>what</a:t>
            </a:r>
            <a:r>
              <a:rPr lang="en-US" sz="2400" dirty="0"/>
              <a:t> they want to get out of the epic/story</a:t>
            </a:r>
          </a:p>
          <a:p>
            <a:pPr marL="798513" lvl="1" indent="-457200">
              <a:buFont typeface="Arial"/>
              <a:buChar char="•"/>
            </a:pPr>
            <a:r>
              <a:rPr lang="en-US" sz="2000" dirty="0"/>
              <a:t>Accountable and responsible to the stakeholders to get the value (Key part of job – “cat herder” for stakeholders)</a:t>
            </a:r>
          </a:p>
          <a:p>
            <a:pPr marL="798513" lvl="1" indent="-457200">
              <a:buFont typeface="Arial"/>
              <a:buChar char="•"/>
            </a:pPr>
            <a:r>
              <a:rPr lang="en-US" sz="2000" dirty="0"/>
              <a:t>Accountable and responsible to provide clarity to the development team (Key part of job – “speak with one voice” on behalf of stakeholders)</a:t>
            </a:r>
          </a:p>
          <a:p>
            <a:pPr marL="457200" indent="-457200">
              <a:buFont typeface="Arial"/>
              <a:buChar char="•"/>
            </a:pPr>
            <a:r>
              <a:rPr lang="en-US" sz="2400" dirty="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444208" y="3394573"/>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2.77778E-7 -1.85185E-6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a:t>When “Does” BDD/TDD Start?</a:t>
            </a:r>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a:t>In Release Planning, the PO will </a:t>
            </a:r>
            <a:r>
              <a:rPr lang="en-US" sz="2000" u="sng" dirty="0"/>
              <a:t>describe</a:t>
            </a:r>
            <a:r>
              <a:rPr lang="en-US" sz="2000" dirty="0"/>
              <a:t> the Epics/Story shells to collaborate with team on initial high-level sizing:</a:t>
            </a:r>
          </a:p>
          <a:p>
            <a:pPr marL="798513" lvl="1" indent="-457200">
              <a:buFont typeface="Arial"/>
              <a:buChar char="•"/>
            </a:pPr>
            <a:r>
              <a:rPr lang="en-US" sz="1800" dirty="0"/>
              <a:t>Team will take the info from the PO and details</a:t>
            </a:r>
            <a:r>
              <a:rPr lang="en-US" sz="1800" u="sng" dirty="0"/>
              <a:t> just enough to size</a:t>
            </a:r>
          </a:p>
          <a:p>
            <a:pPr marL="798513" lvl="1" indent="-457200">
              <a:buFont typeface="Arial"/>
              <a:buChar char="•"/>
            </a:pPr>
            <a:r>
              <a:rPr lang="en-US" sz="1800" dirty="0"/>
              <a:t>Any details and assumptions will be captured:</a:t>
            </a:r>
          </a:p>
          <a:p>
            <a:pPr marL="1144587" lvl="4" indent="0">
              <a:buNone/>
            </a:pPr>
            <a:r>
              <a:rPr lang="en-US" sz="1800" dirty="0"/>
              <a:t>In order to</a:t>
            </a:r>
            <a:r>
              <a:rPr lang="en-US" sz="1800" dirty="0">
                <a:solidFill>
                  <a:srgbClr val="7DD330"/>
                </a:solidFill>
              </a:rPr>
              <a:t> </a:t>
            </a:r>
            <a:r>
              <a:rPr lang="en-US" sz="1800" dirty="0">
                <a:solidFill>
                  <a:srgbClr val="0070C0"/>
                </a:solidFill>
              </a:rPr>
              <a:t>[get this customer/business </a:t>
            </a:r>
            <a:r>
              <a:rPr lang="en-US" sz="1800" u="sng" dirty="0">
                <a:solidFill>
                  <a:srgbClr val="0070C0"/>
                </a:solidFill>
              </a:rPr>
              <a:t>value</a:t>
            </a:r>
            <a:r>
              <a:rPr lang="en-US" sz="1800" dirty="0">
                <a:solidFill>
                  <a:srgbClr val="0070C0"/>
                </a:solidFill>
              </a:rPr>
              <a:t>]</a:t>
            </a:r>
          </a:p>
          <a:p>
            <a:pPr marL="1144587" lvl="4" indent="0">
              <a:buNone/>
            </a:pPr>
            <a:r>
              <a:rPr lang="en-US" sz="1800" dirty="0"/>
              <a:t>As a </a:t>
            </a:r>
            <a:r>
              <a:rPr lang="en-US" sz="1800" dirty="0">
                <a:solidFill>
                  <a:srgbClr val="0070C0"/>
                </a:solidFill>
              </a:rPr>
              <a:t>[role]</a:t>
            </a:r>
          </a:p>
          <a:p>
            <a:pPr marL="1144587" lvl="4" indent="0">
              <a:buNone/>
            </a:pPr>
            <a:r>
              <a:rPr lang="en-US" sz="1800" dirty="0"/>
              <a:t>I want </a:t>
            </a:r>
            <a:r>
              <a:rPr lang="en-US" sz="1800" dirty="0">
                <a:solidFill>
                  <a:srgbClr val="0070C0"/>
                </a:solidFill>
              </a:rPr>
              <a:t>[this feature or functionality] </a:t>
            </a:r>
          </a:p>
          <a:p>
            <a:pPr marL="1487487" lvl="4" indent="-342900"/>
            <a:r>
              <a:rPr lang="en-US" sz="1800" dirty="0"/>
              <a:t>And </a:t>
            </a:r>
            <a:r>
              <a:rPr lang="en-US" sz="1800" u="sng" dirty="0"/>
              <a:t>might</a:t>
            </a:r>
            <a:r>
              <a:rPr lang="en-US" sz="1800" dirty="0"/>
              <a:t> have acceptance criteria, but usually come later (examples):</a:t>
            </a:r>
          </a:p>
          <a:p>
            <a:pPr marL="1773237" lvl="5" indent="0">
              <a:buNone/>
            </a:pPr>
            <a:r>
              <a:rPr lang="en-US" dirty="0"/>
              <a:t>Given </a:t>
            </a:r>
            <a:r>
              <a:rPr lang="en-US" dirty="0">
                <a:solidFill>
                  <a:srgbClr val="0070C0"/>
                </a:solidFill>
              </a:rPr>
              <a:t>[a repeatable starting point]</a:t>
            </a:r>
          </a:p>
          <a:p>
            <a:pPr marL="1773237" lvl="5" indent="0">
              <a:buNone/>
            </a:pPr>
            <a:r>
              <a:rPr lang="en-US" dirty="0"/>
              <a:t>When </a:t>
            </a:r>
            <a:r>
              <a:rPr lang="en-US" dirty="0">
                <a:solidFill>
                  <a:srgbClr val="0070C0"/>
                </a:solidFill>
              </a:rPr>
              <a:t>[system or user action]</a:t>
            </a:r>
          </a:p>
          <a:p>
            <a:pPr marL="1773237" lvl="5" indent="0">
              <a:buNone/>
            </a:pPr>
            <a:r>
              <a:rPr lang="en-US" dirty="0"/>
              <a:t>Then </a:t>
            </a:r>
            <a:r>
              <a:rPr lang="en-US" dirty="0">
                <a:solidFill>
                  <a:srgbClr val="0070C0"/>
                </a:solidFill>
              </a:rPr>
              <a:t>[a predictable and measurable result]</a:t>
            </a:r>
            <a:endParaRPr lang="en-US" sz="1600" dirty="0">
              <a:solidFill>
                <a:srgbClr val="0070C0"/>
              </a:solidFill>
            </a:endParaRPr>
          </a:p>
          <a:p>
            <a:pPr marL="457200" indent="-457200">
              <a:buFont typeface="Arial"/>
              <a:buChar char="•"/>
            </a:pPr>
            <a:r>
              <a:rPr lang="en-US" sz="2000" dirty="0"/>
              <a:t>The PO will add whatever detail they can to maximize the clarity of the story prior to the start of the sprint (continued refinement)</a:t>
            </a:r>
          </a:p>
          <a:p>
            <a:pPr marL="457200" indent="-457200">
              <a:buFont typeface="Arial"/>
              <a:buChar char="•"/>
            </a:pPr>
            <a:r>
              <a:rPr lang="en-US" sz="2000" dirty="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28899</TotalTime>
  <Words>3177</Words>
  <Application>Microsoft Office PowerPoint</Application>
  <PresentationFormat>On-screen Show (4:3)</PresentationFormat>
  <Paragraphs>421</Paragraphs>
  <Slides>43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Where Does AC Come From?</vt:lpstr>
      <vt:lpstr>Benefits</vt:lpstr>
      <vt:lpstr>Enough Theory – Now an Example</vt:lpstr>
      <vt:lpstr>Feature/ Requirement</vt:lpstr>
      <vt:lpstr>Details on Feature</vt:lpstr>
      <vt:lpstr>Four Stories in Roman Epic</vt:lpstr>
      <vt:lpstr>Open Up Project</vt:lpstr>
      <vt:lpstr>Let’s Get Coding – Refactoring Specs</vt:lpstr>
      <vt:lpstr>Lets Get Coding – Refactoring Specs</vt:lpstr>
      <vt:lpstr>IDE Code Generation</vt:lpstr>
      <vt:lpstr>Using Examples in Spec</vt:lpstr>
      <vt:lpstr>Where Are We Now?</vt:lpstr>
      <vt:lpstr>Let’s Get Coding - TDD</vt:lpstr>
      <vt:lpstr>Now For Application Coding</vt:lpstr>
      <vt:lpstr>Green Results</vt:lpstr>
      <vt:lpstr>Balance Unit &amp; Functional Testing</vt:lpstr>
      <vt:lpstr>Our Testing Allocation Decision</vt:lpstr>
      <vt:lpstr>On To Complex Numbers</vt:lpstr>
      <vt:lpstr>Code for Complex Numbers</vt:lpstr>
      <vt:lpstr>Get Functional Tests to Pass</vt:lpstr>
      <vt:lpstr>Three Kinds of Tests</vt:lpstr>
      <vt:lpstr>Refactoring Edge Specs</vt:lpstr>
      <vt:lpstr>Add Roman Error Step/Glue Code</vt:lpstr>
      <vt:lpstr>Edge Test Results</vt:lpstr>
      <vt:lpstr>Story 4 Arabic to Roman Tests</vt:lpstr>
      <vt:lpstr>Arabic to Roman Code</vt:lpstr>
      <vt:lpstr>Fix the Specs</vt:lpstr>
      <vt:lpstr>Lets Jump To The End</vt:lpstr>
      <vt:lpstr>Everything Works Now!</vt:lpstr>
      <vt:lpstr>So What Do We Have?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221</cp:revision>
  <dcterms:created xsi:type="dcterms:W3CDTF">2009-03-23T15:23:24Z</dcterms:created>
  <dcterms:modified xsi:type="dcterms:W3CDTF">2019-07-06T15:14:00Z</dcterms:modified>
</cp:coreProperties>
</file>