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9" r:id="rId3"/>
    <p:sldId id="302" r:id="rId4"/>
    <p:sldId id="303" r:id="rId5"/>
    <p:sldId id="298" r:id="rId6"/>
    <p:sldId id="299" r:id="rId7"/>
    <p:sldId id="261" r:id="rId8"/>
    <p:sldId id="264" r:id="rId9"/>
    <p:sldId id="265" r:id="rId10"/>
    <p:sldId id="266" r:id="rId11"/>
    <p:sldId id="267" r:id="rId12"/>
    <p:sldId id="301" r:id="rId13"/>
    <p:sldId id="268" r:id="rId14"/>
    <p:sldId id="270" r:id="rId15"/>
    <p:sldId id="305" r:id="rId16"/>
    <p:sldId id="271" r:id="rId17"/>
    <p:sldId id="269"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04" r:id="rId39"/>
    <p:sldId id="295" r:id="rId40"/>
    <p:sldId id="296" r:id="rId41"/>
    <p:sldId id="297" r:id="rId42"/>
    <p:sldId id="300" r:id="rId4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BFFC8"/>
    <a:srgbClr val="FFCCCC"/>
    <a:srgbClr val="AE1517"/>
    <a:srgbClr val="00CC00"/>
    <a:srgbClr val="0C7CD2"/>
    <a:srgbClr val="7DD330"/>
    <a:srgbClr val="1F7EE7"/>
    <a:srgbClr val="CC0000"/>
    <a:srgbClr val="4686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2104" autoAdjust="0"/>
  </p:normalViewPr>
  <p:slideViewPr>
    <p:cSldViewPr>
      <p:cViewPr varScale="1">
        <p:scale>
          <a:sx n="79" d="100"/>
          <a:sy n="79" d="100"/>
        </p:scale>
        <p:origin x="31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A1055-2C77-415E-B7C1-51822E4C7619}" type="doc">
      <dgm:prSet loTypeId="urn:microsoft.com/office/officeart/2005/8/layout/venn1" loCatId="relationship" qsTypeId="urn:microsoft.com/office/officeart/2005/8/quickstyle/simple1" qsCatId="simple" csTypeId="urn:microsoft.com/office/officeart/2005/8/colors/accent1_2" csCatId="accent1" phldr="1"/>
      <dgm:spPr/>
    </dgm:pt>
    <dgm:pt modelId="{6C53CCDF-225A-4E83-9819-F933257A2D06}">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smtClean="0"/>
            <a:t>Specification Tests</a:t>
          </a:r>
          <a:endParaRPr lang="en-US" dirty="0"/>
        </a:p>
      </dgm:t>
    </dgm:pt>
    <dgm:pt modelId="{AABA9D90-6FC7-45A8-BCF3-A62AB5DD02BA}" type="parTrans" cxnId="{139EC48D-634A-40BF-A27D-CA40067F185E}">
      <dgm:prSet/>
      <dgm:spPr/>
      <dgm:t>
        <a:bodyPr/>
        <a:lstStyle/>
        <a:p>
          <a:endParaRPr lang="en-US"/>
        </a:p>
      </dgm:t>
    </dgm:pt>
    <dgm:pt modelId="{C1C02AC9-4257-4449-80DE-FBAB459E7B5B}" type="sibTrans" cxnId="{139EC48D-634A-40BF-A27D-CA40067F185E}">
      <dgm:prSet/>
      <dgm:spPr/>
      <dgm:t>
        <a:bodyPr/>
        <a:lstStyle/>
        <a:p>
          <a:endParaRPr lang="en-US"/>
        </a:p>
      </dgm:t>
    </dgm:pt>
    <dgm:pt modelId="{402A7C31-8439-453A-871E-BBCD43C20427}">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smtClean="0"/>
            <a:t>Spec. Edge Tests</a:t>
          </a:r>
          <a:endParaRPr lang="en-US" dirty="0"/>
        </a:p>
      </dgm:t>
    </dgm:pt>
    <dgm:pt modelId="{063FAF1E-1867-40E8-900A-12FF8159D46A}" type="parTrans" cxnId="{A852FE8E-361D-4178-9D87-0D4FE5E1E6F6}">
      <dgm:prSet/>
      <dgm:spPr/>
      <dgm:t>
        <a:bodyPr/>
        <a:lstStyle/>
        <a:p>
          <a:endParaRPr lang="en-US"/>
        </a:p>
      </dgm:t>
    </dgm:pt>
    <dgm:pt modelId="{E35FF870-46D0-421A-8CD9-64EF99824668}" type="sibTrans" cxnId="{A852FE8E-361D-4178-9D87-0D4FE5E1E6F6}">
      <dgm:prSet/>
      <dgm:spPr/>
      <dgm:t>
        <a:bodyPr/>
        <a:lstStyle/>
        <a:p>
          <a:endParaRPr lang="en-US"/>
        </a:p>
      </dgm:t>
    </dgm:pt>
    <dgm:pt modelId="{4ED5F568-A7DB-4A2A-B139-1B7F260908DA}">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smtClean="0"/>
            <a:t>Unit/ Design Tests</a:t>
          </a:r>
          <a:endParaRPr lang="en-US" dirty="0"/>
        </a:p>
      </dgm:t>
    </dgm:pt>
    <dgm:pt modelId="{B47B6342-05B2-4BE1-896B-63E12D139270}" type="parTrans" cxnId="{170D3D29-3AE2-4E86-BAE3-2CFFA3FBDDDD}">
      <dgm:prSet/>
      <dgm:spPr/>
      <dgm:t>
        <a:bodyPr/>
        <a:lstStyle/>
        <a:p>
          <a:endParaRPr lang="en-US"/>
        </a:p>
      </dgm:t>
    </dgm:pt>
    <dgm:pt modelId="{10A15C6F-ABC0-4CEE-B8F6-72F9D460327E}" type="sibTrans" cxnId="{170D3D29-3AE2-4E86-BAE3-2CFFA3FBDDDD}">
      <dgm:prSet/>
      <dgm:spPr/>
      <dgm:t>
        <a:bodyPr/>
        <a:lstStyle/>
        <a:p>
          <a:endParaRPr lang="en-US"/>
        </a:p>
      </dgm:t>
    </dgm:pt>
    <dgm:pt modelId="{5BDCEABD-C6D6-4DA8-89EB-CA4BFCABAFB2}" type="pres">
      <dgm:prSet presAssocID="{E0CA1055-2C77-415E-B7C1-51822E4C7619}" presName="compositeShape" presStyleCnt="0">
        <dgm:presLayoutVars>
          <dgm:chMax val="7"/>
          <dgm:dir/>
          <dgm:resizeHandles val="exact"/>
        </dgm:presLayoutVars>
      </dgm:prSet>
      <dgm:spPr/>
    </dgm:pt>
    <dgm:pt modelId="{81FEB636-AE14-460A-A84B-1A1C3093DABC}" type="pres">
      <dgm:prSet presAssocID="{6C53CCDF-225A-4E83-9819-F933257A2D06}" presName="circ1" presStyleLbl="vennNode1" presStyleIdx="0" presStyleCnt="3" custLinFactNeighborX="-28437" custLinFactNeighborY="1170"/>
      <dgm:spPr/>
      <dgm:t>
        <a:bodyPr/>
        <a:lstStyle/>
        <a:p>
          <a:endParaRPr lang="en-US"/>
        </a:p>
      </dgm:t>
    </dgm:pt>
    <dgm:pt modelId="{229DE574-2E5A-4690-9AA8-5AD5288A04C1}" type="pres">
      <dgm:prSet presAssocID="{6C53CCDF-225A-4E83-9819-F933257A2D06}" presName="circ1Tx" presStyleLbl="revTx" presStyleIdx="0" presStyleCnt="0">
        <dgm:presLayoutVars>
          <dgm:chMax val="0"/>
          <dgm:chPref val="0"/>
          <dgm:bulletEnabled val="1"/>
        </dgm:presLayoutVars>
      </dgm:prSet>
      <dgm:spPr/>
      <dgm:t>
        <a:bodyPr/>
        <a:lstStyle/>
        <a:p>
          <a:endParaRPr lang="en-US"/>
        </a:p>
      </dgm:t>
    </dgm:pt>
    <dgm:pt modelId="{5BF24455-28AC-4F38-8653-25EE9483F0B1}" type="pres">
      <dgm:prSet presAssocID="{402A7C31-8439-453A-871E-BBCD43C20427}" presName="circ2" presStyleLbl="vennNode1" presStyleIdx="1" presStyleCnt="3" custLinFactNeighborY="3204"/>
      <dgm:spPr/>
      <dgm:t>
        <a:bodyPr/>
        <a:lstStyle/>
        <a:p>
          <a:endParaRPr lang="en-US"/>
        </a:p>
      </dgm:t>
    </dgm:pt>
    <dgm:pt modelId="{9069DF06-8167-49CD-8E3F-6BBB50B4B075}" type="pres">
      <dgm:prSet presAssocID="{402A7C31-8439-453A-871E-BBCD43C20427}" presName="circ2Tx" presStyleLbl="revTx" presStyleIdx="0" presStyleCnt="0">
        <dgm:presLayoutVars>
          <dgm:chMax val="0"/>
          <dgm:chPref val="0"/>
          <dgm:bulletEnabled val="1"/>
        </dgm:presLayoutVars>
      </dgm:prSet>
      <dgm:spPr/>
      <dgm:t>
        <a:bodyPr/>
        <a:lstStyle/>
        <a:p>
          <a:endParaRPr lang="en-US"/>
        </a:p>
      </dgm:t>
    </dgm:pt>
    <dgm:pt modelId="{6C14F824-C63F-4C18-8537-CF7F9FCC0C5A}" type="pres">
      <dgm:prSet presAssocID="{4ED5F568-A7DB-4A2A-B139-1B7F260908DA}" presName="circ3" presStyleLbl="vennNode1" presStyleIdx="2" presStyleCnt="3"/>
      <dgm:spPr/>
      <dgm:t>
        <a:bodyPr/>
        <a:lstStyle/>
        <a:p>
          <a:endParaRPr lang="en-US"/>
        </a:p>
      </dgm:t>
    </dgm:pt>
    <dgm:pt modelId="{06108786-EBBB-411A-A6C3-9FC85B101EF9}" type="pres">
      <dgm:prSet presAssocID="{4ED5F568-A7DB-4A2A-B139-1B7F260908DA}" presName="circ3Tx" presStyleLbl="revTx" presStyleIdx="0" presStyleCnt="0">
        <dgm:presLayoutVars>
          <dgm:chMax val="0"/>
          <dgm:chPref val="0"/>
          <dgm:bulletEnabled val="1"/>
        </dgm:presLayoutVars>
      </dgm:prSet>
      <dgm:spPr/>
      <dgm:t>
        <a:bodyPr/>
        <a:lstStyle/>
        <a:p>
          <a:endParaRPr lang="en-US"/>
        </a:p>
      </dgm:t>
    </dgm:pt>
  </dgm:ptLst>
  <dgm:cxnLst>
    <dgm:cxn modelId="{170D3D29-3AE2-4E86-BAE3-2CFFA3FBDDDD}" srcId="{E0CA1055-2C77-415E-B7C1-51822E4C7619}" destId="{4ED5F568-A7DB-4A2A-B139-1B7F260908DA}" srcOrd="2" destOrd="0" parTransId="{B47B6342-05B2-4BE1-896B-63E12D139270}" sibTransId="{10A15C6F-ABC0-4CEE-B8F6-72F9D460327E}"/>
    <dgm:cxn modelId="{1A204DEF-CB03-4C02-B142-1E0F1DF992A7}" type="presOf" srcId="{6C53CCDF-225A-4E83-9819-F933257A2D06}" destId="{81FEB636-AE14-460A-A84B-1A1C3093DABC}" srcOrd="0" destOrd="0" presId="urn:microsoft.com/office/officeart/2005/8/layout/venn1"/>
    <dgm:cxn modelId="{FBBDC669-CB05-40CC-8E89-062382D09483}" type="presOf" srcId="{4ED5F568-A7DB-4A2A-B139-1B7F260908DA}" destId="{06108786-EBBB-411A-A6C3-9FC85B101EF9}" srcOrd="1" destOrd="0" presId="urn:microsoft.com/office/officeart/2005/8/layout/venn1"/>
    <dgm:cxn modelId="{BC240B39-7F15-498F-B2FD-1E7F3E967A97}" type="presOf" srcId="{402A7C31-8439-453A-871E-BBCD43C20427}" destId="{5BF24455-28AC-4F38-8653-25EE9483F0B1}" srcOrd="0" destOrd="0" presId="urn:microsoft.com/office/officeart/2005/8/layout/venn1"/>
    <dgm:cxn modelId="{5EC8F0B8-E2C7-4D60-A78B-B952554F8D62}" type="presOf" srcId="{6C53CCDF-225A-4E83-9819-F933257A2D06}" destId="{229DE574-2E5A-4690-9AA8-5AD5288A04C1}" srcOrd="1" destOrd="0" presId="urn:microsoft.com/office/officeart/2005/8/layout/venn1"/>
    <dgm:cxn modelId="{139EC48D-634A-40BF-A27D-CA40067F185E}" srcId="{E0CA1055-2C77-415E-B7C1-51822E4C7619}" destId="{6C53CCDF-225A-4E83-9819-F933257A2D06}" srcOrd="0" destOrd="0" parTransId="{AABA9D90-6FC7-45A8-BCF3-A62AB5DD02BA}" sibTransId="{C1C02AC9-4257-4449-80DE-FBAB459E7B5B}"/>
    <dgm:cxn modelId="{E07CB257-CE31-4C7D-947F-16E0AB98B8BE}" type="presOf" srcId="{4ED5F568-A7DB-4A2A-B139-1B7F260908DA}" destId="{6C14F824-C63F-4C18-8537-CF7F9FCC0C5A}" srcOrd="0" destOrd="0" presId="urn:microsoft.com/office/officeart/2005/8/layout/venn1"/>
    <dgm:cxn modelId="{6DBBCAFF-C077-48A5-8C9B-658C5B3C5A2F}" type="presOf" srcId="{E0CA1055-2C77-415E-B7C1-51822E4C7619}" destId="{5BDCEABD-C6D6-4DA8-89EB-CA4BFCABAFB2}" srcOrd="0" destOrd="0" presId="urn:microsoft.com/office/officeart/2005/8/layout/venn1"/>
    <dgm:cxn modelId="{6336D938-3A88-4C60-A7C7-F26324B19A62}" type="presOf" srcId="{402A7C31-8439-453A-871E-BBCD43C20427}" destId="{9069DF06-8167-49CD-8E3F-6BBB50B4B075}" srcOrd="1" destOrd="0" presId="urn:microsoft.com/office/officeart/2005/8/layout/venn1"/>
    <dgm:cxn modelId="{A852FE8E-361D-4178-9D87-0D4FE5E1E6F6}" srcId="{E0CA1055-2C77-415E-B7C1-51822E4C7619}" destId="{402A7C31-8439-453A-871E-BBCD43C20427}" srcOrd="1" destOrd="0" parTransId="{063FAF1E-1867-40E8-900A-12FF8159D46A}" sibTransId="{E35FF870-46D0-421A-8CD9-64EF99824668}"/>
    <dgm:cxn modelId="{1D07A1E8-363A-4E64-BE97-B52EC7E4E35A}" type="presParOf" srcId="{5BDCEABD-C6D6-4DA8-89EB-CA4BFCABAFB2}" destId="{81FEB636-AE14-460A-A84B-1A1C3093DABC}" srcOrd="0" destOrd="0" presId="urn:microsoft.com/office/officeart/2005/8/layout/venn1"/>
    <dgm:cxn modelId="{50B635A7-DCBA-4CA6-B04F-79263D569DEB}" type="presParOf" srcId="{5BDCEABD-C6D6-4DA8-89EB-CA4BFCABAFB2}" destId="{229DE574-2E5A-4690-9AA8-5AD5288A04C1}" srcOrd="1" destOrd="0" presId="urn:microsoft.com/office/officeart/2005/8/layout/venn1"/>
    <dgm:cxn modelId="{1C533EC0-5BB0-4CAF-A3E9-00B00CB3BED5}" type="presParOf" srcId="{5BDCEABD-C6D6-4DA8-89EB-CA4BFCABAFB2}" destId="{5BF24455-28AC-4F38-8653-25EE9483F0B1}" srcOrd="2" destOrd="0" presId="urn:microsoft.com/office/officeart/2005/8/layout/venn1"/>
    <dgm:cxn modelId="{A2C9837B-03A7-4769-BBE1-8442F098035C}" type="presParOf" srcId="{5BDCEABD-C6D6-4DA8-89EB-CA4BFCABAFB2}" destId="{9069DF06-8167-49CD-8E3F-6BBB50B4B075}" srcOrd="3" destOrd="0" presId="urn:microsoft.com/office/officeart/2005/8/layout/venn1"/>
    <dgm:cxn modelId="{5EF2B943-5EC2-418E-A04F-71AD31BB3B37}" type="presParOf" srcId="{5BDCEABD-C6D6-4DA8-89EB-CA4BFCABAFB2}" destId="{6C14F824-C63F-4C18-8537-CF7F9FCC0C5A}" srcOrd="4" destOrd="0" presId="urn:microsoft.com/office/officeart/2005/8/layout/venn1"/>
    <dgm:cxn modelId="{286BFE55-DA17-49C6-BCD8-D96084C09B48}" type="presParOf" srcId="{5BDCEABD-C6D6-4DA8-89EB-CA4BFCABAFB2}" destId="{06108786-EBBB-411A-A6C3-9FC85B101EF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EB636-AE14-460A-A84B-1A1C3093DABC}">
      <dsp:nvSpPr>
        <dsp:cNvPr id="0" name=""/>
        <dsp:cNvSpPr/>
      </dsp:nvSpPr>
      <dsp:spPr>
        <a:xfrm>
          <a:off x="1062541" y="6755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t>Specification Tests</a:t>
          </a:r>
          <a:endParaRPr lang="en-US" sz="2100" kern="1200" dirty="0"/>
        </a:p>
      </dsp:txBody>
      <dsp:txXfrm>
        <a:off x="1339425" y="430969"/>
        <a:ext cx="1522861" cy="934482"/>
      </dsp:txXfrm>
    </dsp:sp>
    <dsp:sp modelId="{5BF24455-28AC-4F38-8653-25EE9483F0B1}">
      <dsp:nvSpPr>
        <dsp:cNvPr id="0" name=""/>
        <dsp:cNvSpPr/>
      </dsp:nvSpPr>
      <dsp:spPr>
        <a:xfrm>
          <a:off x="2402389" y="138441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t>Spec. Edge Tests</a:t>
          </a:r>
          <a:endParaRPr lang="en-US" sz="2100" kern="1200" dirty="0"/>
        </a:p>
      </dsp:txBody>
      <dsp:txXfrm>
        <a:off x="3037491" y="1920881"/>
        <a:ext cx="1245977" cy="1142145"/>
      </dsp:txXfrm>
    </dsp:sp>
    <dsp:sp modelId="{6C14F824-C63F-4C18-8537-CF7F9FCC0C5A}">
      <dsp:nvSpPr>
        <dsp:cNvPr id="0" name=""/>
        <dsp:cNvSpPr/>
      </dsp:nvSpPr>
      <dsp:spPr>
        <a:xfrm>
          <a:off x="903755" y="1341156"/>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t>Unit/ Design Tests</a:t>
          </a:r>
          <a:endParaRPr lang="en-US" sz="2100" kern="1200" dirty="0"/>
        </a:p>
      </dsp:txBody>
      <dsp:txXfrm>
        <a:off x="1099304" y="1877618"/>
        <a:ext cx="1245977" cy="114214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72D28-3EAB-456A-AC04-9A10B0123026}" type="datetimeFigureOut">
              <a:rPr lang="en-US" smtClean="0"/>
              <a:t>4/20/2019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F1824-D3A0-4110-8B16-E4747C24BC49}" type="slidenum">
              <a:rPr lang="en-US" smtClean="0"/>
              <a:t>‹#›</a:t>
            </a:fld>
            <a:endParaRPr lang="en-US"/>
          </a:p>
        </p:txBody>
      </p:sp>
    </p:spTree>
    <p:extLst>
      <p:ext uri="{BB962C8B-B14F-4D97-AF65-F5344CB8AC3E}">
        <p14:creationId xmlns:p14="http://schemas.microsoft.com/office/powerpoint/2010/main" val="140351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a:t>
            </a:fld>
            <a:endParaRPr lang="en-US"/>
          </a:p>
        </p:txBody>
      </p:sp>
    </p:spTree>
    <p:extLst>
      <p:ext uri="{BB962C8B-B14F-4D97-AF65-F5344CB8AC3E}">
        <p14:creationId xmlns:p14="http://schemas.microsoft.com/office/powerpoint/2010/main" val="375471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our</a:t>
            </a:r>
            <a:r>
              <a:rPr lang="en-US" baseline="0" dirty="0" smtClean="0"/>
              <a:t> functional tests pass. Are we missing anything? Not much, as the code coverage from our functional testing is at 90%</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27</a:t>
            </a:fld>
            <a:endParaRPr lang="en-US"/>
          </a:p>
        </p:txBody>
      </p:sp>
    </p:spTree>
    <p:extLst>
      <p:ext uri="{BB962C8B-B14F-4D97-AF65-F5344CB8AC3E}">
        <p14:creationId xmlns:p14="http://schemas.microsoft.com/office/powerpoint/2010/main" val="2743347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add some code and now the functional test is breaking instead of being undefined.</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28</a:t>
            </a:fld>
            <a:endParaRPr lang="en-US"/>
          </a:p>
        </p:txBody>
      </p:sp>
    </p:spTree>
    <p:extLst>
      <p:ext uri="{BB962C8B-B14F-4D97-AF65-F5344CB8AC3E}">
        <p14:creationId xmlns:p14="http://schemas.microsoft.com/office/powerpoint/2010/main" val="3619878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that we may need to tweak the specs as the come from stories</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32</a:t>
            </a:fld>
            <a:endParaRPr lang="en-US"/>
          </a:p>
        </p:txBody>
      </p:sp>
    </p:spTree>
    <p:extLst>
      <p:ext uri="{BB962C8B-B14F-4D97-AF65-F5344CB8AC3E}">
        <p14:creationId xmlns:p14="http://schemas.microsoft.com/office/powerpoint/2010/main" val="24741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add both a glue code and a unit test code</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33</a:t>
            </a:fld>
            <a:endParaRPr lang="en-US"/>
          </a:p>
        </p:txBody>
      </p:sp>
    </p:spTree>
    <p:extLst>
      <p:ext uri="{BB962C8B-B14F-4D97-AF65-F5344CB8AC3E}">
        <p14:creationId xmlns:p14="http://schemas.microsoft.com/office/powerpoint/2010/main" val="238641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unit tests worked to show our design to catch problems is working. Our edge functional tests found a problem! The actual problem was an error in specification – the requirement was wrong. We will eliminate that test</a:t>
            </a:r>
            <a:r>
              <a:rPr lang="en-US" baseline="0" dirty="0" smtClean="0"/>
              <a:t> as being invalid.</a:t>
            </a:r>
          </a:p>
        </p:txBody>
      </p:sp>
      <p:sp>
        <p:nvSpPr>
          <p:cNvPr id="4" name="Slide Number Placeholder 3"/>
          <p:cNvSpPr>
            <a:spLocks noGrp="1"/>
          </p:cNvSpPr>
          <p:nvPr>
            <p:ph type="sldNum" sz="quarter" idx="10"/>
          </p:nvPr>
        </p:nvSpPr>
        <p:spPr/>
        <p:txBody>
          <a:bodyPr/>
          <a:lstStyle/>
          <a:p>
            <a:fld id="{824F1824-D3A0-4110-8B16-E4747C24BC49}" type="slidenum">
              <a:rPr lang="en-US" smtClean="0"/>
              <a:t>34</a:t>
            </a:fld>
            <a:endParaRPr lang="en-US"/>
          </a:p>
        </p:txBody>
      </p:sp>
    </p:spTree>
    <p:extLst>
      <p:ext uri="{BB962C8B-B14F-4D97-AF65-F5344CB8AC3E}">
        <p14:creationId xmlns:p14="http://schemas.microsoft.com/office/powerpoint/2010/main" val="49748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failure – and again a specification problem</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36</a:t>
            </a:fld>
            <a:endParaRPr lang="en-US"/>
          </a:p>
        </p:txBody>
      </p:sp>
    </p:spTree>
    <p:extLst>
      <p:ext uri="{BB962C8B-B14F-4D97-AF65-F5344CB8AC3E}">
        <p14:creationId xmlns:p14="http://schemas.microsoft.com/office/powerpoint/2010/main" val="3678449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Tests now pass! We have completed the main</a:t>
            </a:r>
            <a:r>
              <a:rPr lang="en-US" baseline="0" dirty="0" smtClean="0"/>
              <a:t> part of the story, only have some error handling left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37</a:t>
            </a:fld>
            <a:endParaRPr lang="en-US"/>
          </a:p>
        </p:txBody>
      </p:sp>
    </p:spTree>
    <p:extLst>
      <p:ext uri="{BB962C8B-B14F-4D97-AF65-F5344CB8AC3E}">
        <p14:creationId xmlns:p14="http://schemas.microsoft.com/office/powerpoint/2010/main" val="451356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works with 97% code coverage from the functional</a:t>
            </a:r>
            <a:r>
              <a:rPr lang="en-US" baseline="0" dirty="0" smtClean="0"/>
              <a:t> tests.</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39</a:t>
            </a:fld>
            <a:endParaRPr lang="en-US"/>
          </a:p>
        </p:txBody>
      </p:sp>
    </p:spTree>
    <p:extLst>
      <p:ext uri="{BB962C8B-B14F-4D97-AF65-F5344CB8AC3E}">
        <p14:creationId xmlns:p14="http://schemas.microsoft.com/office/powerpoint/2010/main" val="234688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4F1824-D3A0-4110-8B16-E4747C24BC49}" type="slidenum">
              <a:rPr lang="en-US" smtClean="0"/>
              <a:t>2</a:t>
            </a:fld>
            <a:endParaRPr lang="en-US"/>
          </a:p>
        </p:txBody>
      </p:sp>
    </p:spTree>
    <p:extLst>
      <p:ext uri="{BB962C8B-B14F-4D97-AF65-F5344CB8AC3E}">
        <p14:creationId xmlns:p14="http://schemas.microsoft.com/office/powerpoint/2010/main" val="190088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BDD</a:t>
            </a:r>
            <a:r>
              <a:rPr lang="en-US" baseline="0" dirty="0" smtClean="0"/>
              <a:t> itself does not call out measuring actual value delivered as in a Minimally Viable, Valuable and Validated Product. That can be done by putting in value measurements and usage instrumentation like what is suggested in Lean Startup.</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6</a:t>
            </a:fld>
            <a:endParaRPr lang="en-US"/>
          </a:p>
        </p:txBody>
      </p:sp>
    </p:spTree>
    <p:extLst>
      <p:ext uri="{BB962C8B-B14F-4D97-AF65-F5344CB8AC3E}">
        <p14:creationId xmlns:p14="http://schemas.microsoft.com/office/powerpoint/2010/main" val="336377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I like dev and tester? Two primary reasons:</a:t>
            </a:r>
          </a:p>
          <a:p>
            <a:pPr marL="228600" indent="-228600">
              <a:buAutoNum type="arabicPeriod"/>
            </a:pPr>
            <a:r>
              <a:rPr lang="en-US" baseline="0" dirty="0" smtClean="0"/>
              <a:t>Having a least two people to perform and important function increases the chance of  rule compliance. An example is money handling, almost always done with two people so that they would need to take the risk of collusion to be non-compliant (theft).</a:t>
            </a:r>
          </a:p>
          <a:p>
            <a:pPr marL="228600" indent="-228600">
              <a:buAutoNum type="arabicPeriod"/>
            </a:pPr>
            <a:r>
              <a:rPr lang="en-US" baseline="0" dirty="0" smtClean="0"/>
              <a:t>Building and testing of have different mindsets, like matching and </a:t>
            </a:r>
            <a:r>
              <a:rPr lang="en-US" baseline="0" dirty="0" err="1" smtClean="0"/>
              <a:t>mis</a:t>
            </a:r>
            <a:r>
              <a:rPr lang="en-US" baseline="0" dirty="0" smtClean="0"/>
              <a:t>-matching personalities. Both are valuable to the team. Should everyone be able to do both – absolutely,  but lets take advantage of people’s strengths and </a:t>
            </a:r>
            <a:r>
              <a:rPr lang="en-US" baseline="0" dirty="0" err="1" smtClean="0"/>
              <a:t>tendancies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8</a:t>
            </a:fld>
            <a:endParaRPr lang="en-US"/>
          </a:p>
        </p:txBody>
      </p:sp>
    </p:spTree>
    <p:extLst>
      <p:ext uri="{BB962C8B-B14F-4D97-AF65-F5344CB8AC3E}">
        <p14:creationId xmlns:p14="http://schemas.microsoft.com/office/powerpoint/2010/main" val="409271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11</a:t>
            </a:fld>
            <a:endParaRPr lang="en-US"/>
          </a:p>
        </p:txBody>
      </p:sp>
    </p:spTree>
    <p:extLst>
      <p:ext uri="{BB962C8B-B14F-4D97-AF65-F5344CB8AC3E}">
        <p14:creationId xmlns:p14="http://schemas.microsoft.com/office/powerpoint/2010/main" val="147317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managers, leaders and performers, we all need to understand this in order to make it happen. If the leadership does not understand it well enough, they are likely to miss the value</a:t>
            </a:r>
            <a:r>
              <a:rPr lang="en-US" baseline="0" dirty="0" smtClean="0"/>
              <a:t> so will discourage their people from learning about it and attempting it.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13</a:t>
            </a:fld>
            <a:endParaRPr lang="en-US"/>
          </a:p>
        </p:txBody>
      </p:sp>
    </p:spTree>
    <p:extLst>
      <p:ext uri="{BB962C8B-B14F-4D97-AF65-F5344CB8AC3E}">
        <p14:creationId xmlns:p14="http://schemas.microsoft.com/office/powerpoint/2010/main" val="231912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reason why a description of BDD might be specification</a:t>
            </a:r>
            <a:r>
              <a:rPr lang="en-US" baseline="0" dirty="0" smtClean="0"/>
              <a:t> by example.</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16</a:t>
            </a:fld>
            <a:endParaRPr lang="en-US"/>
          </a:p>
        </p:txBody>
      </p:sp>
    </p:spTree>
    <p:extLst>
      <p:ext uri="{BB962C8B-B14F-4D97-AF65-F5344CB8AC3E}">
        <p14:creationId xmlns:p14="http://schemas.microsoft.com/office/powerpoint/2010/main" val="3013847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that we may need to tweak the specs as the come from stories</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18</a:t>
            </a:fld>
            <a:endParaRPr lang="en-US"/>
          </a:p>
        </p:txBody>
      </p:sp>
    </p:spTree>
    <p:extLst>
      <p:ext uri="{BB962C8B-B14F-4D97-AF65-F5344CB8AC3E}">
        <p14:creationId xmlns:p14="http://schemas.microsoft.com/office/powerpoint/2010/main" val="3552290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class is the conversion, basically a lookup. A lookup in another class, an </a:t>
            </a:r>
            <a:r>
              <a:rPr lang="en-US" dirty="0" err="1" smtClean="0"/>
              <a:t>emum</a:t>
            </a:r>
            <a:r>
              <a:rPr lang="en-US" dirty="0" smtClean="0"/>
              <a: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24</a:t>
            </a:fld>
            <a:endParaRPr lang="en-US"/>
          </a:p>
        </p:txBody>
      </p:sp>
    </p:spTree>
    <p:extLst>
      <p:ext uri="{BB962C8B-B14F-4D97-AF65-F5344CB8AC3E}">
        <p14:creationId xmlns:p14="http://schemas.microsoft.com/office/powerpoint/2010/main" val="228847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1129345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9581798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1458" y="713506"/>
            <a:ext cx="1207046"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6751662"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414103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0872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79512" y="1268760"/>
            <a:ext cx="8496944" cy="4536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7223508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3441110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3671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23528" y="1340768"/>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9992" y="1361447"/>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1513268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81" y="0"/>
            <a:ext cx="7886700" cy="1325563"/>
          </a:xfrm>
          <a:prstGeom prst="rect">
            <a:avLst/>
          </a:prstGeo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323528" y="1556791"/>
            <a:ext cx="4332680"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528" y="2380704"/>
            <a:ext cx="4332680" cy="38566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82480" y="1556791"/>
            <a:ext cx="4354016"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2480" y="2380704"/>
            <a:ext cx="4354016" cy="38566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4050517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7886700" cy="980728"/>
          </a:xfrm>
          <a:prstGeom prst="rect">
            <a:avLst/>
          </a:prstGeom>
        </p:spPr>
        <p:txBody>
          <a:bodyPr/>
          <a:lstStyle/>
          <a:p>
            <a:r>
              <a:rPr lang="en-US" smtClean="0"/>
              <a:t>Click to edit Master title style</a:t>
            </a:r>
            <a:endParaRPr lang="en-US"/>
          </a:p>
        </p:txBody>
      </p:sp>
      <p:sp>
        <p:nvSpPr>
          <p:cNvPr id="4" name="Footer Placeholder 3"/>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8033370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42658036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8817266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7219768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51" name="Picture 27" descr="Sansbvcbdsfstitre-1sdfsfsd"/>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8779" t="58738" r="2751" b="4279"/>
          <a:stretch/>
        </p:blipFill>
        <p:spPr bwMode="auto">
          <a:xfrm>
            <a:off x="0" y="5627340"/>
            <a:ext cx="9144000" cy="122413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smtClean="0"/>
              <a:t>©2013-2017 Octopus Software LLC</a:t>
            </a:r>
            <a:endParaRPr lang="en-US" altLang="en-US" dirty="0"/>
          </a:p>
        </p:txBody>
      </p:sp>
      <p:sp>
        <p:nvSpPr>
          <p:cNvPr id="1032" name="Text Box 8"/>
          <p:cNvSpPr txBox="1">
            <a:spLocks noChangeArrowheads="1"/>
          </p:cNvSpPr>
          <p:nvPr userDrawn="1"/>
        </p:nvSpPr>
        <p:spPr bwMode="auto">
          <a:xfrm>
            <a:off x="7962900" y="6525344"/>
            <a:ext cx="1073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b="1" dirty="0">
                <a:solidFill>
                  <a:schemeClr val="tx1"/>
                </a:solidFill>
              </a:rPr>
              <a:t>Page </a:t>
            </a:r>
            <a:fld id="{4286A9E9-EBB0-4BE0-9E76-CE7A8D053002}" type="slidenum">
              <a:rPr lang="fr-FR" altLang="en-US" b="1">
                <a:solidFill>
                  <a:schemeClr val="tx1"/>
                </a:solidFill>
              </a:rPr>
              <a:pPr/>
              <a:t>‹#›</a:t>
            </a:fld>
            <a:endParaRPr lang="fr-FR" altLang="en-US" b="1" dirty="0">
              <a:solidFill>
                <a:schemeClr val="tx1"/>
              </a:solidFill>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10808" y="18668"/>
            <a:ext cx="833192" cy="802710"/>
          </a:xfrm>
          <a:prstGeom prst="rect">
            <a:avLst/>
          </a:prstGeom>
        </p:spPr>
      </p:pic>
      <p:pic>
        <p:nvPicPr>
          <p:cNvPr id="2050" name="Picture 2" descr="https://licensebuttons.net/l/by-nc-sa/3.0/88x31.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3640" y="6552009"/>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descr="nn,b,b,b,n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 y="-853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539750" y="404813"/>
            <a:ext cx="7344618" cy="3502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0" tIns="180000" rIns="180000" bIns="180000">
            <a:spAutoFit/>
          </a:bodyPr>
          <a:lstStyle/>
          <a:p>
            <a:r>
              <a:rPr lang="fr-FR" altLang="en-US" sz="4000" b="1" dirty="0" smtClean="0">
                <a:solidFill>
                  <a:srgbClr val="4686E2"/>
                </a:solidFill>
                <a:latin typeface="Verdana" panose="020B0604030504040204" pitchFamily="34" charset="0"/>
              </a:rPr>
              <a:t>Test First - TDD &amp; BDD</a:t>
            </a:r>
            <a:r>
              <a:rPr lang="en-US" sz="4000" b="1" dirty="0" smtClean="0">
                <a:solidFill>
                  <a:srgbClr val="4686E2"/>
                </a:solidFill>
                <a:latin typeface="Verdana" panose="020B0604030504040204" pitchFamily="34" charset="0"/>
              </a:rPr>
              <a:t>, </a:t>
            </a:r>
            <a:r>
              <a:rPr lang="en-US" sz="4000" b="1" dirty="0">
                <a:solidFill>
                  <a:srgbClr val="4686E2"/>
                </a:solidFill>
                <a:latin typeface="Verdana" panose="020B0604030504040204" pitchFamily="34" charset="0"/>
              </a:rPr>
              <a:t>What Every Manager Should Know</a:t>
            </a:r>
            <a:endParaRPr lang="fr-FR" altLang="en-US" sz="4000" b="1" dirty="0">
              <a:solidFill>
                <a:srgbClr val="4686E2"/>
              </a:solidFill>
              <a:latin typeface="Verdana" panose="020B0604030504040204" pitchFamily="34" charset="0"/>
            </a:endParaRPr>
          </a:p>
          <a:p>
            <a:r>
              <a:rPr lang="fr-FR" altLang="en-US" sz="2800" b="1" i="1" dirty="0">
                <a:solidFill>
                  <a:srgbClr val="4686E2"/>
                </a:solidFill>
                <a:latin typeface="Verdana" panose="020B0604030504040204" pitchFamily="34" charset="0"/>
              </a:rPr>
              <a:t>by </a:t>
            </a:r>
            <a:r>
              <a:rPr lang="fr-FR" altLang="en-US" sz="2800" b="1" i="1" dirty="0" smtClean="0">
                <a:solidFill>
                  <a:srgbClr val="4686E2"/>
                </a:solidFill>
                <a:latin typeface="Verdana" panose="020B0604030504040204" pitchFamily="34" charset="0"/>
              </a:rPr>
              <a:t>Shane Hayes, </a:t>
            </a:r>
          </a:p>
          <a:p>
            <a:r>
              <a:rPr lang="fr-FR" altLang="en-US" sz="2800" b="1" i="1" dirty="0" err="1" smtClean="0">
                <a:solidFill>
                  <a:srgbClr val="4686E2"/>
                </a:solidFill>
                <a:latin typeface="Verdana" panose="020B0604030504040204" pitchFamily="34" charset="0"/>
              </a:rPr>
              <a:t>Octopus</a:t>
            </a:r>
            <a:r>
              <a:rPr lang="fr-FR" altLang="en-US" sz="2800" b="1" i="1" dirty="0" smtClean="0">
                <a:solidFill>
                  <a:srgbClr val="4686E2"/>
                </a:solidFill>
                <a:latin typeface="Verdana" panose="020B0604030504040204" pitchFamily="34" charset="0"/>
              </a:rPr>
              <a:t> Software LLC,</a:t>
            </a:r>
          </a:p>
          <a:p>
            <a:r>
              <a:rPr lang="fr-FR" altLang="en-US" sz="2800" b="1" i="1" dirty="0" smtClean="0">
                <a:solidFill>
                  <a:srgbClr val="4686E2"/>
                </a:solidFill>
                <a:latin typeface="Verdana" panose="020B0604030504040204" pitchFamily="34" charset="0"/>
              </a:rPr>
              <a:t>Arlington, TX</a:t>
            </a:r>
            <a:endParaRPr lang="fr-FR" altLang="en-US" sz="2800" i="1" dirty="0">
              <a:solidFill>
                <a:srgbClr val="4686E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265" y="0"/>
            <a:ext cx="833192" cy="802710"/>
          </a:xfrm>
          <a:prstGeom prst="rect">
            <a:avLst/>
          </a:prstGeom>
        </p:spPr>
      </p:pic>
      <p:sp>
        <p:nvSpPr>
          <p:cNvPr id="3" name="Footer Placeholder 2"/>
          <p:cNvSpPr>
            <a:spLocks noGrp="1"/>
          </p:cNvSpPr>
          <p:nvPr>
            <p:ph type="ftr" sz="quarter" idx="10"/>
          </p:nvPr>
        </p:nvSpPr>
        <p:spPr>
          <a:xfrm>
            <a:off x="3131840" y="6619826"/>
            <a:ext cx="3024336" cy="193550"/>
          </a:xfrm>
        </p:spPr>
        <p:txBody>
          <a:bodyPr/>
          <a:lstStyle/>
          <a:p>
            <a:r>
              <a:rPr lang="en-US" altLang="en-US" smtClean="0"/>
              <a:t>©2013-2017 Octopus Software LLC</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smtClean="0"/>
              <a:t>Who “Does” BDD/TDD (3)?</a:t>
            </a:r>
            <a:endParaRPr lang="en-US" dirty="0"/>
          </a:p>
        </p:txBody>
      </p:sp>
      <p:sp>
        <p:nvSpPr>
          <p:cNvPr id="3" name="Content Placeholder 2"/>
          <p:cNvSpPr>
            <a:spLocks noGrp="1"/>
          </p:cNvSpPr>
          <p:nvPr>
            <p:ph idx="1"/>
          </p:nvPr>
        </p:nvSpPr>
        <p:spPr>
          <a:xfrm>
            <a:off x="107504" y="980728"/>
            <a:ext cx="9001000" cy="5196235"/>
          </a:xfrm>
        </p:spPr>
        <p:txBody>
          <a:bodyPr/>
          <a:lstStyle/>
          <a:p>
            <a:pPr marL="0" indent="0">
              <a:buNone/>
            </a:pPr>
            <a:r>
              <a:rPr lang="en-US" sz="2400" dirty="0" smtClean="0"/>
              <a:t>In Backlog Refinement:</a:t>
            </a:r>
          </a:p>
          <a:p>
            <a:pPr marL="457200" indent="-457200">
              <a:buFont typeface="Arial"/>
              <a:buChar char="•"/>
            </a:pPr>
            <a:r>
              <a:rPr lang="en-US" sz="2400" dirty="0" smtClean="0"/>
              <a:t>The PO/BA or other SME will work to define and refine each story so that it is “Ready” prior to the start of the sprint. Will include a review with team members at some point. The focus should be on Acceptance Criteria.</a:t>
            </a:r>
          </a:p>
          <a:p>
            <a:pPr marL="457200" indent="-457200">
              <a:buFont typeface="Arial"/>
              <a:buChar char="•"/>
            </a:pPr>
            <a:r>
              <a:rPr lang="en-US" sz="2400" dirty="0" smtClean="0"/>
              <a:t>This will include any of the details as discussed previously and any other required info like UI layouts, UX process designs and API &amp; other standards</a:t>
            </a:r>
          </a:p>
          <a:p>
            <a:pPr marL="457200" indent="-457200">
              <a:buFont typeface="Arial"/>
              <a:buChar char="•"/>
            </a:pPr>
            <a:r>
              <a:rPr lang="en-US" sz="2400" dirty="0" smtClean="0"/>
              <a:t>Any new stories added to the backlog during this meeting would need enough detail to at least size the story</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4063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80728"/>
          </a:xfrm>
        </p:spPr>
        <p:txBody>
          <a:bodyPr/>
          <a:lstStyle/>
          <a:p>
            <a:r>
              <a:rPr lang="en-US" dirty="0" smtClean="0"/>
              <a:t>Who “Does” BDD/TDD (4)?</a:t>
            </a:r>
            <a:endParaRPr lang="en-US" dirty="0"/>
          </a:p>
        </p:txBody>
      </p:sp>
      <p:sp>
        <p:nvSpPr>
          <p:cNvPr id="3" name="Content Placeholder 2"/>
          <p:cNvSpPr>
            <a:spLocks noGrp="1"/>
          </p:cNvSpPr>
          <p:nvPr>
            <p:ph idx="1"/>
          </p:nvPr>
        </p:nvSpPr>
        <p:spPr>
          <a:xfrm>
            <a:off x="14654" y="836712"/>
            <a:ext cx="9129345" cy="4777354"/>
          </a:xfrm>
        </p:spPr>
        <p:txBody>
          <a:bodyPr/>
          <a:lstStyle/>
          <a:p>
            <a:pPr marL="0" indent="0">
              <a:buNone/>
            </a:pPr>
            <a:r>
              <a:rPr lang="en-US" sz="2000" dirty="0" smtClean="0"/>
              <a:t>In Sprint Planning, the 3 Amigos will determine:</a:t>
            </a:r>
          </a:p>
          <a:p>
            <a:pPr marL="798513" lvl="1" indent="-457200">
              <a:buFont typeface="Arial"/>
              <a:buChar char="•"/>
            </a:pPr>
            <a:r>
              <a:rPr lang="en-US" sz="1600" dirty="0" smtClean="0"/>
              <a:t>Decide if we really have a story that is ready according to our Definition of Ready (DOR)</a:t>
            </a:r>
          </a:p>
          <a:p>
            <a:pPr marL="798513" lvl="1" indent="-457200">
              <a:buFont typeface="Arial"/>
              <a:buChar char="•"/>
            </a:pPr>
            <a:r>
              <a:rPr lang="en-US" sz="1600" dirty="0" smtClean="0"/>
              <a:t>Review details on story, clarify any uncertainty and plan approach to remove uncertainty if some still exists</a:t>
            </a:r>
          </a:p>
          <a:p>
            <a:pPr marL="798513" lvl="1" indent="-457200">
              <a:buFont typeface="Arial"/>
              <a:buChar char="•"/>
            </a:pPr>
            <a:r>
              <a:rPr lang="en-US" sz="1600" dirty="0" smtClean="0"/>
              <a:t>Decide on approach to specification/unit testing (test plan) in addition to our normal development activities</a:t>
            </a:r>
          </a:p>
          <a:p>
            <a:pPr marL="341313" lvl="1" indent="0">
              <a:buNone/>
            </a:pPr>
            <a:endParaRPr lang="en-US" sz="1600" dirty="0" smtClean="0"/>
          </a:p>
          <a:p>
            <a:pPr marL="0" indent="0">
              <a:buNone/>
            </a:pPr>
            <a:r>
              <a:rPr lang="en-US" sz="2000" dirty="0" smtClean="0"/>
              <a:t>In Story Execution</a:t>
            </a:r>
            <a:r>
              <a:rPr lang="en-US" sz="2000" u="sng" dirty="0" smtClean="0"/>
              <a:t>:</a:t>
            </a:r>
          </a:p>
          <a:p>
            <a:pPr marL="798513" lvl="1" indent="-457200">
              <a:buFont typeface="Arial"/>
              <a:buChar char="•"/>
            </a:pPr>
            <a:r>
              <a:rPr lang="en-US" sz="1400" dirty="0" smtClean="0"/>
              <a:t>PO/QA/Dev will update the as-built specification file- the “.feature” file</a:t>
            </a:r>
          </a:p>
          <a:p>
            <a:pPr marL="798513" lvl="1" indent="-457200">
              <a:buFont typeface="Arial"/>
              <a:buChar char="•"/>
            </a:pPr>
            <a:r>
              <a:rPr lang="en-US" sz="1400" dirty="0" smtClean="0"/>
              <a:t>Dev/QA will update the step-</a:t>
            </a:r>
            <a:r>
              <a:rPr lang="en-US" sz="1400" dirty="0" err="1" smtClean="0"/>
              <a:t>def</a:t>
            </a:r>
            <a:r>
              <a:rPr lang="en-US" sz="1400" dirty="0" smtClean="0"/>
              <a:t> file to draft a </a:t>
            </a:r>
            <a:r>
              <a:rPr lang="en-US" sz="1400" dirty="0" smtClean="0">
                <a:solidFill>
                  <a:srgbClr val="FF0000"/>
                </a:solidFill>
              </a:rPr>
              <a:t>failing</a:t>
            </a:r>
            <a:r>
              <a:rPr lang="en-US" sz="1400" dirty="0" smtClean="0"/>
              <a:t> step definition</a:t>
            </a:r>
          </a:p>
          <a:p>
            <a:pPr marL="798513" lvl="1" indent="-457200">
              <a:buFont typeface="Arial"/>
              <a:buChar char="•"/>
            </a:pPr>
            <a:r>
              <a:rPr lang="en-US" sz="1400" dirty="0" smtClean="0"/>
              <a:t>Developer will then start the Red/Green/Refactor process of TDD:</a:t>
            </a:r>
          </a:p>
          <a:p>
            <a:pPr lvl="2" indent="-457200">
              <a:buFont typeface="Arial"/>
              <a:buChar char="•"/>
            </a:pPr>
            <a:r>
              <a:rPr lang="en-US" sz="1200" dirty="0" smtClean="0"/>
              <a:t>TDD: Write unit test and see it </a:t>
            </a:r>
            <a:r>
              <a:rPr lang="en-US" sz="1200" dirty="0" smtClean="0">
                <a:solidFill>
                  <a:srgbClr val="FF0000"/>
                </a:solidFill>
              </a:rPr>
              <a:t>fail</a:t>
            </a:r>
          </a:p>
          <a:p>
            <a:pPr lvl="2" indent="-457200">
              <a:buFont typeface="Arial"/>
              <a:buChar char="•"/>
            </a:pPr>
            <a:r>
              <a:rPr lang="en-US" sz="1200" dirty="0" smtClean="0"/>
              <a:t>TDD: Write just enough code to get the unit test to </a:t>
            </a:r>
            <a:r>
              <a:rPr lang="en-US" sz="1200" dirty="0" smtClean="0">
                <a:solidFill>
                  <a:srgbClr val="00B050"/>
                </a:solidFill>
              </a:rPr>
              <a:t>pass</a:t>
            </a:r>
          </a:p>
          <a:p>
            <a:pPr lvl="2" indent="-457200">
              <a:buFont typeface="Arial"/>
              <a:buChar char="•"/>
            </a:pPr>
            <a:r>
              <a:rPr lang="en-US" sz="1200" dirty="0" smtClean="0"/>
              <a:t>BDD: Refactor the step definition to execute application to fail/</a:t>
            </a:r>
            <a:r>
              <a:rPr lang="en-US" sz="1200" dirty="0" smtClean="0">
                <a:solidFill>
                  <a:srgbClr val="00B050"/>
                </a:solidFill>
              </a:rPr>
              <a:t>pass</a:t>
            </a:r>
          </a:p>
          <a:p>
            <a:pPr lvl="2" indent="-457200">
              <a:buFont typeface="Arial"/>
              <a:buChar char="•"/>
            </a:pPr>
            <a:r>
              <a:rPr lang="en-US" sz="1200" dirty="0" smtClean="0"/>
              <a:t>TDD/BDD: Continue writing tests and code until the step definitions </a:t>
            </a:r>
            <a:r>
              <a:rPr lang="en-US" sz="1200" dirty="0" smtClean="0">
                <a:solidFill>
                  <a:srgbClr val="00B050"/>
                </a:solidFill>
              </a:rPr>
              <a:t>pass</a:t>
            </a:r>
          </a:p>
          <a:p>
            <a:pPr lvl="2" indent="-457200">
              <a:buFont typeface="Arial"/>
              <a:buChar char="•"/>
            </a:pPr>
            <a:r>
              <a:rPr lang="en-US" sz="1200" dirty="0" smtClean="0"/>
              <a:t>BDD: Start process over on next acceptance criteria</a:t>
            </a:r>
          </a:p>
          <a:p>
            <a:pPr marL="798513" lvl="1" indent="-457200">
              <a:buFont typeface="Arial"/>
              <a:buChar char="•"/>
            </a:pPr>
            <a:r>
              <a:rPr lang="en-US" sz="1400" dirty="0" smtClean="0"/>
              <a:t>Definition of Done (DOD) will be to measure a complete story</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236" y="2287759"/>
            <a:ext cx="2787552" cy="1573289"/>
          </a:xfrm>
          <a:prstGeom prst="rect">
            <a:avLst/>
          </a:prstGeom>
        </p:spPr>
      </p:pic>
      <p:grpSp>
        <p:nvGrpSpPr>
          <p:cNvPr id="7" name="Group 6"/>
          <p:cNvGrpSpPr/>
          <p:nvPr/>
        </p:nvGrpSpPr>
        <p:grpSpPr>
          <a:xfrm>
            <a:off x="5158916" y="4062989"/>
            <a:ext cx="4021596" cy="2792494"/>
            <a:chOff x="5014900" y="2895327"/>
            <a:chExt cx="4021596" cy="2792494"/>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t>Red (fail)</a:t>
              </a:r>
              <a:endParaRPr lang="en-US" sz="1600" dirty="0"/>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smtClean="0">
                  <a:solidFill>
                    <a:schemeClr val="tx1"/>
                  </a:solidFill>
                </a:rPr>
                <a:t>Green (pass)</a:t>
              </a:r>
              <a:endParaRPr lang="en-US" sz="1600" dirty="0">
                <a:solidFill>
                  <a:schemeClr val="tx1"/>
                </a:solidFill>
              </a:endParaRP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dirty="0" smtClean="0">
                  <a:solidFill>
                    <a:schemeClr val="tx1"/>
                  </a:solidFill>
                </a:rPr>
                <a:t>Refactor</a:t>
              </a:r>
              <a:endParaRPr lang="en-US" sz="1200" dirty="0">
                <a:solidFill>
                  <a:schemeClr val="tx1"/>
                </a:solidFill>
              </a:endParaRP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smtClean="0">
                  <a:solidFill>
                    <a:srgbClr val="FF0000"/>
                  </a:solidFill>
                </a:rPr>
                <a:t>Right a test that fails</a:t>
              </a:r>
              <a:endParaRPr lang="en-US" sz="1200" dirty="0">
                <a:solidFill>
                  <a:srgbClr val="FF0000"/>
                </a:solidFill>
              </a:endParaRPr>
            </a:p>
          </p:txBody>
        </p:sp>
        <p:sp>
          <p:nvSpPr>
            <p:cNvPr id="15" name="TextBox 14"/>
            <p:cNvSpPr txBox="1"/>
            <p:nvPr/>
          </p:nvSpPr>
          <p:spPr>
            <a:xfrm>
              <a:off x="7884368" y="5226156"/>
              <a:ext cx="1152128" cy="461665"/>
            </a:xfrm>
            <a:prstGeom prst="rect">
              <a:avLst/>
            </a:prstGeom>
            <a:solidFill>
              <a:srgbClr val="9BFFC8"/>
            </a:solidFill>
          </p:spPr>
          <p:txBody>
            <a:bodyPr wrap="square" rtlCol="0">
              <a:spAutoFit/>
            </a:bodyPr>
            <a:lstStyle/>
            <a:p>
              <a:r>
                <a:rPr lang="en-US" sz="1200" dirty="0" smtClean="0">
                  <a:solidFill>
                    <a:srgbClr val="00B050"/>
                  </a:solidFill>
                </a:rPr>
                <a:t>Just enough code to pass</a:t>
              </a:r>
              <a:endParaRPr lang="en-US" sz="1200" dirty="0">
                <a:solidFill>
                  <a:srgbClr val="00B050"/>
                </a:solidFill>
              </a:endParaRPr>
            </a:p>
          </p:txBody>
        </p:sp>
        <p:sp>
          <p:nvSpPr>
            <p:cNvPr id="16" name="TextBox 15"/>
            <p:cNvSpPr txBox="1"/>
            <p:nvPr/>
          </p:nvSpPr>
          <p:spPr>
            <a:xfrm>
              <a:off x="5014900" y="5039833"/>
              <a:ext cx="1033264" cy="646331"/>
            </a:xfrm>
            <a:prstGeom prst="rect">
              <a:avLst/>
            </a:prstGeom>
            <a:solidFill>
              <a:srgbClr val="FFFFCC"/>
            </a:solidFill>
          </p:spPr>
          <p:txBody>
            <a:bodyPr wrap="square" rtlCol="0">
              <a:spAutoFit/>
            </a:bodyPr>
            <a:lstStyle/>
            <a:p>
              <a:r>
                <a:rPr lang="en-US" sz="1200" dirty="0" smtClean="0">
                  <a:solidFill>
                    <a:srgbClr val="00B050"/>
                  </a:solidFill>
                </a:rPr>
                <a:t>Improve design &amp; code</a:t>
              </a:r>
              <a:endParaRPr lang="en-US" sz="1200" dirty="0">
                <a:solidFill>
                  <a:srgbClr val="00B050"/>
                </a:solidFill>
              </a:endParaRP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smtClean="0"/>
                <a:t>Repeat</a:t>
              </a:r>
              <a:endParaRPr lang="en-US" dirty="0"/>
            </a:p>
          </p:txBody>
        </p: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74429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a:xfrm>
            <a:off x="35496" y="908721"/>
            <a:ext cx="8496944" cy="4536504"/>
          </a:xfrm>
        </p:spPr>
        <p:txBody>
          <a:bodyPr/>
          <a:lstStyle/>
          <a:p>
            <a:r>
              <a:rPr lang="en-US" sz="2800" dirty="0" smtClean="0"/>
              <a:t>Speed up delivery</a:t>
            </a:r>
          </a:p>
          <a:p>
            <a:r>
              <a:rPr lang="en-US" sz="2800" dirty="0" smtClean="0"/>
              <a:t>Increase quality</a:t>
            </a:r>
          </a:p>
          <a:p>
            <a:r>
              <a:rPr lang="en-US" sz="2800" dirty="0" smtClean="0"/>
              <a:t>Improve designs</a:t>
            </a:r>
          </a:p>
          <a:p>
            <a:r>
              <a:rPr lang="en-US" sz="2800" dirty="0" smtClean="0"/>
              <a:t>Deliver accurate, durable “as built” specifications – “stories” do not</a:t>
            </a:r>
          </a:p>
          <a:p>
            <a:r>
              <a:rPr lang="en-US" sz="2800" dirty="0" smtClean="0"/>
              <a:t>Easily pass </a:t>
            </a:r>
            <a:r>
              <a:rPr lang="en-US" sz="2800" dirty="0" smtClean="0"/>
              <a:t>any traceability </a:t>
            </a:r>
            <a:r>
              <a:rPr lang="en-US" sz="2800" dirty="0" smtClean="0"/>
              <a:t>requirements</a:t>
            </a:r>
          </a:p>
          <a:p>
            <a:r>
              <a:rPr lang="en-US" sz="2800" dirty="0" smtClean="0"/>
              <a:t>Keep specifications in sync with the reality of the </a:t>
            </a:r>
            <a:r>
              <a:rPr lang="en-US" sz="2800" dirty="0" smtClean="0"/>
              <a:t>application</a:t>
            </a:r>
          </a:p>
          <a:p>
            <a:r>
              <a:rPr lang="en-US" sz="2800" dirty="0" smtClean="0"/>
              <a:t>Assist with automated testing to keep application durable</a:t>
            </a:r>
            <a:endParaRPr lang="en-US" sz="2800" dirty="0"/>
          </a:p>
        </p:txBody>
      </p:sp>
      <p:sp>
        <p:nvSpPr>
          <p:cNvPr id="4" name="Footer Placeholder 3"/>
          <p:cNvSpPr>
            <a:spLocks noGrp="1"/>
          </p:cNvSpPr>
          <p:nvPr>
            <p:ph type="ftr" sz="quarter" idx="10"/>
          </p:nvPr>
        </p:nvSpPr>
        <p:spPr/>
        <p:txBody>
          <a:bodyPr/>
          <a:lstStyle/>
          <a:p>
            <a:pPr algn="ctr">
              <a:defRPr/>
            </a:pPr>
            <a:r>
              <a:rPr lang="en-US" altLang="en-US" smtClean="0"/>
              <a:t>©2013-2017 Octopus Software LLC</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68" y="1039566"/>
            <a:ext cx="1905000" cy="1266825"/>
          </a:xfrm>
          <a:prstGeom prst="rect">
            <a:avLst/>
          </a:prstGeom>
        </p:spPr>
      </p:pic>
      <p:grpSp>
        <p:nvGrpSpPr>
          <p:cNvPr id="9" name="Group 8"/>
          <p:cNvGrpSpPr/>
          <p:nvPr/>
        </p:nvGrpSpPr>
        <p:grpSpPr>
          <a:xfrm>
            <a:off x="3028950" y="5452336"/>
            <a:ext cx="2992388" cy="928992"/>
            <a:chOff x="3028950" y="4988025"/>
            <a:chExt cx="2992388" cy="92899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8950" y="4988025"/>
              <a:ext cx="914400" cy="9144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4988025"/>
              <a:ext cx="914400" cy="914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6938" y="5002617"/>
              <a:ext cx="914400" cy="914400"/>
            </a:xfrm>
            <a:prstGeom prst="rect">
              <a:avLst/>
            </a:prstGeom>
          </p:spPr>
        </p:pic>
      </p:grpSp>
    </p:spTree>
    <p:extLst>
      <p:ext uri="{BB962C8B-B14F-4D97-AF65-F5344CB8AC3E}">
        <p14:creationId xmlns:p14="http://schemas.microsoft.com/office/powerpoint/2010/main" val="85717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91822" cy="1325563"/>
          </a:xfrm>
        </p:spPr>
        <p:txBody>
          <a:bodyPr/>
          <a:lstStyle/>
          <a:p>
            <a:r>
              <a:rPr lang="en-US" sz="4000" dirty="0" smtClean="0"/>
              <a:t>Enough Theory – Now an Example</a:t>
            </a:r>
            <a:endParaRPr lang="en-US" sz="4000" dirty="0"/>
          </a:p>
        </p:txBody>
      </p:sp>
      <p:sp>
        <p:nvSpPr>
          <p:cNvPr id="3" name="Content Placeholder 2"/>
          <p:cNvSpPr>
            <a:spLocks noGrp="1"/>
          </p:cNvSpPr>
          <p:nvPr>
            <p:ph idx="1"/>
          </p:nvPr>
        </p:nvSpPr>
        <p:spPr>
          <a:xfrm>
            <a:off x="611560" y="676533"/>
            <a:ext cx="8424936" cy="5340251"/>
          </a:xfrm>
        </p:spPr>
        <p:txBody>
          <a:bodyPr/>
          <a:lstStyle/>
          <a:p>
            <a:pPr marL="0" indent="0">
              <a:buNone/>
            </a:pPr>
            <a:r>
              <a:rPr lang="en-US" sz="2400" dirty="0" smtClean="0"/>
              <a:t>Lets use a Roman Numeral conversion:</a:t>
            </a:r>
          </a:p>
          <a:p>
            <a:pPr marL="457200" indent="-457200">
              <a:buFont typeface="+mj-lt"/>
              <a:buAutoNum type="arabicPeriod"/>
            </a:pPr>
            <a:r>
              <a:rPr lang="en-US" sz="2400" dirty="0" smtClean="0"/>
              <a:t>Start with </a:t>
            </a:r>
            <a:r>
              <a:rPr lang="en-US" sz="2400" dirty="0" smtClean="0"/>
              <a:t>an epic, maybe some refinement</a:t>
            </a:r>
            <a:endParaRPr lang="en-US" sz="2400" dirty="0" smtClean="0"/>
          </a:p>
          <a:p>
            <a:pPr marL="457200" indent="-457200">
              <a:buFont typeface="+mj-lt"/>
              <a:buAutoNum type="arabicPeriod"/>
            </a:pPr>
            <a:r>
              <a:rPr lang="en-US" sz="2400" dirty="0" smtClean="0"/>
              <a:t>Create a project</a:t>
            </a:r>
          </a:p>
          <a:p>
            <a:pPr marL="457200" indent="-457200">
              <a:buFont typeface="+mj-lt"/>
              <a:buAutoNum type="arabicPeriod"/>
            </a:pPr>
            <a:r>
              <a:rPr lang="en-US" sz="2400" dirty="0" smtClean="0"/>
              <a:t>Create a feature to start, then a scenario, then an acceptance test</a:t>
            </a:r>
          </a:p>
          <a:p>
            <a:pPr marL="457200" indent="-457200">
              <a:buFont typeface="+mj-lt"/>
              <a:buAutoNum type="arabicPeriod"/>
            </a:pPr>
            <a:r>
              <a:rPr lang="en-US" sz="2400" dirty="0" smtClean="0"/>
              <a:t>Generate a step definition (glue code)</a:t>
            </a:r>
          </a:p>
          <a:p>
            <a:pPr marL="457200" indent="-457200">
              <a:buFont typeface="+mj-lt"/>
              <a:buAutoNum type="arabicPeriod"/>
            </a:pPr>
            <a:r>
              <a:rPr lang="en-US" sz="2400" dirty="0" smtClean="0"/>
              <a:t>Run the step (functional test) and see it </a:t>
            </a:r>
            <a:r>
              <a:rPr lang="en-US" sz="2400" dirty="0" smtClean="0">
                <a:solidFill>
                  <a:srgbClr val="FF0000"/>
                </a:solidFill>
              </a:rPr>
              <a:t>fail</a:t>
            </a:r>
          </a:p>
          <a:p>
            <a:pPr marL="457200" indent="-457200">
              <a:buFont typeface="+mj-lt"/>
              <a:buAutoNum type="arabicPeriod"/>
            </a:pPr>
            <a:r>
              <a:rPr lang="en-US" sz="2400" dirty="0" smtClean="0"/>
              <a:t>Create a unit test to drive the code development</a:t>
            </a:r>
          </a:p>
          <a:p>
            <a:pPr marL="457200" indent="-457200">
              <a:buFont typeface="+mj-lt"/>
              <a:buAutoNum type="arabicPeriod"/>
            </a:pPr>
            <a:r>
              <a:rPr lang="en-US" sz="2400" dirty="0" smtClean="0"/>
              <a:t>See the unit test </a:t>
            </a:r>
            <a:r>
              <a:rPr lang="en-US" sz="2400" dirty="0" smtClean="0">
                <a:solidFill>
                  <a:srgbClr val="FF0000"/>
                </a:solidFill>
              </a:rPr>
              <a:t>fail</a:t>
            </a:r>
          </a:p>
          <a:p>
            <a:pPr marL="457200" indent="-457200">
              <a:buFont typeface="+mj-lt"/>
              <a:buAutoNum type="arabicPeriod"/>
            </a:pPr>
            <a:r>
              <a:rPr lang="en-US" sz="2400" dirty="0" smtClean="0"/>
              <a:t>Write application code until the unit test </a:t>
            </a:r>
            <a:r>
              <a:rPr lang="en-US" sz="2400" dirty="0" smtClean="0">
                <a:solidFill>
                  <a:srgbClr val="00CC00"/>
                </a:solidFill>
              </a:rPr>
              <a:t>passes</a:t>
            </a:r>
          </a:p>
          <a:p>
            <a:pPr marL="457200" indent="-457200">
              <a:buFont typeface="+mj-lt"/>
              <a:buAutoNum type="arabicPeriod"/>
            </a:pPr>
            <a:r>
              <a:rPr lang="en-US" sz="2400" dirty="0" smtClean="0"/>
              <a:t>Continue writing tests then code until all unit and acceptance/specification tests </a:t>
            </a:r>
            <a:r>
              <a:rPr lang="en-US" sz="2400" dirty="0" smtClean="0">
                <a:solidFill>
                  <a:srgbClr val="00CC00"/>
                </a:solidFill>
              </a:rPr>
              <a:t>pass</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47151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61"/>
            <a:ext cx="7886700" cy="883460"/>
          </a:xfrm>
        </p:spPr>
        <p:txBody>
          <a:bodyPr/>
          <a:lstStyle/>
          <a:p>
            <a:r>
              <a:rPr lang="en-US" dirty="0" smtClean="0"/>
              <a:t>Feature/ Requirement</a:t>
            </a:r>
            <a:endParaRPr lang="en-US" dirty="0"/>
          </a:p>
        </p:txBody>
      </p:sp>
      <p:sp>
        <p:nvSpPr>
          <p:cNvPr id="3" name="Content Placeholder 2"/>
          <p:cNvSpPr>
            <a:spLocks noGrp="1"/>
          </p:cNvSpPr>
          <p:nvPr>
            <p:ph idx="1"/>
          </p:nvPr>
        </p:nvSpPr>
        <p:spPr>
          <a:xfrm>
            <a:off x="0" y="836713"/>
            <a:ext cx="9001000" cy="4464496"/>
          </a:xfrm>
        </p:spPr>
        <p:txBody>
          <a:bodyPr/>
          <a:lstStyle/>
          <a:p>
            <a:pPr marL="0" indent="0">
              <a:buNone/>
            </a:pPr>
            <a:r>
              <a:rPr lang="en-US" sz="2000" dirty="0" smtClean="0">
                <a:solidFill>
                  <a:srgbClr val="00CC00"/>
                </a:solidFill>
              </a:rPr>
              <a:t>Feature</a:t>
            </a:r>
            <a:r>
              <a:rPr lang="en-US" sz="2000" dirty="0" smtClean="0"/>
              <a:t>: In order to reduce confusion with Roman Numerals</a:t>
            </a:r>
          </a:p>
          <a:p>
            <a:pPr marL="0" indent="0">
              <a:buNone/>
            </a:pPr>
            <a:r>
              <a:rPr lang="en-US" sz="2000" dirty="0" smtClean="0"/>
              <a:t>  As a reader of roman </a:t>
            </a:r>
            <a:r>
              <a:rPr lang="en-US" sz="2000" dirty="0" smtClean="0"/>
              <a:t>numerals in a movie studio</a:t>
            </a:r>
            <a:endParaRPr lang="en-US" sz="2000" dirty="0" smtClean="0"/>
          </a:p>
          <a:p>
            <a:pPr marL="0" indent="0">
              <a:buNone/>
            </a:pPr>
            <a:r>
              <a:rPr lang="en-US" sz="2000" dirty="0" smtClean="0"/>
              <a:t>  I want to translate the numbers to Arabic numbers</a:t>
            </a:r>
          </a:p>
          <a:p>
            <a:pPr marL="0" indent="0">
              <a:buNone/>
            </a:pPr>
            <a:r>
              <a:rPr lang="en-US" sz="2000" dirty="0" smtClean="0">
                <a:solidFill>
                  <a:srgbClr val="598B00"/>
                </a:solidFill>
              </a:rPr>
              <a:t>Scenario</a:t>
            </a:r>
            <a:r>
              <a:rPr lang="en-US" sz="2000" dirty="0" smtClean="0"/>
              <a:t>: translate simple numbers</a:t>
            </a:r>
          </a:p>
          <a:p>
            <a:pPr marL="0" indent="0">
              <a:buNone/>
            </a:pPr>
            <a:r>
              <a:rPr lang="en-US" sz="2000" dirty="0" smtClean="0"/>
              <a:t>  </a:t>
            </a:r>
            <a:r>
              <a:rPr lang="en-US" sz="2000" dirty="0" smtClean="0">
                <a:solidFill>
                  <a:srgbClr val="008000"/>
                </a:solidFill>
              </a:rPr>
              <a:t>Given</a:t>
            </a:r>
            <a:r>
              <a:rPr lang="en-US" sz="2000" dirty="0" smtClean="0"/>
              <a:t> a simple Roman Numeral</a:t>
            </a:r>
          </a:p>
          <a:p>
            <a:pPr marL="0" indent="0">
              <a:buNone/>
            </a:pPr>
            <a:r>
              <a:rPr lang="en-US" sz="2000" dirty="0" smtClean="0"/>
              <a:t>  </a:t>
            </a:r>
            <a:r>
              <a:rPr lang="en-US" sz="2000" dirty="0" smtClean="0">
                <a:solidFill>
                  <a:srgbClr val="008000"/>
                </a:solidFill>
              </a:rPr>
              <a:t>When</a:t>
            </a:r>
            <a:r>
              <a:rPr lang="en-US" sz="2000" dirty="0" smtClean="0"/>
              <a:t> I ask for a translation</a:t>
            </a:r>
          </a:p>
          <a:p>
            <a:pPr marL="0" indent="0">
              <a:buNone/>
            </a:pPr>
            <a:r>
              <a:rPr lang="en-US" sz="2000" dirty="0" smtClean="0"/>
              <a:t>  </a:t>
            </a:r>
            <a:r>
              <a:rPr lang="en-US" sz="2000" dirty="0" smtClean="0">
                <a:solidFill>
                  <a:srgbClr val="008000"/>
                </a:solidFill>
              </a:rPr>
              <a:t>Then</a:t>
            </a:r>
            <a:r>
              <a:rPr lang="en-US" sz="2000" dirty="0" smtClean="0"/>
              <a:t> I get the correct Arabic number</a:t>
            </a:r>
          </a:p>
          <a:p>
            <a:pPr marL="0" indent="0">
              <a:buNone/>
            </a:pPr>
            <a:r>
              <a:rPr lang="en-US" sz="2000" dirty="0" smtClean="0">
                <a:solidFill>
                  <a:srgbClr val="598B00"/>
                </a:solidFill>
              </a:rPr>
              <a:t>Scenario</a:t>
            </a:r>
            <a:r>
              <a:rPr lang="en-US" sz="2000" dirty="0" smtClean="0"/>
              <a:t>: translate </a:t>
            </a:r>
            <a:r>
              <a:rPr lang="en-US" sz="2000" dirty="0" smtClean="0"/>
              <a:t>combinations of numbers</a:t>
            </a:r>
            <a:endParaRPr lang="en-US" sz="2000" dirty="0" smtClean="0"/>
          </a:p>
          <a:p>
            <a:pPr marL="0" indent="0">
              <a:buNone/>
            </a:pPr>
            <a:r>
              <a:rPr lang="en-US" sz="2000" dirty="0" smtClean="0"/>
              <a:t>  </a:t>
            </a:r>
            <a:r>
              <a:rPr lang="en-US" sz="2000" dirty="0" smtClean="0">
                <a:solidFill>
                  <a:srgbClr val="008000"/>
                </a:solidFill>
              </a:rPr>
              <a:t>Given</a:t>
            </a:r>
            <a:r>
              <a:rPr lang="en-US" sz="2000" dirty="0" smtClean="0"/>
              <a:t> a Roman Number </a:t>
            </a:r>
            <a:r>
              <a:rPr lang="en-US" sz="2000" dirty="0" smtClean="0"/>
              <a:t>combination of characters</a:t>
            </a:r>
            <a:endParaRPr lang="en-US" sz="2000" dirty="0" smtClean="0"/>
          </a:p>
          <a:p>
            <a:pPr marL="0" indent="0">
              <a:buNone/>
            </a:pPr>
            <a:r>
              <a:rPr lang="en-US" sz="2000" dirty="0" smtClean="0"/>
              <a:t>  </a:t>
            </a:r>
            <a:r>
              <a:rPr lang="en-US" sz="2000" dirty="0" smtClean="0">
                <a:solidFill>
                  <a:srgbClr val="008000"/>
                </a:solidFill>
              </a:rPr>
              <a:t>When</a:t>
            </a:r>
            <a:r>
              <a:rPr lang="en-US" sz="2000" dirty="0" smtClean="0"/>
              <a:t> I ask for a translation</a:t>
            </a:r>
          </a:p>
          <a:p>
            <a:pPr marL="0" indent="0">
              <a:buNone/>
            </a:pPr>
            <a:r>
              <a:rPr lang="en-US" sz="2000" dirty="0" smtClean="0"/>
              <a:t>  </a:t>
            </a:r>
            <a:r>
              <a:rPr lang="en-US" sz="2000" dirty="0" smtClean="0">
                <a:solidFill>
                  <a:srgbClr val="008000"/>
                </a:solidFill>
              </a:rPr>
              <a:t>Then</a:t>
            </a:r>
            <a:r>
              <a:rPr lang="en-US" sz="2000" dirty="0" smtClean="0"/>
              <a:t> I get the correct simple combination translation in Arabic numbers</a:t>
            </a:r>
          </a:p>
        </p:txBody>
      </p:sp>
      <p:sp>
        <p:nvSpPr>
          <p:cNvPr id="4" name="TextBox 3"/>
          <p:cNvSpPr txBox="1"/>
          <p:nvPr/>
        </p:nvSpPr>
        <p:spPr>
          <a:xfrm>
            <a:off x="1454550" y="5301209"/>
            <a:ext cx="7668344" cy="917174"/>
          </a:xfrm>
          <a:prstGeom prst="rect">
            <a:avLst/>
          </a:prstGeom>
          <a:noFill/>
        </p:spPr>
        <p:txBody>
          <a:bodyPr wrap="square" rtlCol="0">
            <a:spAutoFit/>
          </a:bodyPr>
          <a:lstStyle/>
          <a:p>
            <a:pPr>
              <a:lnSpc>
                <a:spcPct val="90000"/>
              </a:lnSpc>
              <a:spcBef>
                <a:spcPts val="600"/>
              </a:spcBef>
            </a:pPr>
            <a:r>
              <a:rPr lang="en-US" dirty="0" smtClean="0"/>
              <a:t>What are the details? How do we know if we got this right? Who is an expert on Roman Numbers?</a:t>
            </a:r>
          </a:p>
          <a:p>
            <a:pPr>
              <a:lnSpc>
                <a:spcPct val="90000"/>
              </a:lnSpc>
              <a:spcBef>
                <a:spcPts val="600"/>
              </a:spcBef>
            </a:pPr>
            <a:r>
              <a:rPr lang="en-US" dirty="0" smtClean="0"/>
              <a:t>How about an example?</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7695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8146396" cy="980728"/>
          </a:xfrm>
        </p:spPr>
        <p:txBody>
          <a:bodyPr/>
          <a:lstStyle/>
          <a:p>
            <a:r>
              <a:rPr lang="en-US" dirty="0" smtClean="0"/>
              <a:t>Four Stories in Conversion Epic</a:t>
            </a:r>
            <a:endParaRPr lang="en-US" dirty="0"/>
          </a:p>
        </p:txBody>
      </p:sp>
      <p:sp>
        <p:nvSpPr>
          <p:cNvPr id="3" name="Footer Placeholder 2"/>
          <p:cNvSpPr>
            <a:spLocks noGrp="1"/>
          </p:cNvSpPr>
          <p:nvPr>
            <p:ph type="ftr" sz="quarter" idx="10"/>
          </p:nvPr>
        </p:nvSpPr>
        <p:spPr/>
        <p:txBody>
          <a:bodyPr/>
          <a:lstStyle/>
          <a:p>
            <a:pPr algn="ctr">
              <a:defRPr/>
            </a:pPr>
            <a:r>
              <a:rPr lang="en-US" altLang="en-US" smtClean="0"/>
              <a:t>©2013-2017 Octopus Software LLC</a:t>
            </a:r>
            <a:endParaRPr lang="en-US" altLang="en-US" dirty="0"/>
          </a:p>
        </p:txBody>
      </p:sp>
      <p:grpSp>
        <p:nvGrpSpPr>
          <p:cNvPr id="4" name="Group 3"/>
          <p:cNvGrpSpPr/>
          <p:nvPr/>
        </p:nvGrpSpPr>
        <p:grpSpPr>
          <a:xfrm>
            <a:off x="467544" y="981404"/>
            <a:ext cx="1445576" cy="1879249"/>
            <a:chOff x="3943060" y="687028"/>
            <a:chExt cx="1445576" cy="187924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6" name="TextBox 5"/>
            <p:cNvSpPr txBox="1"/>
            <p:nvPr/>
          </p:nvSpPr>
          <p:spPr>
            <a:xfrm>
              <a:off x="3955330" y="888343"/>
              <a:ext cx="1283874" cy="1077218"/>
            </a:xfrm>
            <a:prstGeom prst="rect">
              <a:avLst/>
            </a:prstGeom>
            <a:noFill/>
          </p:spPr>
          <p:txBody>
            <a:bodyPr wrap="square" rtlCol="0">
              <a:spAutoFit/>
            </a:bodyPr>
            <a:lstStyle/>
            <a:p>
              <a:r>
                <a:rPr lang="en-US" sz="1600" dirty="0" smtClean="0"/>
                <a:t>Story 1</a:t>
              </a:r>
            </a:p>
            <a:p>
              <a:r>
                <a:rPr lang="en-US" sz="1600" dirty="0" smtClean="0"/>
                <a:t>Single digit Roman to Arabic</a:t>
              </a:r>
              <a:endParaRPr lang="en-US" sz="1600" dirty="0"/>
            </a:p>
          </p:txBody>
        </p:sp>
      </p:grpSp>
      <p:grpSp>
        <p:nvGrpSpPr>
          <p:cNvPr id="7" name="Group 6"/>
          <p:cNvGrpSpPr/>
          <p:nvPr/>
        </p:nvGrpSpPr>
        <p:grpSpPr>
          <a:xfrm>
            <a:off x="504622" y="3212976"/>
            <a:ext cx="1445576" cy="1879249"/>
            <a:chOff x="3943060" y="687028"/>
            <a:chExt cx="1445576" cy="1879249"/>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3955330" y="888343"/>
              <a:ext cx="1283874" cy="1077218"/>
            </a:xfrm>
            <a:prstGeom prst="rect">
              <a:avLst/>
            </a:prstGeom>
            <a:noFill/>
          </p:spPr>
          <p:txBody>
            <a:bodyPr wrap="square" rtlCol="0">
              <a:spAutoFit/>
            </a:bodyPr>
            <a:lstStyle/>
            <a:p>
              <a:r>
                <a:rPr lang="en-US" sz="1600" dirty="0" smtClean="0"/>
                <a:t>Story </a:t>
              </a:r>
              <a:r>
                <a:rPr lang="en-US" sz="1600" dirty="0" smtClean="0"/>
                <a:t>2</a:t>
              </a:r>
              <a:endParaRPr lang="en-US" sz="1600" dirty="0" smtClean="0"/>
            </a:p>
            <a:p>
              <a:r>
                <a:rPr lang="en-US" sz="1600" dirty="0" smtClean="0"/>
                <a:t>Multiple digit Roman to Arabic</a:t>
              </a:r>
              <a:endParaRPr lang="en-US" sz="1600" dirty="0"/>
            </a:p>
          </p:txBody>
        </p:sp>
      </p:grpSp>
      <p:grpSp>
        <p:nvGrpSpPr>
          <p:cNvPr id="10" name="Group 9"/>
          <p:cNvGrpSpPr/>
          <p:nvPr/>
        </p:nvGrpSpPr>
        <p:grpSpPr>
          <a:xfrm>
            <a:off x="4949168" y="981404"/>
            <a:ext cx="1445576" cy="1879249"/>
            <a:chOff x="3943060" y="687028"/>
            <a:chExt cx="1445576" cy="1879249"/>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2" name="TextBox 11"/>
            <p:cNvSpPr txBox="1"/>
            <p:nvPr/>
          </p:nvSpPr>
          <p:spPr>
            <a:xfrm>
              <a:off x="3955330" y="888343"/>
              <a:ext cx="1283874" cy="830997"/>
            </a:xfrm>
            <a:prstGeom prst="rect">
              <a:avLst/>
            </a:prstGeom>
            <a:noFill/>
          </p:spPr>
          <p:txBody>
            <a:bodyPr wrap="square" rtlCol="0">
              <a:spAutoFit/>
            </a:bodyPr>
            <a:lstStyle/>
            <a:p>
              <a:r>
                <a:rPr lang="en-US" sz="1600" dirty="0" smtClean="0"/>
                <a:t>Story </a:t>
              </a:r>
              <a:r>
                <a:rPr lang="en-US" sz="1600" dirty="0" smtClean="0"/>
                <a:t>4</a:t>
              </a:r>
              <a:endParaRPr lang="en-US" sz="1600" dirty="0" smtClean="0"/>
            </a:p>
            <a:p>
              <a:r>
                <a:rPr lang="en-US" sz="1600" dirty="0" smtClean="0"/>
                <a:t>Error handling</a:t>
              </a:r>
              <a:endParaRPr lang="en-US" sz="1600" dirty="0"/>
            </a:p>
          </p:txBody>
        </p:sp>
      </p:grpSp>
      <p:grpSp>
        <p:nvGrpSpPr>
          <p:cNvPr id="16" name="Group 15"/>
          <p:cNvGrpSpPr/>
          <p:nvPr/>
        </p:nvGrpSpPr>
        <p:grpSpPr>
          <a:xfrm>
            <a:off x="2699792" y="951032"/>
            <a:ext cx="1445576" cy="1879249"/>
            <a:chOff x="3943060" y="687028"/>
            <a:chExt cx="1445576" cy="1879249"/>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283874" cy="1077218"/>
            </a:xfrm>
            <a:prstGeom prst="rect">
              <a:avLst/>
            </a:prstGeom>
            <a:noFill/>
          </p:spPr>
          <p:txBody>
            <a:bodyPr wrap="square" rtlCol="0">
              <a:spAutoFit/>
            </a:bodyPr>
            <a:lstStyle/>
            <a:p>
              <a:r>
                <a:rPr lang="en-US" sz="1600" dirty="0" smtClean="0"/>
                <a:t>Story </a:t>
              </a:r>
              <a:r>
                <a:rPr lang="en-US" sz="1600" dirty="0" smtClean="0"/>
                <a:t>3</a:t>
              </a:r>
              <a:endParaRPr lang="en-US" sz="1600" dirty="0" smtClean="0"/>
            </a:p>
            <a:p>
              <a:r>
                <a:rPr lang="en-US" sz="1600" dirty="0" smtClean="0"/>
                <a:t>Arabic to Roman Conversion</a:t>
              </a:r>
              <a:endParaRPr lang="en-US" sz="1600" dirty="0"/>
            </a:p>
          </p:txBody>
        </p:sp>
      </p:grpSp>
      <p:sp>
        <p:nvSpPr>
          <p:cNvPr id="19" name="TextBox 18"/>
          <p:cNvSpPr txBox="1"/>
          <p:nvPr/>
        </p:nvSpPr>
        <p:spPr>
          <a:xfrm>
            <a:off x="4949169" y="3414290"/>
            <a:ext cx="3943312" cy="2031325"/>
          </a:xfrm>
          <a:prstGeom prst="rect">
            <a:avLst/>
          </a:prstGeom>
          <a:noFill/>
        </p:spPr>
        <p:txBody>
          <a:bodyPr wrap="square" rtlCol="0">
            <a:spAutoFit/>
          </a:bodyPr>
          <a:lstStyle/>
          <a:p>
            <a:r>
              <a:rPr lang="en-US" dirty="0" smtClean="0"/>
              <a:t>Why four?</a:t>
            </a:r>
          </a:p>
          <a:p>
            <a:pPr marL="285750" indent="-285750">
              <a:buFontTx/>
              <a:buChar char="-"/>
            </a:pPr>
            <a:r>
              <a:rPr lang="en-US" dirty="0" smtClean="0"/>
              <a:t>Incremental, real progress</a:t>
            </a:r>
          </a:p>
          <a:p>
            <a:pPr marL="285750" indent="-285750">
              <a:buFontTx/>
              <a:buChar char="-"/>
            </a:pPr>
            <a:r>
              <a:rPr lang="en-US" dirty="0" smtClean="0"/>
              <a:t>Incremental learning</a:t>
            </a:r>
          </a:p>
          <a:p>
            <a:pPr marL="285750" indent="-285750">
              <a:buFontTx/>
              <a:buChar char="-"/>
            </a:pPr>
            <a:r>
              <a:rPr lang="en-US" dirty="0" smtClean="0"/>
              <a:t>Smaller stories can be spread across multiple developers</a:t>
            </a:r>
          </a:p>
          <a:p>
            <a:pPr marL="285750" indent="-285750">
              <a:buFontTx/>
              <a:buChar char="-"/>
            </a:pPr>
            <a:r>
              <a:rPr lang="en-US" dirty="0" smtClean="0"/>
              <a:t>Smaller stories are usually faster – more focus</a:t>
            </a:r>
            <a:endParaRPr lang="en-US" dirty="0"/>
          </a:p>
        </p:txBody>
      </p:sp>
    </p:spTree>
    <p:extLst>
      <p:ext uri="{BB962C8B-B14F-4D97-AF65-F5344CB8AC3E}">
        <p14:creationId xmlns:p14="http://schemas.microsoft.com/office/powerpoint/2010/main" val="39265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2" y="17067"/>
            <a:ext cx="7886700" cy="891653"/>
          </a:xfrm>
        </p:spPr>
        <p:txBody>
          <a:bodyPr/>
          <a:lstStyle/>
          <a:p>
            <a:r>
              <a:rPr lang="en-US" sz="3600" dirty="0" smtClean="0"/>
              <a:t>Details </a:t>
            </a:r>
            <a:r>
              <a:rPr lang="en-US" sz="3600" dirty="0" smtClean="0"/>
              <a:t>on Feature</a:t>
            </a:r>
            <a:endParaRPr lang="en-US" sz="2400" dirty="0"/>
          </a:p>
        </p:txBody>
      </p:sp>
      <p:sp>
        <p:nvSpPr>
          <p:cNvPr id="4" name="Content Placeholder 2"/>
          <p:cNvSpPr>
            <a:spLocks noGrp="1"/>
          </p:cNvSpPr>
          <p:nvPr>
            <p:ph idx="1"/>
          </p:nvPr>
        </p:nvSpPr>
        <p:spPr>
          <a:xfrm>
            <a:off x="59438" y="980728"/>
            <a:ext cx="4296538" cy="4752528"/>
          </a:xfrm>
        </p:spPr>
        <p:txBody>
          <a:bodyPr/>
          <a:lstStyle/>
          <a:p>
            <a:pPr marL="0" indent="0">
              <a:buNone/>
            </a:pPr>
            <a:r>
              <a:rPr lang="en-US" sz="1800" dirty="0">
                <a:solidFill>
                  <a:srgbClr val="00B050"/>
                </a:solidFill>
              </a:rPr>
              <a:t>Scenario</a:t>
            </a:r>
            <a:r>
              <a:rPr lang="en-US" sz="1800" dirty="0">
                <a:solidFill>
                  <a:schemeClr val="tx1"/>
                </a:solidFill>
              </a:rPr>
              <a:t>: </a:t>
            </a:r>
            <a:r>
              <a:rPr lang="en-US" sz="1800" dirty="0"/>
              <a:t>translate simple Roman Numerals to </a:t>
            </a:r>
            <a:r>
              <a:rPr lang="en-US" sz="1800" dirty="0" smtClean="0"/>
              <a:t>Arabic</a:t>
            </a:r>
          </a:p>
          <a:p>
            <a:pPr marL="0" indent="0">
              <a:buNone/>
            </a:pPr>
            <a:r>
              <a:rPr lang="en-US" sz="1800" dirty="0" smtClean="0"/>
              <a:t>  </a:t>
            </a:r>
            <a:r>
              <a:rPr lang="en-US" sz="1800" dirty="0">
                <a:solidFill>
                  <a:srgbClr val="0C7CD2"/>
                </a:solidFill>
              </a:rPr>
              <a:t>Given</a:t>
            </a:r>
            <a:r>
              <a:rPr lang="en-US" sz="1800" dirty="0">
                <a:solidFill>
                  <a:schemeClr val="tx1"/>
                </a:solidFill>
              </a:rPr>
              <a:t> a </a:t>
            </a:r>
            <a:r>
              <a:rPr lang="en-US" sz="1800" dirty="0" smtClean="0">
                <a:solidFill>
                  <a:schemeClr val="tx1"/>
                </a:solidFill>
              </a:rPr>
              <a:t>single digit Roman </a:t>
            </a:r>
            <a:r>
              <a:rPr lang="en-US" sz="1800" dirty="0">
                <a:solidFill>
                  <a:schemeClr val="tx1"/>
                </a:solidFill>
              </a:rPr>
              <a:t>Numeral</a:t>
            </a:r>
          </a:p>
          <a:p>
            <a:pPr marL="0" indent="0">
              <a:buNone/>
            </a:pPr>
            <a:r>
              <a:rPr lang="en-US" sz="1800" dirty="0">
                <a:solidFill>
                  <a:schemeClr val="tx1"/>
                </a:solidFill>
              </a:rPr>
              <a:t>  </a:t>
            </a:r>
            <a:r>
              <a:rPr lang="en-US" sz="1800" dirty="0">
                <a:solidFill>
                  <a:srgbClr val="0C7CD2"/>
                </a:solidFill>
              </a:rPr>
              <a:t>When</a:t>
            </a:r>
            <a:r>
              <a:rPr lang="en-US" sz="1800" dirty="0">
                <a:solidFill>
                  <a:schemeClr val="tx1"/>
                </a:solidFill>
              </a:rPr>
              <a:t> I ask for a translation</a:t>
            </a:r>
          </a:p>
          <a:p>
            <a:pPr marL="0" indent="0">
              <a:buNone/>
            </a:pPr>
            <a:r>
              <a:rPr lang="en-US" sz="1800" dirty="0">
                <a:solidFill>
                  <a:schemeClr val="tx1"/>
                </a:solidFill>
              </a:rPr>
              <a:t>  </a:t>
            </a:r>
            <a:r>
              <a:rPr lang="en-US" sz="1800" dirty="0">
                <a:solidFill>
                  <a:srgbClr val="0C7CD2"/>
                </a:solidFill>
              </a:rPr>
              <a:t>Then</a:t>
            </a:r>
            <a:r>
              <a:rPr lang="en-US" sz="1800" dirty="0">
                <a:solidFill>
                  <a:schemeClr val="tx1"/>
                </a:solidFill>
              </a:rPr>
              <a:t> I get the correct Arabic </a:t>
            </a:r>
            <a:r>
              <a:rPr lang="en-US" sz="1800" dirty="0" smtClean="0">
                <a:solidFill>
                  <a:schemeClr val="tx1"/>
                </a:solidFill>
              </a:rPr>
              <a:t>Number</a:t>
            </a:r>
            <a:r>
              <a:rPr lang="en-US" sz="1800" dirty="0">
                <a:solidFill>
                  <a:schemeClr val="tx1"/>
                </a:solidFill>
              </a:rPr>
              <a:t>:</a:t>
            </a:r>
          </a:p>
          <a:p>
            <a:pPr marL="0" indent="0">
              <a:buNone/>
            </a:pPr>
            <a:r>
              <a:rPr lang="en-US" sz="1400" dirty="0">
                <a:solidFill>
                  <a:schemeClr val="tx1"/>
                </a:solidFill>
              </a:rPr>
              <a:t>  </a:t>
            </a:r>
            <a:r>
              <a:rPr lang="en-US" sz="1600" b="1" dirty="0">
                <a:solidFill>
                  <a:srgbClr val="FF0000"/>
                </a:solidFill>
              </a:rPr>
              <a:t>| </a:t>
            </a:r>
            <a:r>
              <a:rPr lang="en-US" sz="1600" b="1" dirty="0">
                <a:solidFill>
                  <a:srgbClr val="0C7CD2"/>
                </a:solidFill>
              </a:rPr>
              <a:t>Roman Numeral </a:t>
            </a:r>
            <a:r>
              <a:rPr lang="en-US" sz="1600" b="1" dirty="0" smtClean="0">
                <a:solidFill>
                  <a:srgbClr val="FF0000"/>
                </a:solidFill>
              </a:rPr>
              <a:t>	| </a:t>
            </a:r>
            <a:r>
              <a:rPr lang="en-US" sz="1600" b="1" dirty="0">
                <a:solidFill>
                  <a:srgbClr val="0C7CD2"/>
                </a:solidFill>
              </a:rPr>
              <a:t>Arabic Number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I            </a:t>
            </a:r>
            <a:r>
              <a:rPr lang="en-US" sz="1600" b="1" dirty="0" smtClean="0">
                <a:solidFill>
                  <a:srgbClr val="FF0000"/>
                </a:solidFill>
              </a:rPr>
              <a:t>	| </a:t>
            </a:r>
            <a:r>
              <a:rPr lang="en-US" sz="1600" b="1" dirty="0">
                <a:solidFill>
                  <a:srgbClr val="FF0000"/>
                </a:solidFill>
              </a:rPr>
              <a:t>1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V             </a:t>
            </a:r>
            <a:r>
              <a:rPr lang="en-US" sz="1600" b="1" dirty="0" smtClean="0">
                <a:solidFill>
                  <a:srgbClr val="FF0000"/>
                </a:solidFill>
              </a:rPr>
              <a:t>	| </a:t>
            </a:r>
            <a:r>
              <a:rPr lang="en-US" sz="1600" b="1" dirty="0">
                <a:solidFill>
                  <a:srgbClr val="FF0000"/>
                </a:solidFill>
              </a:rPr>
              <a:t>5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a:t>
            </a:r>
            <a:r>
              <a:rPr lang="en-US" sz="1600" b="1" dirty="0" smtClean="0">
                <a:solidFill>
                  <a:srgbClr val="FF0000"/>
                </a:solidFill>
              </a:rPr>
              <a:t>X		| </a:t>
            </a:r>
            <a:r>
              <a:rPr lang="en-US" sz="1600" b="1" dirty="0">
                <a:solidFill>
                  <a:srgbClr val="FF0000"/>
                </a:solidFill>
              </a:rPr>
              <a:t>10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L            </a:t>
            </a:r>
            <a:r>
              <a:rPr lang="en-US" sz="1600" b="1" dirty="0" smtClean="0">
                <a:solidFill>
                  <a:srgbClr val="FF0000"/>
                </a:solidFill>
              </a:rPr>
              <a:t>	| 50 		|</a:t>
            </a:r>
            <a:endParaRPr lang="en-US" sz="1600" b="1" dirty="0">
              <a:solidFill>
                <a:srgbClr val="FF0000"/>
              </a:solidFill>
            </a:endParaRPr>
          </a:p>
          <a:p>
            <a:pPr marL="0" indent="0">
              <a:buNone/>
            </a:pPr>
            <a:r>
              <a:rPr lang="en-US" sz="1600" b="1" dirty="0">
                <a:solidFill>
                  <a:srgbClr val="FF0000"/>
                </a:solidFill>
              </a:rPr>
              <a:t>  | C             </a:t>
            </a:r>
            <a:r>
              <a:rPr lang="en-US" sz="1600" b="1" dirty="0" smtClean="0">
                <a:solidFill>
                  <a:srgbClr val="FF0000"/>
                </a:solidFill>
              </a:rPr>
              <a:t>	| 100 		|</a:t>
            </a:r>
            <a:endParaRPr lang="en-US" sz="1600" b="1" dirty="0">
              <a:solidFill>
                <a:srgbClr val="FF0000"/>
              </a:solidFill>
            </a:endParaRPr>
          </a:p>
          <a:p>
            <a:pPr marL="0" indent="0">
              <a:buNone/>
            </a:pPr>
            <a:r>
              <a:rPr lang="en-US" sz="1600" b="1" dirty="0">
                <a:solidFill>
                  <a:srgbClr val="FF0000"/>
                </a:solidFill>
              </a:rPr>
              <a:t>  | D             </a:t>
            </a:r>
            <a:r>
              <a:rPr lang="en-US" sz="1600" b="1" dirty="0" smtClean="0">
                <a:solidFill>
                  <a:srgbClr val="FF0000"/>
                </a:solidFill>
              </a:rPr>
              <a:t>	| 500 		|</a:t>
            </a:r>
            <a:endParaRPr lang="en-US" sz="1600" b="1" dirty="0">
              <a:solidFill>
                <a:srgbClr val="FF0000"/>
              </a:solidFill>
            </a:endParaRPr>
          </a:p>
          <a:p>
            <a:pPr marL="0" indent="0">
              <a:buNone/>
            </a:pPr>
            <a:r>
              <a:rPr lang="en-US" sz="1600" b="1" dirty="0">
                <a:solidFill>
                  <a:srgbClr val="FF0000"/>
                </a:solidFill>
              </a:rPr>
              <a:t>  | M             </a:t>
            </a:r>
            <a:r>
              <a:rPr lang="en-US" sz="1600" b="1" dirty="0" smtClean="0">
                <a:solidFill>
                  <a:srgbClr val="FF0000"/>
                </a:solidFill>
              </a:rPr>
              <a:t>	| 1,000		|</a:t>
            </a:r>
            <a:endParaRPr lang="en-US" sz="1600" b="1" dirty="0">
              <a:solidFill>
                <a:srgbClr val="FF0000"/>
              </a:solidFill>
            </a:endParaRPr>
          </a:p>
          <a:p>
            <a:pPr marL="0" indent="0">
              <a:buNone/>
            </a:pPr>
            <a:r>
              <a:rPr lang="en-US" sz="1600" b="1" dirty="0">
                <a:solidFill>
                  <a:srgbClr val="FF0000"/>
                </a:solidFill>
              </a:rPr>
              <a:t>  | B             </a:t>
            </a:r>
            <a:r>
              <a:rPr lang="en-US" sz="1600" b="1" dirty="0" smtClean="0">
                <a:solidFill>
                  <a:srgbClr val="FF0000"/>
                </a:solidFill>
              </a:rPr>
              <a:t>	| </a:t>
            </a:r>
            <a:r>
              <a:rPr lang="en-US" sz="1600" b="1" dirty="0">
                <a:solidFill>
                  <a:srgbClr val="FF0000"/>
                </a:solidFill>
              </a:rPr>
              <a:t>Invalid Digit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             </a:t>
            </a:r>
            <a:r>
              <a:rPr lang="en-US" sz="1600" b="1" dirty="0" smtClean="0">
                <a:solidFill>
                  <a:srgbClr val="FF0000"/>
                </a:solidFill>
              </a:rPr>
              <a:t>	| </a:t>
            </a:r>
            <a:r>
              <a:rPr lang="en-US" sz="1600" b="1" dirty="0">
                <a:solidFill>
                  <a:srgbClr val="FF0000"/>
                </a:solidFill>
              </a:rPr>
              <a:t>Invalid Digit </a:t>
            </a:r>
            <a:r>
              <a:rPr lang="en-US" sz="1600" b="1" dirty="0" smtClean="0">
                <a:solidFill>
                  <a:srgbClr val="FF0000"/>
                </a:solidFill>
              </a:rPr>
              <a:t>	|</a:t>
            </a:r>
            <a:endParaRPr lang="en-US" sz="1600" b="1" dirty="0">
              <a:solidFill>
                <a:srgbClr val="FF0000"/>
              </a:solidFill>
            </a:endParaRPr>
          </a:p>
          <a:p>
            <a:pPr marL="0" indent="0">
              <a:buNone/>
            </a:pPr>
            <a:r>
              <a:rPr lang="en-US" sz="1600" b="1" dirty="0">
                <a:solidFill>
                  <a:srgbClr val="FF0000"/>
                </a:solidFill>
              </a:rPr>
              <a:t>  | 2             </a:t>
            </a:r>
            <a:r>
              <a:rPr lang="en-US" sz="1600" b="1" dirty="0" smtClean="0">
                <a:solidFill>
                  <a:srgbClr val="FF0000"/>
                </a:solidFill>
              </a:rPr>
              <a:t>	| </a:t>
            </a:r>
            <a:r>
              <a:rPr lang="en-US" sz="1600" b="1" dirty="0">
                <a:solidFill>
                  <a:srgbClr val="FF0000"/>
                </a:solidFill>
              </a:rPr>
              <a:t>Invalid Digit </a:t>
            </a:r>
            <a:r>
              <a:rPr lang="en-US" sz="1600" b="1" dirty="0" smtClean="0">
                <a:solidFill>
                  <a:srgbClr val="FF0000"/>
                </a:solidFill>
              </a:rPr>
              <a:t>	|</a:t>
            </a:r>
            <a:endParaRPr lang="en-US" sz="1600" b="1" dirty="0">
              <a:solidFill>
                <a:srgbClr val="FF0000"/>
              </a:solidFill>
            </a:endParaRPr>
          </a:p>
        </p:txBody>
      </p:sp>
      <p:sp>
        <p:nvSpPr>
          <p:cNvPr id="5" name="TextBox 4"/>
          <p:cNvSpPr txBox="1"/>
          <p:nvPr/>
        </p:nvSpPr>
        <p:spPr>
          <a:xfrm>
            <a:off x="4527170" y="2433958"/>
            <a:ext cx="4437318" cy="3136243"/>
          </a:xfrm>
          <a:prstGeom prst="rect">
            <a:avLst/>
          </a:prstGeom>
          <a:noFill/>
        </p:spPr>
        <p:txBody>
          <a:bodyPr wrap="square" rtlCol="0">
            <a:spAutoFit/>
          </a:bodyPr>
          <a:lstStyle/>
          <a:p>
            <a:pPr>
              <a:lnSpc>
                <a:spcPct val="90000"/>
              </a:lnSpc>
              <a:spcBef>
                <a:spcPts val="600"/>
              </a:spcBef>
            </a:pPr>
            <a:r>
              <a:rPr lang="en-US" sz="2400" dirty="0" smtClean="0"/>
              <a:t>You may know how to</a:t>
            </a:r>
          </a:p>
          <a:p>
            <a:pPr>
              <a:lnSpc>
                <a:spcPct val="90000"/>
              </a:lnSpc>
              <a:spcBef>
                <a:spcPts val="600"/>
              </a:spcBef>
            </a:pPr>
            <a:r>
              <a:rPr lang="en-US" sz="2400" dirty="0"/>
              <a:t>t</a:t>
            </a:r>
            <a:r>
              <a:rPr lang="en-US" sz="2400" dirty="0" smtClean="0"/>
              <a:t>ranslate Roman Numerals,</a:t>
            </a:r>
          </a:p>
          <a:p>
            <a:pPr>
              <a:lnSpc>
                <a:spcPct val="90000"/>
              </a:lnSpc>
              <a:spcBef>
                <a:spcPts val="600"/>
              </a:spcBef>
            </a:pPr>
            <a:r>
              <a:rPr lang="en-US" sz="2400" dirty="0" smtClean="0"/>
              <a:t>but imagine how much faster</a:t>
            </a:r>
          </a:p>
          <a:p>
            <a:pPr>
              <a:lnSpc>
                <a:spcPct val="90000"/>
              </a:lnSpc>
              <a:spcBef>
                <a:spcPts val="600"/>
              </a:spcBef>
            </a:pPr>
            <a:r>
              <a:rPr lang="en-US" sz="2400" dirty="0" smtClean="0"/>
              <a:t>development and estimating</a:t>
            </a:r>
          </a:p>
          <a:p>
            <a:pPr>
              <a:lnSpc>
                <a:spcPct val="90000"/>
              </a:lnSpc>
              <a:spcBef>
                <a:spcPts val="600"/>
              </a:spcBef>
            </a:pPr>
            <a:r>
              <a:rPr lang="en-US" sz="2400" dirty="0" smtClean="0"/>
              <a:t>will be if you are delivered</a:t>
            </a:r>
          </a:p>
          <a:p>
            <a:pPr>
              <a:lnSpc>
                <a:spcPct val="90000"/>
              </a:lnSpc>
              <a:spcBef>
                <a:spcPts val="600"/>
              </a:spcBef>
            </a:pPr>
            <a:r>
              <a:rPr lang="en-US" sz="2400" dirty="0">
                <a:solidFill>
                  <a:srgbClr val="FF0000"/>
                </a:solidFill>
              </a:rPr>
              <a:t>s</a:t>
            </a:r>
            <a:r>
              <a:rPr lang="en-US" sz="2400" dirty="0" smtClean="0">
                <a:solidFill>
                  <a:srgbClr val="FF0000"/>
                </a:solidFill>
              </a:rPr>
              <a:t>pecification examples</a:t>
            </a:r>
            <a:r>
              <a:rPr lang="en-US" sz="2400" dirty="0" smtClean="0"/>
              <a:t>? How about geographically separated team mates?</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9742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smtClean="0"/>
              <a:t>Set Up Project</a:t>
            </a:r>
            <a:endParaRPr lang="en-US" dirty="0"/>
          </a:p>
        </p:txBody>
      </p:sp>
      <p:sp>
        <p:nvSpPr>
          <p:cNvPr id="3" name="Content Placeholder 2"/>
          <p:cNvSpPr>
            <a:spLocks noGrp="1"/>
          </p:cNvSpPr>
          <p:nvPr>
            <p:ph idx="1"/>
          </p:nvPr>
        </p:nvSpPr>
        <p:spPr>
          <a:xfrm>
            <a:off x="0" y="1124744"/>
            <a:ext cx="9144000" cy="4351338"/>
          </a:xfrm>
        </p:spPr>
        <p:txBody>
          <a:bodyPr/>
          <a:lstStyle/>
          <a:p>
            <a:pPr marL="0" indent="0">
              <a:buNone/>
            </a:pPr>
            <a:r>
              <a:rPr lang="en-US" sz="2400" dirty="0" smtClean="0"/>
              <a:t>We will:</a:t>
            </a:r>
          </a:p>
          <a:p>
            <a:pPr marL="457200" indent="-457200">
              <a:buFont typeface="Arial"/>
              <a:buChar char="•"/>
            </a:pPr>
            <a:r>
              <a:rPr lang="en-US" sz="2400" dirty="0" smtClean="0"/>
              <a:t>Create a new project with no application code, a maven </a:t>
            </a:r>
            <a:r>
              <a:rPr lang="en-US" sz="2400" dirty="0" err="1" smtClean="0"/>
              <a:t>pom</a:t>
            </a:r>
            <a:r>
              <a:rPr lang="en-US" sz="2400" dirty="0" smtClean="0"/>
              <a:t> file pointing to the Cucumber and </a:t>
            </a:r>
            <a:r>
              <a:rPr lang="en-US" sz="2400" dirty="0" err="1" smtClean="0"/>
              <a:t>jUnit</a:t>
            </a:r>
            <a:r>
              <a:rPr lang="en-US" sz="2400" dirty="0" smtClean="0"/>
              <a:t> libraries.</a:t>
            </a:r>
          </a:p>
          <a:p>
            <a:pPr marL="457200" indent="-457200">
              <a:buFont typeface="Arial"/>
              <a:buChar char="•"/>
            </a:pPr>
            <a:r>
              <a:rPr lang="en-US" sz="2400" dirty="0" smtClean="0"/>
              <a:t>Create a feature file that outlines the business value/intent of what we want to build</a:t>
            </a:r>
          </a:p>
          <a:p>
            <a:pPr marL="457200" indent="-457200">
              <a:buFont typeface="Arial"/>
              <a:buChar char="•"/>
            </a:pPr>
            <a:r>
              <a:rPr lang="en-US" sz="2400" dirty="0" smtClean="0"/>
              <a:t>Start with an Epic – Support Roman Numeral conversion</a:t>
            </a:r>
          </a:p>
          <a:p>
            <a:pPr marL="798513" lvl="1" indent="-457200">
              <a:buFont typeface="Arial"/>
              <a:buChar char="•"/>
            </a:pPr>
            <a:r>
              <a:rPr lang="en-US" sz="2000" dirty="0" smtClean="0"/>
              <a:t>Start with one story:</a:t>
            </a:r>
          </a:p>
          <a:p>
            <a:pPr lvl="2" indent="-457200">
              <a:buFont typeface="Arial"/>
              <a:buChar char="•"/>
            </a:pPr>
            <a:r>
              <a:rPr lang="en-US" sz="1800" dirty="0" smtClean="0"/>
              <a:t>Convert from Roman Numerals to Arabic</a:t>
            </a:r>
          </a:p>
          <a:p>
            <a:pPr marL="0" indent="0">
              <a:buNone/>
            </a:pPr>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111819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6" y="1"/>
            <a:ext cx="8216962" cy="692696"/>
          </a:xfrm>
        </p:spPr>
        <p:txBody>
          <a:bodyPr/>
          <a:lstStyle/>
          <a:p>
            <a:r>
              <a:rPr lang="en-US" sz="3200" dirty="0" smtClean="0"/>
              <a:t>Let’s Get Coding – Refactoring Specs</a:t>
            </a:r>
            <a:endParaRPr lang="en-US" sz="3200" dirty="0"/>
          </a:p>
        </p:txBody>
      </p:sp>
      <p:sp>
        <p:nvSpPr>
          <p:cNvPr id="3" name="Content Placeholder 2"/>
          <p:cNvSpPr>
            <a:spLocks noGrp="1"/>
          </p:cNvSpPr>
          <p:nvPr>
            <p:ph idx="1"/>
          </p:nvPr>
        </p:nvSpPr>
        <p:spPr>
          <a:xfrm>
            <a:off x="192576" y="661921"/>
            <a:ext cx="8951423" cy="1326919"/>
          </a:xfrm>
        </p:spPr>
        <p:txBody>
          <a:bodyPr/>
          <a:lstStyle/>
          <a:p>
            <a:pPr marL="0" indent="0">
              <a:buNone/>
            </a:pPr>
            <a:r>
              <a:rPr lang="en-US" sz="2800" dirty="0" smtClean="0"/>
              <a:t>Lets start by refactoring the specs, separating out the error handling into a separate scenario in the </a:t>
            </a:r>
            <a:r>
              <a:rPr lang="en-US" sz="2800" dirty="0" smtClean="0">
                <a:solidFill>
                  <a:srgbClr val="00B050"/>
                </a:solidFill>
              </a:rPr>
              <a:t>.feature </a:t>
            </a:r>
            <a:r>
              <a:rPr lang="en-US" sz="2800" dirty="0" smtClean="0"/>
              <a:t>file:</a:t>
            </a:r>
          </a:p>
        </p:txBody>
      </p:sp>
      <p:sp>
        <p:nvSpPr>
          <p:cNvPr id="5" name="Rectangle 1"/>
          <p:cNvSpPr>
            <a:spLocks noChangeArrowheads="1"/>
          </p:cNvSpPr>
          <p:nvPr/>
        </p:nvSpPr>
        <p:spPr bwMode="auto">
          <a:xfrm>
            <a:off x="172290" y="2007214"/>
            <a:ext cx="587693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translate simple numbers to Arabic</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translation of a "&lt;Roman Numeral&gt;"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correct "&lt;Arabic Number&gt;"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Arabic Number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I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V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5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X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10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50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100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D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500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1,000</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125638" y="3795303"/>
            <a:ext cx="587693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translation error numbers</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translation of a "&lt;Roman Numeral&gt;"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invalid numeral error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p>
          <a:p>
            <a:pPr eaLnBrk="0" hangingPunct="0"/>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B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             |</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2</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smtClean="0">
                <a:solidFill>
                  <a:srgbClr val="000080"/>
                </a:solidFill>
                <a:latin typeface="Courier New" panose="02070309020205020404" pitchFamily="49" charset="0"/>
                <a:cs typeface="Courier New" panose="02070309020205020404" pitchFamily="49" charset="0"/>
              </a:rPr>
              <a:t>        |</a:t>
            </a:r>
            <a:endParaRPr lang="en-US" altLang="en-US" sz="1400" b="1" dirty="0">
              <a:solidFill>
                <a:srgbClr val="00008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49499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6" y="1"/>
            <a:ext cx="8216962" cy="692696"/>
          </a:xfrm>
        </p:spPr>
        <p:txBody>
          <a:bodyPr/>
          <a:lstStyle/>
          <a:p>
            <a:r>
              <a:rPr lang="en-US" sz="3200" dirty="0" smtClean="0"/>
              <a:t>Lets Get Coding – Refactoring Specs</a:t>
            </a:r>
            <a:endParaRPr lang="en-US" sz="3200" dirty="0"/>
          </a:p>
        </p:txBody>
      </p:sp>
      <p:sp>
        <p:nvSpPr>
          <p:cNvPr id="3" name="Content Placeholder 2"/>
          <p:cNvSpPr>
            <a:spLocks noGrp="1"/>
          </p:cNvSpPr>
          <p:nvPr>
            <p:ph idx="1"/>
          </p:nvPr>
        </p:nvSpPr>
        <p:spPr>
          <a:xfrm>
            <a:off x="192576" y="661921"/>
            <a:ext cx="8951423" cy="2551055"/>
          </a:xfrm>
        </p:spPr>
        <p:txBody>
          <a:bodyPr/>
          <a:lstStyle/>
          <a:p>
            <a:pPr marL="457200" indent="-457200">
              <a:buFont typeface="Arial"/>
              <a:buChar char="•"/>
            </a:pPr>
            <a:r>
              <a:rPr lang="en-US" sz="2400" dirty="0" smtClean="0"/>
              <a:t>Now lets re-run the tests to see the test count (we are starting our development with </a:t>
            </a:r>
            <a:r>
              <a:rPr lang="en-US" sz="2400" dirty="0" smtClean="0">
                <a:solidFill>
                  <a:srgbClr val="FF0000"/>
                </a:solidFill>
              </a:rPr>
              <a:t>failing</a:t>
            </a:r>
            <a:r>
              <a:rPr lang="en-US" sz="2400" dirty="0" smtClean="0"/>
              <a:t> tests!</a:t>
            </a:r>
          </a:p>
          <a:p>
            <a:pPr marL="798513" lvl="1" indent="-457200">
              <a:buFont typeface="Arial"/>
              <a:buChar char="•"/>
            </a:pPr>
            <a:r>
              <a:rPr lang="en-US" sz="2000" dirty="0" smtClean="0"/>
              <a:t>We now have 10 scenarios and 20 steps (driven by the Examples)</a:t>
            </a:r>
          </a:p>
          <a:p>
            <a:pPr marL="457200" indent="-457200">
              <a:buFont typeface="Arial"/>
              <a:buChar char="•"/>
            </a:pPr>
            <a:r>
              <a:rPr lang="en-US" sz="2400" dirty="0" smtClean="0"/>
              <a:t>We can now start making these business specifications “executable” by creating code to glue the specs to the application (which does not exist yet)</a:t>
            </a: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434923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Importance</a:t>
            </a:r>
          </a:p>
          <a:p>
            <a:pPr lvl="1"/>
            <a:r>
              <a:rPr lang="en-US" dirty="0" smtClean="0"/>
              <a:t>Managers</a:t>
            </a:r>
          </a:p>
          <a:p>
            <a:pPr lvl="1"/>
            <a:r>
              <a:rPr lang="en-US" dirty="0" smtClean="0"/>
              <a:t>Team members</a:t>
            </a:r>
          </a:p>
          <a:p>
            <a:r>
              <a:rPr lang="en-US" dirty="0" smtClean="0"/>
              <a:t>Approach (15 min)</a:t>
            </a:r>
          </a:p>
          <a:p>
            <a:pPr lvl="1"/>
            <a:r>
              <a:rPr lang="en-US" dirty="0" smtClean="0"/>
              <a:t>What is TDD/BDD?</a:t>
            </a:r>
          </a:p>
          <a:p>
            <a:pPr lvl="1"/>
            <a:r>
              <a:rPr lang="en-US" dirty="0" smtClean="0"/>
              <a:t>Who does what when?</a:t>
            </a:r>
          </a:p>
          <a:p>
            <a:r>
              <a:rPr lang="en-US" dirty="0" smtClean="0"/>
              <a:t>A coding example (45 min)</a:t>
            </a:r>
          </a:p>
        </p:txBody>
      </p:sp>
      <p:sp>
        <p:nvSpPr>
          <p:cNvPr id="10" name="Footer Placeholder 9"/>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790371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pPr algn="l"/>
            <a:r>
              <a:rPr lang="en-US" dirty="0" smtClean="0"/>
              <a:t>IDE Code Generation</a:t>
            </a:r>
            <a:endParaRPr lang="en-US" dirty="0"/>
          </a:p>
        </p:txBody>
      </p:sp>
      <p:sp>
        <p:nvSpPr>
          <p:cNvPr id="3" name="Content Placeholder 2"/>
          <p:cNvSpPr>
            <a:spLocks noGrp="1"/>
          </p:cNvSpPr>
          <p:nvPr>
            <p:ph idx="1"/>
          </p:nvPr>
        </p:nvSpPr>
        <p:spPr>
          <a:xfrm>
            <a:off x="107504" y="764704"/>
            <a:ext cx="7886700" cy="4351338"/>
          </a:xfrm>
        </p:spPr>
        <p:txBody>
          <a:bodyPr/>
          <a:lstStyle/>
          <a:p>
            <a:r>
              <a:rPr lang="en-US" dirty="0" smtClean="0"/>
              <a:t>Select the AC to start coding for</a:t>
            </a:r>
          </a:p>
          <a:p>
            <a:r>
              <a:rPr lang="en-US" dirty="0" smtClean="0"/>
              <a:t>Request the step code to be generated from the IDE</a:t>
            </a:r>
          </a:p>
          <a:p>
            <a:pPr lvl="1"/>
            <a:endParaRPr lang="en-US" dirty="0"/>
          </a:p>
        </p:txBody>
      </p:sp>
      <p:sp>
        <p:nvSpPr>
          <p:cNvPr id="6" name="Footer Placeholder 5"/>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pic>
        <p:nvPicPr>
          <p:cNvPr id="10" name="Picture 9"/>
          <p:cNvPicPr>
            <a:picLocks noChangeAspect="1"/>
          </p:cNvPicPr>
          <p:nvPr/>
        </p:nvPicPr>
        <p:blipFill>
          <a:blip r:embed="rId2"/>
          <a:stretch>
            <a:fillRect/>
          </a:stretch>
        </p:blipFill>
        <p:spPr>
          <a:xfrm>
            <a:off x="0" y="2420887"/>
            <a:ext cx="6397731" cy="4462007"/>
          </a:xfrm>
          <a:prstGeom prst="rect">
            <a:avLst/>
          </a:prstGeom>
        </p:spPr>
      </p:pic>
      <p:sp>
        <p:nvSpPr>
          <p:cNvPr id="5" name="Rectangle 1"/>
          <p:cNvSpPr>
            <a:spLocks noChangeArrowheads="1"/>
          </p:cNvSpPr>
          <p:nvPr/>
        </p:nvSpPr>
        <p:spPr bwMode="auto">
          <a:xfrm>
            <a:off x="3674740" y="3429000"/>
            <a:ext cx="5433764"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TestRomanNumeralFeature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ask for a translation of a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iAskForATranslationOfA</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arg0)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Write code here that turns the phrase above into concrete actions</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PendingException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get the correct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iGetTheCorrect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arg0)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Write code here that turns the phrase above into concrete actions</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PendingException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12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36712"/>
          </a:xfrm>
        </p:spPr>
        <p:txBody>
          <a:bodyPr/>
          <a:lstStyle/>
          <a:p>
            <a:r>
              <a:rPr lang="en-US" dirty="0" smtClean="0"/>
              <a:t>Using Examples in Spec</a:t>
            </a:r>
            <a:endParaRPr lang="en-US" dirty="0"/>
          </a:p>
        </p:txBody>
      </p:sp>
      <p:sp>
        <p:nvSpPr>
          <p:cNvPr id="3" name="Content Placeholder 2"/>
          <p:cNvSpPr>
            <a:spLocks noGrp="1"/>
          </p:cNvSpPr>
          <p:nvPr>
            <p:ph idx="1"/>
          </p:nvPr>
        </p:nvSpPr>
        <p:spPr>
          <a:xfrm>
            <a:off x="30020" y="764704"/>
            <a:ext cx="9006476" cy="1656184"/>
          </a:xfrm>
        </p:spPr>
        <p:txBody>
          <a:bodyPr/>
          <a:lstStyle/>
          <a:p>
            <a:pPr marL="0" indent="0">
              <a:buNone/>
            </a:pPr>
            <a:r>
              <a:rPr lang="en-US" sz="2000" dirty="0" smtClean="0"/>
              <a:t>Examples make involved specifications easier to understand, but then requires some special coding with the glue code:</a:t>
            </a:r>
          </a:p>
          <a:p>
            <a:pPr lvl="1"/>
            <a:r>
              <a:rPr lang="en-US" sz="1800" dirty="0" smtClean="0"/>
              <a:t>Add a “helper class” to bridge between the When and Then parts</a:t>
            </a:r>
          </a:p>
          <a:p>
            <a:pPr lvl="1"/>
            <a:r>
              <a:rPr lang="en-US" sz="1800" dirty="0" smtClean="0"/>
              <a:t>Code in step definitions that makes use of the handler class and references a new class that is not defined yet: </a:t>
            </a:r>
            <a:r>
              <a:rPr lang="en-US" sz="1800" dirty="0" err="1" smtClean="0"/>
              <a:t>RomanNumbers</a:t>
            </a:r>
            <a:endParaRPr lang="en-US" sz="1800" dirty="0"/>
          </a:p>
        </p:txBody>
      </p:sp>
      <p:sp>
        <p:nvSpPr>
          <p:cNvPr id="5" name="Rectangle 1"/>
          <p:cNvSpPr>
            <a:spLocks noChangeArrowheads="1"/>
          </p:cNvSpPr>
          <p:nvPr/>
        </p:nvSpPr>
        <p:spPr bwMode="auto">
          <a:xfrm>
            <a:off x="-14645" y="2471405"/>
            <a:ext cx="4164699"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Integer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arabicNumber</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299101" y="4149080"/>
            <a:ext cx="583264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ask for a translation of a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iAskForATranslationOfA</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get the correct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iGetTheCorrect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RomanNumbers.toArabic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aRomanConversion</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70284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Now?</a:t>
            </a:r>
            <a:endParaRPr lang="en-US" dirty="0"/>
          </a:p>
        </p:txBody>
      </p:sp>
      <p:sp>
        <p:nvSpPr>
          <p:cNvPr id="3" name="Content Placeholder 2"/>
          <p:cNvSpPr>
            <a:spLocks noGrp="1"/>
          </p:cNvSpPr>
          <p:nvPr>
            <p:ph idx="1"/>
          </p:nvPr>
        </p:nvSpPr>
        <p:spPr>
          <a:xfrm>
            <a:off x="0" y="897321"/>
            <a:ext cx="8496944" cy="4536504"/>
          </a:xfrm>
        </p:spPr>
        <p:txBody>
          <a:bodyPr/>
          <a:lstStyle/>
          <a:p>
            <a:r>
              <a:rPr lang="en-US" dirty="0" smtClean="0"/>
              <a:t>We have a fully code test that makes our spec “executable”</a:t>
            </a:r>
          </a:p>
          <a:p>
            <a:r>
              <a:rPr lang="en-US" dirty="0" smtClean="0"/>
              <a:t>Now we need application code</a:t>
            </a:r>
          </a:p>
          <a:p>
            <a:r>
              <a:rPr lang="en-US" dirty="0" smtClean="0"/>
              <a:t>We start the TDD process of writing code:</a:t>
            </a:r>
          </a:p>
          <a:p>
            <a:pPr lvl="1"/>
            <a:r>
              <a:rPr lang="en-US" dirty="0" smtClean="0"/>
              <a:t>Write a test to describe our design, see it </a:t>
            </a:r>
            <a:r>
              <a:rPr lang="en-US" dirty="0" smtClean="0">
                <a:solidFill>
                  <a:srgbClr val="FF0000"/>
                </a:solidFill>
              </a:rPr>
              <a:t>fail</a:t>
            </a:r>
          </a:p>
          <a:p>
            <a:pPr lvl="1"/>
            <a:r>
              <a:rPr lang="en-US" smtClean="0"/>
              <a:t>Invent code </a:t>
            </a:r>
            <a:r>
              <a:rPr lang="en-US" dirty="0" smtClean="0"/>
              <a:t>to get the test to </a:t>
            </a:r>
            <a:r>
              <a:rPr lang="en-US" dirty="0" smtClean="0">
                <a:solidFill>
                  <a:srgbClr val="00B050"/>
                </a:solidFill>
              </a:rPr>
              <a:t>pass</a:t>
            </a:r>
          </a:p>
          <a:p>
            <a:pPr lvl="1"/>
            <a:r>
              <a:rPr lang="en-US" dirty="0" smtClean="0">
                <a:solidFill>
                  <a:srgbClr val="FFC000"/>
                </a:solidFill>
              </a:rPr>
              <a:t>Refactor</a:t>
            </a:r>
            <a:r>
              <a:rPr lang="en-US" dirty="0" smtClean="0"/>
              <a:t> to ensure we have an implementation that not only works, but is “right”</a:t>
            </a:r>
            <a:endParaRPr lang="en-US"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30759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t>
            </a:r>
            <a:r>
              <a:rPr lang="en-US" dirty="0"/>
              <a:t>Get Coding - TDD</a:t>
            </a:r>
          </a:p>
        </p:txBody>
      </p:sp>
      <p:sp>
        <p:nvSpPr>
          <p:cNvPr id="3" name="Content Placeholder 2"/>
          <p:cNvSpPr>
            <a:spLocks noGrp="1"/>
          </p:cNvSpPr>
          <p:nvPr>
            <p:ph idx="1"/>
          </p:nvPr>
        </p:nvSpPr>
        <p:spPr>
          <a:xfrm>
            <a:off x="35740" y="980728"/>
            <a:ext cx="8496944" cy="2088232"/>
          </a:xfrm>
        </p:spPr>
        <p:txBody>
          <a:bodyPr/>
          <a:lstStyle/>
          <a:p>
            <a:pPr marL="0" indent="0">
              <a:buNone/>
            </a:pPr>
            <a:r>
              <a:rPr lang="en-US" sz="2800" dirty="0"/>
              <a:t>Now we can write some application code</a:t>
            </a:r>
          </a:p>
          <a:p>
            <a:pPr marL="798513" lvl="1" indent="-457200">
              <a:buFont typeface="Arial"/>
              <a:buChar char="•"/>
            </a:pPr>
            <a:r>
              <a:rPr lang="en-US" sz="2400" dirty="0"/>
              <a:t>Start simple, translate some single digit value</a:t>
            </a:r>
          </a:p>
          <a:p>
            <a:pPr lvl="2" indent="-457200">
              <a:buFont typeface="Arial"/>
              <a:buChar char="•"/>
            </a:pPr>
            <a:r>
              <a:rPr lang="en-US" sz="2000" dirty="0"/>
              <a:t>Design question?  Where do we store the knowledge of the conversion from Roman to Arabic?</a:t>
            </a:r>
          </a:p>
          <a:p>
            <a:pPr lvl="2" indent="-457200">
              <a:buFont typeface="Arial"/>
              <a:buChar char="•"/>
            </a:pPr>
            <a:r>
              <a:rPr lang="en-US" sz="2000" dirty="0"/>
              <a:t>Lets convert a couple of simple </a:t>
            </a:r>
            <a:r>
              <a:rPr lang="en-US" sz="2000" dirty="0" smtClean="0"/>
              <a:t>values</a:t>
            </a:r>
            <a:endParaRPr lang="en-US" sz="2000" dirty="0"/>
          </a:p>
        </p:txBody>
      </p:sp>
      <p:sp>
        <p:nvSpPr>
          <p:cNvPr id="5" name="TextBox 4"/>
          <p:cNvSpPr txBox="1"/>
          <p:nvPr/>
        </p:nvSpPr>
        <p:spPr>
          <a:xfrm>
            <a:off x="1" y="4941168"/>
            <a:ext cx="8964488" cy="646331"/>
          </a:xfrm>
          <a:prstGeom prst="rect">
            <a:avLst/>
          </a:prstGeom>
          <a:noFill/>
        </p:spPr>
        <p:txBody>
          <a:bodyPr wrap="square" rtlCol="0">
            <a:spAutoFit/>
          </a:bodyPr>
          <a:lstStyle/>
          <a:p>
            <a:r>
              <a:rPr lang="en-US" dirty="0" smtClean="0"/>
              <a:t>So we now have some failing tests, mainly compilation errors on the </a:t>
            </a:r>
            <a:r>
              <a:rPr lang="en-US" dirty="0" err="1" smtClean="0"/>
              <a:t>RomanNumbers</a:t>
            </a:r>
            <a:r>
              <a:rPr lang="en-US" dirty="0" smtClean="0"/>
              <a:t> class and methods</a:t>
            </a:r>
            <a:endParaRPr lang="en-US" dirty="0"/>
          </a:p>
        </p:txBody>
      </p:sp>
      <p:sp>
        <p:nvSpPr>
          <p:cNvPr id="6" name="Footer Placeholder 5"/>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
        <p:nvSpPr>
          <p:cNvPr id="9" name="Rectangle 3"/>
          <p:cNvSpPr>
            <a:spLocks noChangeArrowheads="1"/>
          </p:cNvSpPr>
          <p:nvPr/>
        </p:nvSpPr>
        <p:spPr bwMode="auto">
          <a:xfrm>
            <a:off x="174" y="3124706"/>
            <a:ext cx="8561959"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TestRomanNumeralUnitTests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testSimpleArabicToRoman ()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assertEquals(</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RomanNumbers.toArabic(</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 should be the outcome"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assertEquals(</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RomanNumbers.toArabic(</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"V"</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"5 should be the outcome"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08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For </a:t>
            </a:r>
            <a:r>
              <a:rPr lang="en-US" dirty="0" smtClean="0"/>
              <a:t>Application Coding</a:t>
            </a:r>
            <a:endParaRPr lang="en-US" dirty="0"/>
          </a:p>
        </p:txBody>
      </p:sp>
      <p:sp>
        <p:nvSpPr>
          <p:cNvPr id="3" name="Content Placeholder 2"/>
          <p:cNvSpPr>
            <a:spLocks noGrp="1"/>
          </p:cNvSpPr>
          <p:nvPr>
            <p:ph idx="1"/>
          </p:nvPr>
        </p:nvSpPr>
        <p:spPr>
          <a:xfrm>
            <a:off x="0" y="908721"/>
            <a:ext cx="8496944" cy="1224135"/>
          </a:xfrm>
        </p:spPr>
        <p:txBody>
          <a:bodyPr/>
          <a:lstStyle/>
          <a:p>
            <a:r>
              <a:rPr lang="en-US" sz="2800" dirty="0" smtClean="0"/>
              <a:t>Create </a:t>
            </a:r>
            <a:r>
              <a:rPr lang="en-US" sz="2800" dirty="0" err="1" smtClean="0"/>
              <a:t>RomanNumbers</a:t>
            </a:r>
            <a:r>
              <a:rPr lang="en-US" sz="2800" dirty="0" smtClean="0"/>
              <a:t> class and write a method</a:t>
            </a:r>
          </a:p>
          <a:p>
            <a:r>
              <a:rPr lang="en-US" sz="2800" dirty="0" smtClean="0"/>
              <a:t>And an </a:t>
            </a:r>
            <a:r>
              <a:rPr lang="en-US" sz="2800" dirty="0" err="1" smtClean="0"/>
              <a:t>enum</a:t>
            </a:r>
            <a:r>
              <a:rPr lang="en-US" sz="2800" dirty="0" smtClean="0"/>
              <a:t> class </a:t>
            </a:r>
            <a:r>
              <a:rPr lang="en-US" sz="2800" dirty="0" err="1" smtClean="0"/>
              <a:t>RomanNumeral</a:t>
            </a:r>
            <a:endParaRPr lang="en-US" sz="2800" dirty="0"/>
          </a:p>
        </p:txBody>
      </p:sp>
      <p:sp>
        <p:nvSpPr>
          <p:cNvPr id="4" name="Rectangle 1"/>
          <p:cNvSpPr>
            <a:spLocks noChangeArrowheads="1"/>
          </p:cNvSpPr>
          <p:nvPr/>
        </p:nvSpPr>
        <p:spPr bwMode="auto">
          <a:xfrm>
            <a:off x="107504" y="2078414"/>
            <a:ext cx="7848872" cy="21929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05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05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5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051720" y="3861048"/>
            <a:ext cx="6948264"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enum</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name)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getName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80385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Green</a:t>
            </a:r>
            <a:r>
              <a:rPr lang="en-US" dirty="0" smtClean="0"/>
              <a:t> Results</a:t>
            </a:r>
            <a:endParaRPr lang="en-US" dirty="0"/>
          </a:p>
        </p:txBody>
      </p:sp>
      <p:sp>
        <p:nvSpPr>
          <p:cNvPr id="3" name="Content Placeholder 2"/>
          <p:cNvSpPr>
            <a:spLocks noGrp="1"/>
          </p:cNvSpPr>
          <p:nvPr>
            <p:ph idx="1"/>
          </p:nvPr>
        </p:nvSpPr>
        <p:spPr>
          <a:xfrm>
            <a:off x="24300" y="3016392"/>
            <a:ext cx="3683604" cy="3076903"/>
          </a:xfrm>
        </p:spPr>
        <p:txBody>
          <a:bodyPr/>
          <a:lstStyle/>
          <a:p>
            <a:pPr marL="0" indent="0">
              <a:buNone/>
            </a:pPr>
            <a:r>
              <a:rPr lang="en-US" dirty="0" smtClean="0"/>
              <a:t>Interesting, we ended up with more than 2 functional tests going </a:t>
            </a:r>
            <a:r>
              <a:rPr lang="en-US" dirty="0" smtClean="0">
                <a:solidFill>
                  <a:srgbClr val="00B050"/>
                </a:solidFill>
              </a:rPr>
              <a:t>gree</a:t>
            </a:r>
            <a:r>
              <a:rPr lang="en-US" dirty="0">
                <a:solidFill>
                  <a:srgbClr val="00B050"/>
                </a:solidFill>
              </a:rPr>
              <a:t>n</a:t>
            </a:r>
          </a:p>
        </p:txBody>
      </p:sp>
      <p:pic>
        <p:nvPicPr>
          <p:cNvPr id="4" name="Picture 3"/>
          <p:cNvPicPr>
            <a:picLocks noChangeAspect="1"/>
          </p:cNvPicPr>
          <p:nvPr/>
        </p:nvPicPr>
        <p:blipFill>
          <a:blip r:embed="rId2"/>
          <a:stretch>
            <a:fillRect/>
          </a:stretch>
        </p:blipFill>
        <p:spPr>
          <a:xfrm>
            <a:off x="3779912" y="3016393"/>
            <a:ext cx="5364088" cy="3750946"/>
          </a:xfrm>
          <a:prstGeom prst="rect">
            <a:avLst/>
          </a:prstGeom>
        </p:spPr>
      </p:pic>
      <p:pic>
        <p:nvPicPr>
          <p:cNvPr id="5" name="Picture 4"/>
          <p:cNvPicPr>
            <a:picLocks noChangeAspect="1"/>
          </p:cNvPicPr>
          <p:nvPr/>
        </p:nvPicPr>
        <p:blipFill>
          <a:blip r:embed="rId3"/>
          <a:stretch>
            <a:fillRect/>
          </a:stretch>
        </p:blipFill>
        <p:spPr>
          <a:xfrm>
            <a:off x="3779912" y="1124744"/>
            <a:ext cx="5338530" cy="1495425"/>
          </a:xfrm>
          <a:prstGeom prst="rect">
            <a:avLst/>
          </a:prstGeom>
        </p:spPr>
      </p:pic>
      <p:sp>
        <p:nvSpPr>
          <p:cNvPr id="6" name="Content Placeholder 2"/>
          <p:cNvSpPr txBox="1">
            <a:spLocks/>
          </p:cNvSpPr>
          <p:nvPr/>
        </p:nvSpPr>
        <p:spPr>
          <a:xfrm>
            <a:off x="0" y="980729"/>
            <a:ext cx="3683604" cy="2035664"/>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dirty="0" smtClean="0"/>
              <a:t>Our </a:t>
            </a:r>
            <a:r>
              <a:rPr lang="en-US" u="sng" dirty="0" smtClean="0"/>
              <a:t>unit tests </a:t>
            </a:r>
            <a:r>
              <a:rPr lang="en-US" dirty="0" smtClean="0"/>
              <a:t>went </a:t>
            </a:r>
            <a:r>
              <a:rPr lang="en-US" dirty="0" smtClean="0">
                <a:solidFill>
                  <a:srgbClr val="00B050"/>
                </a:solidFill>
              </a:rPr>
              <a:t>green.</a:t>
            </a:r>
            <a:endParaRPr lang="en-US" dirty="0">
              <a:solidFill>
                <a:srgbClr val="00B050"/>
              </a:solidFill>
            </a:endParaRPr>
          </a:p>
        </p:txBody>
      </p:sp>
      <p:sp>
        <p:nvSpPr>
          <p:cNvPr id="7" name="Footer Placeholder 6"/>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59098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44408" cy="908720"/>
          </a:xfrm>
        </p:spPr>
        <p:txBody>
          <a:bodyPr/>
          <a:lstStyle/>
          <a:p>
            <a:r>
              <a:rPr lang="en-US" sz="4000" dirty="0" smtClean="0"/>
              <a:t>Balance Unit &amp; Functional Testing</a:t>
            </a:r>
            <a:endParaRPr lang="en-US" sz="4000" dirty="0"/>
          </a:p>
        </p:txBody>
      </p:sp>
      <p:sp>
        <p:nvSpPr>
          <p:cNvPr id="3" name="Content Placeholder 2"/>
          <p:cNvSpPr>
            <a:spLocks noGrp="1"/>
          </p:cNvSpPr>
          <p:nvPr>
            <p:ph idx="1"/>
          </p:nvPr>
        </p:nvSpPr>
        <p:spPr>
          <a:xfrm>
            <a:off x="179512" y="908720"/>
            <a:ext cx="8496944" cy="4536504"/>
          </a:xfrm>
        </p:spPr>
        <p:txBody>
          <a:bodyPr/>
          <a:lstStyle/>
          <a:p>
            <a:pPr marL="0" indent="0">
              <a:buNone/>
            </a:pPr>
            <a:r>
              <a:rPr lang="en-US" sz="2800" dirty="0" smtClean="0"/>
              <a:t>Remember, a </a:t>
            </a:r>
            <a:r>
              <a:rPr lang="en-US" sz="2800" dirty="0" smtClean="0"/>
              <a:t>key part of our approach: </a:t>
            </a:r>
            <a:r>
              <a:rPr lang="en-US" sz="2800" u="sng" dirty="0" smtClean="0"/>
              <a:t>collaboration</a:t>
            </a:r>
            <a:r>
              <a:rPr lang="en-US" sz="2800" dirty="0" smtClean="0"/>
              <a:t>!</a:t>
            </a:r>
          </a:p>
          <a:p>
            <a:r>
              <a:rPr lang="en-US" sz="2800" dirty="0" smtClean="0"/>
              <a:t>The collaboration begins before the sprint, when the team is reviewing &amp; sizing the story</a:t>
            </a:r>
          </a:p>
          <a:p>
            <a:r>
              <a:rPr lang="en-US" sz="2800" dirty="0" smtClean="0"/>
              <a:t>In sprint planning, another round occurs, especially about testing – how far are we going with the various approaches – unit, functional and manual</a:t>
            </a:r>
          </a:p>
          <a:p>
            <a:r>
              <a:rPr lang="en-US" sz="2800" dirty="0" smtClean="0"/>
              <a:t>While we develop the story, we have some collaboration on the testing details</a:t>
            </a:r>
            <a:endParaRPr lang="en-US" sz="2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5881" r="2845" b="-4773"/>
          <a:stretch/>
        </p:blipFill>
        <p:spPr>
          <a:xfrm>
            <a:off x="6071629" y="5229200"/>
            <a:ext cx="3060648" cy="1728192"/>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42856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Testing Allocation Decision</a:t>
            </a:r>
            <a:endParaRPr lang="en-US" dirty="0"/>
          </a:p>
        </p:txBody>
      </p:sp>
      <p:sp>
        <p:nvSpPr>
          <p:cNvPr id="3" name="Content Placeholder 2"/>
          <p:cNvSpPr>
            <a:spLocks noGrp="1"/>
          </p:cNvSpPr>
          <p:nvPr>
            <p:ph idx="1"/>
          </p:nvPr>
        </p:nvSpPr>
        <p:spPr>
          <a:xfrm>
            <a:off x="25176" y="764704"/>
            <a:ext cx="8496944" cy="1296144"/>
          </a:xfrm>
        </p:spPr>
        <p:txBody>
          <a:bodyPr/>
          <a:lstStyle/>
          <a:p>
            <a:pPr marL="0" indent="0">
              <a:buNone/>
            </a:pPr>
            <a:r>
              <a:rPr lang="en-US" dirty="0" smtClean="0"/>
              <a:t>We will use </a:t>
            </a:r>
            <a:r>
              <a:rPr lang="en-US" u="sng" dirty="0" smtClean="0"/>
              <a:t>more</a:t>
            </a:r>
            <a:r>
              <a:rPr lang="en-US" dirty="0" smtClean="0"/>
              <a:t> of our </a:t>
            </a:r>
            <a:r>
              <a:rPr lang="en-US" u="sng" dirty="0" smtClean="0"/>
              <a:t>functional</a:t>
            </a:r>
            <a:r>
              <a:rPr lang="en-US" dirty="0" smtClean="0"/>
              <a:t> testing than unit testing on the simple conversion</a:t>
            </a:r>
            <a:endParaRPr lang="en-US" dirty="0"/>
          </a:p>
        </p:txBody>
      </p:sp>
      <p:sp>
        <p:nvSpPr>
          <p:cNvPr id="4" name="Rectangle 1"/>
          <p:cNvSpPr>
            <a:spLocks noChangeArrowheads="1"/>
          </p:cNvSpPr>
          <p:nvPr/>
        </p:nvSpPr>
        <p:spPr bwMode="auto">
          <a:xfrm>
            <a:off x="-4512" y="1772816"/>
            <a:ext cx="3203848"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enum</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900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90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9</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411760" y="2251606"/>
            <a:ext cx="5654304"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4730966" y="3933056"/>
            <a:ext cx="4413034" cy="2906662"/>
          </a:xfrm>
          <a:prstGeom prst="rect">
            <a:avLst/>
          </a:prstGeom>
        </p:spPr>
      </p:pic>
      <p:pic>
        <p:nvPicPr>
          <p:cNvPr id="7" name="Picture 6"/>
          <p:cNvPicPr>
            <a:picLocks noChangeAspect="1"/>
          </p:cNvPicPr>
          <p:nvPr/>
        </p:nvPicPr>
        <p:blipFill>
          <a:blip r:embed="rId4"/>
          <a:stretch>
            <a:fillRect/>
          </a:stretch>
        </p:blipFill>
        <p:spPr>
          <a:xfrm>
            <a:off x="4730966" y="2771006"/>
            <a:ext cx="4413034" cy="1162050"/>
          </a:xfrm>
          <a:prstGeom prst="rect">
            <a:avLst/>
          </a:prstGeom>
        </p:spPr>
      </p:pic>
      <p:sp>
        <p:nvSpPr>
          <p:cNvPr id="8" name="Footer Placeholder 7"/>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419201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To Complex Numbers</a:t>
            </a:r>
            <a:endParaRPr lang="en-US" dirty="0"/>
          </a:p>
        </p:txBody>
      </p:sp>
      <p:sp>
        <p:nvSpPr>
          <p:cNvPr id="3" name="Content Placeholder 2"/>
          <p:cNvSpPr>
            <a:spLocks noGrp="1"/>
          </p:cNvSpPr>
          <p:nvPr>
            <p:ph idx="1"/>
          </p:nvPr>
        </p:nvSpPr>
        <p:spPr>
          <a:xfrm>
            <a:off x="35496" y="908721"/>
            <a:ext cx="8496944" cy="1224135"/>
          </a:xfrm>
        </p:spPr>
        <p:txBody>
          <a:bodyPr/>
          <a:lstStyle/>
          <a:p>
            <a:r>
              <a:rPr lang="en-US" dirty="0" smtClean="0"/>
              <a:t>Generate more step glue code</a:t>
            </a:r>
            <a:endParaRPr lang="en-US" dirty="0"/>
          </a:p>
        </p:txBody>
      </p:sp>
      <p:sp>
        <p:nvSpPr>
          <p:cNvPr id="4" name="Rectangle 1"/>
          <p:cNvSpPr>
            <a:spLocks noChangeArrowheads="1"/>
          </p:cNvSpPr>
          <p:nvPr/>
        </p:nvSpPr>
        <p:spPr bwMode="auto">
          <a:xfrm>
            <a:off x="0" y="1698050"/>
            <a:ext cx="7164288"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translate common number combinations</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translation of a combination "&lt;Complex Roman Numeral&gt;"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correct combination translation "&lt;Arabic Number&gt;"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Complex Roman Numeral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Arabic Number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IV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4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IX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9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XC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90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XL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40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CD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400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CM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900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MMXIII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2013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MMMCMXCIX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3999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7208" y="4149080"/>
            <a:ext cx="828092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ask for a translation of a combination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iAskForATranslationOfACombination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aComplexConversion</a:t>
            </a:r>
            <a:r>
              <a:rPr kumimoji="0" lang="en-US" altLang="en-US" sz="10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ConversionEntry</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aComplexConversion</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0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get the correct combination translation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iGetTheCorrectCombinationTranslation</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(Integer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Throwable</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en-US" altLang="en-US" sz="10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anArabicNumber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en-US" altLang="en-US" sz="10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0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aComplexConversion</a:t>
            </a: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Footer Placeholder 6"/>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59294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Complex Numbers</a:t>
            </a:r>
            <a:endParaRPr lang="en-US" dirty="0"/>
          </a:p>
        </p:txBody>
      </p:sp>
      <p:sp>
        <p:nvSpPr>
          <p:cNvPr id="3" name="Content Placeholder 2"/>
          <p:cNvSpPr>
            <a:spLocks noGrp="1"/>
          </p:cNvSpPr>
          <p:nvPr>
            <p:ph idx="1"/>
          </p:nvPr>
        </p:nvSpPr>
        <p:spPr>
          <a:xfrm>
            <a:off x="35496" y="764704"/>
            <a:ext cx="8496944" cy="648072"/>
          </a:xfrm>
        </p:spPr>
        <p:txBody>
          <a:bodyPr/>
          <a:lstStyle/>
          <a:p>
            <a:r>
              <a:rPr lang="en-US" dirty="0" smtClean="0"/>
              <a:t>Get unit test to </a:t>
            </a:r>
            <a:r>
              <a:rPr lang="en-US" dirty="0" smtClean="0">
                <a:solidFill>
                  <a:srgbClr val="FF0000"/>
                </a:solidFill>
              </a:rPr>
              <a:t>fail</a:t>
            </a:r>
            <a:endParaRPr lang="en-US" dirty="0">
              <a:solidFill>
                <a:srgbClr val="FF0000"/>
              </a:solidFill>
            </a:endParaRPr>
          </a:p>
        </p:txBody>
      </p:sp>
      <p:sp>
        <p:nvSpPr>
          <p:cNvPr id="4" name="Rectangle 1"/>
          <p:cNvSpPr>
            <a:spLocks noChangeArrowheads="1"/>
          </p:cNvSpPr>
          <p:nvPr/>
        </p:nvSpPr>
        <p:spPr bwMode="auto">
          <a:xfrm>
            <a:off x="-29728" y="1369895"/>
            <a:ext cx="820212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2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testComplexArabicToRoman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256</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"CCLVI"</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"256 should be the outcome"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2"/>
          <p:cNvSpPr txBox="1">
            <a:spLocks/>
          </p:cNvSpPr>
          <p:nvPr/>
        </p:nvSpPr>
        <p:spPr>
          <a:xfrm>
            <a:off x="-36512" y="2348880"/>
            <a:ext cx="9073008" cy="648072"/>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Write and </a:t>
            </a:r>
            <a:r>
              <a:rPr lang="en-US" u="sng" dirty="0" smtClean="0"/>
              <a:t>refactor</a:t>
            </a:r>
            <a:r>
              <a:rPr lang="en-US" dirty="0" smtClean="0"/>
              <a:t> code to get unit test to </a:t>
            </a:r>
            <a:r>
              <a:rPr lang="en-US" dirty="0" smtClean="0">
                <a:solidFill>
                  <a:srgbClr val="00CC00"/>
                </a:solidFill>
              </a:rPr>
              <a:t>pass</a:t>
            </a:r>
            <a:endParaRPr lang="en-US" dirty="0">
              <a:solidFill>
                <a:srgbClr val="00CC00"/>
              </a:solidFill>
            </a:endParaRPr>
          </a:p>
        </p:txBody>
      </p:sp>
      <p:sp>
        <p:nvSpPr>
          <p:cNvPr id="6" name="Rectangle 2"/>
          <p:cNvSpPr>
            <a:spLocks noChangeArrowheads="1"/>
          </p:cNvSpPr>
          <p:nvPr/>
        </p:nvSpPr>
        <p:spPr bwMode="auto">
          <a:xfrm>
            <a:off x="64" y="2868032"/>
            <a:ext cx="7909464"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10224" y="4411128"/>
            <a:ext cx="8856984"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long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currentRomanNumber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9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values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//Iterate through all of the </a:t>
            </a:r>
            <a:r>
              <a:rPr kumimoji="0" lang="en-US" alt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enums</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currentRomanNumber.getName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aRomanNumber.startsWith</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//We might have many instances of the same letter(s)</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currentRomanNumber.getArabic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//based on finding a match, grab the associated value</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aRomanNumber.substring</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romanName.length</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//remove the letter(s) we just found</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aRomanNumber.length</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a:t>
            </a:r>
            <a:r>
              <a:rPr kumimoji="0" lang="en-US" alt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//if we have anything left over, that is bad</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arabic</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5276079" y="3426681"/>
            <a:ext cx="3857625" cy="1552575"/>
          </a:xfrm>
          <a:prstGeom prst="rect">
            <a:avLst/>
          </a:prstGeom>
        </p:spPr>
      </p:pic>
      <p:sp>
        <p:nvSpPr>
          <p:cNvPr id="7" name="Footer Placeholder 6"/>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1062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for Leaders</a:t>
            </a:r>
            <a:endParaRPr lang="en-US" dirty="0"/>
          </a:p>
        </p:txBody>
      </p:sp>
      <p:sp>
        <p:nvSpPr>
          <p:cNvPr id="3" name="Footer Placeholder 2"/>
          <p:cNvSpPr>
            <a:spLocks noGrp="1"/>
          </p:cNvSpPr>
          <p:nvPr>
            <p:ph type="ftr" sz="quarter" idx="10"/>
          </p:nvPr>
        </p:nvSpPr>
        <p:spPr/>
        <p:txBody>
          <a:bodyPr/>
          <a:lstStyle/>
          <a:p>
            <a:pPr algn="ctr">
              <a:defRPr/>
            </a:pPr>
            <a:r>
              <a:rPr lang="en-US" altLang="en-US" smtClean="0"/>
              <a:t>©2013-2017 Octopus Software LLC</a:t>
            </a:r>
            <a:endParaRPr lang="en-US" altLang="en-US" dirty="0"/>
          </a:p>
        </p:txBody>
      </p:sp>
      <p:sp>
        <p:nvSpPr>
          <p:cNvPr id="5" name="TextBox 4"/>
          <p:cNvSpPr txBox="1"/>
          <p:nvPr/>
        </p:nvSpPr>
        <p:spPr>
          <a:xfrm>
            <a:off x="179512" y="1168788"/>
            <a:ext cx="8856984" cy="3170099"/>
          </a:xfrm>
          <a:prstGeom prst="rect">
            <a:avLst/>
          </a:prstGeom>
          <a:noFill/>
        </p:spPr>
        <p:txBody>
          <a:bodyPr wrap="square" rtlCol="0">
            <a:spAutoFit/>
          </a:bodyPr>
          <a:lstStyle/>
          <a:p>
            <a:r>
              <a:rPr lang="en-US" sz="2000" dirty="0" smtClean="0"/>
              <a:t>As a coach and leader, how can you </a:t>
            </a:r>
            <a:r>
              <a:rPr lang="en-US" sz="2000" b="1" u="sng" dirty="0" smtClean="0"/>
              <a:t>help </a:t>
            </a:r>
            <a:r>
              <a:rPr lang="en-US" sz="2000" dirty="0" smtClean="0"/>
              <a:t>them if you don’t understand the:</a:t>
            </a:r>
          </a:p>
          <a:p>
            <a:pPr marL="285750" indent="-285750">
              <a:buFont typeface="Arial" panose="020B0604020202020204" pitchFamily="34" charset="0"/>
              <a:buChar char="•"/>
            </a:pPr>
            <a:r>
              <a:rPr lang="en-US" sz="2000" dirty="0" smtClean="0"/>
              <a:t>Approach?</a:t>
            </a:r>
          </a:p>
          <a:p>
            <a:pPr marL="285750" indent="-285750">
              <a:buFont typeface="Arial" panose="020B0604020202020204" pitchFamily="34" charset="0"/>
              <a:buChar char="•"/>
            </a:pPr>
            <a:r>
              <a:rPr lang="en-US" sz="2000" dirty="0" smtClean="0"/>
              <a:t>Impact on daily work?</a:t>
            </a:r>
          </a:p>
          <a:p>
            <a:pPr marL="742950" lvl="1" indent="-285750">
              <a:buFont typeface="Arial" panose="020B0604020202020204" pitchFamily="34" charset="0"/>
              <a:buChar char="•"/>
            </a:pPr>
            <a:r>
              <a:rPr lang="en-US" sz="2000" dirty="0" smtClean="0"/>
              <a:t>Especially the implication on the ingrained habits the team members currently have</a:t>
            </a:r>
          </a:p>
          <a:p>
            <a:pPr marL="742950" lvl="1" indent="-285750">
              <a:buFont typeface="Arial" panose="020B0604020202020204" pitchFamily="34" charset="0"/>
              <a:buChar char="•"/>
            </a:pPr>
            <a:r>
              <a:rPr lang="en-US" sz="2000" dirty="0" smtClean="0"/>
              <a:t>Collaboration and work allocation</a:t>
            </a:r>
          </a:p>
          <a:p>
            <a:pPr marL="742950" lvl="1" indent="-285750">
              <a:buFont typeface="Arial" panose="020B0604020202020204" pitchFamily="34" charset="0"/>
              <a:buChar char="•"/>
            </a:pPr>
            <a:r>
              <a:rPr lang="en-US" sz="2000" dirty="0" smtClean="0"/>
              <a:t>Inputs and outputs</a:t>
            </a:r>
          </a:p>
          <a:p>
            <a:pPr marL="342900" indent="-342900">
              <a:buFont typeface="Arial" panose="020B0604020202020204" pitchFamily="34" charset="0"/>
              <a:buChar char="•"/>
            </a:pPr>
            <a:r>
              <a:rPr lang="en-US" sz="2000" dirty="0" smtClean="0"/>
              <a:t>Impact on processes</a:t>
            </a:r>
            <a:r>
              <a:rPr lang="en-US" sz="2000" dirty="0"/>
              <a:t> </a:t>
            </a:r>
            <a:r>
              <a:rPr lang="en-US" sz="2000" dirty="0" smtClean="0"/>
              <a:t>and tooling?</a:t>
            </a:r>
          </a:p>
          <a:p>
            <a:pPr marL="342900" indent="-342900">
              <a:buFont typeface="Arial" panose="020B0604020202020204" pitchFamily="34" charset="0"/>
              <a:buChar char="•"/>
            </a:pPr>
            <a:r>
              <a:rPr lang="en-US" sz="2000" dirty="0" smtClean="0"/>
              <a:t>Training and support needed?</a:t>
            </a:r>
          </a:p>
          <a:p>
            <a:pPr marL="342900" indent="-342900">
              <a:buFont typeface="Arial" panose="020B0604020202020204" pitchFamily="34" charset="0"/>
              <a:buChar char="•"/>
            </a:pPr>
            <a:r>
              <a:rPr lang="en-US" sz="2000" dirty="0" smtClean="0"/>
              <a:t>Costs and benefits?</a:t>
            </a:r>
            <a:endParaRPr lang="en-US" sz="2000" dirty="0"/>
          </a:p>
        </p:txBody>
      </p:sp>
    </p:spTree>
    <p:extLst>
      <p:ext uri="{BB962C8B-B14F-4D97-AF65-F5344CB8AC3E}">
        <p14:creationId xmlns:p14="http://schemas.microsoft.com/office/powerpoint/2010/main" val="2108363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Functional Tests to Pass</a:t>
            </a:r>
            <a:endParaRPr lang="en-US" dirty="0"/>
          </a:p>
        </p:txBody>
      </p:sp>
      <p:sp>
        <p:nvSpPr>
          <p:cNvPr id="3" name="Content Placeholder 2"/>
          <p:cNvSpPr>
            <a:spLocks noGrp="1"/>
          </p:cNvSpPr>
          <p:nvPr>
            <p:ph idx="1"/>
          </p:nvPr>
        </p:nvSpPr>
        <p:spPr>
          <a:xfrm>
            <a:off x="0" y="1124744"/>
            <a:ext cx="8496944" cy="1440160"/>
          </a:xfrm>
        </p:spPr>
        <p:txBody>
          <a:bodyPr/>
          <a:lstStyle/>
          <a:p>
            <a:pPr marL="0" indent="0">
              <a:buNone/>
            </a:pPr>
            <a:r>
              <a:rPr lang="en-US" dirty="0" smtClean="0"/>
              <a:t>Wow, all of the complex numbers </a:t>
            </a:r>
            <a:r>
              <a:rPr lang="en-US" dirty="0" smtClean="0">
                <a:solidFill>
                  <a:srgbClr val="00CC00"/>
                </a:solidFill>
              </a:rPr>
              <a:t>passed</a:t>
            </a:r>
            <a:r>
              <a:rPr lang="en-US" dirty="0" smtClean="0"/>
              <a:t> and the single numbers continue to </a:t>
            </a:r>
            <a:r>
              <a:rPr lang="en-US" dirty="0" smtClean="0">
                <a:solidFill>
                  <a:srgbClr val="00CC00"/>
                </a:solidFill>
              </a:rPr>
              <a:t>pass</a:t>
            </a:r>
            <a:r>
              <a:rPr lang="en-US" dirty="0" smtClean="0"/>
              <a:t>!</a:t>
            </a:r>
            <a:endParaRPr lang="en-US" dirty="0"/>
          </a:p>
        </p:txBody>
      </p:sp>
      <p:pic>
        <p:nvPicPr>
          <p:cNvPr id="4" name="Picture 3"/>
          <p:cNvPicPr>
            <a:picLocks noChangeAspect="1"/>
          </p:cNvPicPr>
          <p:nvPr/>
        </p:nvPicPr>
        <p:blipFill>
          <a:blip r:embed="rId2"/>
          <a:stretch>
            <a:fillRect/>
          </a:stretch>
        </p:blipFill>
        <p:spPr>
          <a:xfrm>
            <a:off x="1547664" y="2276872"/>
            <a:ext cx="5924550" cy="3838575"/>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324091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Kinds of Tests</a:t>
            </a:r>
            <a:endParaRPr lang="en-US" dirty="0"/>
          </a:p>
        </p:txBody>
      </p:sp>
      <p:sp>
        <p:nvSpPr>
          <p:cNvPr id="4" name="Flowchart: Connector 3"/>
          <p:cNvSpPr/>
          <p:nvPr/>
        </p:nvSpPr>
        <p:spPr>
          <a:xfrm>
            <a:off x="1602664" y="3162263"/>
            <a:ext cx="2160240" cy="1944216"/>
          </a:xfrm>
          <a:prstGeom prst="flowChartConnector">
            <a:avLst/>
          </a:prstGeom>
          <a:gradFill>
            <a:gsLst>
              <a:gs pos="0">
                <a:schemeClr val="accent2">
                  <a:satMod val="103000"/>
                  <a:lumMod val="102000"/>
                  <a:tint val="94000"/>
                </a:schemeClr>
              </a:gs>
              <a:gs pos="50000">
                <a:schemeClr val="accent2">
                  <a:satMod val="110000"/>
                  <a:lumMod val="100000"/>
                  <a:shade val="100000"/>
                  <a:alpha val="56000"/>
                </a:schemeClr>
              </a:gs>
              <a:gs pos="100000">
                <a:schemeClr val="accent2">
                  <a:lumMod val="99000"/>
                  <a:satMod val="120000"/>
                  <a:shade val="78000"/>
                  <a:alpha val="51000"/>
                </a:scheme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smtClean="0">
                <a:solidFill>
                  <a:srgbClr val="FFFF00"/>
                </a:solidFill>
              </a:rPr>
              <a:t>Edge Functional Testing</a:t>
            </a:r>
            <a:endParaRPr lang="en-US" dirty="0">
              <a:solidFill>
                <a:srgbClr val="FFFF00"/>
              </a:solidFill>
            </a:endParaRPr>
          </a:p>
        </p:txBody>
      </p:sp>
      <p:sp>
        <p:nvSpPr>
          <p:cNvPr id="5" name="Flowchart: Connector 4"/>
          <p:cNvSpPr/>
          <p:nvPr/>
        </p:nvSpPr>
        <p:spPr>
          <a:xfrm>
            <a:off x="827584" y="1052736"/>
            <a:ext cx="2664296" cy="2808312"/>
          </a:xfrm>
          <a:prstGeom prst="flowChartConnector">
            <a:avLst/>
          </a:prstGeom>
          <a:gradFill>
            <a:gsLst>
              <a:gs pos="0">
                <a:srgbClr val="00B050">
                  <a:alpha val="70000"/>
                </a:srgbClr>
              </a:gs>
              <a:gs pos="50000">
                <a:srgbClr val="00B050">
                  <a:alpha val="61000"/>
                </a:srgbClr>
              </a:gs>
              <a:gs pos="100000">
                <a:srgbClr val="00B050">
                  <a:alpha val="73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smtClean="0">
                <a:solidFill>
                  <a:schemeClr val="tx1"/>
                </a:solidFill>
              </a:rPr>
              <a:t>Unit Testing</a:t>
            </a:r>
            <a:endParaRPr lang="en-US" dirty="0">
              <a:solidFill>
                <a:schemeClr val="tx1"/>
              </a:solidFill>
            </a:endParaRPr>
          </a:p>
        </p:txBody>
      </p:sp>
      <p:sp>
        <p:nvSpPr>
          <p:cNvPr id="6" name="Flowchart: Connector 5"/>
          <p:cNvSpPr/>
          <p:nvPr/>
        </p:nvSpPr>
        <p:spPr>
          <a:xfrm>
            <a:off x="2771800" y="1124744"/>
            <a:ext cx="2664296" cy="2808312"/>
          </a:xfrm>
          <a:prstGeom prst="flowChartConnector">
            <a:avLst/>
          </a:prstGeom>
          <a:gradFill>
            <a:gsLst>
              <a:gs pos="0">
                <a:srgbClr val="0070C0">
                  <a:alpha val="60000"/>
                </a:srgbClr>
              </a:gs>
              <a:gs pos="50000">
                <a:srgbClr val="00B0F0">
                  <a:alpha val="49000"/>
                </a:srgbClr>
              </a:gs>
              <a:gs pos="100000">
                <a:srgbClr val="00B0F0">
                  <a:alpha val="60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smtClean="0">
                <a:solidFill>
                  <a:schemeClr val="bg1"/>
                </a:solidFill>
              </a:rPr>
              <a:t>Functional Specification Testing</a:t>
            </a:r>
            <a:endParaRPr lang="en-US" dirty="0">
              <a:solidFill>
                <a:schemeClr val="bg1"/>
              </a:solidFill>
            </a:endParaRPr>
          </a:p>
        </p:txBody>
      </p:sp>
      <p:sp>
        <p:nvSpPr>
          <p:cNvPr id="7" name="TextBox 6"/>
          <p:cNvSpPr txBox="1"/>
          <p:nvPr/>
        </p:nvSpPr>
        <p:spPr>
          <a:xfrm>
            <a:off x="5652120" y="1916832"/>
            <a:ext cx="324036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Some overlap is OK, we just need to be smart about it</a:t>
            </a:r>
          </a:p>
          <a:p>
            <a:pPr marL="285750" indent="-285750">
              <a:buFont typeface="Arial" panose="020B0604020202020204" pitchFamily="34" charset="0"/>
              <a:buChar char="•"/>
            </a:pPr>
            <a:r>
              <a:rPr lang="en-US" dirty="0" smtClean="0"/>
              <a:t>Edge functional testing is important, but does not add to fast understanding of a specification</a:t>
            </a:r>
          </a:p>
          <a:p>
            <a:pPr marL="285750" indent="-285750">
              <a:buFont typeface="Arial" panose="020B0604020202020204" pitchFamily="34" charset="0"/>
              <a:buChar char="•"/>
            </a:pPr>
            <a:r>
              <a:rPr lang="en-US" dirty="0" smtClean="0"/>
              <a:t>Examples of edge testing might be errors or boundaries</a:t>
            </a:r>
            <a:endParaRPr lang="en-US" dirty="0"/>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grpSp>
        <p:nvGrpSpPr>
          <p:cNvPr id="25" name="Group 24"/>
          <p:cNvGrpSpPr/>
          <p:nvPr/>
        </p:nvGrpSpPr>
        <p:grpSpPr>
          <a:xfrm>
            <a:off x="2746796" y="3925011"/>
            <a:ext cx="5372666" cy="2794578"/>
            <a:chOff x="2746796" y="3925011"/>
            <a:chExt cx="5372666" cy="2794578"/>
          </a:xfrm>
        </p:grpSpPr>
        <p:grpSp>
          <p:nvGrpSpPr>
            <p:cNvPr id="14" name="Group 13"/>
            <p:cNvGrpSpPr/>
            <p:nvPr/>
          </p:nvGrpSpPr>
          <p:grpSpPr>
            <a:xfrm>
              <a:off x="4460688" y="3925011"/>
              <a:ext cx="3658774" cy="1817537"/>
              <a:chOff x="4460688" y="3925011"/>
              <a:chExt cx="3658774" cy="1817537"/>
            </a:xfrm>
          </p:grpSpPr>
          <p:sp>
            <p:nvSpPr>
              <p:cNvPr id="11" name="TextBox 10"/>
              <p:cNvSpPr txBox="1"/>
              <p:nvPr/>
            </p:nvSpPr>
            <p:spPr>
              <a:xfrm>
                <a:off x="5652120" y="5373216"/>
                <a:ext cx="2467342" cy="369332"/>
              </a:xfrm>
              <a:prstGeom prst="rect">
                <a:avLst/>
              </a:prstGeom>
              <a:noFill/>
            </p:spPr>
            <p:txBody>
              <a:bodyPr wrap="none" rtlCol="0">
                <a:spAutoFit/>
              </a:bodyPr>
              <a:lstStyle/>
              <a:p>
                <a:r>
                  <a:rPr lang="en-US" dirty="0" smtClean="0"/>
                  <a:t>Living Documentation!</a:t>
                </a:r>
                <a:endParaRPr lang="en-US" dirty="0"/>
              </a:p>
            </p:txBody>
          </p:sp>
          <p:cxnSp>
            <p:nvCxnSpPr>
              <p:cNvPr id="13" name="Straight Arrow Connector 12"/>
              <p:cNvCxnSpPr/>
              <p:nvPr/>
            </p:nvCxnSpPr>
            <p:spPr>
              <a:xfrm flipH="1" flipV="1">
                <a:off x="4460688" y="3925011"/>
                <a:ext cx="366048" cy="854143"/>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grpSp>
          <p:nvGrpSpPr>
            <p:cNvPr id="15" name="Group 14"/>
            <p:cNvGrpSpPr/>
            <p:nvPr/>
          </p:nvGrpSpPr>
          <p:grpSpPr>
            <a:xfrm>
              <a:off x="2746796" y="4840340"/>
              <a:ext cx="1445576" cy="1879249"/>
              <a:chOff x="3943060" y="687028"/>
              <a:chExt cx="1445576" cy="1879249"/>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7" name="TextBox 16"/>
              <p:cNvSpPr txBox="1"/>
              <p:nvPr/>
            </p:nvSpPr>
            <p:spPr>
              <a:xfrm>
                <a:off x="3955330" y="888343"/>
                <a:ext cx="1283874" cy="1077218"/>
              </a:xfrm>
              <a:prstGeom prst="rect">
                <a:avLst/>
              </a:prstGeom>
              <a:noFill/>
            </p:spPr>
            <p:txBody>
              <a:bodyPr wrap="square" rtlCol="0">
                <a:spAutoFit/>
              </a:bodyPr>
              <a:lstStyle/>
              <a:p>
                <a:r>
                  <a:rPr lang="en-US" sz="1600" dirty="0" smtClean="0"/>
                  <a:t>Story 1</a:t>
                </a:r>
              </a:p>
              <a:p>
                <a:r>
                  <a:rPr lang="en-US" sz="1600" dirty="0" smtClean="0"/>
                  <a:t>Single digit Roman to Arabic</a:t>
                </a:r>
                <a:endParaRPr lang="en-US" sz="1600" dirty="0"/>
              </a:p>
            </p:txBody>
          </p:sp>
        </p:grpSp>
        <p:grpSp>
          <p:nvGrpSpPr>
            <p:cNvPr id="18" name="Group 17"/>
            <p:cNvGrpSpPr/>
            <p:nvPr/>
          </p:nvGrpSpPr>
          <p:grpSpPr>
            <a:xfrm>
              <a:off x="4278552" y="4818337"/>
              <a:ext cx="1445576" cy="1879249"/>
              <a:chOff x="3943060" y="687028"/>
              <a:chExt cx="1445576" cy="1879249"/>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20" name="TextBox 19"/>
              <p:cNvSpPr txBox="1"/>
              <p:nvPr/>
            </p:nvSpPr>
            <p:spPr>
              <a:xfrm>
                <a:off x="3955330" y="888343"/>
                <a:ext cx="1283874" cy="1077218"/>
              </a:xfrm>
              <a:prstGeom prst="rect">
                <a:avLst/>
              </a:prstGeom>
              <a:noFill/>
            </p:spPr>
            <p:txBody>
              <a:bodyPr wrap="square" rtlCol="0">
                <a:spAutoFit/>
              </a:bodyPr>
              <a:lstStyle/>
              <a:p>
                <a:r>
                  <a:rPr lang="en-US" sz="1600" dirty="0" smtClean="0"/>
                  <a:t>Story </a:t>
                </a:r>
                <a:r>
                  <a:rPr lang="en-US" sz="1600" dirty="0" smtClean="0"/>
                  <a:t>2</a:t>
                </a:r>
                <a:endParaRPr lang="en-US" sz="1600" dirty="0" smtClean="0"/>
              </a:p>
              <a:p>
                <a:r>
                  <a:rPr lang="en-US" sz="1600" dirty="0" smtClean="0"/>
                  <a:t>Multiple digit Roman to Arabic</a:t>
                </a:r>
                <a:endParaRPr lang="en-US" sz="1600" dirty="0"/>
              </a:p>
            </p:txBody>
          </p:sp>
        </p:grpSp>
        <p:cxnSp>
          <p:nvCxnSpPr>
            <p:cNvPr id="21" name="Straight Arrow Connector 20"/>
            <p:cNvCxnSpPr>
              <a:stCxn id="16" idx="0"/>
            </p:cNvCxnSpPr>
            <p:nvPr/>
          </p:nvCxnSpPr>
          <p:spPr>
            <a:xfrm flipV="1">
              <a:off x="3469584" y="3925011"/>
              <a:ext cx="938812" cy="91532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1906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46" y="1"/>
            <a:ext cx="8216962" cy="692696"/>
          </a:xfrm>
        </p:spPr>
        <p:txBody>
          <a:bodyPr/>
          <a:lstStyle/>
          <a:p>
            <a:r>
              <a:rPr lang="en-US" sz="3200" dirty="0" smtClean="0"/>
              <a:t>Refactoring Edge Specs</a:t>
            </a:r>
            <a:endParaRPr lang="en-US" sz="3200" dirty="0"/>
          </a:p>
        </p:txBody>
      </p:sp>
      <p:sp>
        <p:nvSpPr>
          <p:cNvPr id="3" name="Content Placeholder 2"/>
          <p:cNvSpPr>
            <a:spLocks noGrp="1"/>
          </p:cNvSpPr>
          <p:nvPr>
            <p:ph idx="1"/>
          </p:nvPr>
        </p:nvSpPr>
        <p:spPr>
          <a:xfrm>
            <a:off x="192576" y="661921"/>
            <a:ext cx="8951423" cy="1326919"/>
          </a:xfrm>
        </p:spPr>
        <p:txBody>
          <a:bodyPr/>
          <a:lstStyle/>
          <a:p>
            <a:pPr marL="0" indent="0">
              <a:buNone/>
            </a:pPr>
            <a:r>
              <a:rPr lang="en-US" sz="2800" dirty="0" smtClean="0"/>
              <a:t>More refactoring the specs, separating out the error handling into a separate </a:t>
            </a:r>
            <a:r>
              <a:rPr lang="en-US" sz="2800" dirty="0" smtClean="0">
                <a:solidFill>
                  <a:srgbClr val="00B050"/>
                </a:solidFill>
              </a:rPr>
              <a:t>.feature </a:t>
            </a:r>
            <a:r>
              <a:rPr lang="en-US" sz="2800" dirty="0" smtClean="0"/>
              <a:t>file and improve names:</a:t>
            </a:r>
          </a:p>
        </p:txBody>
      </p:sp>
      <p:sp>
        <p:nvSpPr>
          <p:cNvPr id="6" name="Rectangle 2"/>
          <p:cNvSpPr>
            <a:spLocks noChangeArrowheads="1"/>
          </p:cNvSpPr>
          <p:nvPr/>
        </p:nvSpPr>
        <p:spPr bwMode="auto">
          <a:xfrm>
            <a:off x="192576" y="1988840"/>
            <a:ext cx="587693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translation error numbers</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translation of a "&lt;Roman Numeral&gt;"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invalid numeral error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p>
          <a:p>
            <a:pPr eaLnBrk="0" hangingPunct="0"/>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B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             |</a:t>
            </a:r>
          </a:p>
          <a:p>
            <a:pPr eaLnBrk="0" hangingPunct="0"/>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a:solidFill>
                  <a:srgbClr val="297BDE"/>
                </a:solidFill>
                <a:latin typeface="Courier New" panose="02070309020205020404" pitchFamily="49" charset="0"/>
                <a:cs typeface="Courier New" panose="02070309020205020404" pitchFamily="49" charset="0"/>
              </a:rPr>
              <a:t>2</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b="1" dirty="0" smtClean="0">
                <a:solidFill>
                  <a:srgbClr val="000080"/>
                </a:solidFill>
                <a:latin typeface="Courier New" panose="02070309020205020404" pitchFamily="49" charset="0"/>
                <a:cs typeface="Courier New" panose="02070309020205020404" pitchFamily="49" charset="0"/>
              </a:rPr>
              <a:t>        |</a:t>
            </a:r>
            <a:endParaRPr lang="en-US" altLang="en-US" sz="1400" b="1" dirty="0">
              <a:solidFill>
                <a:srgbClr val="000080"/>
              </a:solidFill>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534728" y="4149080"/>
            <a:ext cx="5192626"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flag malformed numbers</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ask for a translation of a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&lt;Bad Roman Numeral&gt;</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get the an invalid numeral error</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0" i="1" u="none" strike="noStrike" cap="none" normalizeH="0" baseline="0" smtClean="0">
                <a:ln>
                  <a:noFill/>
                </a:ln>
                <a:solidFill>
                  <a:srgbClr val="C37522"/>
                </a:solidFill>
                <a:effectLst/>
                <a:latin typeface="Courier New" panose="02070309020205020404" pitchFamily="49" charset="0"/>
                <a:cs typeface="Courier New" panose="02070309020205020404" pitchFamily="49" charset="0"/>
              </a:rPr>
              <a:t>Bad Roman Numeral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VC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LD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IIXV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IC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CM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XD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XM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175448" y="2708921"/>
            <a:ext cx="496855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flag malformed Arabic numbers</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ask for a Roman translation of a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&lt;Bad Arabic Numeral&gt;</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get the invalid arabic error</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0" i="1" u="none" strike="noStrike" cap="none" normalizeH="0" baseline="0" smtClean="0">
                <a:ln>
                  <a:noFill/>
                </a:ln>
                <a:solidFill>
                  <a:srgbClr val="C37522"/>
                </a:solidFill>
                <a:effectLst/>
                <a:latin typeface="Courier New" panose="02070309020205020404" pitchFamily="49" charset="0"/>
                <a:cs typeface="Courier New" panose="02070309020205020404" pitchFamily="49" charset="0"/>
              </a:rPr>
              <a:t>Bad Arabic Numeral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0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smtClean="0">
                <a:ln>
                  <a:noFill/>
                </a:ln>
                <a:solidFill>
                  <a:srgbClr val="297BDE"/>
                </a:solidFill>
                <a:effectLst/>
                <a:latin typeface="Courier New" panose="02070309020205020404" pitchFamily="49" charset="0"/>
                <a:cs typeface="Courier New" panose="02070309020205020404" pitchFamily="49" charset="0"/>
              </a:rPr>
              <a:t>4000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22437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Roman Error Step/Glue Code</a:t>
            </a:r>
            <a:endParaRPr lang="en-US" dirty="0"/>
          </a:p>
        </p:txBody>
      </p:sp>
      <p:sp>
        <p:nvSpPr>
          <p:cNvPr id="4" name="Rectangle 1"/>
          <p:cNvSpPr>
            <a:spLocks noChangeArrowheads="1"/>
          </p:cNvSpPr>
          <p:nvPr/>
        </p:nvSpPr>
        <p:spPr bwMode="auto">
          <a:xfrm>
            <a:off x="107504" y="836712"/>
            <a:ext cx="7488832"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 ask for a translation of an invalid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iAskForATranslationOfAnInvalid(String romanNumeral)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anErrorConversion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ConversionEntry();</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anErrorConversion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.setRomanNumeral(romanNumeral);</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 get the invalid numeral error$"</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iGetTheInvalidNumeralError()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anErrorConversion</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romanNumeral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fail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"Invalid RomanNumeral"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(IllegalArgumentException e)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//do nothing here as the exception was expected</a:t>
            </a:r>
            <a:b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115616" y="4180344"/>
            <a:ext cx="802838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testInvalidRomanNumeralB()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Throwable exception =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expectThrows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-&gt;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"Invalid Digit B"</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exception.getMessage());</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testInvalidRomanNumeralComboVC()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Throwable exception =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expectThrows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-&gt;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RomanNumbers.</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"VC"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"Invalid Digit C"</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exception.getMessage());</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78709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Test Results</a:t>
            </a:r>
            <a:endParaRPr lang="en-US" dirty="0"/>
          </a:p>
        </p:txBody>
      </p:sp>
      <p:pic>
        <p:nvPicPr>
          <p:cNvPr id="4" name="Picture 3"/>
          <p:cNvPicPr>
            <a:picLocks noChangeAspect="1"/>
          </p:cNvPicPr>
          <p:nvPr/>
        </p:nvPicPr>
        <p:blipFill>
          <a:blip r:embed="rId3"/>
          <a:stretch>
            <a:fillRect/>
          </a:stretch>
        </p:blipFill>
        <p:spPr>
          <a:xfrm>
            <a:off x="4180275" y="1052736"/>
            <a:ext cx="5002556" cy="4392488"/>
          </a:xfrm>
          <a:prstGeom prst="rect">
            <a:avLst/>
          </a:prstGeom>
        </p:spPr>
      </p:pic>
      <p:pic>
        <p:nvPicPr>
          <p:cNvPr id="5" name="Picture 4"/>
          <p:cNvPicPr>
            <a:picLocks noChangeAspect="1"/>
          </p:cNvPicPr>
          <p:nvPr/>
        </p:nvPicPr>
        <p:blipFill>
          <a:blip r:embed="rId4"/>
          <a:stretch>
            <a:fillRect/>
          </a:stretch>
        </p:blipFill>
        <p:spPr>
          <a:xfrm>
            <a:off x="25160" y="1052736"/>
            <a:ext cx="4150579" cy="2324100"/>
          </a:xfrm>
          <a:prstGeom prst="rect">
            <a:avLst/>
          </a:prstGeom>
        </p:spPr>
      </p:pic>
      <p:sp>
        <p:nvSpPr>
          <p:cNvPr id="6" name="TextBox 5"/>
          <p:cNvSpPr txBox="1"/>
          <p:nvPr/>
        </p:nvSpPr>
        <p:spPr>
          <a:xfrm>
            <a:off x="0" y="3645024"/>
            <a:ext cx="3600400" cy="1477328"/>
          </a:xfrm>
          <a:prstGeom prst="rect">
            <a:avLst/>
          </a:prstGeom>
          <a:noFill/>
        </p:spPr>
        <p:txBody>
          <a:bodyPr wrap="square" rtlCol="0">
            <a:spAutoFit/>
          </a:bodyPr>
          <a:lstStyle/>
          <a:p>
            <a:r>
              <a:rPr lang="en-US" dirty="0" smtClean="0"/>
              <a:t>Our unit and most of the functional edge tests worked! All but one: CM!?</a:t>
            </a:r>
          </a:p>
          <a:p>
            <a:r>
              <a:rPr lang="en-US" dirty="0" smtClean="0"/>
              <a:t>The spec is wrong and we need to correct it.</a:t>
            </a:r>
            <a:endParaRPr lang="en-US" dirty="0"/>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16623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4 Arabic </a:t>
            </a:r>
            <a:r>
              <a:rPr lang="en-US" dirty="0" smtClean="0"/>
              <a:t>to Roman Tests</a:t>
            </a:r>
            <a:endParaRPr lang="en-US" dirty="0"/>
          </a:p>
        </p:txBody>
      </p:sp>
      <p:sp>
        <p:nvSpPr>
          <p:cNvPr id="3" name="Content Placeholder 2"/>
          <p:cNvSpPr>
            <a:spLocks noGrp="1"/>
          </p:cNvSpPr>
          <p:nvPr>
            <p:ph idx="1"/>
          </p:nvPr>
        </p:nvSpPr>
        <p:spPr>
          <a:xfrm>
            <a:off x="29728" y="908721"/>
            <a:ext cx="8496944" cy="576063"/>
          </a:xfrm>
        </p:spPr>
        <p:txBody>
          <a:bodyPr/>
          <a:lstStyle/>
          <a:p>
            <a:r>
              <a:rPr lang="en-US" dirty="0" smtClean="0">
                <a:solidFill>
                  <a:srgbClr val="FF0000"/>
                </a:solidFill>
              </a:rPr>
              <a:t>Failing</a:t>
            </a:r>
            <a:r>
              <a:rPr lang="en-US" dirty="0" smtClean="0"/>
              <a:t> </a:t>
            </a:r>
            <a:r>
              <a:rPr lang="en-US" u="sng" dirty="0" smtClean="0"/>
              <a:t>step</a:t>
            </a:r>
            <a:r>
              <a:rPr lang="en-US" dirty="0" smtClean="0"/>
              <a:t> code:</a:t>
            </a:r>
            <a:endParaRPr lang="en-US" dirty="0"/>
          </a:p>
        </p:txBody>
      </p:sp>
      <p:sp>
        <p:nvSpPr>
          <p:cNvPr id="5" name="Content Placeholder 2"/>
          <p:cNvSpPr txBox="1">
            <a:spLocks/>
          </p:cNvSpPr>
          <p:nvPr/>
        </p:nvSpPr>
        <p:spPr>
          <a:xfrm>
            <a:off x="-3432" y="4257382"/>
            <a:ext cx="8496944" cy="576063"/>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FF0000"/>
                </a:solidFill>
              </a:rPr>
              <a:t>Failing</a:t>
            </a:r>
            <a:r>
              <a:rPr lang="en-US" dirty="0" smtClean="0"/>
              <a:t> </a:t>
            </a:r>
            <a:r>
              <a:rPr lang="en-US" u="sng" dirty="0" smtClean="0"/>
              <a:t>unit test </a:t>
            </a:r>
            <a:r>
              <a:rPr lang="en-US" dirty="0" smtClean="0"/>
              <a:t>code:</a:t>
            </a:r>
            <a:endParaRPr lang="en-US" dirty="0"/>
          </a:p>
        </p:txBody>
      </p:sp>
      <p:sp>
        <p:nvSpPr>
          <p:cNvPr id="10" name="Rectangle 5"/>
          <p:cNvSpPr>
            <a:spLocks noChangeArrowheads="1"/>
          </p:cNvSpPr>
          <p:nvPr/>
        </p:nvSpPr>
        <p:spPr bwMode="auto">
          <a:xfrm>
            <a:off x="29728" y="1472004"/>
            <a:ext cx="8790744"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@When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 ask for a Roman translation of a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iAskForARomanTranslationOfA(Integer anArabicNumber)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anArabicConversion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ConversionEntry();</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anArabicConversion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.setArabicNumber(anArabicNumber);</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//no test done, this is setup for the next step</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 get the correct Roman Numeral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iGetTheCorrectRomanNumeral(String aRomanNumber)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Throwable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(aRomanNumber, RomanNumbers.</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toRoman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anArabicConversion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.getArabicNumber()));</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33144" y="4797152"/>
            <a:ext cx="813235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testArabicToRoman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toRoman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 should be the outcome"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toRoman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 should be the outcome"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34024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Arabic to Roman Code</a:t>
            </a:r>
            <a:endParaRPr lang="en-US" dirty="0"/>
          </a:p>
        </p:txBody>
      </p:sp>
      <p:pic>
        <p:nvPicPr>
          <p:cNvPr id="4" name="Picture 3"/>
          <p:cNvPicPr>
            <a:picLocks noChangeAspect="1"/>
          </p:cNvPicPr>
          <p:nvPr/>
        </p:nvPicPr>
        <p:blipFill>
          <a:blip r:embed="rId3"/>
          <a:stretch>
            <a:fillRect/>
          </a:stretch>
        </p:blipFill>
        <p:spPr>
          <a:xfrm>
            <a:off x="20960" y="3140968"/>
            <a:ext cx="4191000" cy="1990725"/>
          </a:xfrm>
          <a:prstGeom prst="rect">
            <a:avLst/>
          </a:prstGeom>
        </p:spPr>
      </p:pic>
      <p:sp>
        <p:nvSpPr>
          <p:cNvPr id="5" name="Rectangle 1"/>
          <p:cNvSpPr>
            <a:spLocks noChangeArrowheads="1"/>
          </p:cNvSpPr>
          <p:nvPr/>
        </p:nvSpPr>
        <p:spPr bwMode="auto">
          <a:xfrm>
            <a:off x="-3752" y="848033"/>
            <a:ext cx="9021960"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toRoman(</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arabic) {</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StringBuilder result = </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StringBuilder();</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(RomanNumeral numeral : RomanNumeral.</a:t>
            </a:r>
            <a:r>
              <a:rPr kumimoji="0" lang="en-US" altLang="en-US" sz="11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values</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//Iterate through all of the enums, large to small</a:t>
            </a:r>
            <a:b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(arabic &gt;= numeral.getArabic()) {         </a:t>
            </a: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//starting with the larger values, subtract them out</a:t>
            </a:r>
            <a:b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arabic -= numeral.getArabic();              </a:t>
            </a: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//reduce number with matching number</a:t>
            </a:r>
            <a:b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result.append(numeral.name());              </a:t>
            </a: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//append found roman value</a:t>
            </a:r>
            <a:b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result.toString();</a:t>
            </a:r>
            <a:b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4"/>
          <a:stretch>
            <a:fillRect/>
          </a:stretch>
        </p:blipFill>
        <p:spPr>
          <a:xfrm>
            <a:off x="4211961" y="3175280"/>
            <a:ext cx="4932040" cy="3476625"/>
          </a:xfrm>
          <a:prstGeom prst="rect">
            <a:avLst/>
          </a:prstGeom>
        </p:spPr>
      </p:pic>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
        <p:nvSpPr>
          <p:cNvPr id="7" name="TextBox 6"/>
          <p:cNvSpPr txBox="1"/>
          <p:nvPr/>
        </p:nvSpPr>
        <p:spPr>
          <a:xfrm>
            <a:off x="1437536" y="5282181"/>
            <a:ext cx="2505814" cy="369332"/>
          </a:xfrm>
          <a:prstGeom prst="rect">
            <a:avLst/>
          </a:prstGeom>
          <a:noFill/>
        </p:spPr>
        <p:txBody>
          <a:bodyPr wrap="none" rtlCol="0">
            <a:spAutoFit/>
          </a:bodyPr>
          <a:lstStyle/>
          <a:p>
            <a:r>
              <a:rPr lang="en-US" dirty="0" smtClean="0"/>
              <a:t>Another spec problem!</a:t>
            </a:r>
            <a:endParaRPr lang="en-US" dirty="0"/>
          </a:p>
        </p:txBody>
      </p:sp>
    </p:spTree>
    <p:extLst>
      <p:ext uri="{BB962C8B-B14F-4D97-AF65-F5344CB8AC3E}">
        <p14:creationId xmlns:p14="http://schemas.microsoft.com/office/powerpoint/2010/main" val="18137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the Specs</a:t>
            </a:r>
            <a:endParaRPr lang="en-US" dirty="0"/>
          </a:p>
        </p:txBody>
      </p:sp>
      <p:sp>
        <p:nvSpPr>
          <p:cNvPr id="4" name="Rectangle 1"/>
          <p:cNvSpPr>
            <a:spLocks noChangeArrowheads="1"/>
          </p:cNvSpPr>
          <p:nvPr/>
        </p:nvSpPr>
        <p:spPr bwMode="auto">
          <a:xfrm>
            <a:off x="0" y="1052736"/>
            <a:ext cx="7713971"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Scenario Outline: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translate simple numbers to Roman</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When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ask for a Roman translation of a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&lt;Arabic Number&gt;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Then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 get the correct Roman Numeral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&lt;Roman Numeral&gt;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Examples:</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Arabic Number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C37522"/>
                </a:solidFill>
                <a:effectLst/>
                <a:latin typeface="Courier New" panose="02070309020205020404" pitchFamily="49" charset="0"/>
                <a:cs typeface="Courier New" panose="02070309020205020404" pitchFamily="49" charset="0"/>
              </a:rPr>
              <a:t>Roman Numeral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I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5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V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256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CCLVI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1001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MI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1993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297BDE"/>
                </a:solidFill>
                <a:effectLst/>
                <a:latin typeface="Courier New" panose="02070309020205020404" pitchFamily="49" charset="0"/>
                <a:cs typeface="Courier New" panose="02070309020205020404" pitchFamily="49" charset="0"/>
              </a:rPr>
              <a:t>MCMXCIII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3057525" y="3730745"/>
            <a:ext cx="6086475" cy="3127256"/>
          </a:xfrm>
          <a:prstGeom prst="rect">
            <a:avLst/>
          </a:prstGeom>
        </p:spPr>
      </p:pic>
      <p:sp>
        <p:nvSpPr>
          <p:cNvPr id="5" name="Flowchart: Connector 4"/>
          <p:cNvSpPr/>
          <p:nvPr/>
        </p:nvSpPr>
        <p:spPr>
          <a:xfrm>
            <a:off x="2411760" y="3212976"/>
            <a:ext cx="1656184" cy="576064"/>
          </a:xfrm>
          <a:prstGeom prst="flowChartConnector">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39573495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Jump To The End</a:t>
            </a:r>
            <a:endParaRPr lang="en-US" dirty="0"/>
          </a:p>
        </p:txBody>
      </p:sp>
      <p:sp>
        <p:nvSpPr>
          <p:cNvPr id="3" name="Content Placeholder 2"/>
          <p:cNvSpPr>
            <a:spLocks noGrp="1"/>
          </p:cNvSpPr>
          <p:nvPr>
            <p:ph idx="1"/>
          </p:nvPr>
        </p:nvSpPr>
        <p:spPr/>
        <p:txBody>
          <a:bodyPr/>
          <a:lstStyle/>
          <a:p>
            <a:r>
              <a:rPr lang="en-US" dirty="0" smtClean="0"/>
              <a:t>Add last error handling:</a:t>
            </a:r>
          </a:p>
          <a:p>
            <a:pPr lvl="1"/>
            <a:r>
              <a:rPr lang="en-US" dirty="0" smtClean="0"/>
              <a:t>Step code</a:t>
            </a:r>
          </a:p>
          <a:p>
            <a:pPr lvl="1"/>
            <a:r>
              <a:rPr lang="en-US" dirty="0" smtClean="0"/>
              <a:t>Unit test code</a:t>
            </a:r>
          </a:p>
          <a:p>
            <a:pPr lvl="1"/>
            <a:r>
              <a:rPr lang="en-US" dirty="0" smtClean="0"/>
              <a:t>Application code</a:t>
            </a:r>
            <a:endParaRPr lang="en-US" dirty="0"/>
          </a:p>
        </p:txBody>
      </p:sp>
      <p:sp>
        <p:nvSpPr>
          <p:cNvPr id="4" name="Footer Placeholder 3"/>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9706940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Works Now!</a:t>
            </a:r>
            <a:endParaRPr lang="en-US" dirty="0"/>
          </a:p>
        </p:txBody>
      </p:sp>
      <p:pic>
        <p:nvPicPr>
          <p:cNvPr id="3" name="Picture 2"/>
          <p:cNvPicPr>
            <a:picLocks noChangeAspect="1"/>
          </p:cNvPicPr>
          <p:nvPr/>
        </p:nvPicPr>
        <p:blipFill>
          <a:blip r:embed="rId3"/>
          <a:stretch>
            <a:fillRect/>
          </a:stretch>
        </p:blipFill>
        <p:spPr>
          <a:xfrm>
            <a:off x="1691680" y="959808"/>
            <a:ext cx="6067425" cy="3371850"/>
          </a:xfrm>
          <a:prstGeom prst="rect">
            <a:avLst/>
          </a:prstGeom>
        </p:spPr>
      </p:pic>
      <p:pic>
        <p:nvPicPr>
          <p:cNvPr id="4" name="Picture 3"/>
          <p:cNvPicPr>
            <a:picLocks noChangeAspect="1"/>
          </p:cNvPicPr>
          <p:nvPr/>
        </p:nvPicPr>
        <p:blipFill>
          <a:blip r:embed="rId4"/>
          <a:stretch>
            <a:fillRect/>
          </a:stretch>
        </p:blipFill>
        <p:spPr>
          <a:xfrm>
            <a:off x="6185" y="4538990"/>
            <a:ext cx="4637823" cy="1504950"/>
          </a:xfrm>
          <a:prstGeom prst="rect">
            <a:avLst/>
          </a:prstGeom>
        </p:spPr>
      </p:pic>
      <p:pic>
        <p:nvPicPr>
          <p:cNvPr id="5" name="Picture 4"/>
          <p:cNvPicPr>
            <a:picLocks noChangeAspect="1"/>
          </p:cNvPicPr>
          <p:nvPr/>
        </p:nvPicPr>
        <p:blipFill>
          <a:blip r:embed="rId5"/>
          <a:stretch>
            <a:fillRect/>
          </a:stretch>
        </p:blipFill>
        <p:spPr>
          <a:xfrm>
            <a:off x="4644008" y="4538990"/>
            <a:ext cx="4510577" cy="1190625"/>
          </a:xfrm>
          <a:prstGeom prst="rect">
            <a:avLst/>
          </a:prstGeom>
        </p:spPr>
      </p:pic>
      <p:sp>
        <p:nvSpPr>
          <p:cNvPr id="6" name="Footer Placeholder 5"/>
          <p:cNvSpPr>
            <a:spLocks noGrp="1"/>
          </p:cNvSpPr>
          <p:nvPr>
            <p:ph type="ftr" sz="quarter" idx="10"/>
          </p:nvPr>
        </p:nvSpPr>
        <p:spPr>
          <a:xfrm>
            <a:off x="3131840" y="6619826"/>
            <a:ext cx="3024336" cy="193550"/>
          </a:xfrm>
        </p:spPr>
        <p:txBody>
          <a:bodyPr/>
          <a:lstStyle/>
          <a:p>
            <a:pPr algn="ctr">
              <a:defRPr/>
            </a:pPr>
            <a:r>
              <a:rPr lang="en-US" altLang="en-US" smtClean="0"/>
              <a:t>©2013-2017 Octopus Software LLC</a:t>
            </a:r>
            <a:endParaRPr lang="en-US" altLang="en-US"/>
          </a:p>
        </p:txBody>
      </p:sp>
    </p:spTree>
    <p:extLst>
      <p:ext uri="{BB962C8B-B14F-4D97-AF65-F5344CB8AC3E}">
        <p14:creationId xmlns:p14="http://schemas.microsoft.com/office/powerpoint/2010/main" val="23299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to Team Members</a:t>
            </a:r>
            <a:endParaRPr lang="en-US" dirty="0"/>
          </a:p>
        </p:txBody>
      </p:sp>
      <p:sp>
        <p:nvSpPr>
          <p:cNvPr id="3" name="Content Placeholder 2"/>
          <p:cNvSpPr>
            <a:spLocks noGrp="1"/>
          </p:cNvSpPr>
          <p:nvPr>
            <p:ph idx="1"/>
          </p:nvPr>
        </p:nvSpPr>
        <p:spPr>
          <a:xfrm>
            <a:off x="179512" y="1052736"/>
            <a:ext cx="8964488" cy="5256584"/>
          </a:xfrm>
        </p:spPr>
        <p:txBody>
          <a:bodyPr/>
          <a:lstStyle/>
          <a:p>
            <a:r>
              <a:rPr lang="en-US" sz="2800" dirty="0" smtClean="0"/>
              <a:t>How can your team compete in a competitive world economy?</a:t>
            </a:r>
          </a:p>
          <a:p>
            <a:pPr lvl="1"/>
            <a:r>
              <a:rPr lang="en-US" sz="2400" dirty="0" smtClean="0"/>
              <a:t>Get on par with “internet native” team members</a:t>
            </a:r>
          </a:p>
          <a:p>
            <a:pPr lvl="1"/>
            <a:r>
              <a:rPr lang="en-US" sz="2400" dirty="0" smtClean="0"/>
              <a:t>Speed up by:</a:t>
            </a:r>
          </a:p>
          <a:p>
            <a:pPr lvl="2"/>
            <a:r>
              <a:rPr lang="en-US" sz="2000" dirty="0" smtClean="0"/>
              <a:t>Improving collaboration and clarity on real goals</a:t>
            </a:r>
          </a:p>
          <a:p>
            <a:pPr lvl="2"/>
            <a:r>
              <a:rPr lang="en-US" sz="2000" dirty="0" smtClean="0"/>
              <a:t>Moving tests earlier in the development lifecycle</a:t>
            </a:r>
          </a:p>
          <a:p>
            <a:pPr lvl="2"/>
            <a:r>
              <a:rPr lang="en-US" sz="2000" dirty="0" smtClean="0"/>
              <a:t>Finding </a:t>
            </a:r>
            <a:r>
              <a:rPr lang="en-US" sz="2000" dirty="0"/>
              <a:t>testable designs faster and reduce re-design to allow for </a:t>
            </a:r>
            <a:r>
              <a:rPr lang="en-US" sz="2000" dirty="0" smtClean="0"/>
              <a:t>testing</a:t>
            </a:r>
          </a:p>
          <a:p>
            <a:pPr lvl="2"/>
            <a:r>
              <a:rPr lang="en-US" sz="2000" dirty="0" smtClean="0"/>
              <a:t>Preserving business rules in technical and business friendly way</a:t>
            </a:r>
          </a:p>
          <a:p>
            <a:pPr lvl="1"/>
            <a:r>
              <a:rPr lang="en-US" sz="2400" dirty="0" smtClean="0"/>
              <a:t>Improve quality by:</a:t>
            </a:r>
          </a:p>
          <a:p>
            <a:pPr lvl="2"/>
            <a:r>
              <a:rPr lang="en-US" sz="2000" dirty="0" smtClean="0"/>
              <a:t>Have much faster quality feedback loops</a:t>
            </a:r>
          </a:p>
          <a:p>
            <a:pPr lvl="2"/>
            <a:r>
              <a:rPr lang="en-US" sz="2000" dirty="0" smtClean="0"/>
              <a:t>Tighter quality integration with development</a:t>
            </a:r>
          </a:p>
          <a:p>
            <a:pPr lvl="2"/>
            <a:r>
              <a:rPr lang="en-US" sz="2000" dirty="0" smtClean="0"/>
              <a:t>We never lose our “why” the work was done</a:t>
            </a:r>
          </a:p>
        </p:txBody>
      </p:sp>
      <p:sp>
        <p:nvSpPr>
          <p:cNvPr id="4" name="Footer Placeholder 3"/>
          <p:cNvSpPr>
            <a:spLocks noGrp="1"/>
          </p:cNvSpPr>
          <p:nvPr>
            <p:ph type="ftr" sz="quarter" idx="10"/>
          </p:nvPr>
        </p:nvSpPr>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1802336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 We Have?</a:t>
            </a:r>
            <a:endParaRPr lang="en-US" dirty="0"/>
          </a:p>
        </p:txBody>
      </p:sp>
      <p:sp>
        <p:nvSpPr>
          <p:cNvPr id="3" name="Content Placeholder 2"/>
          <p:cNvSpPr>
            <a:spLocks noGrp="1"/>
          </p:cNvSpPr>
          <p:nvPr>
            <p:ph idx="1"/>
          </p:nvPr>
        </p:nvSpPr>
        <p:spPr>
          <a:xfrm>
            <a:off x="0" y="908721"/>
            <a:ext cx="9144000" cy="4752527"/>
          </a:xfrm>
        </p:spPr>
        <p:txBody>
          <a:bodyPr/>
          <a:lstStyle/>
          <a:p>
            <a:r>
              <a:rPr lang="en-US" sz="2800" dirty="0" smtClean="0"/>
              <a:t>Great and early collaboration on Quality</a:t>
            </a:r>
          </a:p>
          <a:p>
            <a:r>
              <a:rPr lang="en-US" sz="2800" dirty="0" smtClean="0"/>
              <a:t>“Living Documentation” that the </a:t>
            </a:r>
            <a:r>
              <a:rPr lang="en-US" sz="2800" b="1" u="sng" dirty="0" smtClean="0"/>
              <a:t>business can understand</a:t>
            </a:r>
            <a:r>
              <a:rPr lang="en-US" sz="2800" dirty="0" smtClean="0"/>
              <a:t> and is “</a:t>
            </a:r>
            <a:r>
              <a:rPr lang="en-US" sz="2800" dirty="0" err="1" smtClean="0"/>
              <a:t>proveable</a:t>
            </a:r>
            <a:r>
              <a:rPr lang="en-US" sz="2800" dirty="0" smtClean="0"/>
              <a:t>”</a:t>
            </a:r>
          </a:p>
          <a:p>
            <a:pPr lvl="1"/>
            <a:r>
              <a:rPr lang="en-US" sz="2400" dirty="0" smtClean="0"/>
              <a:t>Very easy traceability – an “as built” spec</a:t>
            </a:r>
          </a:p>
          <a:p>
            <a:pPr lvl="1"/>
            <a:r>
              <a:rPr lang="en-US" sz="2400" dirty="0" smtClean="0"/>
              <a:t>“Stories” do not deliver an as build spec</a:t>
            </a:r>
          </a:p>
          <a:p>
            <a:pPr lvl="1"/>
            <a:r>
              <a:rPr lang="en-US" sz="2400" dirty="0" smtClean="0"/>
              <a:t>Imagine your last project was done this way</a:t>
            </a:r>
          </a:p>
          <a:p>
            <a:r>
              <a:rPr lang="en-US" sz="2800" dirty="0" smtClean="0"/>
              <a:t>A fast path to applications that are </a:t>
            </a:r>
            <a:r>
              <a:rPr lang="en-US" sz="2800" u="sng" dirty="0" smtClean="0"/>
              <a:t>designed</a:t>
            </a:r>
            <a:r>
              <a:rPr lang="en-US" sz="2800" dirty="0" smtClean="0"/>
              <a:t> to be testable with </a:t>
            </a:r>
            <a:r>
              <a:rPr lang="en-US" sz="2800" b="1" u="sng" dirty="0" smtClean="0"/>
              <a:t>automation</a:t>
            </a:r>
          </a:p>
          <a:p>
            <a:r>
              <a:rPr lang="en-US" sz="2800" dirty="0" smtClean="0"/>
              <a:t>Both unit and functional tests with a practical balance between the two</a:t>
            </a:r>
          </a:p>
          <a:p>
            <a:pPr lvl="1"/>
            <a:r>
              <a:rPr lang="en-US" sz="2400" dirty="0" smtClean="0"/>
              <a:t>Tests linked, stored and protected with the source code</a:t>
            </a:r>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35945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3" name="Picture 2"/>
          <p:cNvPicPr>
            <a:picLocks noChangeAspect="1"/>
          </p:cNvPicPr>
          <p:nvPr/>
        </p:nvPicPr>
        <p:blipFill>
          <a:blip r:embed="rId2"/>
          <a:stretch>
            <a:fillRect/>
          </a:stretch>
        </p:blipFill>
        <p:spPr>
          <a:xfrm>
            <a:off x="3454400" y="2171700"/>
            <a:ext cx="2222500" cy="2501900"/>
          </a:xfrm>
          <a:prstGeom prst="rect">
            <a:avLst/>
          </a:prstGeom>
        </p:spPr>
      </p:pic>
      <p:sp>
        <p:nvSpPr>
          <p:cNvPr id="4" name="Footer Placeholder 3"/>
          <p:cNvSpPr>
            <a:spLocks noGrp="1"/>
          </p:cNvSpPr>
          <p:nvPr>
            <p:ph type="ftr" sz="quarter" idx="10"/>
          </p:nvPr>
        </p:nvSpPr>
        <p:spPr>
          <a:xfrm>
            <a:off x="3131840" y="6619826"/>
            <a:ext cx="3024336" cy="193550"/>
          </a:xfrm>
        </p:spPr>
        <p:txBody>
          <a:bodyPr/>
          <a:lstStyle/>
          <a:p>
            <a:pPr algn="ctr">
              <a:defRPr/>
            </a:pPr>
            <a:r>
              <a:rPr lang="en-US" altLang="en-US" smtClean="0"/>
              <a:t>©2013-2017 Octopus Software LLC</a:t>
            </a:r>
            <a:endParaRPr lang="en-US" altLang="en-US"/>
          </a:p>
        </p:txBody>
      </p:sp>
    </p:spTree>
    <p:extLst>
      <p:ext uri="{BB962C8B-B14F-4D97-AF65-F5344CB8AC3E}">
        <p14:creationId xmlns:p14="http://schemas.microsoft.com/office/powerpoint/2010/main" val="4778737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a:stretch>
            <a:fillRect/>
          </a:stretch>
        </p:blipFill>
        <p:spPr>
          <a:xfrm>
            <a:off x="2267744" y="116632"/>
            <a:ext cx="4721973" cy="6474073"/>
          </a:xfrm>
          <a:prstGeom prst="rect">
            <a:avLst/>
          </a:prstGeom>
        </p:spPr>
      </p:pic>
      <p:sp>
        <p:nvSpPr>
          <p:cNvPr id="5" name="Footer Placeholder 4"/>
          <p:cNvSpPr>
            <a:spLocks noGrp="1"/>
          </p:cNvSpPr>
          <p:nvPr>
            <p:ph type="ftr" sz="quarter" idx="10"/>
          </p:nvPr>
        </p:nvSpPr>
        <p:spPr>
          <a:xfrm>
            <a:off x="3131840" y="6619826"/>
            <a:ext cx="3024336" cy="193550"/>
          </a:xfrm>
        </p:spPr>
        <p:txBody>
          <a:bodyPr/>
          <a:lstStyle/>
          <a:p>
            <a:pPr algn="ctr">
              <a:defRPr/>
            </a:pPr>
            <a:r>
              <a:rPr lang="en-US" altLang="en-US" smtClean="0"/>
              <a:t>©2013-2017 Octopus Software LLC</a:t>
            </a:r>
            <a:endParaRPr lang="en-US" altLang="en-US"/>
          </a:p>
        </p:txBody>
      </p:sp>
    </p:spTree>
    <p:extLst>
      <p:ext uri="{BB962C8B-B14F-4D97-AF65-F5344CB8AC3E}">
        <p14:creationId xmlns:p14="http://schemas.microsoft.com/office/powerpoint/2010/main" val="2672704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5125"/>
            <a:ext cx="8335838" cy="1325563"/>
          </a:xfrm>
        </p:spPr>
        <p:txBody>
          <a:bodyPr/>
          <a:lstStyle/>
          <a:p>
            <a:r>
              <a:rPr lang="en-US" dirty="0" smtClean="0"/>
              <a:t>TDD And BDD, What Are They?</a:t>
            </a:r>
            <a:endParaRPr lang="en-US" dirty="0"/>
          </a:p>
        </p:txBody>
      </p:sp>
      <p:sp>
        <p:nvSpPr>
          <p:cNvPr id="3" name="Content Placeholder 2"/>
          <p:cNvSpPr>
            <a:spLocks noGrp="1"/>
          </p:cNvSpPr>
          <p:nvPr>
            <p:ph idx="1"/>
          </p:nvPr>
        </p:nvSpPr>
        <p:spPr>
          <a:xfrm>
            <a:off x="107504" y="1525934"/>
            <a:ext cx="8928992" cy="4351338"/>
          </a:xfrm>
        </p:spPr>
        <p:txBody>
          <a:bodyPr/>
          <a:lstStyle/>
          <a:p>
            <a:pPr marL="0" indent="0">
              <a:buNone/>
            </a:pPr>
            <a:r>
              <a:rPr lang="en-US" sz="2800" b="1" u="sng" dirty="0"/>
              <a:t>BDD</a:t>
            </a:r>
            <a:r>
              <a:rPr lang="en-US" sz="2800" dirty="0"/>
              <a:t> – Behavior Driven </a:t>
            </a:r>
            <a:r>
              <a:rPr lang="en-US" sz="2800" dirty="0" smtClean="0"/>
              <a:t>Development</a:t>
            </a:r>
          </a:p>
          <a:p>
            <a:r>
              <a:rPr lang="en-US" sz="2800" dirty="0" smtClean="0"/>
              <a:t>Creating business specifications with examples to improve communication about intent, preserve that information and make it quickly “</a:t>
            </a:r>
            <a:r>
              <a:rPr lang="en-US" sz="2800" dirty="0" err="1" smtClean="0"/>
              <a:t>proveable</a:t>
            </a:r>
            <a:r>
              <a:rPr lang="en-US" sz="2800" dirty="0" smtClean="0"/>
              <a:t>”</a:t>
            </a:r>
          </a:p>
          <a:p>
            <a:r>
              <a:rPr lang="en-US" sz="2800" dirty="0" smtClean="0"/>
              <a:t>AKA ATDD, Specification by Example</a:t>
            </a:r>
            <a:endParaRPr lang="en-US" sz="2800" dirty="0"/>
          </a:p>
          <a:p>
            <a:pPr marL="0" indent="0">
              <a:buNone/>
            </a:pPr>
            <a:r>
              <a:rPr lang="en-US" sz="2800" b="1" u="sng" dirty="0" smtClean="0"/>
              <a:t>TDD</a:t>
            </a:r>
            <a:r>
              <a:rPr lang="en-US" sz="2800" dirty="0" smtClean="0"/>
              <a:t> – Test Driven Development</a:t>
            </a:r>
          </a:p>
          <a:p>
            <a:r>
              <a:rPr lang="en-US" sz="2800" dirty="0" smtClean="0"/>
              <a:t>Quick short cycles of design specifications (including detailed examples), creating designs and quickly validating those designs</a:t>
            </a:r>
          </a:p>
          <a:p>
            <a:pPr marL="0" indent="0">
              <a:buNone/>
            </a:pPr>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176076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4353003" y="4408994"/>
            <a:ext cx="1053857" cy="995338"/>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b="1" dirty="0" smtClean="0"/>
              <a:t>Application Code</a:t>
            </a:r>
            <a:endParaRPr lang="en-US" sz="1000" b="1" dirty="0"/>
          </a:p>
        </p:txBody>
      </p:sp>
      <p:graphicFrame>
        <p:nvGraphicFramePr>
          <p:cNvPr id="24" name="Diagram 23"/>
          <p:cNvGraphicFramePr/>
          <p:nvPr>
            <p:extLst>
              <p:ext uri="{D42A27DB-BD31-4B8C-83A1-F6EECF244321}">
                <p14:modId xmlns:p14="http://schemas.microsoft.com/office/powerpoint/2010/main" val="263517552"/>
              </p:ext>
            </p:extLst>
          </p:nvPr>
        </p:nvGraphicFramePr>
        <p:xfrm>
          <a:off x="2357578" y="2969022"/>
          <a:ext cx="5382774" cy="3461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1758655" y="906439"/>
            <a:ext cx="1448534" cy="1802481"/>
            <a:chOff x="1758655" y="906439"/>
            <a:chExt cx="1448534" cy="1802481"/>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8655" y="906439"/>
              <a:ext cx="1448534" cy="1444722"/>
            </a:xfrm>
            <a:prstGeom prst="rect">
              <a:avLst/>
            </a:prstGeom>
          </p:spPr>
        </p:pic>
        <p:sp>
          <p:nvSpPr>
            <p:cNvPr id="11" name="TextBox 10"/>
            <p:cNvSpPr txBox="1"/>
            <p:nvPr/>
          </p:nvSpPr>
          <p:spPr>
            <a:xfrm>
              <a:off x="2056864" y="2062589"/>
              <a:ext cx="902811" cy="646331"/>
            </a:xfrm>
            <a:prstGeom prst="rect">
              <a:avLst/>
            </a:prstGeom>
            <a:noFill/>
          </p:spPr>
          <p:txBody>
            <a:bodyPr wrap="none" rtlCol="0">
              <a:spAutoFit/>
            </a:bodyPr>
            <a:lstStyle/>
            <a:p>
              <a:r>
                <a:rPr lang="en-US" dirty="0" smtClean="0"/>
                <a:t>Goal</a:t>
              </a:r>
            </a:p>
            <a:p>
              <a:r>
                <a:rPr lang="en-US" dirty="0" smtClean="0"/>
                <a:t>Theory</a:t>
              </a:r>
              <a:endParaRPr lang="en-US" dirty="0"/>
            </a:p>
          </p:txBody>
        </p:sp>
      </p:grpSp>
      <p:sp>
        <p:nvSpPr>
          <p:cNvPr id="2" name="Title 1"/>
          <p:cNvSpPr>
            <a:spLocks noGrp="1"/>
          </p:cNvSpPr>
          <p:nvPr>
            <p:ph type="title"/>
          </p:nvPr>
        </p:nvSpPr>
        <p:spPr/>
        <p:txBody>
          <a:bodyPr/>
          <a:lstStyle/>
          <a:p>
            <a:r>
              <a:rPr lang="en-US" dirty="0" smtClean="0"/>
              <a:t>BDD Flow</a:t>
            </a:r>
            <a:endParaRPr lang="en-US" dirty="0"/>
          </a:p>
        </p:txBody>
      </p:sp>
      <p:grpSp>
        <p:nvGrpSpPr>
          <p:cNvPr id="5" name="Group 4"/>
          <p:cNvGrpSpPr/>
          <p:nvPr/>
        </p:nvGrpSpPr>
        <p:grpSpPr>
          <a:xfrm>
            <a:off x="251520" y="548680"/>
            <a:ext cx="1634117" cy="2003450"/>
            <a:chOff x="251520" y="548680"/>
            <a:chExt cx="1634117" cy="2003450"/>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1520" y="548680"/>
              <a:ext cx="1634117" cy="1261334"/>
            </a:xfrm>
            <a:prstGeom prst="rect">
              <a:avLst/>
            </a:prstGeom>
          </p:spPr>
        </p:pic>
        <p:sp>
          <p:nvSpPr>
            <p:cNvPr id="4" name="TextBox 3"/>
            <p:cNvSpPr txBox="1"/>
            <p:nvPr/>
          </p:nvSpPr>
          <p:spPr>
            <a:xfrm>
              <a:off x="360740" y="1628800"/>
              <a:ext cx="1402948" cy="923330"/>
            </a:xfrm>
            <a:prstGeom prst="rect">
              <a:avLst/>
            </a:prstGeom>
            <a:noFill/>
          </p:spPr>
          <p:txBody>
            <a:bodyPr wrap="none" rtlCol="0">
              <a:spAutoFit/>
            </a:bodyPr>
            <a:lstStyle/>
            <a:p>
              <a:r>
                <a:rPr lang="en-US" dirty="0" smtClean="0"/>
                <a:t>Customer &amp;</a:t>
              </a:r>
            </a:p>
            <a:p>
              <a:r>
                <a:rPr lang="en-US" dirty="0" smtClean="0"/>
                <a:t>Business</a:t>
              </a:r>
            </a:p>
            <a:p>
              <a:r>
                <a:rPr lang="en-US" dirty="0" smtClean="0"/>
                <a:t>Values</a:t>
              </a:r>
              <a:endParaRPr lang="en-US" dirty="0"/>
            </a:p>
          </p:txBody>
        </p:sp>
      </p:grpSp>
      <p:cxnSp>
        <p:nvCxnSpPr>
          <p:cNvPr id="8" name="Straight Arrow Connector 7"/>
          <p:cNvCxnSpPr/>
          <p:nvPr/>
        </p:nvCxnSpPr>
        <p:spPr>
          <a:xfrm flipV="1">
            <a:off x="1691680" y="1700808"/>
            <a:ext cx="720080" cy="10167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0" name="Group 9"/>
          <p:cNvGrpSpPr/>
          <p:nvPr/>
        </p:nvGrpSpPr>
        <p:grpSpPr>
          <a:xfrm>
            <a:off x="3943060" y="687028"/>
            <a:ext cx="1505963" cy="1879249"/>
            <a:chOff x="3943060" y="687028"/>
            <a:chExt cx="1505963" cy="1879249"/>
          </a:xfrm>
        </p:grpSpPr>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4039663" y="914739"/>
              <a:ext cx="1409360" cy="1477328"/>
            </a:xfrm>
            <a:prstGeom prst="rect">
              <a:avLst/>
            </a:prstGeom>
            <a:noFill/>
          </p:spPr>
          <p:txBody>
            <a:bodyPr wrap="none" rtlCol="0">
              <a:spAutoFit/>
            </a:bodyPr>
            <a:lstStyle/>
            <a:p>
              <a:r>
                <a:rPr lang="en-US" dirty="0" smtClean="0"/>
                <a:t>Epic 1</a:t>
              </a:r>
            </a:p>
            <a:p>
              <a:pPr marL="285750" indent="-285750">
                <a:buFontTx/>
                <a:buChar char="-"/>
              </a:pPr>
              <a:r>
                <a:rPr lang="en-US" dirty="0" smtClean="0"/>
                <a:t>Story 1</a:t>
              </a:r>
            </a:p>
            <a:p>
              <a:pPr marL="285750" indent="-285750">
                <a:buFontTx/>
                <a:buChar char="-"/>
              </a:pPr>
              <a:r>
                <a:rPr lang="en-US" dirty="0" smtClean="0"/>
                <a:t>Story 2</a:t>
              </a:r>
            </a:p>
            <a:p>
              <a:pPr marL="285750" indent="-285750">
                <a:buFontTx/>
                <a:buChar char="-"/>
              </a:pPr>
              <a:r>
                <a:rPr lang="en-US" dirty="0" smtClean="0"/>
                <a:t>Story 3</a:t>
              </a:r>
            </a:p>
            <a:p>
              <a:pPr marL="285750" indent="-285750">
                <a:buFontTx/>
                <a:buChar char="-"/>
              </a:pPr>
              <a:r>
                <a:rPr lang="en-US" dirty="0" smtClean="0"/>
                <a:t>Outcome</a:t>
              </a:r>
              <a:endParaRPr lang="en-US" dirty="0"/>
            </a:p>
          </p:txBody>
        </p:sp>
      </p:grpSp>
      <p:cxnSp>
        <p:nvCxnSpPr>
          <p:cNvPr id="13" name="Straight Arrow Connector 12"/>
          <p:cNvCxnSpPr>
            <a:stCxn id="6" idx="3"/>
            <a:endCxn id="7" idx="1"/>
          </p:cNvCxnSpPr>
          <p:nvPr/>
        </p:nvCxnSpPr>
        <p:spPr>
          <a:xfrm flipV="1">
            <a:off x="3207189" y="1626653"/>
            <a:ext cx="735871" cy="2147"/>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6" name="Group 15"/>
          <p:cNvGrpSpPr/>
          <p:nvPr/>
        </p:nvGrpSpPr>
        <p:grpSpPr>
          <a:xfrm>
            <a:off x="6358670" y="901679"/>
            <a:ext cx="1453690" cy="1879249"/>
            <a:chOff x="3943060" y="687028"/>
            <a:chExt cx="1453690" cy="1879249"/>
          </a:xfrm>
        </p:grpSpPr>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441420" cy="1600438"/>
            </a:xfrm>
            <a:prstGeom prst="rect">
              <a:avLst/>
            </a:prstGeom>
            <a:noFill/>
          </p:spPr>
          <p:txBody>
            <a:bodyPr wrap="none" rtlCol="0">
              <a:spAutoFit/>
            </a:bodyPr>
            <a:lstStyle/>
            <a:p>
              <a:r>
                <a:rPr lang="en-US" sz="1600" dirty="0" smtClean="0"/>
                <a:t>Story 1</a:t>
              </a:r>
            </a:p>
            <a:p>
              <a:pPr marL="285750" indent="-285750">
                <a:buFontTx/>
                <a:buChar char="-"/>
              </a:pPr>
              <a:r>
                <a:rPr lang="en-US" sz="1600" dirty="0" smtClean="0"/>
                <a:t>Example 1</a:t>
              </a:r>
            </a:p>
            <a:p>
              <a:pPr lvl="1"/>
              <a:r>
                <a:rPr lang="en-US" sz="1600" b="1" dirty="0" smtClean="0">
                  <a:solidFill>
                    <a:srgbClr val="00B050"/>
                  </a:solidFill>
                </a:rPr>
                <a:t>Given</a:t>
              </a:r>
            </a:p>
            <a:p>
              <a:pPr lvl="1"/>
              <a:r>
                <a:rPr lang="en-US" sz="1600" b="1" dirty="0" smtClean="0">
                  <a:solidFill>
                    <a:srgbClr val="00B050"/>
                  </a:solidFill>
                </a:rPr>
                <a:t>When</a:t>
              </a:r>
            </a:p>
            <a:p>
              <a:pPr lvl="1"/>
              <a:r>
                <a:rPr lang="en-US" sz="1600" b="1" dirty="0" smtClean="0">
                  <a:solidFill>
                    <a:srgbClr val="00B050"/>
                  </a:solidFill>
                </a:rPr>
                <a:t>Then</a:t>
              </a:r>
              <a:endParaRPr lang="en-US" sz="1600" b="1" dirty="0">
                <a:solidFill>
                  <a:srgbClr val="00B050"/>
                </a:solidFill>
              </a:endParaRPr>
            </a:p>
            <a:p>
              <a:pPr marL="285750" indent="-285750">
                <a:buFontTx/>
                <a:buChar char="-"/>
              </a:pPr>
              <a:endParaRPr lang="en-US" sz="1600" dirty="0"/>
            </a:p>
          </p:txBody>
        </p:sp>
      </p:grpSp>
      <p:cxnSp>
        <p:nvCxnSpPr>
          <p:cNvPr id="19" name="Straight Arrow Connector 18"/>
          <p:cNvCxnSpPr>
            <a:stCxn id="7" idx="3"/>
            <a:endCxn id="17" idx="1"/>
          </p:cNvCxnSpPr>
          <p:nvPr/>
        </p:nvCxnSpPr>
        <p:spPr>
          <a:xfrm>
            <a:off x="5388636" y="1626653"/>
            <a:ext cx="970034" cy="214651"/>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7" idx="2"/>
          </p:cNvCxnSpPr>
          <p:nvPr/>
        </p:nvCxnSpPr>
        <p:spPr>
          <a:xfrm flipH="1">
            <a:off x="5220072" y="2780928"/>
            <a:ext cx="1861386" cy="5760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2"/>
          </p:cNvCxnSpPr>
          <p:nvPr/>
        </p:nvCxnSpPr>
        <p:spPr>
          <a:xfrm flipH="1">
            <a:off x="6228184" y="2780928"/>
            <a:ext cx="853274" cy="1628066"/>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31" name="Group 30"/>
          <p:cNvGrpSpPr/>
          <p:nvPr/>
        </p:nvGrpSpPr>
        <p:grpSpPr>
          <a:xfrm>
            <a:off x="1007254" y="2725456"/>
            <a:ext cx="1692538" cy="1879249"/>
            <a:chOff x="3943060" y="687028"/>
            <a:chExt cx="1692538" cy="1879249"/>
          </a:xfrm>
        </p:grpSpPr>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33" name="TextBox 32"/>
            <p:cNvSpPr txBox="1"/>
            <p:nvPr/>
          </p:nvSpPr>
          <p:spPr>
            <a:xfrm>
              <a:off x="3955330" y="888343"/>
              <a:ext cx="1680268" cy="1169551"/>
            </a:xfrm>
            <a:prstGeom prst="rect">
              <a:avLst/>
            </a:prstGeom>
            <a:noFill/>
          </p:spPr>
          <p:txBody>
            <a:bodyPr wrap="none" rtlCol="0">
              <a:spAutoFit/>
            </a:bodyPr>
            <a:lstStyle/>
            <a:p>
              <a:r>
                <a:rPr lang="en-US" sz="1400" dirty="0" smtClean="0"/>
                <a:t>Lite Design 1</a:t>
              </a:r>
            </a:p>
            <a:p>
              <a:pPr marL="285750" indent="-285750">
                <a:buFontTx/>
                <a:buChar char="-"/>
              </a:pPr>
              <a:r>
                <a:rPr lang="en-US" sz="1400" dirty="0" smtClean="0"/>
                <a:t>Class 1</a:t>
              </a:r>
            </a:p>
            <a:p>
              <a:pPr marL="742950" lvl="1" indent="-285750">
                <a:buFontTx/>
                <a:buChar char="-"/>
              </a:pPr>
              <a:r>
                <a:rPr lang="en-US" sz="1400" dirty="0" smtClean="0"/>
                <a:t>Method 1</a:t>
              </a:r>
            </a:p>
            <a:p>
              <a:pPr marL="742950" lvl="1" indent="-285750">
                <a:buFontTx/>
                <a:buChar char="-"/>
              </a:pPr>
              <a:r>
                <a:rPr lang="en-US" sz="1400" dirty="0" smtClean="0"/>
                <a:t>Method 2</a:t>
              </a:r>
            </a:p>
            <a:p>
              <a:pPr marL="285750" indent="-285750">
                <a:buFontTx/>
                <a:buChar char="-"/>
              </a:pPr>
              <a:r>
                <a:rPr lang="en-US" sz="1400" dirty="0" smtClean="0"/>
                <a:t>Class 2</a:t>
              </a:r>
              <a:endParaRPr lang="en-US" sz="1400" dirty="0"/>
            </a:p>
          </p:txBody>
        </p:sp>
      </p:grpSp>
      <p:cxnSp>
        <p:nvCxnSpPr>
          <p:cNvPr id="34" name="Straight Arrow Connector 33"/>
          <p:cNvCxnSpPr>
            <a:stCxn id="32" idx="2"/>
          </p:cNvCxnSpPr>
          <p:nvPr/>
        </p:nvCxnSpPr>
        <p:spPr>
          <a:xfrm>
            <a:off x="1730042" y="4604705"/>
            <a:ext cx="1545814" cy="552487"/>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17" idx="2"/>
          </p:cNvCxnSpPr>
          <p:nvPr/>
        </p:nvCxnSpPr>
        <p:spPr>
          <a:xfrm flipH="1">
            <a:off x="2411760" y="2780928"/>
            <a:ext cx="4669698" cy="18809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32" idx="2"/>
            <a:endCxn id="40" idx="2"/>
          </p:cNvCxnSpPr>
          <p:nvPr/>
        </p:nvCxnSpPr>
        <p:spPr>
          <a:xfrm>
            <a:off x="1730042" y="4604705"/>
            <a:ext cx="2622961" cy="301958"/>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6876257" y="3198455"/>
            <a:ext cx="2267744" cy="3323987"/>
          </a:xfrm>
          <a:prstGeom prst="rect">
            <a:avLst/>
          </a:prstGeom>
          <a:noFill/>
        </p:spPr>
        <p:txBody>
          <a:bodyPr wrap="square" rtlCol="0">
            <a:spAutoFit/>
          </a:bodyPr>
          <a:lstStyle/>
          <a:p>
            <a:r>
              <a:rPr lang="en-US" sz="1400" dirty="0" smtClean="0"/>
              <a:t>Deliverables:</a:t>
            </a:r>
          </a:p>
          <a:p>
            <a:pPr marL="285750" indent="-285750">
              <a:buFont typeface="Arial" panose="020B0604020202020204" pitchFamily="34" charset="0"/>
              <a:buChar char="•"/>
            </a:pPr>
            <a:r>
              <a:rPr lang="en-US" sz="1400" dirty="0" smtClean="0"/>
              <a:t>Great team collaboration</a:t>
            </a:r>
          </a:p>
          <a:p>
            <a:pPr marL="285750" indent="-285750">
              <a:buFont typeface="Arial" panose="020B0604020202020204" pitchFamily="34" charset="0"/>
              <a:buChar char="•"/>
            </a:pPr>
            <a:r>
              <a:rPr lang="en-US" sz="1400" dirty="0" smtClean="0"/>
              <a:t>“Living” spec document</a:t>
            </a:r>
          </a:p>
          <a:p>
            <a:pPr marL="285750" indent="-285750">
              <a:buFont typeface="Arial" panose="020B0604020202020204" pitchFamily="34" charset="0"/>
              <a:buChar char="•"/>
            </a:pPr>
            <a:r>
              <a:rPr lang="en-US" sz="1400" dirty="0" smtClean="0"/>
              <a:t>Incremental, </a:t>
            </a:r>
            <a:r>
              <a:rPr lang="en-US" sz="1400" dirty="0" err="1" smtClean="0"/>
              <a:t>proveable</a:t>
            </a:r>
            <a:r>
              <a:rPr lang="en-US" sz="1400" dirty="0" smtClean="0"/>
              <a:t> progress</a:t>
            </a:r>
          </a:p>
          <a:p>
            <a:pPr marL="285750" indent="-285750">
              <a:buFont typeface="Arial" panose="020B0604020202020204" pitchFamily="34" charset="0"/>
              <a:buChar char="•"/>
            </a:pPr>
            <a:r>
              <a:rPr lang="en-US" sz="1400" dirty="0" smtClean="0"/>
              <a:t>Balance between spec and unit testing</a:t>
            </a:r>
          </a:p>
          <a:p>
            <a:pPr marL="285750" indent="-285750">
              <a:buFont typeface="Arial" panose="020B0604020202020204" pitchFamily="34" charset="0"/>
              <a:buChar char="•"/>
            </a:pPr>
            <a:r>
              <a:rPr lang="en-US" sz="1400" dirty="0" smtClean="0"/>
              <a:t>Discipline on testing and sequence</a:t>
            </a:r>
          </a:p>
          <a:p>
            <a:pPr marL="285750" indent="-285750">
              <a:buFont typeface="Arial" panose="020B0604020202020204" pitchFamily="34" charset="0"/>
              <a:buChar char="•"/>
            </a:pPr>
            <a:r>
              <a:rPr lang="en-US" sz="1400" dirty="0" smtClean="0"/>
              <a:t>Applications designed to be auto tested</a:t>
            </a:r>
          </a:p>
          <a:p>
            <a:pPr marL="285750" indent="-285750">
              <a:buFont typeface="Arial" panose="020B0604020202020204" pitchFamily="34" charset="0"/>
              <a:buChar char="•"/>
            </a:pPr>
            <a:r>
              <a:rPr lang="en-US" sz="1400" dirty="0" smtClean="0">
                <a:solidFill>
                  <a:srgbClr val="AE1517"/>
                </a:solidFill>
              </a:rPr>
              <a:t>Missing: </a:t>
            </a:r>
            <a:r>
              <a:rPr lang="en-US" sz="1400" u="sng" dirty="0" smtClean="0">
                <a:solidFill>
                  <a:srgbClr val="AE1517"/>
                </a:solidFill>
              </a:rPr>
              <a:t>value</a:t>
            </a:r>
            <a:r>
              <a:rPr lang="en-US" sz="1400" dirty="0" smtClean="0">
                <a:solidFill>
                  <a:srgbClr val="AE1517"/>
                </a:solidFill>
              </a:rPr>
              <a:t> feedback</a:t>
            </a:r>
            <a:endParaRPr lang="en-US" sz="1400" dirty="0">
              <a:solidFill>
                <a:srgbClr val="AE1517"/>
              </a:solidFill>
            </a:endParaRPr>
          </a:p>
        </p:txBody>
      </p:sp>
      <p:sp>
        <p:nvSpPr>
          <p:cNvPr id="14" name="Footer Placeholder 13"/>
          <p:cNvSpPr>
            <a:spLocks noGrp="1"/>
          </p:cNvSpPr>
          <p:nvPr>
            <p:ph type="ftr" sz="quarter" idx="10"/>
          </p:nvPr>
        </p:nvSpPr>
        <p:spPr>
          <a:xfrm>
            <a:off x="3131840" y="6619826"/>
            <a:ext cx="3024336" cy="193550"/>
          </a:xfrm>
        </p:spPr>
        <p:txBody>
          <a:bodyPr/>
          <a:lstStyle/>
          <a:p>
            <a:pPr algn="ctr">
              <a:defRPr/>
            </a:pPr>
            <a:r>
              <a:rPr lang="en-US" altLang="en-US" smtClean="0"/>
              <a:t>©2013-2017 Octopus Software LLC</a:t>
            </a:r>
            <a:endParaRPr lang="en-US" altLang="en-US"/>
          </a:p>
        </p:txBody>
      </p:sp>
      <p:cxnSp>
        <p:nvCxnSpPr>
          <p:cNvPr id="23" name="Elbow Connector 22"/>
          <p:cNvCxnSpPr/>
          <p:nvPr/>
        </p:nvCxnSpPr>
        <p:spPr>
          <a:xfrm rot="10800000">
            <a:off x="467544" y="2552130"/>
            <a:ext cx="4320480" cy="2852204"/>
          </a:xfrm>
          <a:prstGeom prst="curvedConnector3">
            <a:avLst>
              <a:gd name="adj1" fmla="val 100620"/>
            </a:avLst>
          </a:prstGeom>
          <a:ln w="28575">
            <a:solidFill>
              <a:srgbClr val="FF0000"/>
            </a:solidFill>
            <a:prstDash val="dash"/>
            <a:tailEnd type="stealth" w="lg" len="lg"/>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499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anim calcmode="lin" valueType="num">
                                      <p:cBhvr>
                                        <p:cTn id="44" dur="1000" fill="hold"/>
                                        <p:tgtEl>
                                          <p:spTgt spid="41"/>
                                        </p:tgtEl>
                                        <p:attrNameLst>
                                          <p:attrName>ppt_x</p:attrName>
                                        </p:attrNameLst>
                                      </p:cBhvr>
                                      <p:tavLst>
                                        <p:tav tm="0">
                                          <p:val>
                                            <p:strVal val="#ppt_x"/>
                                          </p:val>
                                        </p:tav>
                                        <p:tav tm="100000">
                                          <p:val>
                                            <p:strVal val="#ppt_x"/>
                                          </p:val>
                                        </p:tav>
                                      </p:tavLst>
                                    </p:anim>
                                    <p:anim calcmode="lin" valueType="num">
                                      <p:cBhvr>
                                        <p:cTn id="45" dur="1000" fill="hold"/>
                                        <p:tgtEl>
                                          <p:spTgt spid="4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1000"/>
                                        <p:tgtEl>
                                          <p:spTgt spid="40"/>
                                        </p:tgtEl>
                                      </p:cBhvr>
                                    </p:animEffect>
                                    <p:anim calcmode="lin" valueType="num">
                                      <p:cBhvr>
                                        <p:cTn id="49" dur="1000" fill="hold"/>
                                        <p:tgtEl>
                                          <p:spTgt spid="40"/>
                                        </p:tgtEl>
                                        <p:attrNameLst>
                                          <p:attrName>ppt_x</p:attrName>
                                        </p:attrNameLst>
                                      </p:cBhvr>
                                      <p:tavLst>
                                        <p:tav tm="0">
                                          <p:val>
                                            <p:strVal val="#ppt_x"/>
                                          </p:val>
                                        </p:tav>
                                        <p:tav tm="100000">
                                          <p:val>
                                            <p:strVal val="#ppt_x"/>
                                          </p:val>
                                        </p:tav>
                                      </p:tavLst>
                                    </p:anim>
                                    <p:anim calcmode="lin" valueType="num">
                                      <p:cBhvr>
                                        <p:cTn id="5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Graphic spid="24" grpId="0">
        <p:bldAsOne/>
      </p:bldGraphic>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dirty="0" smtClean="0"/>
              <a:t>TDD</a:t>
            </a:r>
            <a:endParaRPr lang="en-US" dirty="0"/>
          </a:p>
        </p:txBody>
      </p:sp>
      <p:sp>
        <p:nvSpPr>
          <p:cNvPr id="3" name="Content Placeholder 2"/>
          <p:cNvSpPr>
            <a:spLocks noGrp="1"/>
          </p:cNvSpPr>
          <p:nvPr>
            <p:ph idx="1"/>
          </p:nvPr>
        </p:nvSpPr>
        <p:spPr>
          <a:xfrm>
            <a:off x="35496" y="1268760"/>
            <a:ext cx="6031582" cy="2683495"/>
          </a:xfrm>
        </p:spPr>
        <p:txBody>
          <a:bodyPr/>
          <a:lstStyle/>
          <a:p>
            <a:pPr marL="0" indent="0">
              <a:lnSpc>
                <a:spcPct val="90000"/>
              </a:lnSpc>
              <a:spcBef>
                <a:spcPts val="600"/>
              </a:spcBef>
              <a:buNone/>
            </a:pPr>
            <a:r>
              <a:rPr lang="en-US" sz="2800" dirty="0" smtClean="0"/>
              <a:t>There is a simple, very short cycle to this:</a:t>
            </a:r>
          </a:p>
          <a:p>
            <a:pPr marL="457200" indent="-457200">
              <a:lnSpc>
                <a:spcPct val="90000"/>
              </a:lnSpc>
              <a:spcBef>
                <a:spcPts val="600"/>
              </a:spcBef>
              <a:buFont typeface="+mj-lt"/>
              <a:buAutoNum type="arabicPeriod"/>
            </a:pPr>
            <a:r>
              <a:rPr lang="en-US" sz="2800" dirty="0" smtClean="0"/>
              <a:t>Write a test for a design</a:t>
            </a:r>
          </a:p>
          <a:p>
            <a:pPr marL="457200" indent="-457200">
              <a:lnSpc>
                <a:spcPct val="90000"/>
              </a:lnSpc>
              <a:spcBef>
                <a:spcPts val="600"/>
              </a:spcBef>
              <a:buFont typeface="+mj-lt"/>
              <a:buAutoNum type="arabicPeriod"/>
            </a:pPr>
            <a:r>
              <a:rPr lang="en-US" sz="2800" dirty="0" smtClean="0"/>
              <a:t>See it </a:t>
            </a:r>
            <a:r>
              <a:rPr lang="en-US" sz="2800" dirty="0" smtClean="0">
                <a:solidFill>
                  <a:srgbClr val="FF0000"/>
                </a:solidFill>
              </a:rPr>
              <a:t>fail</a:t>
            </a:r>
          </a:p>
          <a:p>
            <a:pPr marL="457200" indent="-457200">
              <a:lnSpc>
                <a:spcPct val="90000"/>
              </a:lnSpc>
              <a:spcBef>
                <a:spcPts val="600"/>
              </a:spcBef>
              <a:buFont typeface="+mj-lt"/>
              <a:buAutoNum type="arabicPeriod"/>
            </a:pPr>
            <a:r>
              <a:rPr lang="en-US" sz="2800" dirty="0" smtClean="0"/>
              <a:t>Write code to get it to </a:t>
            </a:r>
            <a:r>
              <a:rPr lang="en-US" sz="2800" dirty="0" smtClean="0">
                <a:solidFill>
                  <a:srgbClr val="00B050"/>
                </a:solidFill>
              </a:rPr>
              <a:t>pass</a:t>
            </a:r>
          </a:p>
          <a:p>
            <a:pPr marL="457200" indent="-457200">
              <a:lnSpc>
                <a:spcPct val="90000"/>
              </a:lnSpc>
              <a:spcBef>
                <a:spcPts val="600"/>
              </a:spcBef>
              <a:buFont typeface="+mj-lt"/>
              <a:buAutoNum type="arabicPeriod"/>
            </a:pPr>
            <a:r>
              <a:rPr lang="en-US" sz="2800" dirty="0" smtClean="0"/>
              <a:t>Clean and improve as you go</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grpSp>
        <p:nvGrpSpPr>
          <p:cNvPr id="7" name="Group 6"/>
          <p:cNvGrpSpPr/>
          <p:nvPr/>
        </p:nvGrpSpPr>
        <p:grpSpPr>
          <a:xfrm>
            <a:off x="5014900" y="2895327"/>
            <a:ext cx="4021596" cy="2987099"/>
            <a:chOff x="5014900" y="2895327"/>
            <a:chExt cx="4021596" cy="2987099"/>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t>Red (fail)</a:t>
              </a:r>
              <a:endParaRPr lang="en-US" sz="1600" dirty="0"/>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smtClean="0">
                  <a:solidFill>
                    <a:schemeClr val="tx1"/>
                  </a:solidFill>
                </a:rPr>
                <a:t>Green (pass)</a:t>
              </a:r>
              <a:endParaRPr lang="en-US" sz="1600" dirty="0">
                <a:solidFill>
                  <a:schemeClr val="tx1"/>
                </a:solidFill>
              </a:endParaRP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b="1" dirty="0" smtClean="0">
                  <a:solidFill>
                    <a:schemeClr val="tx1"/>
                  </a:solidFill>
                </a:rPr>
                <a:t>Refactor</a:t>
              </a:r>
              <a:endParaRPr lang="en-US" sz="1200" b="1" dirty="0">
                <a:solidFill>
                  <a:schemeClr val="tx1"/>
                </a:solidFill>
              </a:endParaRP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smtClean="0">
                  <a:solidFill>
                    <a:srgbClr val="FF0000"/>
                  </a:solidFill>
                </a:rPr>
                <a:t>Right a test that fails</a:t>
              </a:r>
              <a:endParaRPr lang="en-US" sz="1200" dirty="0">
                <a:solidFill>
                  <a:srgbClr val="FF0000"/>
                </a:solidFill>
              </a:endParaRPr>
            </a:p>
          </p:txBody>
        </p:sp>
        <p:sp>
          <p:nvSpPr>
            <p:cNvPr id="15" name="TextBox 14"/>
            <p:cNvSpPr txBox="1"/>
            <p:nvPr/>
          </p:nvSpPr>
          <p:spPr>
            <a:xfrm>
              <a:off x="8003232" y="5236095"/>
              <a:ext cx="1033264" cy="646331"/>
            </a:xfrm>
            <a:prstGeom prst="rect">
              <a:avLst/>
            </a:prstGeom>
            <a:solidFill>
              <a:srgbClr val="9BFFC8"/>
            </a:solidFill>
          </p:spPr>
          <p:txBody>
            <a:bodyPr wrap="square" rtlCol="0">
              <a:spAutoFit/>
            </a:bodyPr>
            <a:lstStyle/>
            <a:p>
              <a:r>
                <a:rPr lang="en-US" sz="1200" dirty="0" smtClean="0">
                  <a:solidFill>
                    <a:srgbClr val="00B050"/>
                  </a:solidFill>
                </a:rPr>
                <a:t>Just enough code to pass</a:t>
              </a:r>
              <a:endParaRPr lang="en-US" sz="1200" dirty="0">
                <a:solidFill>
                  <a:srgbClr val="00B050"/>
                </a:solidFill>
              </a:endParaRPr>
            </a:p>
          </p:txBody>
        </p:sp>
        <p:sp>
          <p:nvSpPr>
            <p:cNvPr id="16" name="TextBox 15"/>
            <p:cNvSpPr txBox="1"/>
            <p:nvPr/>
          </p:nvSpPr>
          <p:spPr>
            <a:xfrm>
              <a:off x="5014900" y="5143399"/>
              <a:ext cx="1033264" cy="646331"/>
            </a:xfrm>
            <a:prstGeom prst="rect">
              <a:avLst/>
            </a:prstGeom>
            <a:solidFill>
              <a:srgbClr val="FFFFCC"/>
            </a:solidFill>
          </p:spPr>
          <p:txBody>
            <a:bodyPr wrap="square" rtlCol="0">
              <a:spAutoFit/>
            </a:bodyPr>
            <a:lstStyle/>
            <a:p>
              <a:r>
                <a:rPr lang="en-US" sz="1200" dirty="0" smtClean="0">
                  <a:solidFill>
                    <a:srgbClr val="00B050"/>
                  </a:solidFill>
                </a:rPr>
                <a:t>Improve design &amp; code</a:t>
              </a:r>
              <a:endParaRPr lang="en-US" sz="1200" dirty="0">
                <a:solidFill>
                  <a:srgbClr val="00B050"/>
                </a:solidFill>
              </a:endParaRP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smtClean="0"/>
                <a:t>Repeat</a:t>
              </a:r>
              <a:endParaRPr lang="en-US" dirty="0"/>
            </a:p>
          </p:txBody>
        </p:sp>
      </p:grpSp>
    </p:spTree>
    <p:extLst>
      <p:ext uri="{BB962C8B-B14F-4D97-AF65-F5344CB8AC3E}">
        <p14:creationId xmlns:p14="http://schemas.microsoft.com/office/powerpoint/2010/main" val="4028953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5" y="0"/>
            <a:ext cx="7886700" cy="1325563"/>
          </a:xfrm>
        </p:spPr>
        <p:txBody>
          <a:bodyPr/>
          <a:lstStyle/>
          <a:p>
            <a:r>
              <a:rPr lang="en-US" dirty="0" smtClean="0"/>
              <a:t>Who “Does” BDD/TDD?</a:t>
            </a:r>
            <a:endParaRPr lang="en-US" dirty="0"/>
          </a:p>
        </p:txBody>
      </p:sp>
      <p:sp>
        <p:nvSpPr>
          <p:cNvPr id="3" name="Content Placeholder 2"/>
          <p:cNvSpPr>
            <a:spLocks noGrp="1"/>
          </p:cNvSpPr>
          <p:nvPr>
            <p:ph idx="1"/>
          </p:nvPr>
        </p:nvSpPr>
        <p:spPr>
          <a:xfrm>
            <a:off x="0" y="908720"/>
            <a:ext cx="8928992" cy="4351338"/>
          </a:xfrm>
        </p:spPr>
        <p:txBody>
          <a:bodyPr/>
          <a:lstStyle/>
          <a:p>
            <a:pPr marL="457200" indent="-457200">
              <a:buFont typeface="Arial"/>
              <a:buChar char="•"/>
            </a:pPr>
            <a:r>
              <a:rPr lang="en-US" sz="2400" dirty="0" smtClean="0"/>
              <a:t>The “Three Amigos” – PO/BA, Dev and Tester – “everyone”</a:t>
            </a:r>
          </a:p>
          <a:p>
            <a:pPr marL="457200" indent="-457200">
              <a:buFont typeface="Arial"/>
              <a:buChar char="•"/>
            </a:pPr>
            <a:r>
              <a:rPr lang="en-US" sz="2400" dirty="0" smtClean="0"/>
              <a:t>It starts with the Product Owner who is the subject matter “expert” on what the value is of the Epic/Story</a:t>
            </a:r>
          </a:p>
          <a:p>
            <a:pPr marL="457200" indent="-457200">
              <a:buFont typeface="Arial"/>
              <a:buChar char="•"/>
            </a:pPr>
            <a:r>
              <a:rPr lang="en-US" sz="2400" dirty="0" smtClean="0"/>
              <a:t>As much as they can, the PO puts pen to paper to describe the </a:t>
            </a:r>
            <a:r>
              <a:rPr lang="en-US" sz="2400" b="1" u="sng" dirty="0" smtClean="0"/>
              <a:t>value</a:t>
            </a:r>
            <a:r>
              <a:rPr lang="en-US" sz="2400" dirty="0" smtClean="0"/>
              <a:t> &amp; </a:t>
            </a:r>
            <a:r>
              <a:rPr lang="en-US" sz="2400" b="1" u="sng" dirty="0" smtClean="0"/>
              <a:t>what</a:t>
            </a:r>
            <a:r>
              <a:rPr lang="en-US" sz="2400" dirty="0" smtClean="0"/>
              <a:t> they want to get out of the epic/story</a:t>
            </a:r>
          </a:p>
          <a:p>
            <a:pPr marL="798513" lvl="1" indent="-457200">
              <a:buFont typeface="Arial"/>
              <a:buChar char="•"/>
            </a:pPr>
            <a:r>
              <a:rPr lang="en-US" sz="2000" dirty="0" smtClean="0"/>
              <a:t>Accountable and responsible to the stakeholders to get the value (Key part of job – “cat herder” for stakeholders)</a:t>
            </a:r>
          </a:p>
          <a:p>
            <a:pPr marL="798513" lvl="1" indent="-457200">
              <a:buFont typeface="Arial"/>
              <a:buChar char="•"/>
            </a:pPr>
            <a:r>
              <a:rPr lang="en-US" sz="2000" dirty="0" smtClean="0"/>
              <a:t>Accountable and responsible to provide clarity to the development team (Key part of job – “speak with one voice” on behalf of stakeholders)</a:t>
            </a:r>
          </a:p>
          <a:p>
            <a:pPr marL="457200" indent="-457200">
              <a:buFont typeface="Arial"/>
              <a:buChar char="•"/>
            </a:pPr>
            <a:r>
              <a:rPr lang="en-US" sz="2400" dirty="0" smtClean="0"/>
              <a:t>A Business Analyst can assist the PO in getting clarity on the details</a:t>
            </a:r>
          </a:p>
          <a:p>
            <a:endParaRPr lang="en-US" sz="2400" dirty="0"/>
          </a:p>
        </p:txBody>
      </p:sp>
      <p:pic>
        <p:nvPicPr>
          <p:cNvPr id="4" name="Picture 3"/>
          <p:cNvPicPr>
            <a:picLocks noChangeAspect="1"/>
          </p:cNvPicPr>
          <p:nvPr/>
        </p:nvPicPr>
        <p:blipFill>
          <a:blip r:embed="rId3"/>
          <a:stretch>
            <a:fillRect/>
          </a:stretch>
        </p:blipFill>
        <p:spPr>
          <a:xfrm>
            <a:off x="3139336" y="5130861"/>
            <a:ext cx="2394402" cy="1037917"/>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290758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 y="-979"/>
            <a:ext cx="7886700" cy="1325563"/>
          </a:xfrm>
        </p:spPr>
        <p:txBody>
          <a:bodyPr/>
          <a:lstStyle/>
          <a:p>
            <a:r>
              <a:rPr lang="en-US" dirty="0" smtClean="0"/>
              <a:t>Who “Does” BDD/TDD (2)?</a:t>
            </a:r>
            <a:endParaRPr lang="en-US" dirty="0"/>
          </a:p>
        </p:txBody>
      </p:sp>
      <p:sp>
        <p:nvSpPr>
          <p:cNvPr id="3" name="Content Placeholder 2"/>
          <p:cNvSpPr>
            <a:spLocks noGrp="1"/>
          </p:cNvSpPr>
          <p:nvPr>
            <p:ph idx="1"/>
          </p:nvPr>
        </p:nvSpPr>
        <p:spPr>
          <a:xfrm>
            <a:off x="-2332" y="877862"/>
            <a:ext cx="9036496" cy="5071418"/>
          </a:xfrm>
        </p:spPr>
        <p:txBody>
          <a:bodyPr/>
          <a:lstStyle/>
          <a:p>
            <a:pPr marL="0" indent="0">
              <a:buNone/>
            </a:pPr>
            <a:r>
              <a:rPr lang="en-US" sz="2000" dirty="0" smtClean="0"/>
              <a:t>In </a:t>
            </a:r>
            <a:r>
              <a:rPr lang="en-US" sz="2000" u="sng" dirty="0" smtClean="0"/>
              <a:t>Release Planning</a:t>
            </a:r>
            <a:r>
              <a:rPr lang="en-US" sz="2000" dirty="0" smtClean="0"/>
              <a:t>, the PO will describe the Epics/Stories to allow the team to perform initial high-level sizing:</a:t>
            </a:r>
          </a:p>
          <a:p>
            <a:pPr marL="798513" lvl="1" indent="-457200">
              <a:buFont typeface="Arial"/>
              <a:buChar char="•"/>
            </a:pPr>
            <a:r>
              <a:rPr lang="en-US" sz="1800" dirty="0" smtClean="0"/>
              <a:t>Team will take the info from the PO and details</a:t>
            </a:r>
            <a:r>
              <a:rPr lang="en-US" sz="1800" u="sng" dirty="0" smtClean="0"/>
              <a:t> just enough to size</a:t>
            </a:r>
          </a:p>
          <a:p>
            <a:pPr marL="798513" lvl="1" indent="-457200">
              <a:buFont typeface="Arial"/>
              <a:buChar char="•"/>
            </a:pPr>
            <a:r>
              <a:rPr lang="en-US" sz="1800" dirty="0" smtClean="0"/>
              <a:t>Any details and assumptions will be captured:</a:t>
            </a:r>
          </a:p>
          <a:p>
            <a:pPr marL="1144587" lvl="4" indent="0">
              <a:buNone/>
            </a:pPr>
            <a:r>
              <a:rPr lang="en-US" sz="1800" dirty="0" smtClean="0"/>
              <a:t>In order to</a:t>
            </a:r>
            <a:r>
              <a:rPr lang="en-US" sz="1800" dirty="0" smtClean="0">
                <a:solidFill>
                  <a:srgbClr val="7DD330"/>
                </a:solidFill>
              </a:rPr>
              <a:t> </a:t>
            </a:r>
            <a:r>
              <a:rPr lang="en-US" sz="1800" dirty="0" smtClean="0">
                <a:solidFill>
                  <a:srgbClr val="0070C0"/>
                </a:solidFill>
              </a:rPr>
              <a:t>[get this customer/business </a:t>
            </a:r>
            <a:r>
              <a:rPr lang="en-US" sz="1800" u="sng" dirty="0" smtClean="0">
                <a:solidFill>
                  <a:srgbClr val="0070C0"/>
                </a:solidFill>
              </a:rPr>
              <a:t>value</a:t>
            </a:r>
            <a:r>
              <a:rPr lang="en-US" sz="1800" dirty="0" smtClean="0">
                <a:solidFill>
                  <a:srgbClr val="0070C0"/>
                </a:solidFill>
              </a:rPr>
              <a:t>]</a:t>
            </a:r>
          </a:p>
          <a:p>
            <a:pPr marL="1144587" lvl="4" indent="0">
              <a:buNone/>
            </a:pPr>
            <a:r>
              <a:rPr lang="en-US" sz="1800" dirty="0" smtClean="0"/>
              <a:t>As a </a:t>
            </a:r>
            <a:r>
              <a:rPr lang="en-US" sz="1800" dirty="0" smtClean="0">
                <a:solidFill>
                  <a:srgbClr val="0070C0"/>
                </a:solidFill>
              </a:rPr>
              <a:t>[role]</a:t>
            </a:r>
          </a:p>
          <a:p>
            <a:pPr marL="1144587" lvl="4" indent="0">
              <a:buNone/>
            </a:pPr>
            <a:r>
              <a:rPr lang="en-US" sz="1800" dirty="0" smtClean="0"/>
              <a:t>I want </a:t>
            </a:r>
            <a:r>
              <a:rPr lang="en-US" sz="1800" dirty="0" smtClean="0">
                <a:solidFill>
                  <a:srgbClr val="0070C0"/>
                </a:solidFill>
              </a:rPr>
              <a:t>[this feature or functionality] </a:t>
            </a:r>
          </a:p>
          <a:p>
            <a:pPr marL="1487487" lvl="4" indent="-342900"/>
            <a:r>
              <a:rPr lang="en-US" sz="1800" dirty="0" smtClean="0"/>
              <a:t>And might have acceptance criteria (examples):</a:t>
            </a:r>
          </a:p>
          <a:p>
            <a:pPr marL="1773237" lvl="5" indent="0">
              <a:buNone/>
            </a:pPr>
            <a:r>
              <a:rPr lang="en-US" dirty="0" smtClean="0"/>
              <a:t>Given </a:t>
            </a:r>
            <a:r>
              <a:rPr lang="en-US" dirty="0" smtClean="0">
                <a:solidFill>
                  <a:srgbClr val="0070C0"/>
                </a:solidFill>
              </a:rPr>
              <a:t>[a repeatable starting point]</a:t>
            </a:r>
          </a:p>
          <a:p>
            <a:pPr marL="1773237" lvl="5" indent="0">
              <a:buNone/>
            </a:pPr>
            <a:r>
              <a:rPr lang="en-US" dirty="0" smtClean="0"/>
              <a:t>When </a:t>
            </a:r>
            <a:r>
              <a:rPr lang="en-US" dirty="0" smtClean="0">
                <a:solidFill>
                  <a:srgbClr val="0070C0"/>
                </a:solidFill>
              </a:rPr>
              <a:t>[system or user action]</a:t>
            </a:r>
          </a:p>
          <a:p>
            <a:pPr marL="1773237" lvl="5" indent="0">
              <a:buNone/>
            </a:pPr>
            <a:r>
              <a:rPr lang="en-US" dirty="0" smtClean="0"/>
              <a:t>Then </a:t>
            </a:r>
            <a:r>
              <a:rPr lang="en-US" dirty="0" smtClean="0">
                <a:solidFill>
                  <a:srgbClr val="0070C0"/>
                </a:solidFill>
              </a:rPr>
              <a:t>[a predictable and measurable result]</a:t>
            </a:r>
            <a:endParaRPr lang="en-US" sz="1600" dirty="0" smtClean="0">
              <a:solidFill>
                <a:srgbClr val="0070C0"/>
              </a:solidFill>
            </a:endParaRPr>
          </a:p>
          <a:p>
            <a:pPr marL="457200" indent="-457200">
              <a:buFont typeface="Arial"/>
              <a:buChar char="•"/>
            </a:pPr>
            <a:r>
              <a:rPr lang="en-US" sz="2000" dirty="0" smtClean="0"/>
              <a:t>The PO will add whatever detail they can to maximize the clarity of the story prior to the start of the sprint</a:t>
            </a:r>
          </a:p>
          <a:p>
            <a:pPr marL="457200" indent="-457200">
              <a:buFont typeface="Arial"/>
              <a:buChar char="•"/>
            </a:pPr>
            <a:r>
              <a:rPr lang="en-US" sz="2000" dirty="0" smtClean="0"/>
              <a:t>Note there is no test automation yet – just discussions, learning and some documentation</a:t>
            </a:r>
          </a:p>
          <a:p>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smtClean="0"/>
              <a:t>©2013-2017 Octopus Software LLC</a:t>
            </a:r>
            <a:endParaRPr lang="en-US" altLang="en-US" dirty="0"/>
          </a:p>
        </p:txBody>
      </p:sp>
    </p:spTree>
    <p:extLst>
      <p:ext uri="{BB962C8B-B14F-4D97-AF65-F5344CB8AC3E}">
        <p14:creationId xmlns:p14="http://schemas.microsoft.com/office/powerpoint/2010/main" val="413221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21061</TotalTime>
  <Words>2930</Words>
  <Application>Microsoft Office PowerPoint</Application>
  <PresentationFormat>On-screen Show (4:3)</PresentationFormat>
  <Paragraphs>401</Paragraphs>
  <Slides>42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Courier New</vt:lpstr>
      <vt:lpstr>Verdana</vt:lpstr>
      <vt:lpstr>Modèle par défaut</vt:lpstr>
      <vt:lpstr>PowerPoint Presentation</vt:lpstr>
      <vt:lpstr>Agenda</vt:lpstr>
      <vt:lpstr>Importance for Leaders</vt:lpstr>
      <vt:lpstr>Importance to Team Members</vt:lpstr>
      <vt:lpstr>TDD And BDD, What Are They?</vt:lpstr>
      <vt:lpstr>BDD Flow</vt:lpstr>
      <vt:lpstr>TDD</vt:lpstr>
      <vt:lpstr>Who “Does” BDD/TDD?</vt:lpstr>
      <vt:lpstr>Who “Does” BDD/TDD (2)?</vt:lpstr>
      <vt:lpstr>Who “Does” BDD/TDD (3)?</vt:lpstr>
      <vt:lpstr>Who “Does” BDD/TDD (4)?</vt:lpstr>
      <vt:lpstr>Benefits</vt:lpstr>
      <vt:lpstr>Enough Theory – Now an Example</vt:lpstr>
      <vt:lpstr>Feature/ Requirement</vt:lpstr>
      <vt:lpstr>Four Stories in Conversion Epic</vt:lpstr>
      <vt:lpstr>Details on Feature</vt:lpstr>
      <vt:lpstr>Set Up Project</vt:lpstr>
      <vt:lpstr>Let’s Get Coding – Refactoring Specs</vt:lpstr>
      <vt:lpstr>Lets Get Coding – Refactoring Specs</vt:lpstr>
      <vt:lpstr>IDE Code Generation</vt:lpstr>
      <vt:lpstr>Using Examples in Spec</vt:lpstr>
      <vt:lpstr>Where Are We Now?</vt:lpstr>
      <vt:lpstr>Let’s Get Coding - TDD</vt:lpstr>
      <vt:lpstr>Now For Application Coding</vt:lpstr>
      <vt:lpstr>Green Results</vt:lpstr>
      <vt:lpstr>Balance Unit &amp; Functional Testing</vt:lpstr>
      <vt:lpstr>Our Testing Allocation Decision</vt:lpstr>
      <vt:lpstr>On To Complex Numbers</vt:lpstr>
      <vt:lpstr>Code for Complex Numbers</vt:lpstr>
      <vt:lpstr>Get Functional Tests to Pass</vt:lpstr>
      <vt:lpstr>Three Kinds of Tests</vt:lpstr>
      <vt:lpstr>Refactoring Edge Specs</vt:lpstr>
      <vt:lpstr>Add Roman Error Step/Glue Code</vt:lpstr>
      <vt:lpstr>Edge Test Results</vt:lpstr>
      <vt:lpstr>Story 4 Arabic to Roman Tests</vt:lpstr>
      <vt:lpstr>Arabic to Roman Code</vt:lpstr>
      <vt:lpstr>Fix the Specs</vt:lpstr>
      <vt:lpstr>Lets Jump To The End</vt:lpstr>
      <vt:lpstr>Everything Works Now!</vt:lpstr>
      <vt:lpstr>So What Do We Have?</vt:lpstr>
      <vt:lpstr>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 Flow</dc:title>
  <dc:creator>Shane Hayes</dc:creator>
  <dc:description>Image credit to Francesco Marino / FreeDigitalPhotos.net</dc:description>
  <cp:lastModifiedBy>Shane Hayes</cp:lastModifiedBy>
  <cp:revision>198</cp:revision>
  <dcterms:created xsi:type="dcterms:W3CDTF">2009-03-23T15:23:24Z</dcterms:created>
  <dcterms:modified xsi:type="dcterms:W3CDTF">2019-04-20T22:53:43Z</dcterms:modified>
</cp:coreProperties>
</file>