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833" r:id="rId5"/>
    <p:sldId id="853" r:id="rId6"/>
    <p:sldId id="852" r:id="rId7"/>
    <p:sldId id="863" r:id="rId8"/>
    <p:sldId id="1795" r:id="rId9"/>
    <p:sldId id="1797" r:id="rId10"/>
    <p:sldId id="1798" r:id="rId11"/>
    <p:sldId id="17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07D4F9-C0BF-21AD-E896-0868BC1F1162}" name="Baker, Jasmine" initials="BJ" userId="S::jasbaker@deloitte.com::425697b9-9624-4691-b693-7802b0a0471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A9A"/>
    <a:srgbClr val="666666"/>
    <a:srgbClr val="F7F7F7"/>
    <a:srgbClr val="E5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89625" autoAdjust="0"/>
  </p:normalViewPr>
  <p:slideViewPr>
    <p:cSldViewPr snapToGrid="0">
      <p:cViewPr varScale="1">
        <p:scale>
          <a:sx n="56" d="100"/>
          <a:sy n="56" d="100"/>
        </p:scale>
        <p:origin x="12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AF548-6ABC-4805-B083-38224DAA81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31BD0CB-C2A2-4C64-A16C-C043B551279A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39E1359B-3B9E-46AB-8298-73271BE74311}" type="parTrans" cxnId="{DAE71080-082D-45A0-937D-F65FE88F6FEF}">
      <dgm:prSet/>
      <dgm:spPr/>
      <dgm:t>
        <a:bodyPr/>
        <a:lstStyle/>
        <a:p>
          <a:endParaRPr lang="en-US"/>
        </a:p>
      </dgm:t>
    </dgm:pt>
    <dgm:pt modelId="{997465A1-BFFC-43AB-9F5D-FF8C26F884AE}" type="sibTrans" cxnId="{DAE71080-082D-45A0-937D-F65FE88F6FEF}">
      <dgm:prSet/>
      <dgm:spPr/>
      <dgm:t>
        <a:bodyPr/>
        <a:lstStyle/>
        <a:p>
          <a:endParaRPr lang="en-US"/>
        </a:p>
      </dgm:t>
    </dgm:pt>
    <dgm:pt modelId="{F7D1EB3A-BC91-4859-AD34-44ACE1BF96AF}">
      <dgm:prSet phldrT="[Text]"/>
      <dgm:spPr/>
      <dgm:t>
        <a:bodyPr/>
        <a:lstStyle/>
        <a:p>
          <a:r>
            <a:rPr lang="en-US" dirty="0"/>
            <a:t>Operate</a:t>
          </a:r>
        </a:p>
      </dgm:t>
    </dgm:pt>
    <dgm:pt modelId="{76961208-5935-47D2-A6A3-4B5F6744ED92}" type="parTrans" cxnId="{36FA1FED-6779-4333-B9BA-410F01217590}">
      <dgm:prSet/>
      <dgm:spPr/>
      <dgm:t>
        <a:bodyPr/>
        <a:lstStyle/>
        <a:p>
          <a:endParaRPr lang="en-US"/>
        </a:p>
      </dgm:t>
    </dgm:pt>
    <dgm:pt modelId="{83F7C4E9-622A-4843-B479-E78E55963069}" type="sibTrans" cxnId="{36FA1FED-6779-4333-B9BA-410F01217590}">
      <dgm:prSet/>
      <dgm:spPr/>
      <dgm:t>
        <a:bodyPr/>
        <a:lstStyle/>
        <a:p>
          <a:endParaRPr lang="en-US"/>
        </a:p>
      </dgm:t>
    </dgm:pt>
    <dgm:pt modelId="{02DE1CA5-657E-437D-A27B-6DE9CF92C55C}">
      <dgm:prSet phldrT="[Text]"/>
      <dgm:spPr/>
      <dgm:t>
        <a:bodyPr/>
        <a:lstStyle/>
        <a:p>
          <a:r>
            <a:rPr lang="en-US" dirty="0"/>
            <a:t>Empower</a:t>
          </a:r>
        </a:p>
      </dgm:t>
    </dgm:pt>
    <dgm:pt modelId="{9B41D48D-4108-4746-94F2-41EB6C228D7E}" type="parTrans" cxnId="{4084B391-3D99-45B8-8284-E58DB6B6FE54}">
      <dgm:prSet/>
      <dgm:spPr/>
      <dgm:t>
        <a:bodyPr/>
        <a:lstStyle/>
        <a:p>
          <a:endParaRPr lang="en-US"/>
        </a:p>
      </dgm:t>
    </dgm:pt>
    <dgm:pt modelId="{D53EA0D7-1E05-43E6-94EF-FDA55A322E97}" type="sibTrans" cxnId="{4084B391-3D99-45B8-8284-E58DB6B6FE54}">
      <dgm:prSet/>
      <dgm:spPr/>
      <dgm:t>
        <a:bodyPr/>
        <a:lstStyle/>
        <a:p>
          <a:endParaRPr lang="en-US"/>
        </a:p>
      </dgm:t>
    </dgm:pt>
    <dgm:pt modelId="{372456A6-1A09-4135-BD20-9B06CEC4367F}" type="pres">
      <dgm:prSet presAssocID="{F62AF548-6ABC-4805-B083-38224DAA81FC}" presName="Name0" presStyleCnt="0">
        <dgm:presLayoutVars>
          <dgm:dir/>
          <dgm:resizeHandles val="exact"/>
        </dgm:presLayoutVars>
      </dgm:prSet>
      <dgm:spPr/>
    </dgm:pt>
    <dgm:pt modelId="{62796517-D52C-4461-A226-544F600652B5}" type="pres">
      <dgm:prSet presAssocID="{E31BD0CB-C2A2-4C64-A16C-C043B551279A}" presName="node" presStyleLbl="node1" presStyleIdx="0" presStyleCnt="3">
        <dgm:presLayoutVars>
          <dgm:bulletEnabled val="1"/>
        </dgm:presLayoutVars>
      </dgm:prSet>
      <dgm:spPr/>
    </dgm:pt>
    <dgm:pt modelId="{05E52F4A-2B9E-46F1-A2B0-D2DAB7181F9E}" type="pres">
      <dgm:prSet presAssocID="{997465A1-BFFC-43AB-9F5D-FF8C26F884AE}" presName="sibTrans" presStyleLbl="sibTrans2D1" presStyleIdx="0" presStyleCnt="2"/>
      <dgm:spPr/>
    </dgm:pt>
    <dgm:pt modelId="{621636F8-25C1-4945-B665-36A2D2CEFD2A}" type="pres">
      <dgm:prSet presAssocID="{997465A1-BFFC-43AB-9F5D-FF8C26F884AE}" presName="connectorText" presStyleLbl="sibTrans2D1" presStyleIdx="0" presStyleCnt="2"/>
      <dgm:spPr/>
    </dgm:pt>
    <dgm:pt modelId="{8536B71A-A28E-47B0-8D09-48EEB359F921}" type="pres">
      <dgm:prSet presAssocID="{F7D1EB3A-BC91-4859-AD34-44ACE1BF96AF}" presName="node" presStyleLbl="node1" presStyleIdx="1" presStyleCnt="3">
        <dgm:presLayoutVars>
          <dgm:bulletEnabled val="1"/>
        </dgm:presLayoutVars>
      </dgm:prSet>
      <dgm:spPr/>
    </dgm:pt>
    <dgm:pt modelId="{ED7FDE49-1C6C-41EC-88C5-1F69F9E32B43}" type="pres">
      <dgm:prSet presAssocID="{83F7C4E9-622A-4843-B479-E78E55963069}" presName="sibTrans" presStyleLbl="sibTrans2D1" presStyleIdx="1" presStyleCnt="2"/>
      <dgm:spPr/>
    </dgm:pt>
    <dgm:pt modelId="{2CB7B3D3-9CC7-4258-876E-3003432AA0DF}" type="pres">
      <dgm:prSet presAssocID="{83F7C4E9-622A-4843-B479-E78E55963069}" presName="connectorText" presStyleLbl="sibTrans2D1" presStyleIdx="1" presStyleCnt="2"/>
      <dgm:spPr/>
    </dgm:pt>
    <dgm:pt modelId="{EE02485D-1C4C-4D6D-9514-C76F33DB6017}" type="pres">
      <dgm:prSet presAssocID="{02DE1CA5-657E-437D-A27B-6DE9CF92C55C}" presName="node" presStyleLbl="node1" presStyleIdx="2" presStyleCnt="3" custLinFactNeighborX="836" custLinFactNeighborY="0">
        <dgm:presLayoutVars>
          <dgm:bulletEnabled val="1"/>
        </dgm:presLayoutVars>
      </dgm:prSet>
      <dgm:spPr/>
    </dgm:pt>
  </dgm:ptLst>
  <dgm:cxnLst>
    <dgm:cxn modelId="{F35BB70C-0A20-4E5A-B732-455908D9FB76}" type="presOf" srcId="{E31BD0CB-C2A2-4C64-A16C-C043B551279A}" destId="{62796517-D52C-4461-A226-544F600652B5}" srcOrd="0" destOrd="0" presId="urn:microsoft.com/office/officeart/2005/8/layout/process1"/>
    <dgm:cxn modelId="{E6BF6B12-D105-4655-9605-E4548A8F9EE0}" type="presOf" srcId="{F7D1EB3A-BC91-4859-AD34-44ACE1BF96AF}" destId="{8536B71A-A28E-47B0-8D09-48EEB359F921}" srcOrd="0" destOrd="0" presId="urn:microsoft.com/office/officeart/2005/8/layout/process1"/>
    <dgm:cxn modelId="{EE53BA26-5ED5-48AE-8632-8D47E6283D04}" type="presOf" srcId="{83F7C4E9-622A-4843-B479-E78E55963069}" destId="{2CB7B3D3-9CC7-4258-876E-3003432AA0DF}" srcOrd="1" destOrd="0" presId="urn:microsoft.com/office/officeart/2005/8/layout/process1"/>
    <dgm:cxn modelId="{79436B47-9F20-4607-BC0A-303E7D642AC9}" type="presOf" srcId="{997465A1-BFFC-43AB-9F5D-FF8C26F884AE}" destId="{621636F8-25C1-4945-B665-36A2D2CEFD2A}" srcOrd="1" destOrd="0" presId="urn:microsoft.com/office/officeart/2005/8/layout/process1"/>
    <dgm:cxn modelId="{DAE71080-082D-45A0-937D-F65FE88F6FEF}" srcId="{F62AF548-6ABC-4805-B083-38224DAA81FC}" destId="{E31BD0CB-C2A2-4C64-A16C-C043B551279A}" srcOrd="0" destOrd="0" parTransId="{39E1359B-3B9E-46AB-8298-73271BE74311}" sibTransId="{997465A1-BFFC-43AB-9F5D-FF8C26F884AE}"/>
    <dgm:cxn modelId="{0E51828A-3583-4C3D-996F-D0C57479C909}" type="presOf" srcId="{83F7C4E9-622A-4843-B479-E78E55963069}" destId="{ED7FDE49-1C6C-41EC-88C5-1F69F9E32B43}" srcOrd="0" destOrd="0" presId="urn:microsoft.com/office/officeart/2005/8/layout/process1"/>
    <dgm:cxn modelId="{4084B391-3D99-45B8-8284-E58DB6B6FE54}" srcId="{F62AF548-6ABC-4805-B083-38224DAA81FC}" destId="{02DE1CA5-657E-437D-A27B-6DE9CF92C55C}" srcOrd="2" destOrd="0" parTransId="{9B41D48D-4108-4746-94F2-41EB6C228D7E}" sibTransId="{D53EA0D7-1E05-43E6-94EF-FDA55A322E97}"/>
    <dgm:cxn modelId="{760C83CC-FA48-4FE3-81D1-66FC96C5C6BC}" type="presOf" srcId="{997465A1-BFFC-43AB-9F5D-FF8C26F884AE}" destId="{05E52F4A-2B9E-46F1-A2B0-D2DAB7181F9E}" srcOrd="0" destOrd="0" presId="urn:microsoft.com/office/officeart/2005/8/layout/process1"/>
    <dgm:cxn modelId="{38F480EC-6622-4250-99AA-58E75ECE7A39}" type="presOf" srcId="{F62AF548-6ABC-4805-B083-38224DAA81FC}" destId="{372456A6-1A09-4135-BD20-9B06CEC4367F}" srcOrd="0" destOrd="0" presId="urn:microsoft.com/office/officeart/2005/8/layout/process1"/>
    <dgm:cxn modelId="{36FA1FED-6779-4333-B9BA-410F01217590}" srcId="{F62AF548-6ABC-4805-B083-38224DAA81FC}" destId="{F7D1EB3A-BC91-4859-AD34-44ACE1BF96AF}" srcOrd="1" destOrd="0" parTransId="{76961208-5935-47D2-A6A3-4B5F6744ED92}" sibTransId="{83F7C4E9-622A-4843-B479-E78E55963069}"/>
    <dgm:cxn modelId="{CA31FAF0-48D9-42EA-B936-F178E26277F1}" type="presOf" srcId="{02DE1CA5-657E-437D-A27B-6DE9CF92C55C}" destId="{EE02485D-1C4C-4D6D-9514-C76F33DB6017}" srcOrd="0" destOrd="0" presId="urn:microsoft.com/office/officeart/2005/8/layout/process1"/>
    <dgm:cxn modelId="{85229F33-882F-46BD-96FF-FA9C35A40AAE}" type="presParOf" srcId="{372456A6-1A09-4135-BD20-9B06CEC4367F}" destId="{62796517-D52C-4461-A226-544F600652B5}" srcOrd="0" destOrd="0" presId="urn:microsoft.com/office/officeart/2005/8/layout/process1"/>
    <dgm:cxn modelId="{C5BB0911-AF35-48BD-881F-C5592FF379E3}" type="presParOf" srcId="{372456A6-1A09-4135-BD20-9B06CEC4367F}" destId="{05E52F4A-2B9E-46F1-A2B0-D2DAB7181F9E}" srcOrd="1" destOrd="0" presId="urn:microsoft.com/office/officeart/2005/8/layout/process1"/>
    <dgm:cxn modelId="{FA6B4D10-10A5-4C6B-BC6C-56AE5314BF24}" type="presParOf" srcId="{05E52F4A-2B9E-46F1-A2B0-D2DAB7181F9E}" destId="{621636F8-25C1-4945-B665-36A2D2CEFD2A}" srcOrd="0" destOrd="0" presId="urn:microsoft.com/office/officeart/2005/8/layout/process1"/>
    <dgm:cxn modelId="{09362E72-0430-4663-9970-8FA3950A5BA1}" type="presParOf" srcId="{372456A6-1A09-4135-BD20-9B06CEC4367F}" destId="{8536B71A-A28E-47B0-8D09-48EEB359F921}" srcOrd="2" destOrd="0" presId="urn:microsoft.com/office/officeart/2005/8/layout/process1"/>
    <dgm:cxn modelId="{4F078FDD-88F5-4582-B589-68B715E0FAA3}" type="presParOf" srcId="{372456A6-1A09-4135-BD20-9B06CEC4367F}" destId="{ED7FDE49-1C6C-41EC-88C5-1F69F9E32B43}" srcOrd="3" destOrd="0" presId="urn:microsoft.com/office/officeart/2005/8/layout/process1"/>
    <dgm:cxn modelId="{285DC191-1B25-4418-92C0-BEFBBCF11493}" type="presParOf" srcId="{ED7FDE49-1C6C-41EC-88C5-1F69F9E32B43}" destId="{2CB7B3D3-9CC7-4258-876E-3003432AA0DF}" srcOrd="0" destOrd="0" presId="urn:microsoft.com/office/officeart/2005/8/layout/process1"/>
    <dgm:cxn modelId="{BEF9A02F-7922-4377-875E-62DC83BCC414}" type="presParOf" srcId="{372456A6-1A09-4135-BD20-9B06CEC4367F}" destId="{EE02485D-1C4C-4D6D-9514-C76F33DB60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97D28-EDF9-47BA-9E76-B978D642D10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4C051-9DBC-43CF-A9A4-92D2BC6444EC}">
      <dgm:prSet phldrT="[Text]" custT="1"/>
      <dgm:spPr/>
      <dgm:t>
        <a:bodyPr/>
        <a:lstStyle/>
        <a:p>
          <a:r>
            <a:rPr lang="en-US" sz="1600" b="1" dirty="0"/>
            <a:t>Problem Identification</a:t>
          </a:r>
        </a:p>
      </dgm:t>
    </dgm:pt>
    <dgm:pt modelId="{72ADF584-8450-4FEA-928A-09161F0675C6}" type="parTrans" cxnId="{E7A91C1C-6A42-4E53-97BF-6842815F6D02}">
      <dgm:prSet/>
      <dgm:spPr/>
      <dgm:t>
        <a:bodyPr/>
        <a:lstStyle/>
        <a:p>
          <a:endParaRPr lang="en-US"/>
        </a:p>
      </dgm:t>
    </dgm:pt>
    <dgm:pt modelId="{70D9ABB8-3CF9-488F-8E81-95B4B1F806A0}" type="sibTrans" cxnId="{E7A91C1C-6A42-4E53-97BF-6842815F6D02}">
      <dgm:prSet/>
      <dgm:spPr/>
      <dgm:t>
        <a:bodyPr/>
        <a:lstStyle/>
        <a:p>
          <a:endParaRPr lang="en-US"/>
        </a:p>
      </dgm:t>
    </dgm:pt>
    <dgm:pt modelId="{593E62F5-FC41-4388-99D7-B106B8335A85}">
      <dgm:prSet phldrT="[Text]" custT="1"/>
      <dgm:spPr/>
      <dgm:t>
        <a:bodyPr/>
        <a:lstStyle/>
        <a:p>
          <a:endParaRPr lang="en-US" sz="1400" b="1" dirty="0"/>
        </a:p>
        <a:p>
          <a:endParaRPr lang="en-US" sz="1400" b="1" dirty="0"/>
        </a:p>
        <a:p>
          <a:endParaRPr lang="en-US" sz="1400" b="1" dirty="0"/>
        </a:p>
        <a:p>
          <a:endParaRPr lang="en-US" sz="1400" b="1" dirty="0"/>
        </a:p>
        <a:p>
          <a:r>
            <a:rPr lang="en-US" sz="1400" b="1" dirty="0"/>
            <a:t>Fraudulent transactions: 0.17%</a:t>
          </a:r>
        </a:p>
        <a:p>
          <a:r>
            <a:rPr lang="en-US" sz="1400" b="1" dirty="0"/>
            <a:t>Genuine transactions: 99%</a:t>
          </a:r>
        </a:p>
      </dgm:t>
    </dgm:pt>
    <dgm:pt modelId="{C4D7304C-24E5-44AF-A1E3-B153E38FCDBF}" type="parTrans" cxnId="{033A7921-126B-4C69-B7D9-5D9883FD2202}">
      <dgm:prSet/>
      <dgm:spPr/>
      <dgm:t>
        <a:bodyPr/>
        <a:lstStyle/>
        <a:p>
          <a:endParaRPr lang="en-US"/>
        </a:p>
      </dgm:t>
    </dgm:pt>
    <dgm:pt modelId="{9558C875-9B30-4344-AF70-4164172D5C59}" type="sibTrans" cxnId="{033A7921-126B-4C69-B7D9-5D9883FD2202}">
      <dgm:prSet/>
      <dgm:spPr/>
      <dgm:t>
        <a:bodyPr/>
        <a:lstStyle/>
        <a:p>
          <a:endParaRPr lang="en-US"/>
        </a:p>
      </dgm:t>
    </dgm:pt>
    <dgm:pt modelId="{53032093-6F70-4882-8556-278D3570F61D}">
      <dgm:prSet phldrT="[Text]" custT="1"/>
      <dgm:spPr/>
      <dgm:t>
        <a:bodyPr/>
        <a:lstStyle/>
        <a:p>
          <a:r>
            <a:rPr lang="en-US" sz="1400" i="1" dirty="0"/>
            <a:t>Anomaly detection in fraudulent transactions can be harmful to your organization.</a:t>
          </a:r>
        </a:p>
      </dgm:t>
    </dgm:pt>
    <dgm:pt modelId="{DED12598-59BC-4F4D-98EE-9A8791E37F17}" type="parTrans" cxnId="{6513AEDA-2A6D-4F80-BD3E-CA974FADF21B}">
      <dgm:prSet/>
      <dgm:spPr/>
      <dgm:t>
        <a:bodyPr/>
        <a:lstStyle/>
        <a:p>
          <a:endParaRPr lang="en-US"/>
        </a:p>
      </dgm:t>
    </dgm:pt>
    <dgm:pt modelId="{3EE10BD8-D8C3-4E70-BD80-029926F3F959}" type="sibTrans" cxnId="{6513AEDA-2A6D-4F80-BD3E-CA974FADF21B}">
      <dgm:prSet/>
      <dgm:spPr/>
      <dgm:t>
        <a:bodyPr/>
        <a:lstStyle/>
        <a:p>
          <a:endParaRPr lang="en-US"/>
        </a:p>
      </dgm:t>
    </dgm:pt>
    <dgm:pt modelId="{3DBD5E0A-D24B-44EC-8C26-24C5ED728739}">
      <dgm:prSet phldrT="[Text]" custT="1"/>
      <dgm:spPr/>
      <dgm:t>
        <a:bodyPr/>
        <a:lstStyle/>
        <a:p>
          <a:r>
            <a:rPr lang="en-US" sz="1600" b="1" dirty="0"/>
            <a:t>Problem</a:t>
          </a:r>
        </a:p>
        <a:p>
          <a:r>
            <a:rPr lang="en-US" sz="1600" b="1" dirty="0"/>
            <a:t>Assessment</a:t>
          </a:r>
        </a:p>
      </dgm:t>
    </dgm:pt>
    <dgm:pt modelId="{5A991441-9253-452F-8DC9-42E3B65BDED7}" type="parTrans" cxnId="{5D54DE76-E537-4BF6-87DE-6C61AA09A061}">
      <dgm:prSet/>
      <dgm:spPr/>
      <dgm:t>
        <a:bodyPr/>
        <a:lstStyle/>
        <a:p>
          <a:endParaRPr lang="en-US"/>
        </a:p>
      </dgm:t>
    </dgm:pt>
    <dgm:pt modelId="{1E1408D0-9F40-4FFB-847B-C2936B30A80C}" type="sibTrans" cxnId="{5D54DE76-E537-4BF6-87DE-6C61AA09A061}">
      <dgm:prSet/>
      <dgm:spPr/>
      <dgm:t>
        <a:bodyPr/>
        <a:lstStyle/>
        <a:p>
          <a:endParaRPr lang="en-US"/>
        </a:p>
      </dgm:t>
    </dgm:pt>
    <dgm:pt modelId="{5B94709C-5ED3-4061-954B-DF4E048FB365}">
      <dgm:prSet phldrT="[Text]" custT="1"/>
      <dgm:spPr/>
      <dgm:t>
        <a:bodyPr/>
        <a:lstStyle/>
        <a:p>
          <a:r>
            <a:rPr lang="en-US" sz="1400" b="1" dirty="0"/>
            <a:t>Deep Dive into Minority Class</a:t>
          </a:r>
        </a:p>
      </dgm:t>
    </dgm:pt>
    <dgm:pt modelId="{A47F73EE-A26F-4151-A8DF-5DF1FF93039C}" type="parTrans" cxnId="{9A2C9495-A374-4229-A730-F19BEB0A5953}">
      <dgm:prSet/>
      <dgm:spPr/>
      <dgm:t>
        <a:bodyPr/>
        <a:lstStyle/>
        <a:p>
          <a:endParaRPr lang="en-US"/>
        </a:p>
      </dgm:t>
    </dgm:pt>
    <dgm:pt modelId="{4EA4BF7B-BA98-450D-91FA-580F0C8E58AF}" type="sibTrans" cxnId="{9A2C9495-A374-4229-A730-F19BEB0A5953}">
      <dgm:prSet/>
      <dgm:spPr/>
      <dgm:t>
        <a:bodyPr/>
        <a:lstStyle/>
        <a:p>
          <a:endParaRPr lang="en-US"/>
        </a:p>
      </dgm:t>
    </dgm:pt>
    <dgm:pt modelId="{34C0F29A-8E74-4E33-AF1E-F3C33C61BCC7}">
      <dgm:prSet phldrT="[Text]" custT="1"/>
      <dgm:spPr/>
      <dgm:t>
        <a:bodyPr/>
        <a:lstStyle/>
        <a:p>
          <a:r>
            <a:rPr lang="en-US" sz="1400" i="1" dirty="0"/>
            <a:t>Goal setup: Capture more or all fraudulent transactions</a:t>
          </a:r>
        </a:p>
      </dgm:t>
    </dgm:pt>
    <dgm:pt modelId="{67317F28-8CFD-4DB1-9E7A-4EBB26D8C0F1}" type="parTrans" cxnId="{C8DE424D-383C-4003-8F70-B7CA7D74E996}">
      <dgm:prSet/>
      <dgm:spPr/>
      <dgm:t>
        <a:bodyPr/>
        <a:lstStyle/>
        <a:p>
          <a:endParaRPr lang="en-US"/>
        </a:p>
      </dgm:t>
    </dgm:pt>
    <dgm:pt modelId="{C56ECD71-4C98-40A4-85E0-327816025B23}" type="sibTrans" cxnId="{C8DE424D-383C-4003-8F70-B7CA7D74E996}">
      <dgm:prSet/>
      <dgm:spPr/>
      <dgm:t>
        <a:bodyPr/>
        <a:lstStyle/>
        <a:p>
          <a:endParaRPr lang="en-US"/>
        </a:p>
      </dgm:t>
    </dgm:pt>
    <dgm:pt modelId="{2EFA5886-FBCA-4E46-87BD-871F34C616A7}">
      <dgm:prSet phldrT="[Text]" custT="1"/>
      <dgm:spPr/>
      <dgm:t>
        <a:bodyPr/>
        <a:lstStyle/>
        <a:p>
          <a:r>
            <a:rPr lang="en-US" sz="1600" b="1" dirty="0"/>
            <a:t>Problem Resolution</a:t>
          </a:r>
        </a:p>
      </dgm:t>
    </dgm:pt>
    <dgm:pt modelId="{3E0BB26E-5513-43F0-A912-3679286B921B}" type="parTrans" cxnId="{54B8127C-B86C-4ED9-A664-CAEB6ABAEA5D}">
      <dgm:prSet/>
      <dgm:spPr/>
      <dgm:t>
        <a:bodyPr/>
        <a:lstStyle/>
        <a:p>
          <a:endParaRPr lang="en-US"/>
        </a:p>
      </dgm:t>
    </dgm:pt>
    <dgm:pt modelId="{E7379A92-1043-428B-8583-001FAE24CE69}" type="sibTrans" cxnId="{54B8127C-B86C-4ED9-A664-CAEB6ABAEA5D}">
      <dgm:prSet/>
      <dgm:spPr/>
      <dgm:t>
        <a:bodyPr/>
        <a:lstStyle/>
        <a:p>
          <a:endParaRPr lang="en-US"/>
        </a:p>
      </dgm:t>
    </dgm:pt>
    <dgm:pt modelId="{0429CF74-232E-4C52-B4EE-9BABB735F39C}">
      <dgm:prSet phldrT="[Text]" custT="1"/>
      <dgm:spPr/>
      <dgm:t>
        <a:bodyPr/>
        <a:lstStyle/>
        <a:p>
          <a:r>
            <a:rPr lang="en-US" sz="1400" b="1" dirty="0"/>
            <a:t>Integrated Most Accurate Fraud Detector</a:t>
          </a:r>
        </a:p>
      </dgm:t>
    </dgm:pt>
    <dgm:pt modelId="{D6868DEE-884C-4807-BC70-758E6004C86F}" type="parTrans" cxnId="{452F01F7-431F-4D12-B585-27025ADB2132}">
      <dgm:prSet/>
      <dgm:spPr/>
      <dgm:t>
        <a:bodyPr/>
        <a:lstStyle/>
        <a:p>
          <a:endParaRPr lang="en-US"/>
        </a:p>
      </dgm:t>
    </dgm:pt>
    <dgm:pt modelId="{38618322-504E-499C-90CF-4903224C2449}" type="sibTrans" cxnId="{452F01F7-431F-4D12-B585-27025ADB2132}">
      <dgm:prSet/>
      <dgm:spPr/>
      <dgm:t>
        <a:bodyPr/>
        <a:lstStyle/>
        <a:p>
          <a:endParaRPr lang="en-US"/>
        </a:p>
      </dgm:t>
    </dgm:pt>
    <dgm:pt modelId="{E91D28D8-B813-4F65-A140-0F0A4A2239CF}">
      <dgm:prSet phldrT="[Text]" custT="1"/>
      <dgm:spPr/>
      <dgm:t>
        <a:bodyPr/>
        <a:lstStyle/>
        <a:p>
          <a:r>
            <a:rPr lang="en-US" sz="1400" i="1" dirty="0"/>
            <a:t>Model correctly identified fraudulent transactions with over 99% accuracy</a:t>
          </a:r>
        </a:p>
      </dgm:t>
    </dgm:pt>
    <dgm:pt modelId="{0448DF43-4DEA-416B-907F-02D9801E04AF}" type="parTrans" cxnId="{30B9894D-2BC0-401D-B6AA-28F429BC08ED}">
      <dgm:prSet/>
      <dgm:spPr/>
      <dgm:t>
        <a:bodyPr/>
        <a:lstStyle/>
        <a:p>
          <a:endParaRPr lang="en-US"/>
        </a:p>
      </dgm:t>
    </dgm:pt>
    <dgm:pt modelId="{69A5D23E-F7A2-4866-87AE-E204C7D5C710}" type="sibTrans" cxnId="{30B9894D-2BC0-401D-B6AA-28F429BC08ED}">
      <dgm:prSet/>
      <dgm:spPr/>
      <dgm:t>
        <a:bodyPr/>
        <a:lstStyle/>
        <a:p>
          <a:endParaRPr lang="en-US"/>
        </a:p>
      </dgm:t>
    </dgm:pt>
    <dgm:pt modelId="{B7D6C97D-AC2D-4635-98C9-52D44CBD664B}">
      <dgm:prSet phldrT="[Text]" custT="1"/>
      <dgm:spPr/>
      <dgm:t>
        <a:bodyPr/>
        <a:lstStyle/>
        <a:p>
          <a:r>
            <a:rPr lang="en-US" sz="1400" i="1" dirty="0"/>
            <a:t>Address this issue</a:t>
          </a:r>
        </a:p>
      </dgm:t>
    </dgm:pt>
    <dgm:pt modelId="{CDDAB532-730F-4188-A2DC-F17D8F07CB02}" type="parTrans" cxnId="{5A255C64-982F-4801-B3B5-36F7EF418AFB}">
      <dgm:prSet/>
      <dgm:spPr/>
      <dgm:t>
        <a:bodyPr/>
        <a:lstStyle/>
        <a:p>
          <a:endParaRPr lang="en-US"/>
        </a:p>
      </dgm:t>
    </dgm:pt>
    <dgm:pt modelId="{63703BD2-1C10-4062-BCA3-4766AD1196E8}" type="sibTrans" cxnId="{5A255C64-982F-4801-B3B5-36F7EF418AFB}">
      <dgm:prSet/>
      <dgm:spPr/>
      <dgm:t>
        <a:bodyPr/>
        <a:lstStyle/>
        <a:p>
          <a:endParaRPr lang="en-US"/>
        </a:p>
      </dgm:t>
    </dgm:pt>
    <dgm:pt modelId="{4FCFE5FB-8660-4061-A3B8-50624571C0F6}">
      <dgm:prSet phldrT="[Text]" custT="1"/>
      <dgm:spPr/>
      <dgm:t>
        <a:bodyPr/>
        <a:lstStyle/>
        <a:p>
          <a:endParaRPr lang="en-US" sz="1400" i="1" dirty="0"/>
        </a:p>
      </dgm:t>
    </dgm:pt>
    <dgm:pt modelId="{48506788-8A91-46A1-A0F4-DF3E9160C0ED}" type="parTrans" cxnId="{8BBB1192-6FF6-4AF0-9D21-F859FAAADD4F}">
      <dgm:prSet/>
      <dgm:spPr/>
      <dgm:t>
        <a:bodyPr/>
        <a:lstStyle/>
        <a:p>
          <a:endParaRPr lang="en-US"/>
        </a:p>
      </dgm:t>
    </dgm:pt>
    <dgm:pt modelId="{FA3164FB-BDE9-4ECF-BB17-3B7103AF4910}" type="sibTrans" cxnId="{8BBB1192-6FF6-4AF0-9D21-F859FAAADD4F}">
      <dgm:prSet/>
      <dgm:spPr/>
      <dgm:t>
        <a:bodyPr/>
        <a:lstStyle/>
        <a:p>
          <a:endParaRPr lang="en-US"/>
        </a:p>
      </dgm:t>
    </dgm:pt>
    <dgm:pt modelId="{C16C2E30-451B-482D-A76B-A58C8394152E}">
      <dgm:prSet phldrT="[Text]" custT="1"/>
      <dgm:spPr/>
      <dgm:t>
        <a:bodyPr/>
        <a:lstStyle/>
        <a:p>
          <a:r>
            <a:rPr lang="en-US" sz="1400" i="1" dirty="0"/>
            <a:t> Using AI integrated techniques</a:t>
          </a:r>
        </a:p>
      </dgm:t>
    </dgm:pt>
    <dgm:pt modelId="{085A3D31-8656-4CFC-9DDB-408C876C5A84}" type="parTrans" cxnId="{63B3BD6F-2498-47FF-B7EA-B31B6E3AC9E4}">
      <dgm:prSet/>
      <dgm:spPr/>
      <dgm:t>
        <a:bodyPr/>
        <a:lstStyle/>
        <a:p>
          <a:endParaRPr lang="en-US"/>
        </a:p>
      </dgm:t>
    </dgm:pt>
    <dgm:pt modelId="{4F05E580-D98B-44F8-8B32-54C60AFCD650}" type="sibTrans" cxnId="{63B3BD6F-2498-47FF-B7EA-B31B6E3AC9E4}">
      <dgm:prSet/>
      <dgm:spPr/>
      <dgm:t>
        <a:bodyPr/>
        <a:lstStyle/>
        <a:p>
          <a:endParaRPr lang="en-US"/>
        </a:p>
      </dgm:t>
    </dgm:pt>
    <dgm:pt modelId="{68DFA109-81E2-4045-9DDF-9CA42DD142C9}">
      <dgm:prSet phldrT="[Text]" custT="1"/>
      <dgm:spPr/>
      <dgm:t>
        <a:bodyPr/>
        <a:lstStyle/>
        <a:p>
          <a:endParaRPr lang="en-US" sz="900" dirty="0"/>
        </a:p>
      </dgm:t>
    </dgm:pt>
    <dgm:pt modelId="{786A784C-DA16-4253-9DFB-CEA061D7326F}" type="parTrans" cxnId="{3EFC6CFB-9337-41C1-A245-EEBE06A97155}">
      <dgm:prSet/>
      <dgm:spPr/>
      <dgm:t>
        <a:bodyPr/>
        <a:lstStyle/>
        <a:p>
          <a:endParaRPr lang="en-US"/>
        </a:p>
      </dgm:t>
    </dgm:pt>
    <dgm:pt modelId="{D344EBFD-9962-43F4-A201-C2E085E005CC}" type="sibTrans" cxnId="{3EFC6CFB-9337-41C1-A245-EEBE06A97155}">
      <dgm:prSet/>
      <dgm:spPr/>
      <dgm:t>
        <a:bodyPr/>
        <a:lstStyle/>
        <a:p>
          <a:endParaRPr lang="en-US"/>
        </a:p>
      </dgm:t>
    </dgm:pt>
    <dgm:pt modelId="{A1027A16-E29B-40DB-ADE2-EB68DE92FBEB}">
      <dgm:prSet phldrT="[Text]" custT="1"/>
      <dgm:spPr/>
      <dgm:t>
        <a:bodyPr/>
        <a:lstStyle/>
        <a:p>
          <a:endParaRPr lang="en-US" sz="1400" i="1" dirty="0"/>
        </a:p>
      </dgm:t>
    </dgm:pt>
    <dgm:pt modelId="{3091C1EA-D8F3-420B-8E7A-F6A4D72F8A1A}" type="parTrans" cxnId="{E01A7F65-BCAB-4495-9E1F-1ABB9D01123C}">
      <dgm:prSet/>
      <dgm:spPr/>
      <dgm:t>
        <a:bodyPr/>
        <a:lstStyle/>
        <a:p>
          <a:endParaRPr lang="en-US"/>
        </a:p>
      </dgm:t>
    </dgm:pt>
    <dgm:pt modelId="{D061975D-6C88-458A-A946-8D7B8CF0B4CB}" type="sibTrans" cxnId="{E01A7F65-BCAB-4495-9E1F-1ABB9D01123C}">
      <dgm:prSet/>
      <dgm:spPr/>
      <dgm:t>
        <a:bodyPr/>
        <a:lstStyle/>
        <a:p>
          <a:endParaRPr lang="en-US"/>
        </a:p>
      </dgm:t>
    </dgm:pt>
    <dgm:pt modelId="{CDB97C89-C1A4-4C11-9756-D2950CA62FD1}">
      <dgm:prSet phldrT="[Text]" custT="1"/>
      <dgm:spPr/>
      <dgm:t>
        <a:bodyPr/>
        <a:lstStyle/>
        <a:p>
          <a:r>
            <a:rPr lang="en-US" sz="1400" i="1" dirty="0"/>
            <a:t>Incorrectly flagged 25 legitimate transactions</a:t>
          </a:r>
        </a:p>
      </dgm:t>
    </dgm:pt>
    <dgm:pt modelId="{CE531D3B-B43A-4D36-882A-27831D467DA6}" type="parTrans" cxnId="{E6A855EA-1ABA-4BD8-BF2C-C5B644D9CE46}">
      <dgm:prSet/>
      <dgm:spPr/>
      <dgm:t>
        <a:bodyPr/>
        <a:lstStyle/>
        <a:p>
          <a:endParaRPr lang="en-US"/>
        </a:p>
      </dgm:t>
    </dgm:pt>
    <dgm:pt modelId="{EBB91E66-29BE-48A2-B9DD-1CBCE437A207}" type="sibTrans" cxnId="{E6A855EA-1ABA-4BD8-BF2C-C5B644D9CE46}">
      <dgm:prSet/>
      <dgm:spPr/>
      <dgm:t>
        <a:bodyPr/>
        <a:lstStyle/>
        <a:p>
          <a:endParaRPr lang="en-US"/>
        </a:p>
      </dgm:t>
    </dgm:pt>
    <dgm:pt modelId="{483E0404-9301-4E3A-A912-D924C3CC65DF}">
      <dgm:prSet phldrT="[Text]" custT="1"/>
      <dgm:spPr/>
      <dgm:t>
        <a:bodyPr/>
        <a:lstStyle/>
        <a:p>
          <a:endParaRPr lang="en-US" sz="1400" i="1" dirty="0"/>
        </a:p>
      </dgm:t>
    </dgm:pt>
    <dgm:pt modelId="{8FF9AFA1-5866-4995-87B7-A89E26F60698}" type="parTrans" cxnId="{8DD96AD2-1DE1-4EBD-AF77-D8FF5A0881EE}">
      <dgm:prSet/>
      <dgm:spPr/>
      <dgm:t>
        <a:bodyPr/>
        <a:lstStyle/>
        <a:p>
          <a:endParaRPr lang="en-US"/>
        </a:p>
      </dgm:t>
    </dgm:pt>
    <dgm:pt modelId="{360DB6D0-E818-4498-927C-B2F28804D92A}" type="sibTrans" cxnId="{8DD96AD2-1DE1-4EBD-AF77-D8FF5A0881EE}">
      <dgm:prSet/>
      <dgm:spPr/>
      <dgm:t>
        <a:bodyPr/>
        <a:lstStyle/>
        <a:p>
          <a:endParaRPr lang="en-US"/>
        </a:p>
      </dgm:t>
    </dgm:pt>
    <dgm:pt modelId="{DD5D2EBE-2876-4F29-AA18-79931AE81A0C}">
      <dgm:prSet phldrT="[Text]" custT="1"/>
      <dgm:spPr/>
      <dgm:t>
        <a:bodyPr/>
        <a:lstStyle/>
        <a:p>
          <a:r>
            <a:rPr lang="en-US" sz="1400" i="1" dirty="0"/>
            <a:t>End-User was given a chance to confirm or deny transaction</a:t>
          </a:r>
        </a:p>
      </dgm:t>
    </dgm:pt>
    <dgm:pt modelId="{45CFC2EF-0151-4064-BBED-B0BA66686867}" type="parTrans" cxnId="{9EDA6E38-08AE-4241-A507-138482F4C784}">
      <dgm:prSet/>
      <dgm:spPr/>
      <dgm:t>
        <a:bodyPr/>
        <a:lstStyle/>
        <a:p>
          <a:endParaRPr lang="en-US"/>
        </a:p>
      </dgm:t>
    </dgm:pt>
    <dgm:pt modelId="{5B870792-CD2D-444E-9670-6B8B05B8A50A}" type="sibTrans" cxnId="{9EDA6E38-08AE-4241-A507-138482F4C784}">
      <dgm:prSet/>
      <dgm:spPr/>
      <dgm:t>
        <a:bodyPr/>
        <a:lstStyle/>
        <a:p>
          <a:endParaRPr lang="en-US"/>
        </a:p>
      </dgm:t>
    </dgm:pt>
    <dgm:pt modelId="{4141A83A-A80B-4671-A7AC-240E183692A9}" type="pres">
      <dgm:prSet presAssocID="{84097D28-EDF9-47BA-9E76-B978D642D10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B11E24C-8EBC-4F3A-ADC0-3CBB5950AE13}" type="pres">
      <dgm:prSet presAssocID="{7F44C051-9DBC-43CF-A9A4-92D2BC6444EC}" presName="composite" presStyleCnt="0"/>
      <dgm:spPr/>
    </dgm:pt>
    <dgm:pt modelId="{076618A9-8BE0-4969-AB8E-5EC2C6435897}" type="pres">
      <dgm:prSet presAssocID="{7F44C051-9DBC-43CF-A9A4-92D2BC6444E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97B56E0-8292-4111-874A-B27A5BCD9DAF}" type="pres">
      <dgm:prSet presAssocID="{7F44C051-9DBC-43CF-A9A4-92D2BC6444E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FEF9043-1DF8-4887-B87C-201F919A7C85}" type="pres">
      <dgm:prSet presAssocID="{7F44C051-9DBC-43CF-A9A4-92D2BC6444EC}" presName="Accent" presStyleLbl="parChTrans1D1" presStyleIdx="0" presStyleCnt="3"/>
      <dgm:spPr/>
    </dgm:pt>
    <dgm:pt modelId="{3E20A1E1-A594-49AC-9F43-DAA5F2668489}" type="pres">
      <dgm:prSet presAssocID="{7F44C051-9DBC-43CF-A9A4-92D2BC6444E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70DA0D5-8035-4D0A-897E-C755D38F4BA0}" type="pres">
      <dgm:prSet presAssocID="{70D9ABB8-3CF9-488F-8E81-95B4B1F806A0}" presName="sibTrans" presStyleCnt="0"/>
      <dgm:spPr/>
    </dgm:pt>
    <dgm:pt modelId="{A1C8FEC0-6C9C-4D1E-99F6-5A4DD7B81599}" type="pres">
      <dgm:prSet presAssocID="{3DBD5E0A-D24B-44EC-8C26-24C5ED728739}" presName="composite" presStyleCnt="0"/>
      <dgm:spPr/>
    </dgm:pt>
    <dgm:pt modelId="{B9B62021-1CFC-4FB7-8025-58B4AC213CCA}" type="pres">
      <dgm:prSet presAssocID="{3DBD5E0A-D24B-44EC-8C26-24C5ED728739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764ECDA-E9E7-4D1D-8F10-9EC66C80C1A4}" type="pres">
      <dgm:prSet presAssocID="{3DBD5E0A-D24B-44EC-8C26-24C5ED728739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DC649123-1F82-466D-AEBA-F19F699E95DD}" type="pres">
      <dgm:prSet presAssocID="{3DBD5E0A-D24B-44EC-8C26-24C5ED728739}" presName="Accent" presStyleLbl="parChTrans1D1" presStyleIdx="1" presStyleCnt="3"/>
      <dgm:spPr/>
    </dgm:pt>
    <dgm:pt modelId="{EEFF4191-D969-4DA3-A0E7-93C464C4DF80}" type="pres">
      <dgm:prSet presAssocID="{3DBD5E0A-D24B-44EC-8C26-24C5ED728739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E011B2A-E633-4AD1-AA8D-6B3D2CB51BC1}" type="pres">
      <dgm:prSet presAssocID="{1E1408D0-9F40-4FFB-847B-C2936B30A80C}" presName="sibTrans" presStyleCnt="0"/>
      <dgm:spPr/>
    </dgm:pt>
    <dgm:pt modelId="{B1AA642B-1275-475B-AF34-99E1165FED70}" type="pres">
      <dgm:prSet presAssocID="{2EFA5886-FBCA-4E46-87BD-871F34C616A7}" presName="composite" presStyleCnt="0"/>
      <dgm:spPr/>
    </dgm:pt>
    <dgm:pt modelId="{B72B448F-1EA2-43B4-99F1-0D667C5C111A}" type="pres">
      <dgm:prSet presAssocID="{2EFA5886-FBCA-4E46-87BD-871F34C616A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54301E7-DCB3-4AA2-B2F4-A619D2C0D293}" type="pres">
      <dgm:prSet presAssocID="{2EFA5886-FBCA-4E46-87BD-871F34C616A7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F5EFE1F-14D6-4222-BD81-6BA522D0A746}" type="pres">
      <dgm:prSet presAssocID="{2EFA5886-FBCA-4E46-87BD-871F34C616A7}" presName="Accent" presStyleLbl="parChTrans1D1" presStyleIdx="2" presStyleCnt="3"/>
      <dgm:spPr/>
    </dgm:pt>
    <dgm:pt modelId="{AE6470AA-2203-43B7-AAFE-517250801F14}" type="pres">
      <dgm:prSet presAssocID="{2EFA5886-FBCA-4E46-87BD-871F34C616A7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39F660C-B98B-4690-8465-BD67514FE2AD}" type="presOf" srcId="{2EFA5886-FBCA-4E46-87BD-871F34C616A7}" destId="{554301E7-DCB3-4AA2-B2F4-A619D2C0D293}" srcOrd="0" destOrd="0" presId="urn:microsoft.com/office/officeart/2011/layout/TabList"/>
    <dgm:cxn modelId="{E7A91C1C-6A42-4E53-97BF-6842815F6D02}" srcId="{84097D28-EDF9-47BA-9E76-B978D642D103}" destId="{7F44C051-9DBC-43CF-A9A4-92D2BC6444EC}" srcOrd="0" destOrd="0" parTransId="{72ADF584-8450-4FEA-928A-09161F0675C6}" sibTransId="{70D9ABB8-3CF9-488F-8E81-95B4B1F806A0}"/>
    <dgm:cxn modelId="{033A7921-126B-4C69-B7D9-5D9883FD2202}" srcId="{7F44C051-9DBC-43CF-A9A4-92D2BC6444EC}" destId="{593E62F5-FC41-4388-99D7-B106B8335A85}" srcOrd="0" destOrd="0" parTransId="{C4D7304C-24E5-44AF-A1E3-B153E38FCDBF}" sibTransId="{9558C875-9B30-4344-AF70-4164172D5C59}"/>
    <dgm:cxn modelId="{05A4BE37-D048-4401-A6D4-D5F00565818F}" type="presOf" srcId="{84097D28-EDF9-47BA-9E76-B978D642D103}" destId="{4141A83A-A80B-4671-A7AC-240E183692A9}" srcOrd="0" destOrd="0" presId="urn:microsoft.com/office/officeart/2011/layout/TabList"/>
    <dgm:cxn modelId="{9EDA6E38-08AE-4241-A507-138482F4C784}" srcId="{2EFA5886-FBCA-4E46-87BD-871F34C616A7}" destId="{DD5D2EBE-2876-4F29-AA18-79931AE81A0C}" srcOrd="4" destOrd="0" parTransId="{45CFC2EF-0151-4064-BBED-B0BA66686867}" sibTransId="{5B870792-CD2D-444E-9670-6B8B05B8A50A}"/>
    <dgm:cxn modelId="{D5197D5D-65CD-44F9-8589-BDF11C092ACB}" type="presOf" srcId="{483E0404-9301-4E3A-A912-D924C3CC65DF}" destId="{AE6470AA-2203-43B7-AAFE-517250801F14}" srcOrd="0" destOrd="0" presId="urn:microsoft.com/office/officeart/2011/layout/TabList"/>
    <dgm:cxn modelId="{EA00AB41-3488-4CD5-AFFA-847777576120}" type="presOf" srcId="{B7D6C97D-AC2D-4635-98C9-52D44CBD664B}" destId="{3E20A1E1-A594-49AC-9F43-DAA5F2668489}" srcOrd="0" destOrd="2" presId="urn:microsoft.com/office/officeart/2011/layout/TabList"/>
    <dgm:cxn modelId="{5A255C64-982F-4801-B3B5-36F7EF418AFB}" srcId="{7F44C051-9DBC-43CF-A9A4-92D2BC6444EC}" destId="{B7D6C97D-AC2D-4635-98C9-52D44CBD664B}" srcOrd="3" destOrd="0" parTransId="{CDDAB532-730F-4188-A2DC-F17D8F07CB02}" sibTransId="{63703BD2-1C10-4062-BCA3-4766AD1196E8}"/>
    <dgm:cxn modelId="{FCB21A65-3039-4D4B-B553-8C0A84011052}" type="presOf" srcId="{DD5D2EBE-2876-4F29-AA18-79931AE81A0C}" destId="{AE6470AA-2203-43B7-AAFE-517250801F14}" srcOrd="0" destOrd="3" presId="urn:microsoft.com/office/officeart/2011/layout/TabList"/>
    <dgm:cxn modelId="{E01A7F65-BCAB-4495-9E1F-1ABB9D01123C}" srcId="{3DBD5E0A-D24B-44EC-8C26-24C5ED728739}" destId="{A1027A16-E29B-40DB-ADE2-EB68DE92FBEB}" srcOrd="2" destOrd="0" parTransId="{3091C1EA-D8F3-420B-8E7A-F6A4D72F8A1A}" sibTransId="{D061975D-6C88-458A-A946-8D7B8CF0B4CB}"/>
    <dgm:cxn modelId="{2EF27B69-4DDB-4355-B717-9C15F26A7704}" type="presOf" srcId="{E91D28D8-B813-4F65-A140-0F0A4A2239CF}" destId="{AE6470AA-2203-43B7-AAFE-517250801F14}" srcOrd="0" destOrd="1" presId="urn:microsoft.com/office/officeart/2011/layout/TabList"/>
    <dgm:cxn modelId="{C8DE424D-383C-4003-8F70-B7CA7D74E996}" srcId="{3DBD5E0A-D24B-44EC-8C26-24C5ED728739}" destId="{34C0F29A-8E74-4E33-AF1E-F3C33C61BCC7}" srcOrd="3" destOrd="0" parTransId="{67317F28-8CFD-4DB1-9E7A-4EBB26D8C0F1}" sibTransId="{C56ECD71-4C98-40A4-85E0-327816025B23}"/>
    <dgm:cxn modelId="{30B9894D-2BC0-401D-B6AA-28F429BC08ED}" srcId="{2EFA5886-FBCA-4E46-87BD-871F34C616A7}" destId="{E91D28D8-B813-4F65-A140-0F0A4A2239CF}" srcOrd="2" destOrd="0" parTransId="{0448DF43-4DEA-416B-907F-02D9801E04AF}" sibTransId="{69A5D23E-F7A2-4866-87AE-E204C7D5C710}"/>
    <dgm:cxn modelId="{63B3BD6F-2498-47FF-B7EA-B31B6E3AC9E4}" srcId="{3DBD5E0A-D24B-44EC-8C26-24C5ED728739}" destId="{C16C2E30-451B-482D-A76B-A58C8394152E}" srcOrd="4" destOrd="0" parTransId="{085A3D31-8656-4CFC-9DDB-408C876C5A84}" sibTransId="{4F05E580-D98B-44F8-8B32-54C60AFCD650}"/>
    <dgm:cxn modelId="{A825F16F-6497-40C1-86CC-22FF995CE3EF}" type="presOf" srcId="{C16C2E30-451B-482D-A76B-A58C8394152E}" destId="{EEFF4191-D969-4DA3-A0E7-93C464C4DF80}" srcOrd="0" destOrd="3" presId="urn:microsoft.com/office/officeart/2011/layout/TabList"/>
    <dgm:cxn modelId="{5D54DE76-E537-4BF6-87DE-6C61AA09A061}" srcId="{84097D28-EDF9-47BA-9E76-B978D642D103}" destId="{3DBD5E0A-D24B-44EC-8C26-24C5ED728739}" srcOrd="1" destOrd="0" parTransId="{5A991441-9253-452F-8DC9-42E3B65BDED7}" sibTransId="{1E1408D0-9F40-4FFB-847B-C2936B30A80C}"/>
    <dgm:cxn modelId="{11311A57-AB4C-4277-B952-24D46CFF3FCD}" type="presOf" srcId="{53032093-6F70-4882-8556-278D3570F61D}" destId="{3E20A1E1-A594-49AC-9F43-DAA5F2668489}" srcOrd="0" destOrd="1" presId="urn:microsoft.com/office/officeart/2011/layout/TabList"/>
    <dgm:cxn modelId="{54B8127C-B86C-4ED9-A664-CAEB6ABAEA5D}" srcId="{84097D28-EDF9-47BA-9E76-B978D642D103}" destId="{2EFA5886-FBCA-4E46-87BD-871F34C616A7}" srcOrd="2" destOrd="0" parTransId="{3E0BB26E-5513-43F0-A912-3679286B921B}" sibTransId="{E7379A92-1043-428B-8583-001FAE24CE69}"/>
    <dgm:cxn modelId="{974E1487-65A2-4357-B0B6-AFB113485609}" type="presOf" srcId="{A1027A16-E29B-40DB-ADE2-EB68DE92FBEB}" destId="{EEFF4191-D969-4DA3-A0E7-93C464C4DF80}" srcOrd="0" destOrd="1" presId="urn:microsoft.com/office/officeart/2011/layout/TabList"/>
    <dgm:cxn modelId="{8BBB1192-6FF6-4AF0-9D21-F859FAAADD4F}" srcId="{7F44C051-9DBC-43CF-A9A4-92D2BC6444EC}" destId="{4FCFE5FB-8660-4061-A3B8-50624571C0F6}" srcOrd="1" destOrd="0" parTransId="{48506788-8A91-46A1-A0F4-DF3E9160C0ED}" sibTransId="{FA3164FB-BDE9-4ECF-BB17-3B7103AF4910}"/>
    <dgm:cxn modelId="{C3D43392-2809-49B4-9729-A05A8B6BA554}" type="presOf" srcId="{593E62F5-FC41-4388-99D7-B106B8335A85}" destId="{076618A9-8BE0-4969-AB8E-5EC2C6435897}" srcOrd="0" destOrd="0" presId="urn:microsoft.com/office/officeart/2011/layout/TabList"/>
    <dgm:cxn modelId="{9A2C9495-A374-4229-A730-F19BEB0A5953}" srcId="{3DBD5E0A-D24B-44EC-8C26-24C5ED728739}" destId="{5B94709C-5ED3-4061-954B-DF4E048FB365}" srcOrd="0" destOrd="0" parTransId="{A47F73EE-A26F-4151-A8DF-5DF1FF93039C}" sibTransId="{4EA4BF7B-BA98-450D-91FA-580F0C8E58AF}"/>
    <dgm:cxn modelId="{B956229F-B250-432B-AA91-C8DC7FEACC82}" type="presOf" srcId="{0429CF74-232E-4C52-B4EE-9BABB735F39C}" destId="{B72B448F-1EA2-43B4-99F1-0D667C5C111A}" srcOrd="0" destOrd="0" presId="urn:microsoft.com/office/officeart/2011/layout/TabList"/>
    <dgm:cxn modelId="{AFE32DA9-01F9-4D19-A974-43AB13135AC2}" type="presOf" srcId="{4FCFE5FB-8660-4061-A3B8-50624571C0F6}" destId="{3E20A1E1-A594-49AC-9F43-DAA5F2668489}" srcOrd="0" destOrd="0" presId="urn:microsoft.com/office/officeart/2011/layout/TabList"/>
    <dgm:cxn modelId="{934090AD-9297-44D9-9F6C-9B12687AA300}" type="presOf" srcId="{7F44C051-9DBC-43CF-A9A4-92D2BC6444EC}" destId="{797B56E0-8292-4111-874A-B27A5BCD9DAF}" srcOrd="0" destOrd="0" presId="urn:microsoft.com/office/officeart/2011/layout/TabList"/>
    <dgm:cxn modelId="{CC398AB2-4B54-48DD-B9E9-7F9425658612}" type="presOf" srcId="{5B94709C-5ED3-4061-954B-DF4E048FB365}" destId="{B9B62021-1CFC-4FB7-8025-58B4AC213CCA}" srcOrd="0" destOrd="0" presId="urn:microsoft.com/office/officeart/2011/layout/TabList"/>
    <dgm:cxn modelId="{402408C5-DCB7-43E2-92E3-F167535238DB}" type="presOf" srcId="{34C0F29A-8E74-4E33-AF1E-F3C33C61BCC7}" destId="{EEFF4191-D969-4DA3-A0E7-93C464C4DF80}" srcOrd="0" destOrd="2" presId="urn:microsoft.com/office/officeart/2011/layout/TabList"/>
    <dgm:cxn modelId="{8DD96AD2-1DE1-4EBD-AF77-D8FF5A0881EE}" srcId="{2EFA5886-FBCA-4E46-87BD-871F34C616A7}" destId="{483E0404-9301-4E3A-A912-D924C3CC65DF}" srcOrd="1" destOrd="0" parTransId="{8FF9AFA1-5866-4995-87B7-A89E26F60698}" sibTransId="{360DB6D0-E818-4498-927C-B2F28804D92A}"/>
    <dgm:cxn modelId="{E95B16D9-E90D-40E7-BA23-8BBB8D1109E4}" type="presOf" srcId="{68DFA109-81E2-4045-9DDF-9CA42DD142C9}" destId="{EEFF4191-D969-4DA3-A0E7-93C464C4DF80}" srcOrd="0" destOrd="0" presId="urn:microsoft.com/office/officeart/2011/layout/TabList"/>
    <dgm:cxn modelId="{6513AEDA-2A6D-4F80-BD3E-CA974FADF21B}" srcId="{7F44C051-9DBC-43CF-A9A4-92D2BC6444EC}" destId="{53032093-6F70-4882-8556-278D3570F61D}" srcOrd="2" destOrd="0" parTransId="{DED12598-59BC-4F4D-98EE-9A8791E37F17}" sibTransId="{3EE10BD8-D8C3-4E70-BD80-029926F3F959}"/>
    <dgm:cxn modelId="{DA1063DF-A186-4C22-9B9B-EBE3508D5AB9}" type="presOf" srcId="{3DBD5E0A-D24B-44EC-8C26-24C5ED728739}" destId="{D764ECDA-E9E7-4D1D-8F10-9EC66C80C1A4}" srcOrd="0" destOrd="0" presId="urn:microsoft.com/office/officeart/2011/layout/TabList"/>
    <dgm:cxn modelId="{E6A855EA-1ABA-4BD8-BF2C-C5B644D9CE46}" srcId="{2EFA5886-FBCA-4E46-87BD-871F34C616A7}" destId="{CDB97C89-C1A4-4C11-9756-D2950CA62FD1}" srcOrd="3" destOrd="0" parTransId="{CE531D3B-B43A-4D36-882A-27831D467DA6}" sibTransId="{EBB91E66-29BE-48A2-B9DD-1CBCE437A207}"/>
    <dgm:cxn modelId="{245707ED-F1E2-4B4E-AC22-6BFA8694CB86}" type="presOf" srcId="{CDB97C89-C1A4-4C11-9756-D2950CA62FD1}" destId="{AE6470AA-2203-43B7-AAFE-517250801F14}" srcOrd="0" destOrd="2" presId="urn:microsoft.com/office/officeart/2011/layout/TabList"/>
    <dgm:cxn modelId="{452F01F7-431F-4D12-B585-27025ADB2132}" srcId="{2EFA5886-FBCA-4E46-87BD-871F34C616A7}" destId="{0429CF74-232E-4C52-B4EE-9BABB735F39C}" srcOrd="0" destOrd="0" parTransId="{D6868DEE-884C-4807-BC70-758E6004C86F}" sibTransId="{38618322-504E-499C-90CF-4903224C2449}"/>
    <dgm:cxn modelId="{3EFC6CFB-9337-41C1-A245-EEBE06A97155}" srcId="{3DBD5E0A-D24B-44EC-8C26-24C5ED728739}" destId="{68DFA109-81E2-4045-9DDF-9CA42DD142C9}" srcOrd="1" destOrd="0" parTransId="{786A784C-DA16-4253-9DFB-CEA061D7326F}" sibTransId="{D344EBFD-9962-43F4-A201-C2E085E005CC}"/>
    <dgm:cxn modelId="{D89ABFCE-3A88-4419-A578-9A0565D965F8}" type="presParOf" srcId="{4141A83A-A80B-4671-A7AC-240E183692A9}" destId="{AB11E24C-8EBC-4F3A-ADC0-3CBB5950AE13}" srcOrd="0" destOrd="0" presId="urn:microsoft.com/office/officeart/2011/layout/TabList"/>
    <dgm:cxn modelId="{A565AA4E-A972-43A6-B3B5-9F055D1B87B2}" type="presParOf" srcId="{AB11E24C-8EBC-4F3A-ADC0-3CBB5950AE13}" destId="{076618A9-8BE0-4969-AB8E-5EC2C6435897}" srcOrd="0" destOrd="0" presId="urn:microsoft.com/office/officeart/2011/layout/TabList"/>
    <dgm:cxn modelId="{062AE4D5-CF02-4D4C-8279-15FF0B99796D}" type="presParOf" srcId="{AB11E24C-8EBC-4F3A-ADC0-3CBB5950AE13}" destId="{797B56E0-8292-4111-874A-B27A5BCD9DAF}" srcOrd="1" destOrd="0" presId="urn:microsoft.com/office/officeart/2011/layout/TabList"/>
    <dgm:cxn modelId="{54A1E8C9-BA30-43F9-9C34-ECCB189C924B}" type="presParOf" srcId="{AB11E24C-8EBC-4F3A-ADC0-3CBB5950AE13}" destId="{6FEF9043-1DF8-4887-B87C-201F919A7C85}" srcOrd="2" destOrd="0" presId="urn:microsoft.com/office/officeart/2011/layout/TabList"/>
    <dgm:cxn modelId="{DF7F26CF-0CFE-4FEA-BCF6-82F17F6B1AAA}" type="presParOf" srcId="{4141A83A-A80B-4671-A7AC-240E183692A9}" destId="{3E20A1E1-A594-49AC-9F43-DAA5F2668489}" srcOrd="1" destOrd="0" presId="urn:microsoft.com/office/officeart/2011/layout/TabList"/>
    <dgm:cxn modelId="{0874B30F-59E2-405A-84B5-D92B3F028B96}" type="presParOf" srcId="{4141A83A-A80B-4671-A7AC-240E183692A9}" destId="{570DA0D5-8035-4D0A-897E-C755D38F4BA0}" srcOrd="2" destOrd="0" presId="urn:microsoft.com/office/officeart/2011/layout/TabList"/>
    <dgm:cxn modelId="{3307ECC7-C836-4CA9-B539-A3E06F586F7E}" type="presParOf" srcId="{4141A83A-A80B-4671-A7AC-240E183692A9}" destId="{A1C8FEC0-6C9C-4D1E-99F6-5A4DD7B81599}" srcOrd="3" destOrd="0" presId="urn:microsoft.com/office/officeart/2011/layout/TabList"/>
    <dgm:cxn modelId="{E244E7C2-A345-421C-9237-8F5F40C9EF7C}" type="presParOf" srcId="{A1C8FEC0-6C9C-4D1E-99F6-5A4DD7B81599}" destId="{B9B62021-1CFC-4FB7-8025-58B4AC213CCA}" srcOrd="0" destOrd="0" presId="urn:microsoft.com/office/officeart/2011/layout/TabList"/>
    <dgm:cxn modelId="{19DCF56C-0983-4992-A8DE-5C215A3735C4}" type="presParOf" srcId="{A1C8FEC0-6C9C-4D1E-99F6-5A4DD7B81599}" destId="{D764ECDA-E9E7-4D1D-8F10-9EC66C80C1A4}" srcOrd="1" destOrd="0" presId="urn:microsoft.com/office/officeart/2011/layout/TabList"/>
    <dgm:cxn modelId="{96B9BE22-35A0-4CCF-8F95-B30D2FE039AB}" type="presParOf" srcId="{A1C8FEC0-6C9C-4D1E-99F6-5A4DD7B81599}" destId="{DC649123-1F82-466D-AEBA-F19F699E95DD}" srcOrd="2" destOrd="0" presId="urn:microsoft.com/office/officeart/2011/layout/TabList"/>
    <dgm:cxn modelId="{68FF01F3-890D-44EC-8A24-02F2CF00E6B8}" type="presParOf" srcId="{4141A83A-A80B-4671-A7AC-240E183692A9}" destId="{EEFF4191-D969-4DA3-A0E7-93C464C4DF80}" srcOrd="4" destOrd="0" presId="urn:microsoft.com/office/officeart/2011/layout/TabList"/>
    <dgm:cxn modelId="{3FD917B8-45B1-491B-A767-507891DF4C5F}" type="presParOf" srcId="{4141A83A-A80B-4671-A7AC-240E183692A9}" destId="{FE011B2A-E633-4AD1-AA8D-6B3D2CB51BC1}" srcOrd="5" destOrd="0" presId="urn:microsoft.com/office/officeart/2011/layout/TabList"/>
    <dgm:cxn modelId="{AC2DEF3B-78FB-4926-BB5F-F3CCA55806C9}" type="presParOf" srcId="{4141A83A-A80B-4671-A7AC-240E183692A9}" destId="{B1AA642B-1275-475B-AF34-99E1165FED70}" srcOrd="6" destOrd="0" presId="urn:microsoft.com/office/officeart/2011/layout/TabList"/>
    <dgm:cxn modelId="{C186699C-D431-4856-BDC8-39373F5A6DCF}" type="presParOf" srcId="{B1AA642B-1275-475B-AF34-99E1165FED70}" destId="{B72B448F-1EA2-43B4-99F1-0D667C5C111A}" srcOrd="0" destOrd="0" presId="urn:microsoft.com/office/officeart/2011/layout/TabList"/>
    <dgm:cxn modelId="{B4003CAC-3B1C-4A18-AC66-E04B0EADA39A}" type="presParOf" srcId="{B1AA642B-1275-475B-AF34-99E1165FED70}" destId="{554301E7-DCB3-4AA2-B2F4-A619D2C0D293}" srcOrd="1" destOrd="0" presId="urn:microsoft.com/office/officeart/2011/layout/TabList"/>
    <dgm:cxn modelId="{8A8288B1-940E-408E-AD1F-B9D19EB70136}" type="presParOf" srcId="{B1AA642B-1275-475B-AF34-99E1165FED70}" destId="{6F5EFE1F-14D6-4222-BD81-6BA522D0A746}" srcOrd="2" destOrd="0" presId="urn:microsoft.com/office/officeart/2011/layout/TabList"/>
    <dgm:cxn modelId="{E692B62C-3FD0-415C-9C53-378EC3BDD7A1}" type="presParOf" srcId="{4141A83A-A80B-4671-A7AC-240E183692A9}" destId="{AE6470AA-2203-43B7-AAFE-517250801F1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56BA5F-97C6-4515-97C5-CB8FA098F7C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CEDCD9F-94E4-4A4F-BEC2-6DA880DAAED9}">
      <dgm:prSet phldrT="[Text]"/>
      <dgm:spPr/>
      <dgm:t>
        <a:bodyPr/>
        <a:lstStyle/>
        <a:p>
          <a:r>
            <a:rPr lang="en-US" dirty="0"/>
            <a:t>Challenge</a:t>
          </a:r>
        </a:p>
      </dgm:t>
    </dgm:pt>
    <dgm:pt modelId="{2D1D6923-5872-4B4F-A406-57781177FF54}" type="parTrans" cxnId="{D160CC84-5CAA-44D9-B828-6DCEDA0427A0}">
      <dgm:prSet/>
      <dgm:spPr/>
      <dgm:t>
        <a:bodyPr/>
        <a:lstStyle/>
        <a:p>
          <a:endParaRPr lang="en-US"/>
        </a:p>
      </dgm:t>
    </dgm:pt>
    <dgm:pt modelId="{9A64B3BC-45A0-43FD-9931-BF38EC6D22A6}" type="sibTrans" cxnId="{D160CC84-5CAA-44D9-B828-6DCEDA0427A0}">
      <dgm:prSet/>
      <dgm:spPr/>
      <dgm:t>
        <a:bodyPr/>
        <a:lstStyle/>
        <a:p>
          <a:endParaRPr lang="en-US"/>
        </a:p>
      </dgm:t>
    </dgm:pt>
    <dgm:pt modelId="{CF1464A7-9C8E-4822-8E80-E80C09C5FE10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08A5E00C-5763-4731-A770-31915E0E271C}" type="parTrans" cxnId="{27B35BD1-8048-4AFC-B549-DE5B964B3C04}">
      <dgm:prSet/>
      <dgm:spPr/>
      <dgm:t>
        <a:bodyPr/>
        <a:lstStyle/>
        <a:p>
          <a:endParaRPr lang="en-US"/>
        </a:p>
      </dgm:t>
    </dgm:pt>
    <dgm:pt modelId="{F109402D-F565-4499-AC36-12168C867B68}" type="sibTrans" cxnId="{27B35BD1-8048-4AFC-B549-DE5B964B3C04}">
      <dgm:prSet/>
      <dgm:spPr/>
      <dgm:t>
        <a:bodyPr/>
        <a:lstStyle/>
        <a:p>
          <a:endParaRPr lang="en-US"/>
        </a:p>
      </dgm:t>
    </dgm:pt>
    <dgm:pt modelId="{49F25167-15EB-4E48-8045-1E407CA4B2D5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5BE31F4D-BE6C-4AA4-8DD0-1EAD29A8DB46}" type="parTrans" cxnId="{ED5EE5BC-BA38-4A66-A684-3C646E5017B2}">
      <dgm:prSet/>
      <dgm:spPr/>
      <dgm:t>
        <a:bodyPr/>
        <a:lstStyle/>
        <a:p>
          <a:endParaRPr lang="en-US"/>
        </a:p>
      </dgm:t>
    </dgm:pt>
    <dgm:pt modelId="{ABFD1D88-72A1-4B8D-9907-EDF8811C1B12}" type="sibTrans" cxnId="{ED5EE5BC-BA38-4A66-A684-3C646E5017B2}">
      <dgm:prSet/>
      <dgm:spPr/>
      <dgm:t>
        <a:bodyPr/>
        <a:lstStyle/>
        <a:p>
          <a:endParaRPr lang="en-US"/>
        </a:p>
      </dgm:t>
    </dgm:pt>
    <dgm:pt modelId="{9AFB7EB8-0F84-441F-BFE7-F4AFA7C4ACE2}" type="pres">
      <dgm:prSet presAssocID="{4D56BA5F-97C6-4515-97C5-CB8FA098F7CF}" presName="Name0" presStyleCnt="0">
        <dgm:presLayoutVars>
          <dgm:dir/>
          <dgm:animLvl val="lvl"/>
          <dgm:resizeHandles val="exact"/>
        </dgm:presLayoutVars>
      </dgm:prSet>
      <dgm:spPr/>
    </dgm:pt>
    <dgm:pt modelId="{E2284ECF-9ABD-4E8E-B465-9A8CD235A96A}" type="pres">
      <dgm:prSet presAssocID="{1CEDCD9F-94E4-4A4F-BEC2-6DA880DAAED9}" presName="parTxOnly" presStyleLbl="node1" presStyleIdx="0" presStyleCnt="3" custScaleX="97807" custScaleY="52578">
        <dgm:presLayoutVars>
          <dgm:chMax val="0"/>
          <dgm:chPref val="0"/>
          <dgm:bulletEnabled val="1"/>
        </dgm:presLayoutVars>
      </dgm:prSet>
      <dgm:spPr/>
    </dgm:pt>
    <dgm:pt modelId="{9D1C206C-A9DD-4622-8750-2501E0382800}" type="pres">
      <dgm:prSet presAssocID="{9A64B3BC-45A0-43FD-9931-BF38EC6D22A6}" presName="parTxOnlySpace" presStyleCnt="0"/>
      <dgm:spPr/>
    </dgm:pt>
    <dgm:pt modelId="{1CB371AA-8662-494F-BC11-C42AA7C76D89}" type="pres">
      <dgm:prSet presAssocID="{CF1464A7-9C8E-4822-8E80-E80C09C5FE10}" presName="parTxOnly" presStyleLbl="node1" presStyleIdx="1" presStyleCnt="3" custScaleX="96077" custScaleY="56434">
        <dgm:presLayoutVars>
          <dgm:chMax val="0"/>
          <dgm:chPref val="0"/>
          <dgm:bulletEnabled val="1"/>
        </dgm:presLayoutVars>
      </dgm:prSet>
      <dgm:spPr/>
    </dgm:pt>
    <dgm:pt modelId="{2991972C-9DC0-49C2-B00C-2DC6895E4093}" type="pres">
      <dgm:prSet presAssocID="{F109402D-F565-4499-AC36-12168C867B68}" presName="parTxOnlySpace" presStyleCnt="0"/>
      <dgm:spPr/>
    </dgm:pt>
    <dgm:pt modelId="{5B7D1378-9266-4923-A71C-1CD3399DAFF7}" type="pres">
      <dgm:prSet presAssocID="{49F25167-15EB-4E48-8045-1E407CA4B2D5}" presName="parTxOnly" presStyleLbl="node1" presStyleIdx="2" presStyleCnt="3" custScaleX="90198" custScaleY="55172">
        <dgm:presLayoutVars>
          <dgm:chMax val="0"/>
          <dgm:chPref val="0"/>
          <dgm:bulletEnabled val="1"/>
        </dgm:presLayoutVars>
      </dgm:prSet>
      <dgm:spPr/>
    </dgm:pt>
  </dgm:ptLst>
  <dgm:cxnLst>
    <dgm:cxn modelId="{DA134D36-A5D8-43A2-B3A3-C5BC49CE728F}" type="presOf" srcId="{1CEDCD9F-94E4-4A4F-BEC2-6DA880DAAED9}" destId="{E2284ECF-9ABD-4E8E-B465-9A8CD235A96A}" srcOrd="0" destOrd="0" presId="urn:microsoft.com/office/officeart/2005/8/layout/chevron1"/>
    <dgm:cxn modelId="{6C1AFE7C-049D-4C69-B196-2CB2BE55296F}" type="presOf" srcId="{49F25167-15EB-4E48-8045-1E407CA4B2D5}" destId="{5B7D1378-9266-4923-A71C-1CD3399DAFF7}" srcOrd="0" destOrd="0" presId="urn:microsoft.com/office/officeart/2005/8/layout/chevron1"/>
    <dgm:cxn modelId="{D160CC84-5CAA-44D9-B828-6DCEDA0427A0}" srcId="{4D56BA5F-97C6-4515-97C5-CB8FA098F7CF}" destId="{1CEDCD9F-94E4-4A4F-BEC2-6DA880DAAED9}" srcOrd="0" destOrd="0" parTransId="{2D1D6923-5872-4B4F-A406-57781177FF54}" sibTransId="{9A64B3BC-45A0-43FD-9931-BF38EC6D22A6}"/>
    <dgm:cxn modelId="{ED5EE5BC-BA38-4A66-A684-3C646E5017B2}" srcId="{4D56BA5F-97C6-4515-97C5-CB8FA098F7CF}" destId="{49F25167-15EB-4E48-8045-1E407CA4B2D5}" srcOrd="2" destOrd="0" parTransId="{5BE31F4D-BE6C-4AA4-8DD0-1EAD29A8DB46}" sibTransId="{ABFD1D88-72A1-4B8D-9907-EDF8811C1B12}"/>
    <dgm:cxn modelId="{27B35BD1-8048-4AFC-B549-DE5B964B3C04}" srcId="{4D56BA5F-97C6-4515-97C5-CB8FA098F7CF}" destId="{CF1464A7-9C8E-4822-8E80-E80C09C5FE10}" srcOrd="1" destOrd="0" parTransId="{08A5E00C-5763-4731-A770-31915E0E271C}" sibTransId="{F109402D-F565-4499-AC36-12168C867B68}"/>
    <dgm:cxn modelId="{62E83EE0-A7F4-4B7D-B570-0D1B9C726ED2}" type="presOf" srcId="{4D56BA5F-97C6-4515-97C5-CB8FA098F7CF}" destId="{9AFB7EB8-0F84-441F-BFE7-F4AFA7C4ACE2}" srcOrd="0" destOrd="0" presId="urn:microsoft.com/office/officeart/2005/8/layout/chevron1"/>
    <dgm:cxn modelId="{BAFA04E8-E4FE-4DC4-A31E-739412CD0140}" type="presOf" srcId="{CF1464A7-9C8E-4822-8E80-E80C09C5FE10}" destId="{1CB371AA-8662-494F-BC11-C42AA7C76D89}" srcOrd="0" destOrd="0" presId="urn:microsoft.com/office/officeart/2005/8/layout/chevron1"/>
    <dgm:cxn modelId="{333510D1-51A5-4072-8E58-BDFAB118D055}" type="presParOf" srcId="{9AFB7EB8-0F84-441F-BFE7-F4AFA7C4ACE2}" destId="{E2284ECF-9ABD-4E8E-B465-9A8CD235A96A}" srcOrd="0" destOrd="0" presId="urn:microsoft.com/office/officeart/2005/8/layout/chevron1"/>
    <dgm:cxn modelId="{4F2FA9F9-66D5-4B1A-BC09-BC88351DD0CF}" type="presParOf" srcId="{9AFB7EB8-0F84-441F-BFE7-F4AFA7C4ACE2}" destId="{9D1C206C-A9DD-4622-8750-2501E0382800}" srcOrd="1" destOrd="0" presId="urn:microsoft.com/office/officeart/2005/8/layout/chevron1"/>
    <dgm:cxn modelId="{5A9D160F-E0FF-4273-A27F-AF821BD79113}" type="presParOf" srcId="{9AFB7EB8-0F84-441F-BFE7-F4AFA7C4ACE2}" destId="{1CB371AA-8662-494F-BC11-C42AA7C76D89}" srcOrd="2" destOrd="0" presId="urn:microsoft.com/office/officeart/2005/8/layout/chevron1"/>
    <dgm:cxn modelId="{67668417-3243-4ED8-96E0-935057736929}" type="presParOf" srcId="{9AFB7EB8-0F84-441F-BFE7-F4AFA7C4ACE2}" destId="{2991972C-9DC0-49C2-B00C-2DC6895E4093}" srcOrd="3" destOrd="0" presId="urn:microsoft.com/office/officeart/2005/8/layout/chevron1"/>
    <dgm:cxn modelId="{5DF029C7-31A8-4578-8EAA-0C9310C669E8}" type="presParOf" srcId="{9AFB7EB8-0F84-441F-BFE7-F4AFA7C4ACE2}" destId="{5B7D1378-9266-4923-A71C-1CD3399DAF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96517-D52C-4461-A226-544F600652B5}">
      <dsp:nvSpPr>
        <dsp:cNvPr id="0" name=""/>
        <dsp:cNvSpPr/>
      </dsp:nvSpPr>
      <dsp:spPr>
        <a:xfrm>
          <a:off x="6409" y="0"/>
          <a:ext cx="1915867" cy="570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Transform</a:t>
          </a:r>
        </a:p>
      </dsp:txBody>
      <dsp:txXfrm>
        <a:off x="23132" y="16723"/>
        <a:ext cx="1882421" cy="537507"/>
      </dsp:txXfrm>
    </dsp:sp>
    <dsp:sp modelId="{05E52F4A-2B9E-46F1-A2B0-D2DAB7181F9E}">
      <dsp:nvSpPr>
        <dsp:cNvPr id="0" name=""/>
        <dsp:cNvSpPr/>
      </dsp:nvSpPr>
      <dsp:spPr>
        <a:xfrm>
          <a:off x="2113864" y="47908"/>
          <a:ext cx="406163" cy="47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13864" y="142935"/>
        <a:ext cx="284314" cy="285081"/>
      </dsp:txXfrm>
    </dsp:sp>
    <dsp:sp modelId="{8536B71A-A28E-47B0-8D09-48EEB359F921}">
      <dsp:nvSpPr>
        <dsp:cNvPr id="0" name=""/>
        <dsp:cNvSpPr/>
      </dsp:nvSpPr>
      <dsp:spPr>
        <a:xfrm>
          <a:off x="2688624" y="0"/>
          <a:ext cx="1915867" cy="570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Operate</a:t>
          </a:r>
        </a:p>
      </dsp:txBody>
      <dsp:txXfrm>
        <a:off x="2705347" y="16723"/>
        <a:ext cx="1882421" cy="537507"/>
      </dsp:txXfrm>
    </dsp:sp>
    <dsp:sp modelId="{ED7FDE49-1C6C-41EC-88C5-1F69F9E32B43}">
      <dsp:nvSpPr>
        <dsp:cNvPr id="0" name=""/>
        <dsp:cNvSpPr/>
      </dsp:nvSpPr>
      <dsp:spPr>
        <a:xfrm>
          <a:off x="4797680" y="47908"/>
          <a:ext cx="409559" cy="475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97680" y="142935"/>
        <a:ext cx="286691" cy="285081"/>
      </dsp:txXfrm>
    </dsp:sp>
    <dsp:sp modelId="{EE02485D-1C4C-4D6D-9514-C76F33DB6017}">
      <dsp:nvSpPr>
        <dsp:cNvPr id="0" name=""/>
        <dsp:cNvSpPr/>
      </dsp:nvSpPr>
      <dsp:spPr>
        <a:xfrm>
          <a:off x="5377246" y="0"/>
          <a:ext cx="1915867" cy="570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Empower</a:t>
          </a:r>
        </a:p>
      </dsp:txBody>
      <dsp:txXfrm>
        <a:off x="5393969" y="16723"/>
        <a:ext cx="1882421" cy="537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FE1F-14D6-4222-BD81-6BA522D0A746}">
      <dsp:nvSpPr>
        <dsp:cNvPr id="0" name=""/>
        <dsp:cNvSpPr/>
      </dsp:nvSpPr>
      <dsp:spPr>
        <a:xfrm>
          <a:off x="0" y="3586865"/>
          <a:ext cx="58917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49123-1F82-466D-AEBA-F19F699E95DD}">
      <dsp:nvSpPr>
        <dsp:cNvPr id="0" name=""/>
        <dsp:cNvSpPr/>
      </dsp:nvSpPr>
      <dsp:spPr>
        <a:xfrm>
          <a:off x="0" y="2046249"/>
          <a:ext cx="58917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F9043-1DF8-4887-B87C-201F919A7C85}">
      <dsp:nvSpPr>
        <dsp:cNvPr id="0" name=""/>
        <dsp:cNvSpPr/>
      </dsp:nvSpPr>
      <dsp:spPr>
        <a:xfrm>
          <a:off x="0" y="505633"/>
          <a:ext cx="589178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618A9-8BE0-4969-AB8E-5EC2C6435897}">
      <dsp:nvSpPr>
        <dsp:cNvPr id="0" name=""/>
        <dsp:cNvSpPr/>
      </dsp:nvSpPr>
      <dsp:spPr>
        <a:xfrm>
          <a:off x="1531864" y="563"/>
          <a:ext cx="4359920" cy="5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Fraudulent transactions: 0.17%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Genuine transactions: 99%</a:t>
          </a:r>
        </a:p>
      </dsp:txBody>
      <dsp:txXfrm>
        <a:off x="1531864" y="563"/>
        <a:ext cx="4359920" cy="505070"/>
      </dsp:txXfrm>
    </dsp:sp>
    <dsp:sp modelId="{797B56E0-8292-4111-874A-B27A5BCD9DAF}">
      <dsp:nvSpPr>
        <dsp:cNvPr id="0" name=""/>
        <dsp:cNvSpPr/>
      </dsp:nvSpPr>
      <dsp:spPr>
        <a:xfrm>
          <a:off x="0" y="563"/>
          <a:ext cx="1531864" cy="5050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 Identification</a:t>
          </a:r>
        </a:p>
      </dsp:txBody>
      <dsp:txXfrm>
        <a:off x="24660" y="25223"/>
        <a:ext cx="1482544" cy="480410"/>
      </dsp:txXfrm>
    </dsp:sp>
    <dsp:sp modelId="{3E20A1E1-A594-49AC-9F43-DAA5F2668489}">
      <dsp:nvSpPr>
        <dsp:cNvPr id="0" name=""/>
        <dsp:cNvSpPr/>
      </dsp:nvSpPr>
      <dsp:spPr>
        <a:xfrm>
          <a:off x="0" y="505633"/>
          <a:ext cx="5891784" cy="101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Anomaly detection in fraudulent transactions can be harmful to your organization.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Address this issue</a:t>
          </a:r>
        </a:p>
      </dsp:txBody>
      <dsp:txXfrm>
        <a:off x="0" y="505633"/>
        <a:ext cx="5891784" cy="1010291"/>
      </dsp:txXfrm>
    </dsp:sp>
    <dsp:sp modelId="{B9B62021-1CFC-4FB7-8025-58B4AC213CCA}">
      <dsp:nvSpPr>
        <dsp:cNvPr id="0" name=""/>
        <dsp:cNvSpPr/>
      </dsp:nvSpPr>
      <dsp:spPr>
        <a:xfrm>
          <a:off x="1531864" y="1541179"/>
          <a:ext cx="4359920" cy="5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Deep Dive into Minority Class</a:t>
          </a:r>
        </a:p>
      </dsp:txBody>
      <dsp:txXfrm>
        <a:off x="1531864" y="1541179"/>
        <a:ext cx="4359920" cy="505070"/>
      </dsp:txXfrm>
    </dsp:sp>
    <dsp:sp modelId="{D764ECDA-E9E7-4D1D-8F10-9EC66C80C1A4}">
      <dsp:nvSpPr>
        <dsp:cNvPr id="0" name=""/>
        <dsp:cNvSpPr/>
      </dsp:nvSpPr>
      <dsp:spPr>
        <a:xfrm>
          <a:off x="0" y="1541179"/>
          <a:ext cx="1531864" cy="5050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Assessment</a:t>
          </a:r>
        </a:p>
      </dsp:txBody>
      <dsp:txXfrm>
        <a:off x="24660" y="1565839"/>
        <a:ext cx="1482544" cy="480410"/>
      </dsp:txXfrm>
    </dsp:sp>
    <dsp:sp modelId="{EEFF4191-D969-4DA3-A0E7-93C464C4DF80}">
      <dsp:nvSpPr>
        <dsp:cNvPr id="0" name=""/>
        <dsp:cNvSpPr/>
      </dsp:nvSpPr>
      <dsp:spPr>
        <a:xfrm>
          <a:off x="0" y="2046249"/>
          <a:ext cx="5891784" cy="101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Goal setup: Capture more or all fraudulent transactions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 Using AI integrated techniques</a:t>
          </a:r>
        </a:p>
      </dsp:txBody>
      <dsp:txXfrm>
        <a:off x="0" y="2046249"/>
        <a:ext cx="5891784" cy="1010291"/>
      </dsp:txXfrm>
    </dsp:sp>
    <dsp:sp modelId="{B72B448F-1EA2-43B4-99F1-0D667C5C111A}">
      <dsp:nvSpPr>
        <dsp:cNvPr id="0" name=""/>
        <dsp:cNvSpPr/>
      </dsp:nvSpPr>
      <dsp:spPr>
        <a:xfrm>
          <a:off x="1531864" y="3081795"/>
          <a:ext cx="4359920" cy="5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Integrated Most Accurate Fraud Detector</a:t>
          </a:r>
        </a:p>
      </dsp:txBody>
      <dsp:txXfrm>
        <a:off x="1531864" y="3081795"/>
        <a:ext cx="4359920" cy="505070"/>
      </dsp:txXfrm>
    </dsp:sp>
    <dsp:sp modelId="{554301E7-DCB3-4AA2-B2F4-A619D2C0D293}">
      <dsp:nvSpPr>
        <dsp:cNvPr id="0" name=""/>
        <dsp:cNvSpPr/>
      </dsp:nvSpPr>
      <dsp:spPr>
        <a:xfrm>
          <a:off x="0" y="3081795"/>
          <a:ext cx="1531864" cy="5050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 Resolution</a:t>
          </a:r>
        </a:p>
      </dsp:txBody>
      <dsp:txXfrm>
        <a:off x="24660" y="3106455"/>
        <a:ext cx="1482544" cy="480410"/>
      </dsp:txXfrm>
    </dsp:sp>
    <dsp:sp modelId="{AE6470AA-2203-43B7-AAFE-517250801F14}">
      <dsp:nvSpPr>
        <dsp:cNvPr id="0" name=""/>
        <dsp:cNvSpPr/>
      </dsp:nvSpPr>
      <dsp:spPr>
        <a:xfrm>
          <a:off x="0" y="3586865"/>
          <a:ext cx="5891784" cy="1010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Model correctly identified fraudulent transactions with over 99% accuracy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Incorrectly flagged 25 legitimate transactions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End-User was given a chance to confirm or deny transaction</a:t>
          </a:r>
        </a:p>
      </dsp:txBody>
      <dsp:txXfrm>
        <a:off x="0" y="3586865"/>
        <a:ext cx="5891784" cy="1010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84ECF-9ABD-4E8E-B465-9A8CD235A96A}">
      <dsp:nvSpPr>
        <dsp:cNvPr id="0" name=""/>
        <dsp:cNvSpPr/>
      </dsp:nvSpPr>
      <dsp:spPr>
        <a:xfrm>
          <a:off x="2309" y="777234"/>
          <a:ext cx="2565916" cy="5517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Challenge</a:t>
          </a:r>
        </a:p>
      </dsp:txBody>
      <dsp:txXfrm>
        <a:off x="278180" y="777234"/>
        <a:ext cx="2014174" cy="551742"/>
      </dsp:txXfrm>
    </dsp:sp>
    <dsp:sp modelId="{1CB371AA-8662-494F-BC11-C42AA7C76D89}">
      <dsp:nvSpPr>
        <dsp:cNvPr id="0" name=""/>
        <dsp:cNvSpPr/>
      </dsp:nvSpPr>
      <dsp:spPr>
        <a:xfrm>
          <a:off x="2305881" y="757002"/>
          <a:ext cx="2520530" cy="592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Approach</a:t>
          </a:r>
        </a:p>
      </dsp:txBody>
      <dsp:txXfrm>
        <a:off x="2601984" y="757002"/>
        <a:ext cx="1928324" cy="592206"/>
      </dsp:txXfrm>
    </dsp:sp>
    <dsp:sp modelId="{5B7D1378-9266-4923-A71C-1CD3399DAFF7}">
      <dsp:nvSpPr>
        <dsp:cNvPr id="0" name=""/>
        <dsp:cNvSpPr/>
      </dsp:nvSpPr>
      <dsp:spPr>
        <a:xfrm>
          <a:off x="4564067" y="763624"/>
          <a:ext cx="2366298" cy="578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Impact</a:t>
          </a:r>
        </a:p>
      </dsp:txBody>
      <dsp:txXfrm>
        <a:off x="4853549" y="763624"/>
        <a:ext cx="1787335" cy="578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1A6425-22D2-4BD0-A620-A59423C30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D902A-26FB-40F3-B0AD-AC4AA95EE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4E786-9203-4CDB-9E73-7A3DDD768B8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E8158-3B9C-49F5-A76C-B57D51D8A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18100-5FE0-41C2-8972-6BB490CE8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0A52-8C50-43C1-AE5C-2E35C191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613E-B2BE-4E69-AB08-131B001518A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F2C44-6A5B-4D16-8168-B9526349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 transformation</a:t>
            </a:r>
          </a:p>
          <a:p>
            <a:r>
              <a:rPr lang="en-US" dirty="0"/>
              <a:t>Streamline Business Operations</a:t>
            </a:r>
          </a:p>
          <a:p>
            <a:r>
              <a:rPr lang="en-US" dirty="0"/>
              <a:t>Enhance Customers Experience &amp; Loyalty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Today’s Focus: Credit Card Fraud Detection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December 2022, the Nilson Report, which monitors the payments industry, released a forecast indicating that U.S.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losses from card fraud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total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$165.1 billion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the next 10 years, plaguing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age group in every state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313131"/>
                </a:solidFill>
              </a:rPr>
              <a:t>Holistic Approach &amp; Strategic Focus on capturing fraud transactions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Out of 284,807 transactions received, only 492 of them were identified as fraud.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/>
              <a:t>Incorrectly flagged 25 legitimate transactions can be reprocessed once the card holder confirm his/ her accountability for the purchase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TPS – Transaction Processing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Presentation aims to create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F2C44-6A5B-4D16-8168-B95263495C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1EE57E-4C1B-4ECF-94C5-14A453751EA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848B10DB-7BA0-47A6-A2BF-E43FDE325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690FCB5-02B0-42C1-A71D-2F5ABCA25F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358223E3-2772-41EC-BDC5-F0327F14B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0E75CE7-1268-47E9-A585-16E350CB0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BF8B8A80-FD9A-43B9-A936-A0BE1CAD80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5DA18E48-2689-422E-A84C-ECB5B61A0D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9316E24-7A8A-4FCF-B2C4-4EE40E3BA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6354CE9-D577-46E8-886D-1BBB079BE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2232419E-4011-4B15-A744-7F8FCDD1F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F957E66-C402-4A51-A806-6052AEAFC8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927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67822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EC93E963-CFD3-43A9-AE1B-F08B522B4130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791BE9BD-85F6-497E-A8D6-CBFF87927B15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38D13-8CB9-4EE1-BCA9-24557BC4F2B2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64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7" y="1714500"/>
            <a:ext cx="9323916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08E5BA7E-93C2-43A2-9267-44AEA65B95C5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015C4658-A753-4EFC-B4C9-8CC1413F742B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3538D-DEF3-427C-A22B-D6DED4B4F939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164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42B478C9-B5DA-40CF-85B5-B8255333DF59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13465439-7954-4F6D-A5BA-2445764B064C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93EBE-E0B6-4868-AEFF-D7DAD2DDC7E4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95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D9D178A5-CCC4-4A46-8C47-9A140D4A5CA1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70B3F7DA-818B-4D8B-B857-2D625878F36E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6B75E-593B-4DBE-A922-1C55C945A5EC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75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3296" y="1719073"/>
            <a:ext cx="9341104" cy="4643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8A445E98-0101-4641-B761-F6EC62A4C1F9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CaseCode">
            <a:extLst>
              <a:ext uri="{FF2B5EF4-FFF2-40B4-BE49-F238E27FC236}">
                <a16:creationId xmlns:a16="http://schemas.microsoft.com/office/drawing/2014/main" id="{8E6546D8-000E-40B0-BE69-23BCCEC818E9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61B44-F344-440B-8939-9E878C81D0CA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70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5488" y="1719072"/>
            <a:ext cx="9328912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730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77421879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93411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2072881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933144" y="345584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800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3296" y="1714500"/>
            <a:ext cx="3549904" cy="46482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1200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18000" y="1719073"/>
            <a:ext cx="7416801" cy="4643628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879EE2-D803-4CB2-AF00-F24E09224D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5CA835-378D-4289-9657-CD3C1D6143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810899-A11C-413B-8CBC-D3CFBE3CD8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A104677E-C9A9-43FD-9636-282AA4967C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3CAB285-FAC0-4F34-8146-267CBA1B5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6082ED9-88C5-4736-942C-C7E3CCCA1B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E1E6C516-6C1B-4A02-BB05-4F831D78E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A6EFC15-17CF-407E-9776-DF518801D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32EBC75-0AB2-4438-90A3-70694DE0F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C22A38A-F53A-4006-98CB-F2CD2E2761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265903-DE87-4699-A08F-FA3C1B52FB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188981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3295" y="347472"/>
            <a:ext cx="11228832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14500"/>
            <a:ext cx="6240000" cy="46482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613466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672012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248404" y="1719072"/>
            <a:ext cx="5486397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217441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021DD-F549-41C3-B366-CFCBDD8599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CC1F342-3C5A-4884-B063-1F96DE727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2159D59-FAF6-4904-B82D-440C56566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0591" y="1714500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935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685801"/>
            <a:ext cx="11277599" cy="1027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3296" y="2078281"/>
            <a:ext cx="11271504" cy="40427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3296" y="1717263"/>
            <a:ext cx="11271504" cy="357187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4" y="350300"/>
            <a:ext cx="11265412" cy="335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6E095B-6E26-41E6-AFC8-FF16F0C3C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6121016"/>
            <a:ext cx="1127759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08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56871" y="2137713"/>
            <a:ext cx="5480304" cy="39833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56871" y="1719074"/>
            <a:ext cx="5480304" cy="40594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3297" y="6121016"/>
            <a:ext cx="1127387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D00439A-130B-4E04-85CB-DABD856B2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3B9B3F6-9F40-4388-9B79-8E0961AD2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1AD6F48-ECFC-4B93-B043-AEA877E09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9073"/>
            <a:ext cx="5480304" cy="44019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5559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54379" y="1719073"/>
            <a:ext cx="5486516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1" y="6121016"/>
            <a:ext cx="11277599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0271" y="2125011"/>
            <a:ext cx="5480304" cy="399600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3296" y="1719073"/>
            <a:ext cx="5480304" cy="40593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F1BD57FD-600D-430A-AB0C-89DFCC950E2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48403" y="2125011"/>
            <a:ext cx="5486397" cy="3996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CD26822-93FD-4865-A5E4-053695247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B7DE9340-98F1-4431-9CA2-BA6425441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956925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18455"/>
            <a:ext cx="6290545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34EAC11-4B6F-4989-ADAB-DCA27D91F5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15E83D0-63FA-4C06-8888-31EF80337E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296" y="1714500"/>
            <a:ext cx="4413504" cy="4648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599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8192978" y="1737504"/>
            <a:ext cx="3547917" cy="4644248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800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73296" y="1718454"/>
            <a:ext cx="7400704" cy="4644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200"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58FC9CF-4F37-4309-BF5F-E64AE49426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999054A-E358-4B12-B841-DE440A68D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26702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1468" y="2115797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119" y="1722943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1468" y="6121016"/>
            <a:ext cx="11277600" cy="241685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hart Placeholder 3">
            <a:extLst>
              <a:ext uri="{FF2B5EF4-FFF2-40B4-BE49-F238E27FC236}">
                <a16:creationId xmlns:a16="http://schemas.microsoft.com/office/drawing/2014/main" id="{16889619-7368-4B21-B502-003FD717C954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32357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536B633-26E6-47E5-A809-A97D26199C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122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hart Placeholder 3">
            <a:extLst>
              <a:ext uri="{FF2B5EF4-FFF2-40B4-BE49-F238E27FC236}">
                <a16:creationId xmlns:a16="http://schemas.microsoft.com/office/drawing/2014/main" id="{B4691CB5-FF7F-4DAF-80B3-76954108649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8193695" y="2115798"/>
            <a:ext cx="3549549" cy="4005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8875204-BB59-4C5F-ABB1-D0ECEC5A070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91346" y="1722944"/>
            <a:ext cx="3549549" cy="39211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72C8D47-97C8-4E6F-91CC-C3AB406C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65F0445-032D-4E6A-83EC-59A2184ED5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1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1764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30040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71687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20883" y="1727251"/>
            <a:ext cx="2712000" cy="1260000"/>
          </a:xfrm>
        </p:spPr>
        <p:txBody>
          <a:bodyPr lIns="0" tIns="0" rIns="0" bIns="0">
            <a:no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1DFAED1-3C69-4431-8715-026D730F1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8C662B-0462-4963-B666-2976F675A1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01885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5645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66617" y="1845377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75645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66617" y="4256213"/>
            <a:ext cx="1968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55128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439092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55128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439092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sz="1200"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D54EF50-1F75-4251-9838-541370527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80152B0-65C5-4969-BA13-FFC077318B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AFD084-463A-44C6-B882-24EE18CC2B98}"/>
              </a:ext>
            </a:extLst>
          </p:cNvPr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7FDC9-AC67-4CA4-86DE-4DFAAEE0DFF9}"/>
              </a:ext>
            </a:extLst>
          </p:cNvPr>
          <p:cNvSpPr/>
          <p:nvPr userDrawn="1"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FD11F-868A-4204-947B-D205C842DFE0}"/>
              </a:ext>
            </a:extLst>
          </p:cNvPr>
          <p:cNvSpPr/>
          <p:nvPr userDrawn="1"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D1FA4C-A499-4E17-B3FC-CC3DA6E8CF7C}"/>
              </a:ext>
            </a:extLst>
          </p:cNvPr>
          <p:cNvSpPr/>
          <p:nvPr userDrawn="1"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7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4224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451A9-3E6A-4737-92D0-C9DAA534DA04}"/>
              </a:ext>
            </a:extLst>
          </p:cNvPr>
          <p:cNvCxnSpPr/>
          <p:nvPr userDrawn="1"/>
        </p:nvCxnSpPr>
        <p:spPr>
          <a:xfrm flipV="1">
            <a:off x="0" y="0"/>
            <a:ext cx="1219200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ADDA35-0590-4771-9879-88CE0238551F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3FD17B1A-A918-439D-AFAD-ECE9421735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9359716-9ACF-4041-A7F0-2E04E36D86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EE3C6AB2-FF26-4D74-983F-E8C9540B70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600C838-AB18-404F-AF64-5BE6309AC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37EF79B8-3321-4A68-A438-F7CA9AB20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9EB266B0-2723-40E9-BD24-9B88F11371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0C5C28F-BB95-44AD-9700-55D9AE2BE2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2500885-66FF-4752-A3E1-7C0FA9778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65DB8AE-A24F-4086-963B-1C7F379D21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82083A4-2C11-43E4-9516-9622E1E74D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06917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0343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86400" cy="4504808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090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843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>
                <a:solidFill>
                  <a:schemeClr val="bg1"/>
                </a:solidFill>
              </a:rPr>
              <a:t>Co-brand</a:t>
            </a:r>
            <a:br>
              <a:rPr lang="en-US" sz="900" noProof="0">
                <a:solidFill>
                  <a:schemeClr val="bg1"/>
                </a:solidFill>
              </a:rPr>
            </a:br>
            <a:r>
              <a:rPr lang="en-US" sz="9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2FDA775-7453-495D-ABC5-C379E37806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D55BC33C-2B71-4E68-81E3-F520AB462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57555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96413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9019819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22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22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+mj-lt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04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601147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E1916-39D6-44A9-8C07-60C8660A0953}"/>
              </a:ext>
            </a:extLst>
          </p:cNvPr>
          <p:cNvSpPr/>
          <p:nvPr userDrawn="1"/>
        </p:nvSpPr>
        <p:spPr>
          <a:xfrm>
            <a:off x="458729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8E01-9486-4723-8ECD-9A89CE53905A}"/>
              </a:ext>
            </a:extLst>
          </p:cNvPr>
          <p:cNvSpPr/>
          <p:nvPr userDrawn="1"/>
        </p:nvSpPr>
        <p:spPr>
          <a:xfrm>
            <a:off x="4314824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2A3624-848D-4789-989D-4C19B95C8DD4}"/>
              </a:ext>
            </a:extLst>
          </p:cNvPr>
          <p:cNvSpPr/>
          <p:nvPr userDrawn="1"/>
        </p:nvSpPr>
        <p:spPr>
          <a:xfrm>
            <a:off x="8178800" y="1715425"/>
            <a:ext cx="35600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2165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A35D0E-EBF0-4599-84F7-684DE89E56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BCDA542-DB63-41BB-89C0-73F35C7D1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73178E3-6490-436A-8FEB-CC4E21B542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B5A2B37-A59A-4B85-9144-75BC73AD9D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EDB9492-A5FE-44CC-90D8-0E0E80A4E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D335E86-FA3A-4B76-B4D1-5D530C4E37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34712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Code">
            <a:extLst>
              <a:ext uri="{FF2B5EF4-FFF2-40B4-BE49-F238E27FC236}">
                <a16:creationId xmlns:a16="http://schemas.microsoft.com/office/drawing/2014/main" id="{676B7924-6A82-4453-9ABA-42AE71384BDC}"/>
              </a:ext>
            </a:extLst>
          </p:cNvPr>
          <p:cNvSpPr txBox="1"/>
          <p:nvPr userDrawn="1"/>
        </p:nvSpPr>
        <p:spPr>
          <a:xfrm>
            <a:off x="6335184" y="6477002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0B00A8-5B86-4AFE-8884-819CF7356AAE}"/>
              </a:ext>
            </a:extLst>
          </p:cNvPr>
          <p:cNvSpPr txBox="1"/>
          <p:nvPr userDrawn="1"/>
        </p:nvSpPr>
        <p:spPr>
          <a:xfrm>
            <a:off x="501649" y="647700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</a:t>
            </a:r>
            <a:r>
              <a:rPr lang="en-US" sz="675" noProof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Slide Master]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BEDB2-39B5-4D4C-AA82-85ED607FAC3B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BECBA53-5CA5-4826-B507-38E5EDBC49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3571CF0-9FB3-44B1-BE19-B891DD1B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A32CD74-2C13-40B4-A25F-887103206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3297" y="3124200"/>
            <a:ext cx="2720468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BD8344B-373A-4CA8-9F91-E02B0DA48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1687" y="3120553"/>
            <a:ext cx="2712000" cy="3238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5636606-D676-4661-AF12-C0DF71DF3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384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9A4F706-D410-4A3E-B5DE-E6CD51845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01" y="3108508"/>
            <a:ext cx="2697183" cy="3254192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bg1"/>
                </a:solidFill>
              </a:defRPr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bg1"/>
                </a:solidFill>
              </a:defRPr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bg1"/>
                </a:solidFill>
              </a:defRPr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128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 userDrawn="1"/>
        </p:nvSpPr>
        <p:spPr>
          <a:xfrm>
            <a:off x="470343" y="1715425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 userDrawn="1"/>
        </p:nvSpPr>
        <p:spPr>
          <a:xfrm>
            <a:off x="6246196" y="1718774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 userDrawn="1"/>
        </p:nvSpPr>
        <p:spPr>
          <a:xfrm>
            <a:off x="470343" y="4126942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 userDrawn="1"/>
        </p:nvSpPr>
        <p:spPr>
          <a:xfrm>
            <a:off x="6246196" y="4130291"/>
            <a:ext cx="54864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360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FFF62A-78AC-4176-888C-7369D55740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77EF0A-6F9B-4CB4-BDFE-54901AC3BD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FBCB662-4DCB-4701-B5DB-617E9625AC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A8F7EF-0FC0-4792-B4E2-516188FAAD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80810E-179A-4B4D-992C-DB02F3F2AA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31CFAC2-92E1-42CB-BB66-BD91AB6DB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C92D323-CA87-4BD4-9F33-9346A18A67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31146A3-7248-4F9C-8242-2B343E0BC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4BFA0610-A333-4B16-A20C-3ADB78A32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81528E3-7AAB-4FE3-96EB-0CA354538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C686C02-5833-4DB0-8AD3-1E143B411A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9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B9DDECB-90E6-4132-BCD8-24EBC3764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4289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220B9-53D3-434F-999D-90F07DAA2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8B229135-140E-4C82-9088-DB80D93F74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B69BD4-36A4-4DB1-B5FD-89FB06A52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9F4DC4F-9DBA-44B7-B892-0083CA88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7D5F0A5-5E6C-4963-9090-4DAF5F01D2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2C7545E-5780-4586-9808-699BCCFD7C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89CD93F-3551-40B6-A00B-6CC2A8F5F4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6557C16-D6D6-4B71-81E6-ADCF6CEB1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87CACC-821A-4265-91F5-84823A98F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AAFBBA-1DE2-4D95-9B71-B343B1065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7679E8F-E1FF-41C4-93DF-F6A97D92D1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70F15D73-40F4-4F95-9E2A-7A67F615DB4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65ED79E-D6FD-4D90-9073-C8776CB6A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73909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860FC-9229-466C-B67B-E6B79E07BB2B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77D509D-A74E-4D79-8C41-28EE20877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C851991-483D-4A9F-8C5F-626DE9D5C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FEC250-9F3B-45BC-90AF-4CDE000C2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494B23-9F67-4108-8FC3-E645BD138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98EEDBF-F835-40E6-A1D3-AAADC96DD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2C9A861-6332-4ADC-88F7-183765B2D7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93BFC01-C985-4400-9F59-CA3E701AB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A67BA7C-21CB-474A-9E6A-BCA082851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15ADC0C-A127-4E52-A974-5D4D91506D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1ADF477-53BF-4770-AA08-07332CAF6A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20622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75493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4001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1532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814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6936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3" name="CaseCode">
            <a:extLst>
              <a:ext uri="{FF2B5EF4-FFF2-40B4-BE49-F238E27FC236}">
                <a16:creationId xmlns:a16="http://schemas.microsoft.com/office/drawing/2014/main" id="{D39A514A-409D-470C-AE9C-EFB16BDA8C83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5EC33-1574-4E3A-89DA-3EC00A69C870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649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28217"/>
            <a:ext cx="112649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74720"/>
            <a:ext cx="112649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15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04AF6108-47E9-489A-A28A-88A6C754FB38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8980A458-ABD9-40B8-8C0D-269072CDB94F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386E3-7822-4155-91DC-3E38D96ED6CE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763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accent 2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27056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27056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pyright">
            <a:extLst>
              <a:ext uri="{FF2B5EF4-FFF2-40B4-BE49-F238E27FC236}">
                <a16:creationId xmlns:a16="http://schemas.microsoft.com/office/drawing/2014/main" id="{484F29FA-0A46-4792-A45E-5DE1B223E09B}"/>
              </a:ext>
            </a:extLst>
          </p:cNvPr>
          <p:cNvSpPr txBox="1"/>
          <p:nvPr userDrawn="1"/>
        </p:nvSpPr>
        <p:spPr>
          <a:xfrm>
            <a:off x="501649" y="6519673"/>
            <a:ext cx="535516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12BDD3ED-029E-4AC9-80CA-D3A2FBE9A5AF}"/>
              </a:ext>
            </a:extLst>
          </p:cNvPr>
          <p:cNvSpPr txBox="1"/>
          <p:nvPr userDrawn="1"/>
        </p:nvSpPr>
        <p:spPr>
          <a:xfrm>
            <a:off x="6335184" y="6519673"/>
            <a:ext cx="489656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5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95299-9295-492F-8C31-9744F3FB7A06}"/>
              </a:ext>
            </a:extLst>
          </p:cNvPr>
          <p:cNvSpPr txBox="1"/>
          <p:nvPr userDrawn="1"/>
        </p:nvSpPr>
        <p:spPr>
          <a:xfrm>
            <a:off x="11426826" y="651967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87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87643410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A5D5-FD12-4A0E-B47E-3D53D008B26B}"/>
              </a:ext>
            </a:extLst>
          </p:cNvPr>
          <p:cNvSpPr txBox="1"/>
          <p:nvPr userDrawn="1"/>
        </p:nvSpPr>
        <p:spPr>
          <a:xfrm>
            <a:off x="4065081" y="699568"/>
            <a:ext cx="254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EAD1B-5DFB-4123-913B-D7D5838C8C6D}"/>
              </a:ext>
            </a:extLst>
          </p:cNvPr>
          <p:cNvSpPr txBox="1"/>
          <p:nvPr userDrawn="1"/>
        </p:nvSpPr>
        <p:spPr>
          <a:xfrm>
            <a:off x="4321370" y="802745"/>
            <a:ext cx="167316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2DBDA-700C-4979-B00F-3477C099D042}"/>
              </a:ext>
            </a:extLst>
          </p:cNvPr>
          <p:cNvSpPr txBox="1"/>
          <p:nvPr userDrawn="1"/>
        </p:nvSpPr>
        <p:spPr>
          <a:xfrm>
            <a:off x="5969842" y="802745"/>
            <a:ext cx="2503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DFC3E-51E5-47BE-BA81-FDAED74D8117}"/>
              </a:ext>
            </a:extLst>
          </p:cNvPr>
          <p:cNvSpPr txBox="1"/>
          <p:nvPr userDrawn="1"/>
        </p:nvSpPr>
        <p:spPr>
          <a:xfrm>
            <a:off x="4321027" y="801689"/>
            <a:ext cx="167385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C9DC419-ACF7-46EA-911E-B0A9D00B67C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6590451"/>
            <a:ext cx="41806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1000">
                <a:solidFill>
                  <a:srgbClr val="787878">
                    <a:lumMod val="60000"/>
                    <a:lumOff val="40000"/>
                  </a:srgb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pPr/>
              <a:t>‹#›</a:t>
            </a:fld>
            <a:r>
              <a:rPr lang="en-US" sz="1000">
                <a:solidFill>
                  <a:srgbClr val="787878">
                    <a:lumMod val="60000"/>
                    <a:lumOff val="40000"/>
                  </a:srgb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 |  Copyright © 2021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9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2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png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5979A-EE3B-4893-854D-01C8E09B94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TBD</a:t>
            </a:r>
          </a:p>
        </p:txBody>
      </p:sp>
      <p:pic>
        <p:nvPicPr>
          <p:cNvPr id="4" name="Picture 3" descr="A picture containing person, holding, food, person&#10;&#10;Description automatically generated">
            <a:extLst>
              <a:ext uri="{FF2B5EF4-FFF2-40B4-BE49-F238E27FC236}">
                <a16:creationId xmlns:a16="http://schemas.microsoft.com/office/drawing/2014/main" id="{59BC0B89-510D-485B-B24A-C260804E8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"/>
                    </a14:imgEffect>
                  </a14:imgLayer>
                </a14:imgProps>
              </a:ext>
            </a:extLst>
          </a:blip>
          <a:srcRect t="14493" b="1353"/>
          <a:stretch/>
        </p:blipFill>
        <p:spPr>
          <a:xfrm>
            <a:off x="-13928" y="0"/>
            <a:ext cx="1221374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39558D-305E-498F-85A4-EF175BA62B45}"/>
              </a:ext>
            </a:extLst>
          </p:cNvPr>
          <p:cNvSpPr/>
          <p:nvPr/>
        </p:nvSpPr>
        <p:spPr bwMode="gray">
          <a:xfrm>
            <a:off x="0" y="0"/>
            <a:ext cx="7133919" cy="6858000"/>
          </a:xfrm>
          <a:prstGeom prst="rect">
            <a:avLst/>
          </a:prstGeom>
          <a:gradFill>
            <a:gsLst>
              <a:gs pos="3000">
                <a:sysClr val="windowText" lastClr="000000">
                  <a:alpha val="90000"/>
                </a:sysClr>
              </a:gs>
              <a:gs pos="100000">
                <a:sysClr val="windowText" lastClr="000000">
                  <a:alpha val="0"/>
                </a:sysClr>
              </a:gs>
            </a:gsLst>
            <a:lin ang="0" scaled="0"/>
          </a:gra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177D377-7291-40B5-BB72-393A8A87F960}"/>
              </a:ext>
            </a:extLst>
          </p:cNvPr>
          <p:cNvSpPr txBox="1">
            <a:spLocks/>
          </p:cNvSpPr>
          <p:nvPr/>
        </p:nvSpPr>
        <p:spPr>
          <a:xfrm>
            <a:off x="740239" y="5137849"/>
            <a:ext cx="5569119" cy="9382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600" b="0" kern="1200">
                <a:solidFill>
                  <a:schemeClr val="bg1"/>
                </a:solidFill>
                <a:latin typeface="Segoe UI Light" panose="020B0502040204020203" pitchFamily="34" charset="0"/>
                <a:ea typeface="Segoe UI Semilight" charset="0"/>
                <a:cs typeface="Segoe UI Semilight" charset="0"/>
              </a:defRPr>
            </a:lvl1pPr>
            <a:lvl2pPr marL="478851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900" b="1" kern="120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957703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700" kern="120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3pPr>
            <a:lvl4pPr marL="1436554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defRPr lang="en-US" sz="1500" kern="1200" baseline="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4pPr>
            <a:lvl5pPr marL="1915406" indent="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500" kern="1200" baseline="0">
                <a:solidFill>
                  <a:schemeClr val="tx1">
                    <a:tint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5pPr>
            <a:lvl6pPr marL="2394257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73109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35196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30811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Card Fraud Detection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BE612A-3A74-4367-8FD8-CEC5B79D3C52}"/>
              </a:ext>
            </a:extLst>
          </p:cNvPr>
          <p:cNvCxnSpPr/>
          <p:nvPr/>
        </p:nvCxnSpPr>
        <p:spPr>
          <a:xfrm>
            <a:off x="560036" y="5172664"/>
            <a:ext cx="0" cy="1080120"/>
          </a:xfrm>
          <a:prstGeom prst="line">
            <a:avLst/>
          </a:prstGeom>
          <a:noFill/>
          <a:ln w="28575" cap="flat" cmpd="sng" algn="ctr">
            <a:solidFill>
              <a:srgbClr val="86BC25"/>
            </a:solidFill>
            <a:prstDash val="solid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D5705-4EBF-43E5-A5E5-FC2B29D9BAF3}"/>
              </a:ext>
            </a:extLst>
          </p:cNvPr>
          <p:cNvGrpSpPr/>
          <p:nvPr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3EE4FF4-684B-43AE-ADDC-25D015D7BD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EE8195-90A7-489B-85B2-947212E05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B7C3FEA0-CD37-41CD-8DA0-C4A37A056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02A7C-1AEC-46AF-8A8F-040D1111FB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EA6901A2-9BE3-49EF-A9F9-62449472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EF79AA37-3B6C-4857-B990-AEBD62D98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2F9E8F9-321B-436A-BDC9-63D1E70D3C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AB677B-7877-4696-A36F-1F6FA07C2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9FEED15-E060-4701-84F6-3D7E968CC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D2BAEAD-78D1-45D4-AEC2-146DEC4887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82A0361D-4FBB-4331-9D5C-4F945E5611FC}"/>
              </a:ext>
            </a:extLst>
          </p:cNvPr>
          <p:cNvSpPr txBox="1">
            <a:spLocks/>
          </p:cNvSpPr>
          <p:nvPr/>
        </p:nvSpPr>
        <p:spPr>
          <a:xfrm>
            <a:off x="701560" y="6095952"/>
            <a:ext cx="4446269" cy="27305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August 2023</a:t>
            </a:r>
          </a:p>
        </p:txBody>
      </p:sp>
    </p:spTree>
    <p:extLst>
      <p:ext uri="{BB962C8B-B14F-4D97-AF65-F5344CB8AC3E}">
        <p14:creationId xmlns:p14="http://schemas.microsoft.com/office/powerpoint/2010/main" val="11053899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B525-B786-490D-BA15-A054E7E9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5EC919-1689-4570-8CB4-8C8ADB2B6302}"/>
              </a:ext>
            </a:extLst>
          </p:cNvPr>
          <p:cNvSpPr/>
          <p:nvPr/>
        </p:nvSpPr>
        <p:spPr>
          <a:xfrm>
            <a:off x="692763" y="2362371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7944F5-0080-4769-985E-A017C94B8831}"/>
              </a:ext>
            </a:extLst>
          </p:cNvPr>
          <p:cNvSpPr/>
          <p:nvPr/>
        </p:nvSpPr>
        <p:spPr>
          <a:xfrm>
            <a:off x="692763" y="3083268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C863380-D034-446E-A4CF-D43EE6BAA303}"/>
              </a:ext>
            </a:extLst>
          </p:cNvPr>
          <p:cNvSpPr txBox="1">
            <a:spLocks/>
          </p:cNvSpPr>
          <p:nvPr/>
        </p:nvSpPr>
        <p:spPr>
          <a:xfrm>
            <a:off x="1401622" y="1791752"/>
            <a:ext cx="6251906" cy="3806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the team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Context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 Methodology &amp; Outcomes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&amp; Success Stories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Offering Summary</a:t>
            </a:r>
          </a:p>
          <a:p>
            <a:pPr>
              <a:spcAft>
                <a:spcPts val="3000"/>
              </a:spcAft>
              <a:defRPr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>
              <a:spcAft>
                <a:spcPts val="3000"/>
              </a:spcAft>
              <a:defRPr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BDF659-05B1-4D6C-8B42-F2068DDA6A20}"/>
              </a:ext>
            </a:extLst>
          </p:cNvPr>
          <p:cNvSpPr/>
          <p:nvPr/>
        </p:nvSpPr>
        <p:spPr>
          <a:xfrm>
            <a:off x="692763" y="1729311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A22405-A133-4E34-B8C6-A1606B2FA8D5}"/>
              </a:ext>
            </a:extLst>
          </p:cNvPr>
          <p:cNvSpPr txBox="1"/>
          <p:nvPr/>
        </p:nvSpPr>
        <p:spPr>
          <a:xfrm>
            <a:off x="840615" y="1749020"/>
            <a:ext cx="1389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9719F-ECB4-45F9-BAE0-6F1D2601F7F4}"/>
              </a:ext>
            </a:extLst>
          </p:cNvPr>
          <p:cNvSpPr txBox="1"/>
          <p:nvPr/>
        </p:nvSpPr>
        <p:spPr>
          <a:xfrm>
            <a:off x="840615" y="2393344"/>
            <a:ext cx="1854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35304-395C-46D6-9AB2-CB3FCBC62078}"/>
              </a:ext>
            </a:extLst>
          </p:cNvPr>
          <p:cNvSpPr txBox="1"/>
          <p:nvPr/>
        </p:nvSpPr>
        <p:spPr>
          <a:xfrm>
            <a:off x="840615" y="3130438"/>
            <a:ext cx="1854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5C739F-7F67-471F-BFEC-FD56EC95700B}"/>
              </a:ext>
            </a:extLst>
          </p:cNvPr>
          <p:cNvSpPr/>
          <p:nvPr/>
        </p:nvSpPr>
        <p:spPr>
          <a:xfrm>
            <a:off x="692763" y="3730817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25DE5F-0BD5-4E00-8CCA-5E06DFA1C247}"/>
              </a:ext>
            </a:extLst>
          </p:cNvPr>
          <p:cNvSpPr txBox="1"/>
          <p:nvPr/>
        </p:nvSpPr>
        <p:spPr>
          <a:xfrm>
            <a:off x="840615" y="3753704"/>
            <a:ext cx="176330" cy="369332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CDE363-2F65-4734-9F8F-1FAB318D89D5}"/>
              </a:ext>
            </a:extLst>
          </p:cNvPr>
          <p:cNvSpPr/>
          <p:nvPr/>
        </p:nvSpPr>
        <p:spPr>
          <a:xfrm>
            <a:off x="692763" y="4390348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36672-AFD7-473A-AC08-A732EBC8101D}"/>
              </a:ext>
            </a:extLst>
          </p:cNvPr>
          <p:cNvSpPr txBox="1"/>
          <p:nvPr/>
        </p:nvSpPr>
        <p:spPr>
          <a:xfrm>
            <a:off x="840615" y="4431654"/>
            <a:ext cx="176330" cy="369332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309E110-3458-43C8-9A18-85204250DAD1}"/>
              </a:ext>
            </a:extLst>
          </p:cNvPr>
          <p:cNvSpPr/>
          <p:nvPr/>
        </p:nvSpPr>
        <p:spPr>
          <a:xfrm>
            <a:off x="692763" y="5037420"/>
            <a:ext cx="479159" cy="45194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B8410-69F3-4B27-8FEA-F0864D828660}"/>
              </a:ext>
            </a:extLst>
          </p:cNvPr>
          <p:cNvSpPr txBox="1"/>
          <p:nvPr/>
        </p:nvSpPr>
        <p:spPr>
          <a:xfrm>
            <a:off x="840615" y="5083479"/>
            <a:ext cx="176330" cy="369332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rtlCol="0" anchor="ctr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sz="24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89FD1F-ECBC-49DC-BCB1-18D5E5AF2CC7}"/>
              </a:ext>
            </a:extLst>
          </p:cNvPr>
          <p:cNvSpPr txBox="1"/>
          <p:nvPr/>
        </p:nvSpPr>
        <p:spPr>
          <a:xfrm>
            <a:off x="8322598" y="1811924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27AEAC-EF40-49A4-84AB-3971FF6588ED}"/>
              </a:ext>
            </a:extLst>
          </p:cNvPr>
          <p:cNvSpPr txBox="1"/>
          <p:nvPr/>
        </p:nvSpPr>
        <p:spPr>
          <a:xfrm>
            <a:off x="8322598" y="2495243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1F9A8D-1117-43F4-A807-7DC61C7D37F9}"/>
              </a:ext>
            </a:extLst>
          </p:cNvPr>
          <p:cNvSpPr txBox="1"/>
          <p:nvPr/>
        </p:nvSpPr>
        <p:spPr>
          <a:xfrm>
            <a:off x="8322598" y="3178562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572D7-099F-4F94-A498-3DD87043358A}"/>
              </a:ext>
            </a:extLst>
          </p:cNvPr>
          <p:cNvSpPr txBox="1"/>
          <p:nvPr/>
        </p:nvSpPr>
        <p:spPr>
          <a:xfrm>
            <a:off x="8322598" y="3861881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8F2FD2-3F9C-46B9-9E49-CEAE930CD541}"/>
              </a:ext>
            </a:extLst>
          </p:cNvPr>
          <p:cNvSpPr txBox="1"/>
          <p:nvPr/>
        </p:nvSpPr>
        <p:spPr>
          <a:xfrm>
            <a:off x="8322598" y="4545200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5911BD-820F-4231-842E-602E5C8C9928}"/>
              </a:ext>
            </a:extLst>
          </p:cNvPr>
          <p:cNvSpPr txBox="1"/>
          <p:nvPr/>
        </p:nvSpPr>
        <p:spPr>
          <a:xfrm>
            <a:off x="8322598" y="5228519"/>
            <a:ext cx="7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5ACA9-D2F6-4C1E-886A-66A0AE373E55}"/>
              </a:ext>
            </a:extLst>
          </p:cNvPr>
          <p:cNvCxnSpPr/>
          <p:nvPr/>
        </p:nvCxnSpPr>
        <p:spPr>
          <a:xfrm>
            <a:off x="8244849" y="1809733"/>
            <a:ext cx="0" cy="3805636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607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OUR TEAM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7A8A2-9FCA-AE3C-8669-9D743E391B61}"/>
              </a:ext>
            </a:extLst>
          </p:cNvPr>
          <p:cNvSpPr txBox="1"/>
          <p:nvPr/>
        </p:nvSpPr>
        <p:spPr>
          <a:xfrm>
            <a:off x="459956" y="680091"/>
            <a:ext cx="9941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we are and what we are here to deliver</a:t>
            </a:r>
          </a:p>
        </p:txBody>
      </p:sp>
      <p:pic>
        <p:nvPicPr>
          <p:cNvPr id="5" name="Picture 4" descr="A circular gold object with a hole&#10;&#10;Description automatically generated">
            <a:extLst>
              <a:ext uri="{FF2B5EF4-FFF2-40B4-BE49-F238E27FC236}">
                <a16:creationId xmlns:a16="http://schemas.microsoft.com/office/drawing/2014/main" id="{F0878BA4-2B88-F78D-82D0-E4F95D33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11" y="6093726"/>
            <a:ext cx="1423930" cy="7162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6A026-6090-7B71-D0D0-A0ED5DF0BC92}"/>
              </a:ext>
            </a:extLst>
          </p:cNvPr>
          <p:cNvSpPr/>
          <p:nvPr/>
        </p:nvSpPr>
        <p:spPr bwMode="gray">
          <a:xfrm>
            <a:off x="315417" y="1656169"/>
            <a:ext cx="1905740" cy="15497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E8E7-54C0-1DE3-78AC-BF439E9FF815}"/>
              </a:ext>
            </a:extLst>
          </p:cNvPr>
          <p:cNvSpPr/>
          <p:nvPr/>
        </p:nvSpPr>
        <p:spPr bwMode="gray">
          <a:xfrm>
            <a:off x="9500013" y="1652951"/>
            <a:ext cx="1905739" cy="15497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507FC-175D-82F1-1998-262D3B4BC09A}"/>
              </a:ext>
            </a:extLst>
          </p:cNvPr>
          <p:cNvSpPr/>
          <p:nvPr/>
        </p:nvSpPr>
        <p:spPr bwMode="gray">
          <a:xfrm>
            <a:off x="3135017" y="1656168"/>
            <a:ext cx="1905740" cy="15497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DE3EA-EB18-BF76-B98B-868FEA9C6105}"/>
              </a:ext>
            </a:extLst>
          </p:cNvPr>
          <p:cNvSpPr/>
          <p:nvPr/>
        </p:nvSpPr>
        <p:spPr bwMode="gray">
          <a:xfrm>
            <a:off x="6259217" y="1656167"/>
            <a:ext cx="1997776" cy="15497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A3130C-6E11-6E84-0992-7EB49E126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0" y="1633052"/>
            <a:ext cx="1942608" cy="1569626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E058F37-9A90-A89F-317D-C81E52BE7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721864"/>
              </p:ext>
            </p:extLst>
          </p:nvPr>
        </p:nvGraphicFramePr>
        <p:xfrm>
          <a:off x="2612657" y="5880884"/>
          <a:ext cx="7293117" cy="57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BAC1D49-EE65-0722-B944-04C69272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22972"/>
              </p:ext>
            </p:extLst>
          </p:nvPr>
        </p:nvGraphicFramePr>
        <p:xfrm>
          <a:off x="377028" y="3429000"/>
          <a:ext cx="1889760" cy="1905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3308468668"/>
                    </a:ext>
                  </a:extLst>
                </a:gridCol>
              </a:tblGrid>
              <a:tr h="331127">
                <a:tc>
                  <a:txBody>
                    <a:bodyPr/>
                    <a:lstStyle/>
                    <a:p>
                      <a:r>
                        <a:rPr lang="en-US" sz="2000" dirty="0"/>
                        <a:t>Zomi Yao-Bai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6226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Consultant</a:t>
                      </a:r>
                    </a:p>
                    <a:p>
                      <a:r>
                        <a:rPr lang="en-US" dirty="0"/>
                        <a:t>AI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45753"/>
                  </a:ext>
                </a:extLst>
              </a:tr>
              <a:tr h="452766">
                <a:tc>
                  <a:txBody>
                    <a:bodyPr/>
                    <a:lstStyle/>
                    <a:p>
                      <a:r>
                        <a:rPr lang="en-US" dirty="0"/>
                        <a:t>Human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62872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zyaobai@deloitte.com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0453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75CA95-C63E-3D25-2A12-1A9B0C82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69399"/>
              </p:ext>
            </p:extLst>
          </p:nvPr>
        </p:nvGraphicFramePr>
        <p:xfrm>
          <a:off x="3133335" y="3427229"/>
          <a:ext cx="1889760" cy="1905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3377310351"/>
                    </a:ext>
                  </a:extLst>
                </a:gridCol>
              </a:tblGrid>
              <a:tr h="331127">
                <a:tc>
                  <a:txBody>
                    <a:bodyPr/>
                    <a:lstStyle/>
                    <a:p>
                      <a:r>
                        <a:rPr lang="en-US" sz="2000" dirty="0"/>
                        <a:t>Jasmine 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33605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Analyst</a:t>
                      </a:r>
                    </a:p>
                    <a:p>
                      <a:r>
                        <a:rPr lang="en-US" dirty="0"/>
                        <a:t>AI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61298"/>
                  </a:ext>
                </a:extLst>
              </a:tr>
              <a:tr h="452766">
                <a:tc>
                  <a:txBody>
                    <a:bodyPr/>
                    <a:lstStyle/>
                    <a:p>
                      <a:r>
                        <a:rPr lang="en-US" dirty="0"/>
                        <a:t>Advisory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2380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jasbaker@deloitte.com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1171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63EB234-60C9-54B2-7B46-EAEAA831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24338"/>
              </p:ext>
            </p:extLst>
          </p:nvPr>
        </p:nvGraphicFramePr>
        <p:xfrm>
          <a:off x="6259216" y="3422059"/>
          <a:ext cx="2063793" cy="1905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63793">
                  <a:extLst>
                    <a:ext uri="{9D8B030D-6E8A-4147-A177-3AD203B41FA5}">
                      <a16:colId xmlns:a16="http://schemas.microsoft.com/office/drawing/2014/main" val="3377310351"/>
                    </a:ext>
                  </a:extLst>
                </a:gridCol>
              </a:tblGrid>
              <a:tr h="331127">
                <a:tc>
                  <a:txBody>
                    <a:bodyPr/>
                    <a:lstStyle/>
                    <a:p>
                      <a:r>
                        <a:rPr lang="en-US" sz="2000" dirty="0"/>
                        <a:t>Shane Reichlin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33605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Analyst</a:t>
                      </a:r>
                    </a:p>
                    <a:p>
                      <a:r>
                        <a:rPr lang="en-US" dirty="0"/>
                        <a:t>AI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61298"/>
                  </a:ext>
                </a:extLst>
              </a:tr>
              <a:tr h="452766">
                <a:tc>
                  <a:txBody>
                    <a:bodyPr/>
                    <a:lstStyle/>
                    <a:p>
                      <a:r>
                        <a:rPr lang="en-US" dirty="0"/>
                        <a:t>Advisory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2380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sreichlin@deloitte.com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1171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418F3C-392F-8A64-A293-5CC29656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637"/>
              </p:ext>
            </p:extLst>
          </p:nvPr>
        </p:nvGraphicFramePr>
        <p:xfrm>
          <a:off x="9315450" y="3422058"/>
          <a:ext cx="2138746" cy="1905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8746">
                  <a:extLst>
                    <a:ext uri="{9D8B030D-6E8A-4147-A177-3AD203B41FA5}">
                      <a16:colId xmlns:a16="http://schemas.microsoft.com/office/drawing/2014/main" val="3377310351"/>
                    </a:ext>
                  </a:extLst>
                </a:gridCol>
              </a:tblGrid>
              <a:tr h="331127">
                <a:tc>
                  <a:txBody>
                    <a:bodyPr/>
                    <a:lstStyle/>
                    <a:p>
                      <a:r>
                        <a:rPr lang="en-US" sz="2000" dirty="0"/>
                        <a:t>Nikhil Manimaran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33605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Analyst</a:t>
                      </a:r>
                    </a:p>
                    <a:p>
                      <a:r>
                        <a:rPr lang="en-US" dirty="0"/>
                        <a:t>AI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61298"/>
                  </a:ext>
                </a:extLst>
              </a:tr>
              <a:tr h="452766">
                <a:tc>
                  <a:txBody>
                    <a:bodyPr/>
                    <a:lstStyle/>
                    <a:p>
                      <a:r>
                        <a:rPr lang="en-US" dirty="0"/>
                        <a:t>Advisory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2380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r>
                        <a:rPr lang="en-US" dirty="0"/>
                        <a:t>nmarimaran@deloitte.com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11719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E3D9447A-5474-906B-40D9-2359AE417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335" y="1652951"/>
            <a:ext cx="1942608" cy="15382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F860BE-A0F9-BE6C-65FC-BDD37B4D47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6420" y="1633052"/>
            <a:ext cx="1997776" cy="16295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77F1DE-4180-DF9F-961E-CF6020343F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878" y="1652951"/>
            <a:ext cx="2063794" cy="15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44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1475134-5AF5-5AB3-7E20-0CBDA81795A9}"/>
              </a:ext>
            </a:extLst>
          </p:cNvPr>
          <p:cNvSpPr/>
          <p:nvPr/>
        </p:nvSpPr>
        <p:spPr>
          <a:xfrm rot="19393038" flipH="1">
            <a:off x="4601519" y="1375882"/>
            <a:ext cx="3017520" cy="3017520"/>
          </a:xfrm>
          <a:prstGeom prst="arc">
            <a:avLst>
              <a:gd name="adj1" fmla="val 18638933"/>
              <a:gd name="adj2" fmla="val 17228096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BUSINESS CONTEXT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FC226FBD-C6D7-4B47-A1C0-594F911CFB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82940"/>
            <a:ext cx="11277600" cy="472109"/>
          </a:xfrm>
        </p:spPr>
        <p:txBody>
          <a:bodyPr/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AI in the Financial Services &amp; Insurance Industry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1CC2FB-7EA9-1028-B293-F786BE380DD1}"/>
              </a:ext>
            </a:extLst>
          </p:cNvPr>
          <p:cNvGrpSpPr/>
          <p:nvPr/>
        </p:nvGrpSpPr>
        <p:grpSpPr>
          <a:xfrm>
            <a:off x="5049824" y="1770406"/>
            <a:ext cx="2182792" cy="2180087"/>
            <a:chOff x="3259203" y="1561092"/>
            <a:chExt cx="2182792" cy="21800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B7DF83B-20EF-2690-E87C-D7913945A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715" y="1569207"/>
              <a:ext cx="1506586" cy="1847394"/>
            </a:xfrm>
            <a:custGeom>
              <a:avLst/>
              <a:gdLst>
                <a:gd name="T0" fmla="*/ 1114 w 1114"/>
                <a:gd name="T1" fmla="*/ 1366 h 1366"/>
                <a:gd name="T2" fmla="*/ 0 w 1114"/>
                <a:gd name="T3" fmla="*/ 1366 h 1366"/>
                <a:gd name="T4" fmla="*/ 0 w 1114"/>
                <a:gd name="T5" fmla="*/ 1364 h 1366"/>
                <a:gd name="T6" fmla="*/ 556 w 1114"/>
                <a:gd name="T7" fmla="*/ 0 h 1366"/>
                <a:gd name="T8" fmla="*/ 558 w 1114"/>
                <a:gd name="T9" fmla="*/ 4 h 1366"/>
                <a:gd name="T10" fmla="*/ 1114 w 1114"/>
                <a:gd name="T11" fmla="*/ 1366 h 1366"/>
                <a:gd name="T12" fmla="*/ 4 w 1114"/>
                <a:gd name="T13" fmla="*/ 1364 h 1366"/>
                <a:gd name="T14" fmla="*/ 1110 w 1114"/>
                <a:gd name="T15" fmla="*/ 1364 h 1366"/>
                <a:gd name="T16" fmla="*/ 556 w 1114"/>
                <a:gd name="T17" fmla="*/ 8 h 1366"/>
                <a:gd name="T18" fmla="*/ 4 w 1114"/>
                <a:gd name="T19" fmla="*/ 136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4" h="1366">
                  <a:moveTo>
                    <a:pt x="1114" y="1366"/>
                  </a:moveTo>
                  <a:lnTo>
                    <a:pt x="0" y="1366"/>
                  </a:lnTo>
                  <a:lnTo>
                    <a:pt x="0" y="1364"/>
                  </a:lnTo>
                  <a:lnTo>
                    <a:pt x="556" y="0"/>
                  </a:lnTo>
                  <a:lnTo>
                    <a:pt x="558" y="4"/>
                  </a:lnTo>
                  <a:lnTo>
                    <a:pt x="1114" y="1366"/>
                  </a:lnTo>
                  <a:close/>
                  <a:moveTo>
                    <a:pt x="4" y="1364"/>
                  </a:moveTo>
                  <a:lnTo>
                    <a:pt x="1110" y="1364"/>
                  </a:lnTo>
                  <a:lnTo>
                    <a:pt x="556" y="8"/>
                  </a:lnTo>
                  <a:lnTo>
                    <a:pt x="4" y="1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FC599E4-52C9-C42B-0199-47006569A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715" y="1893785"/>
              <a:ext cx="1509291" cy="1847394"/>
            </a:xfrm>
            <a:custGeom>
              <a:avLst/>
              <a:gdLst>
                <a:gd name="T0" fmla="*/ 558 w 1116"/>
                <a:gd name="T1" fmla="*/ 1366 h 1366"/>
                <a:gd name="T2" fmla="*/ 556 w 1116"/>
                <a:gd name="T3" fmla="*/ 1362 h 1366"/>
                <a:gd name="T4" fmla="*/ 0 w 1116"/>
                <a:gd name="T5" fmla="*/ 0 h 1366"/>
                <a:gd name="T6" fmla="*/ 1116 w 1116"/>
                <a:gd name="T7" fmla="*/ 0 h 1366"/>
                <a:gd name="T8" fmla="*/ 1116 w 1116"/>
                <a:gd name="T9" fmla="*/ 2 h 1366"/>
                <a:gd name="T10" fmla="*/ 558 w 1116"/>
                <a:gd name="T11" fmla="*/ 1366 h 1366"/>
                <a:gd name="T12" fmla="*/ 4 w 1116"/>
                <a:gd name="T13" fmla="*/ 2 h 1366"/>
                <a:gd name="T14" fmla="*/ 558 w 1116"/>
                <a:gd name="T15" fmla="*/ 1358 h 1366"/>
                <a:gd name="T16" fmla="*/ 1112 w 1116"/>
                <a:gd name="T17" fmla="*/ 2 h 1366"/>
                <a:gd name="T18" fmla="*/ 4 w 1116"/>
                <a:gd name="T19" fmla="*/ 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6" h="1366">
                  <a:moveTo>
                    <a:pt x="558" y="1366"/>
                  </a:moveTo>
                  <a:lnTo>
                    <a:pt x="556" y="1362"/>
                  </a:lnTo>
                  <a:lnTo>
                    <a:pt x="0" y="0"/>
                  </a:lnTo>
                  <a:lnTo>
                    <a:pt x="1116" y="0"/>
                  </a:lnTo>
                  <a:lnTo>
                    <a:pt x="1116" y="2"/>
                  </a:lnTo>
                  <a:lnTo>
                    <a:pt x="558" y="1366"/>
                  </a:lnTo>
                  <a:close/>
                  <a:moveTo>
                    <a:pt x="4" y="2"/>
                  </a:moveTo>
                  <a:lnTo>
                    <a:pt x="558" y="1358"/>
                  </a:lnTo>
                  <a:lnTo>
                    <a:pt x="111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83970EF-7B70-E2C8-3A77-029A7BFB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1986" y="2245412"/>
              <a:ext cx="1996158" cy="841200"/>
            </a:xfrm>
            <a:custGeom>
              <a:avLst/>
              <a:gdLst>
                <a:gd name="T0" fmla="*/ 1476 w 1476"/>
                <a:gd name="T1" fmla="*/ 622 h 622"/>
                <a:gd name="T2" fmla="*/ 0 w 1476"/>
                <a:gd name="T3" fmla="*/ 622 h 622"/>
                <a:gd name="T4" fmla="*/ 0 w 1476"/>
                <a:gd name="T5" fmla="*/ 0 h 622"/>
                <a:gd name="T6" fmla="*/ 1476 w 1476"/>
                <a:gd name="T7" fmla="*/ 0 h 622"/>
                <a:gd name="T8" fmla="*/ 1476 w 1476"/>
                <a:gd name="T9" fmla="*/ 622 h 622"/>
                <a:gd name="T10" fmla="*/ 2 w 1476"/>
                <a:gd name="T11" fmla="*/ 620 h 622"/>
                <a:gd name="T12" fmla="*/ 1474 w 1476"/>
                <a:gd name="T13" fmla="*/ 620 h 622"/>
                <a:gd name="T14" fmla="*/ 1474 w 1476"/>
                <a:gd name="T15" fmla="*/ 4 h 622"/>
                <a:gd name="T16" fmla="*/ 2 w 1476"/>
                <a:gd name="T17" fmla="*/ 4 h 622"/>
                <a:gd name="T18" fmla="*/ 2 w 1476"/>
                <a:gd name="T19" fmla="*/ 62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6" h="622">
                  <a:moveTo>
                    <a:pt x="1476" y="622"/>
                  </a:moveTo>
                  <a:lnTo>
                    <a:pt x="0" y="622"/>
                  </a:lnTo>
                  <a:lnTo>
                    <a:pt x="0" y="0"/>
                  </a:lnTo>
                  <a:lnTo>
                    <a:pt x="1476" y="0"/>
                  </a:lnTo>
                  <a:lnTo>
                    <a:pt x="1476" y="622"/>
                  </a:lnTo>
                  <a:close/>
                  <a:moveTo>
                    <a:pt x="2" y="620"/>
                  </a:moveTo>
                  <a:lnTo>
                    <a:pt x="1474" y="620"/>
                  </a:lnTo>
                  <a:lnTo>
                    <a:pt x="1474" y="4"/>
                  </a:lnTo>
                  <a:lnTo>
                    <a:pt x="2" y="4"/>
                  </a:lnTo>
                  <a:lnTo>
                    <a:pt x="2" y="6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A2E4A42-7B81-39F3-F0F9-C74F55126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8114" y="1666581"/>
              <a:ext cx="841200" cy="1998863"/>
            </a:xfrm>
            <a:custGeom>
              <a:avLst/>
              <a:gdLst>
                <a:gd name="T0" fmla="*/ 622 w 622"/>
                <a:gd name="T1" fmla="*/ 1478 h 1478"/>
                <a:gd name="T2" fmla="*/ 0 w 622"/>
                <a:gd name="T3" fmla="*/ 1478 h 1478"/>
                <a:gd name="T4" fmla="*/ 0 w 622"/>
                <a:gd name="T5" fmla="*/ 0 h 1478"/>
                <a:gd name="T6" fmla="*/ 622 w 622"/>
                <a:gd name="T7" fmla="*/ 0 h 1478"/>
                <a:gd name="T8" fmla="*/ 622 w 622"/>
                <a:gd name="T9" fmla="*/ 1478 h 1478"/>
                <a:gd name="T10" fmla="*/ 4 w 622"/>
                <a:gd name="T11" fmla="*/ 1476 h 1478"/>
                <a:gd name="T12" fmla="*/ 620 w 622"/>
                <a:gd name="T13" fmla="*/ 1476 h 1478"/>
                <a:gd name="T14" fmla="*/ 620 w 622"/>
                <a:gd name="T15" fmla="*/ 4 h 1478"/>
                <a:gd name="T16" fmla="*/ 4 w 622"/>
                <a:gd name="T17" fmla="*/ 4 h 1478"/>
                <a:gd name="T18" fmla="*/ 4 w 622"/>
                <a:gd name="T19" fmla="*/ 1476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1478">
                  <a:moveTo>
                    <a:pt x="622" y="1478"/>
                  </a:moveTo>
                  <a:lnTo>
                    <a:pt x="0" y="1478"/>
                  </a:lnTo>
                  <a:lnTo>
                    <a:pt x="0" y="0"/>
                  </a:lnTo>
                  <a:lnTo>
                    <a:pt x="622" y="0"/>
                  </a:lnTo>
                  <a:lnTo>
                    <a:pt x="622" y="1478"/>
                  </a:lnTo>
                  <a:close/>
                  <a:moveTo>
                    <a:pt x="4" y="1476"/>
                  </a:moveTo>
                  <a:lnTo>
                    <a:pt x="620" y="1476"/>
                  </a:lnTo>
                  <a:lnTo>
                    <a:pt x="620" y="4"/>
                  </a:lnTo>
                  <a:lnTo>
                    <a:pt x="4" y="4"/>
                  </a:lnTo>
                  <a:lnTo>
                    <a:pt x="4" y="1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43546AF-01A2-B3EA-4101-32DC3BDAF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986" y="2245412"/>
              <a:ext cx="1996158" cy="841200"/>
            </a:xfrm>
            <a:custGeom>
              <a:avLst/>
              <a:gdLst>
                <a:gd name="T0" fmla="*/ 1474 w 1476"/>
                <a:gd name="T1" fmla="*/ 622 h 622"/>
                <a:gd name="T2" fmla="*/ 0 w 1476"/>
                <a:gd name="T3" fmla="*/ 2 h 622"/>
                <a:gd name="T4" fmla="*/ 0 w 1476"/>
                <a:gd name="T5" fmla="*/ 0 h 622"/>
                <a:gd name="T6" fmla="*/ 1476 w 1476"/>
                <a:gd name="T7" fmla="*/ 620 h 622"/>
                <a:gd name="T8" fmla="*/ 1474 w 147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622">
                  <a:moveTo>
                    <a:pt x="1474" y="62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476" y="620"/>
                  </a:lnTo>
                  <a:lnTo>
                    <a:pt x="1474" y="6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E1613B-5117-F808-D07A-6E10BB267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240" y="1893785"/>
              <a:ext cx="1817641" cy="770875"/>
            </a:xfrm>
            <a:custGeom>
              <a:avLst/>
              <a:gdLst>
                <a:gd name="T0" fmla="*/ 1342 w 1344"/>
                <a:gd name="T1" fmla="*/ 570 h 570"/>
                <a:gd name="T2" fmla="*/ 0 w 1344"/>
                <a:gd name="T3" fmla="*/ 2 h 570"/>
                <a:gd name="T4" fmla="*/ 0 w 1344"/>
                <a:gd name="T5" fmla="*/ 0 h 570"/>
                <a:gd name="T6" fmla="*/ 1344 w 1344"/>
                <a:gd name="T7" fmla="*/ 568 h 570"/>
                <a:gd name="T8" fmla="*/ 1342 w 1344"/>
                <a:gd name="T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570">
                  <a:moveTo>
                    <a:pt x="1342" y="57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344" y="568"/>
                  </a:lnTo>
                  <a:lnTo>
                    <a:pt x="1342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C38D4C4-0739-167A-A7B2-717A110FD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318" y="2643021"/>
              <a:ext cx="1841983" cy="773579"/>
            </a:xfrm>
            <a:custGeom>
              <a:avLst/>
              <a:gdLst>
                <a:gd name="T0" fmla="*/ 1360 w 1362"/>
                <a:gd name="T1" fmla="*/ 572 h 572"/>
                <a:gd name="T2" fmla="*/ 0 w 1362"/>
                <a:gd name="T3" fmla="*/ 2 h 572"/>
                <a:gd name="T4" fmla="*/ 2 w 1362"/>
                <a:gd name="T5" fmla="*/ 0 h 572"/>
                <a:gd name="T6" fmla="*/ 1362 w 1362"/>
                <a:gd name="T7" fmla="*/ 570 h 572"/>
                <a:gd name="T8" fmla="*/ 1360 w 1362"/>
                <a:gd name="T9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2" h="572">
                  <a:moveTo>
                    <a:pt x="1360" y="57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362" y="570"/>
                  </a:lnTo>
                  <a:lnTo>
                    <a:pt x="1360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7312ADC-1500-A26A-F984-921DE54B4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757" y="2245412"/>
              <a:ext cx="2012388" cy="841200"/>
            </a:xfrm>
            <a:custGeom>
              <a:avLst/>
              <a:gdLst>
                <a:gd name="T0" fmla="*/ 0 w 1488"/>
                <a:gd name="T1" fmla="*/ 622 h 622"/>
                <a:gd name="T2" fmla="*/ 0 w 1488"/>
                <a:gd name="T3" fmla="*/ 620 h 622"/>
                <a:gd name="T4" fmla="*/ 1486 w 1488"/>
                <a:gd name="T5" fmla="*/ 0 h 622"/>
                <a:gd name="T6" fmla="*/ 1488 w 1488"/>
                <a:gd name="T7" fmla="*/ 2 h 622"/>
                <a:gd name="T8" fmla="*/ 0 w 1488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622">
                  <a:moveTo>
                    <a:pt x="0" y="622"/>
                  </a:moveTo>
                  <a:lnTo>
                    <a:pt x="0" y="620"/>
                  </a:lnTo>
                  <a:lnTo>
                    <a:pt x="1486" y="0"/>
                  </a:lnTo>
                  <a:lnTo>
                    <a:pt x="1488" y="2"/>
                  </a:lnTo>
                  <a:lnTo>
                    <a:pt x="0" y="6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69E1F57-D42D-06C7-4D3E-9154E6E1C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022" y="1893785"/>
              <a:ext cx="1839280" cy="751940"/>
            </a:xfrm>
            <a:custGeom>
              <a:avLst/>
              <a:gdLst>
                <a:gd name="T0" fmla="*/ 0 w 1360"/>
                <a:gd name="T1" fmla="*/ 556 h 556"/>
                <a:gd name="T2" fmla="*/ 0 w 1360"/>
                <a:gd name="T3" fmla="*/ 554 h 556"/>
                <a:gd name="T4" fmla="*/ 1360 w 1360"/>
                <a:gd name="T5" fmla="*/ 0 h 556"/>
                <a:gd name="T6" fmla="*/ 1360 w 1360"/>
                <a:gd name="T7" fmla="*/ 2 h 556"/>
                <a:gd name="T8" fmla="*/ 0 w 1360"/>
                <a:gd name="T9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" h="556">
                  <a:moveTo>
                    <a:pt x="0" y="556"/>
                  </a:moveTo>
                  <a:lnTo>
                    <a:pt x="0" y="554"/>
                  </a:lnTo>
                  <a:lnTo>
                    <a:pt x="1360" y="0"/>
                  </a:lnTo>
                  <a:lnTo>
                    <a:pt x="1360" y="2"/>
                  </a:lnTo>
                  <a:lnTo>
                    <a:pt x="0" y="5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C7E5693-5A99-41D9-F0F7-2D9044B3A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715" y="2661955"/>
              <a:ext cx="1831165" cy="754645"/>
            </a:xfrm>
            <a:custGeom>
              <a:avLst/>
              <a:gdLst>
                <a:gd name="T0" fmla="*/ 2 w 1354"/>
                <a:gd name="T1" fmla="*/ 558 h 558"/>
                <a:gd name="T2" fmla="*/ 0 w 1354"/>
                <a:gd name="T3" fmla="*/ 556 h 558"/>
                <a:gd name="T4" fmla="*/ 1352 w 1354"/>
                <a:gd name="T5" fmla="*/ 0 h 558"/>
                <a:gd name="T6" fmla="*/ 1354 w 1354"/>
                <a:gd name="T7" fmla="*/ 4 h 558"/>
                <a:gd name="T8" fmla="*/ 2 w 13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4" h="558">
                  <a:moveTo>
                    <a:pt x="2" y="558"/>
                  </a:moveTo>
                  <a:lnTo>
                    <a:pt x="0" y="556"/>
                  </a:lnTo>
                  <a:lnTo>
                    <a:pt x="1352" y="0"/>
                  </a:lnTo>
                  <a:lnTo>
                    <a:pt x="1354" y="4"/>
                  </a:lnTo>
                  <a:lnTo>
                    <a:pt x="2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7E7EF5E-A3FD-7CB6-9391-46210AC02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114" y="1669285"/>
              <a:ext cx="841200" cy="1996159"/>
            </a:xfrm>
            <a:custGeom>
              <a:avLst/>
              <a:gdLst>
                <a:gd name="T0" fmla="*/ 620 w 622"/>
                <a:gd name="T1" fmla="*/ 1476 h 1476"/>
                <a:gd name="T2" fmla="*/ 0 w 622"/>
                <a:gd name="T3" fmla="*/ 0 h 1476"/>
                <a:gd name="T4" fmla="*/ 4 w 622"/>
                <a:gd name="T5" fmla="*/ 0 h 1476"/>
                <a:gd name="T6" fmla="*/ 622 w 622"/>
                <a:gd name="T7" fmla="*/ 1474 h 1476"/>
                <a:gd name="T8" fmla="*/ 620 w 622"/>
                <a:gd name="T9" fmla="*/ 147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1476">
                  <a:moveTo>
                    <a:pt x="620" y="147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22" y="1474"/>
                  </a:lnTo>
                  <a:lnTo>
                    <a:pt x="620" y="1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CA0782C-5A57-05B3-9252-E3D3DDE23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114" y="1669285"/>
              <a:ext cx="841200" cy="1996159"/>
            </a:xfrm>
            <a:custGeom>
              <a:avLst/>
              <a:gdLst>
                <a:gd name="T0" fmla="*/ 4 w 622"/>
                <a:gd name="T1" fmla="*/ 1476 h 1476"/>
                <a:gd name="T2" fmla="*/ 0 w 622"/>
                <a:gd name="T3" fmla="*/ 1474 h 1476"/>
                <a:gd name="T4" fmla="*/ 620 w 622"/>
                <a:gd name="T5" fmla="*/ 0 h 1476"/>
                <a:gd name="T6" fmla="*/ 622 w 622"/>
                <a:gd name="T7" fmla="*/ 0 h 1476"/>
                <a:gd name="T8" fmla="*/ 4 w 622"/>
                <a:gd name="T9" fmla="*/ 147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1476">
                  <a:moveTo>
                    <a:pt x="4" y="1476"/>
                  </a:moveTo>
                  <a:lnTo>
                    <a:pt x="0" y="1474"/>
                  </a:lnTo>
                  <a:lnTo>
                    <a:pt x="620" y="0"/>
                  </a:lnTo>
                  <a:lnTo>
                    <a:pt x="622" y="0"/>
                  </a:lnTo>
                  <a:lnTo>
                    <a:pt x="4" y="1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16DCA6-F994-41CA-2A2B-D89CCB81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757" y="2234594"/>
              <a:ext cx="29753" cy="29753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20 w 22"/>
                <a:gd name="T5" fmla="*/ 6 h 22"/>
                <a:gd name="T6" fmla="*/ 18 w 22"/>
                <a:gd name="T7" fmla="*/ 2 h 22"/>
                <a:gd name="T8" fmla="*/ 14 w 22"/>
                <a:gd name="T9" fmla="*/ 0 h 22"/>
                <a:gd name="T10" fmla="*/ 10 w 22"/>
                <a:gd name="T11" fmla="*/ 0 h 22"/>
                <a:gd name="T12" fmla="*/ 10 w 22"/>
                <a:gd name="T13" fmla="*/ 0 h 22"/>
                <a:gd name="T14" fmla="*/ 6 w 22"/>
                <a:gd name="T15" fmla="*/ 0 h 22"/>
                <a:gd name="T16" fmla="*/ 2 w 22"/>
                <a:gd name="T17" fmla="*/ 2 h 22"/>
                <a:gd name="T18" fmla="*/ 0 w 22"/>
                <a:gd name="T19" fmla="*/ 6 h 22"/>
                <a:gd name="T20" fmla="*/ 0 w 22"/>
                <a:gd name="T21" fmla="*/ 10 h 22"/>
                <a:gd name="T22" fmla="*/ 0 w 22"/>
                <a:gd name="T23" fmla="*/ 10 h 22"/>
                <a:gd name="T24" fmla="*/ 0 w 22"/>
                <a:gd name="T25" fmla="*/ 16 h 22"/>
                <a:gd name="T26" fmla="*/ 2 w 22"/>
                <a:gd name="T27" fmla="*/ 18 h 22"/>
                <a:gd name="T28" fmla="*/ 6 w 22"/>
                <a:gd name="T29" fmla="*/ 22 h 22"/>
                <a:gd name="T30" fmla="*/ 10 w 22"/>
                <a:gd name="T31" fmla="*/ 22 h 22"/>
                <a:gd name="T32" fmla="*/ 10 w 22"/>
                <a:gd name="T33" fmla="*/ 22 h 22"/>
                <a:gd name="T34" fmla="*/ 14 w 22"/>
                <a:gd name="T35" fmla="*/ 22 h 22"/>
                <a:gd name="T36" fmla="*/ 18 w 22"/>
                <a:gd name="T37" fmla="*/ 18 h 22"/>
                <a:gd name="T38" fmla="*/ 20 w 22"/>
                <a:gd name="T39" fmla="*/ 16 h 22"/>
                <a:gd name="T40" fmla="*/ 22 w 22"/>
                <a:gd name="T41" fmla="*/ 10 h 22"/>
                <a:gd name="T42" fmla="*/ 22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7AA08D6-6F3E-F6C9-7D00-8A305FF17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192" y="1880261"/>
              <a:ext cx="29753" cy="29753"/>
            </a:xfrm>
            <a:custGeom>
              <a:avLst/>
              <a:gdLst>
                <a:gd name="T0" fmla="*/ 22 w 22"/>
                <a:gd name="T1" fmla="*/ 12 h 22"/>
                <a:gd name="T2" fmla="*/ 22 w 22"/>
                <a:gd name="T3" fmla="*/ 12 h 22"/>
                <a:gd name="T4" fmla="*/ 22 w 22"/>
                <a:gd name="T5" fmla="*/ 6 h 22"/>
                <a:gd name="T6" fmla="*/ 18 w 22"/>
                <a:gd name="T7" fmla="*/ 4 h 22"/>
                <a:gd name="T8" fmla="*/ 16 w 22"/>
                <a:gd name="T9" fmla="*/ 0 h 22"/>
                <a:gd name="T10" fmla="*/ 12 w 22"/>
                <a:gd name="T11" fmla="*/ 0 h 22"/>
                <a:gd name="T12" fmla="*/ 12 w 22"/>
                <a:gd name="T13" fmla="*/ 0 h 22"/>
                <a:gd name="T14" fmla="*/ 6 w 22"/>
                <a:gd name="T15" fmla="*/ 0 h 22"/>
                <a:gd name="T16" fmla="*/ 4 w 22"/>
                <a:gd name="T17" fmla="*/ 4 h 22"/>
                <a:gd name="T18" fmla="*/ 0 w 22"/>
                <a:gd name="T19" fmla="*/ 6 h 22"/>
                <a:gd name="T20" fmla="*/ 0 w 22"/>
                <a:gd name="T21" fmla="*/ 12 h 22"/>
                <a:gd name="T22" fmla="*/ 0 w 22"/>
                <a:gd name="T23" fmla="*/ 12 h 22"/>
                <a:gd name="T24" fmla="*/ 0 w 22"/>
                <a:gd name="T25" fmla="*/ 16 h 22"/>
                <a:gd name="T26" fmla="*/ 4 w 22"/>
                <a:gd name="T27" fmla="*/ 20 h 22"/>
                <a:gd name="T28" fmla="*/ 6 w 22"/>
                <a:gd name="T29" fmla="*/ 22 h 22"/>
                <a:gd name="T30" fmla="*/ 12 w 22"/>
                <a:gd name="T31" fmla="*/ 22 h 22"/>
                <a:gd name="T32" fmla="*/ 12 w 22"/>
                <a:gd name="T33" fmla="*/ 22 h 22"/>
                <a:gd name="T34" fmla="*/ 16 w 22"/>
                <a:gd name="T35" fmla="*/ 22 h 22"/>
                <a:gd name="T36" fmla="*/ 18 w 22"/>
                <a:gd name="T37" fmla="*/ 20 h 22"/>
                <a:gd name="T38" fmla="*/ 22 w 22"/>
                <a:gd name="T39" fmla="*/ 16 h 22"/>
                <a:gd name="T40" fmla="*/ 22 w 22"/>
                <a:gd name="T41" fmla="*/ 12 h 22"/>
                <a:gd name="T42" fmla="*/ 22 w 22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761C35D-A1FA-DE2C-7FEA-3CE21973E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589" y="1655760"/>
              <a:ext cx="29753" cy="29753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22 w 22"/>
                <a:gd name="T5" fmla="*/ 6 h 22"/>
                <a:gd name="T6" fmla="*/ 20 w 22"/>
                <a:gd name="T7" fmla="*/ 2 h 22"/>
                <a:gd name="T8" fmla="*/ 16 w 22"/>
                <a:gd name="T9" fmla="*/ 0 h 22"/>
                <a:gd name="T10" fmla="*/ 12 w 22"/>
                <a:gd name="T11" fmla="*/ 0 h 22"/>
                <a:gd name="T12" fmla="*/ 12 w 22"/>
                <a:gd name="T13" fmla="*/ 0 h 22"/>
                <a:gd name="T14" fmla="*/ 8 w 22"/>
                <a:gd name="T15" fmla="*/ 0 h 22"/>
                <a:gd name="T16" fmla="*/ 4 w 22"/>
                <a:gd name="T17" fmla="*/ 2 h 22"/>
                <a:gd name="T18" fmla="*/ 2 w 22"/>
                <a:gd name="T19" fmla="*/ 6 h 22"/>
                <a:gd name="T20" fmla="*/ 0 w 22"/>
                <a:gd name="T21" fmla="*/ 10 h 22"/>
                <a:gd name="T22" fmla="*/ 0 w 22"/>
                <a:gd name="T23" fmla="*/ 10 h 22"/>
                <a:gd name="T24" fmla="*/ 2 w 22"/>
                <a:gd name="T25" fmla="*/ 14 h 22"/>
                <a:gd name="T26" fmla="*/ 4 w 22"/>
                <a:gd name="T27" fmla="*/ 18 h 22"/>
                <a:gd name="T28" fmla="*/ 8 w 22"/>
                <a:gd name="T29" fmla="*/ 20 h 22"/>
                <a:gd name="T30" fmla="*/ 12 w 22"/>
                <a:gd name="T31" fmla="*/ 22 h 22"/>
                <a:gd name="T32" fmla="*/ 12 w 22"/>
                <a:gd name="T33" fmla="*/ 22 h 22"/>
                <a:gd name="T34" fmla="*/ 16 w 22"/>
                <a:gd name="T35" fmla="*/ 20 h 22"/>
                <a:gd name="T36" fmla="*/ 20 w 22"/>
                <a:gd name="T37" fmla="*/ 18 h 22"/>
                <a:gd name="T38" fmla="*/ 22 w 22"/>
                <a:gd name="T39" fmla="*/ 14 h 22"/>
                <a:gd name="T40" fmla="*/ 22 w 22"/>
                <a:gd name="T41" fmla="*/ 10 h 22"/>
                <a:gd name="T42" fmla="*/ 22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56E231F-F2AD-84C0-E662-2AFF36C80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132" y="1561092"/>
              <a:ext cx="29753" cy="29753"/>
            </a:xfrm>
            <a:custGeom>
              <a:avLst/>
              <a:gdLst>
                <a:gd name="T0" fmla="*/ 22 w 22"/>
                <a:gd name="T1" fmla="*/ 10 h 22"/>
                <a:gd name="T2" fmla="*/ 22 w 22"/>
                <a:gd name="T3" fmla="*/ 10 h 22"/>
                <a:gd name="T4" fmla="*/ 22 w 22"/>
                <a:gd name="T5" fmla="*/ 6 h 22"/>
                <a:gd name="T6" fmla="*/ 20 w 22"/>
                <a:gd name="T7" fmla="*/ 2 h 22"/>
                <a:gd name="T8" fmla="*/ 16 w 22"/>
                <a:gd name="T9" fmla="*/ 0 h 22"/>
                <a:gd name="T10" fmla="*/ 12 w 22"/>
                <a:gd name="T11" fmla="*/ 0 h 22"/>
                <a:gd name="T12" fmla="*/ 12 w 22"/>
                <a:gd name="T13" fmla="*/ 0 h 22"/>
                <a:gd name="T14" fmla="*/ 6 w 22"/>
                <a:gd name="T15" fmla="*/ 0 h 22"/>
                <a:gd name="T16" fmla="*/ 4 w 22"/>
                <a:gd name="T17" fmla="*/ 2 h 22"/>
                <a:gd name="T18" fmla="*/ 0 w 22"/>
                <a:gd name="T19" fmla="*/ 6 h 22"/>
                <a:gd name="T20" fmla="*/ 0 w 22"/>
                <a:gd name="T21" fmla="*/ 10 h 22"/>
                <a:gd name="T22" fmla="*/ 0 w 22"/>
                <a:gd name="T23" fmla="*/ 10 h 22"/>
                <a:gd name="T24" fmla="*/ 0 w 22"/>
                <a:gd name="T25" fmla="*/ 14 h 22"/>
                <a:gd name="T26" fmla="*/ 4 w 22"/>
                <a:gd name="T27" fmla="*/ 18 h 22"/>
                <a:gd name="T28" fmla="*/ 6 w 22"/>
                <a:gd name="T29" fmla="*/ 20 h 22"/>
                <a:gd name="T30" fmla="*/ 12 w 22"/>
                <a:gd name="T31" fmla="*/ 22 h 22"/>
                <a:gd name="T32" fmla="*/ 12 w 22"/>
                <a:gd name="T33" fmla="*/ 22 h 22"/>
                <a:gd name="T34" fmla="*/ 16 w 22"/>
                <a:gd name="T35" fmla="*/ 20 h 22"/>
                <a:gd name="T36" fmla="*/ 20 w 22"/>
                <a:gd name="T37" fmla="*/ 18 h 22"/>
                <a:gd name="T38" fmla="*/ 22 w 22"/>
                <a:gd name="T39" fmla="*/ 14 h 22"/>
                <a:gd name="T40" fmla="*/ 22 w 22"/>
                <a:gd name="T41" fmla="*/ 10 h 22"/>
                <a:gd name="T42" fmla="*/ 22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0"/>
                  </a:move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A8BD035-CC30-7619-CCCF-5FBD32CDB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192" y="3400371"/>
              <a:ext cx="29753" cy="29753"/>
            </a:xfrm>
            <a:custGeom>
              <a:avLst/>
              <a:gdLst>
                <a:gd name="T0" fmla="*/ 22 w 22"/>
                <a:gd name="T1" fmla="*/ 12 h 22"/>
                <a:gd name="T2" fmla="*/ 22 w 22"/>
                <a:gd name="T3" fmla="*/ 12 h 22"/>
                <a:gd name="T4" fmla="*/ 22 w 22"/>
                <a:gd name="T5" fmla="*/ 8 h 22"/>
                <a:gd name="T6" fmla="*/ 18 w 22"/>
                <a:gd name="T7" fmla="*/ 4 h 22"/>
                <a:gd name="T8" fmla="*/ 16 w 22"/>
                <a:gd name="T9" fmla="*/ 2 h 22"/>
                <a:gd name="T10" fmla="*/ 12 w 22"/>
                <a:gd name="T11" fmla="*/ 0 h 22"/>
                <a:gd name="T12" fmla="*/ 12 w 22"/>
                <a:gd name="T13" fmla="*/ 0 h 22"/>
                <a:gd name="T14" fmla="*/ 6 w 22"/>
                <a:gd name="T15" fmla="*/ 2 h 22"/>
                <a:gd name="T16" fmla="*/ 4 w 22"/>
                <a:gd name="T17" fmla="*/ 4 h 22"/>
                <a:gd name="T18" fmla="*/ 0 w 22"/>
                <a:gd name="T19" fmla="*/ 8 h 22"/>
                <a:gd name="T20" fmla="*/ 0 w 22"/>
                <a:gd name="T21" fmla="*/ 12 h 22"/>
                <a:gd name="T22" fmla="*/ 0 w 22"/>
                <a:gd name="T23" fmla="*/ 12 h 22"/>
                <a:gd name="T24" fmla="*/ 0 w 22"/>
                <a:gd name="T25" fmla="*/ 16 h 22"/>
                <a:gd name="T26" fmla="*/ 4 w 22"/>
                <a:gd name="T27" fmla="*/ 20 h 22"/>
                <a:gd name="T28" fmla="*/ 6 w 22"/>
                <a:gd name="T29" fmla="*/ 22 h 22"/>
                <a:gd name="T30" fmla="*/ 12 w 22"/>
                <a:gd name="T31" fmla="*/ 22 h 22"/>
                <a:gd name="T32" fmla="*/ 12 w 22"/>
                <a:gd name="T33" fmla="*/ 22 h 22"/>
                <a:gd name="T34" fmla="*/ 16 w 22"/>
                <a:gd name="T35" fmla="*/ 22 h 22"/>
                <a:gd name="T36" fmla="*/ 18 w 22"/>
                <a:gd name="T37" fmla="*/ 20 h 22"/>
                <a:gd name="T38" fmla="*/ 22 w 22"/>
                <a:gd name="T39" fmla="*/ 16 h 22"/>
                <a:gd name="T40" fmla="*/ 22 w 22"/>
                <a:gd name="T41" fmla="*/ 12 h 22"/>
                <a:gd name="T42" fmla="*/ 22 w 22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F82124B-3C43-36AA-5A5E-5039681B6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203" y="2629497"/>
              <a:ext cx="29753" cy="29753"/>
            </a:xfrm>
            <a:custGeom>
              <a:avLst/>
              <a:gdLst>
                <a:gd name="T0" fmla="*/ 22 w 22"/>
                <a:gd name="T1" fmla="*/ 12 h 22"/>
                <a:gd name="T2" fmla="*/ 22 w 22"/>
                <a:gd name="T3" fmla="*/ 12 h 22"/>
                <a:gd name="T4" fmla="*/ 22 w 22"/>
                <a:gd name="T5" fmla="*/ 8 h 22"/>
                <a:gd name="T6" fmla="*/ 20 w 22"/>
                <a:gd name="T7" fmla="*/ 4 h 22"/>
                <a:gd name="T8" fmla="*/ 16 w 22"/>
                <a:gd name="T9" fmla="*/ 2 h 22"/>
                <a:gd name="T10" fmla="*/ 12 w 22"/>
                <a:gd name="T11" fmla="*/ 0 h 22"/>
                <a:gd name="T12" fmla="*/ 12 w 22"/>
                <a:gd name="T13" fmla="*/ 0 h 22"/>
                <a:gd name="T14" fmla="*/ 8 w 22"/>
                <a:gd name="T15" fmla="*/ 2 h 22"/>
                <a:gd name="T16" fmla="*/ 4 w 22"/>
                <a:gd name="T17" fmla="*/ 4 h 22"/>
                <a:gd name="T18" fmla="*/ 2 w 22"/>
                <a:gd name="T19" fmla="*/ 8 h 22"/>
                <a:gd name="T20" fmla="*/ 0 w 22"/>
                <a:gd name="T21" fmla="*/ 12 h 22"/>
                <a:gd name="T22" fmla="*/ 0 w 22"/>
                <a:gd name="T23" fmla="*/ 12 h 22"/>
                <a:gd name="T24" fmla="*/ 2 w 22"/>
                <a:gd name="T25" fmla="*/ 16 h 22"/>
                <a:gd name="T26" fmla="*/ 4 w 22"/>
                <a:gd name="T27" fmla="*/ 20 h 22"/>
                <a:gd name="T28" fmla="*/ 8 w 22"/>
                <a:gd name="T29" fmla="*/ 22 h 22"/>
                <a:gd name="T30" fmla="*/ 12 w 22"/>
                <a:gd name="T31" fmla="*/ 22 h 22"/>
                <a:gd name="T32" fmla="*/ 12 w 22"/>
                <a:gd name="T33" fmla="*/ 22 h 22"/>
                <a:gd name="T34" fmla="*/ 16 w 22"/>
                <a:gd name="T35" fmla="*/ 22 h 22"/>
                <a:gd name="T36" fmla="*/ 20 w 22"/>
                <a:gd name="T37" fmla="*/ 20 h 22"/>
                <a:gd name="T38" fmla="*/ 22 w 22"/>
                <a:gd name="T39" fmla="*/ 16 h 22"/>
                <a:gd name="T40" fmla="*/ 22 w 22"/>
                <a:gd name="T41" fmla="*/ 12 h 22"/>
                <a:gd name="T42" fmla="*/ 22 w 22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3C52059-1618-F867-765D-BBD5A71A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052" y="3067678"/>
              <a:ext cx="29753" cy="29753"/>
            </a:xfrm>
            <a:custGeom>
              <a:avLst/>
              <a:gdLst>
                <a:gd name="T0" fmla="*/ 22 w 22"/>
                <a:gd name="T1" fmla="*/ 12 h 22"/>
                <a:gd name="T2" fmla="*/ 22 w 22"/>
                <a:gd name="T3" fmla="*/ 12 h 22"/>
                <a:gd name="T4" fmla="*/ 22 w 22"/>
                <a:gd name="T5" fmla="*/ 8 h 22"/>
                <a:gd name="T6" fmla="*/ 20 w 22"/>
                <a:gd name="T7" fmla="*/ 4 h 22"/>
                <a:gd name="T8" fmla="*/ 16 w 22"/>
                <a:gd name="T9" fmla="*/ 2 h 22"/>
                <a:gd name="T10" fmla="*/ 12 w 22"/>
                <a:gd name="T11" fmla="*/ 0 h 22"/>
                <a:gd name="T12" fmla="*/ 12 w 22"/>
                <a:gd name="T13" fmla="*/ 0 h 22"/>
                <a:gd name="T14" fmla="*/ 8 w 22"/>
                <a:gd name="T15" fmla="*/ 2 h 22"/>
                <a:gd name="T16" fmla="*/ 4 w 22"/>
                <a:gd name="T17" fmla="*/ 4 h 22"/>
                <a:gd name="T18" fmla="*/ 2 w 22"/>
                <a:gd name="T19" fmla="*/ 8 h 22"/>
                <a:gd name="T20" fmla="*/ 0 w 22"/>
                <a:gd name="T21" fmla="*/ 12 h 22"/>
                <a:gd name="T22" fmla="*/ 0 w 22"/>
                <a:gd name="T23" fmla="*/ 12 h 22"/>
                <a:gd name="T24" fmla="*/ 2 w 22"/>
                <a:gd name="T25" fmla="*/ 16 h 22"/>
                <a:gd name="T26" fmla="*/ 4 w 22"/>
                <a:gd name="T27" fmla="*/ 20 h 22"/>
                <a:gd name="T28" fmla="*/ 8 w 22"/>
                <a:gd name="T29" fmla="*/ 22 h 22"/>
                <a:gd name="T30" fmla="*/ 12 w 22"/>
                <a:gd name="T31" fmla="*/ 22 h 22"/>
                <a:gd name="T32" fmla="*/ 12 w 22"/>
                <a:gd name="T33" fmla="*/ 22 h 22"/>
                <a:gd name="T34" fmla="*/ 16 w 22"/>
                <a:gd name="T35" fmla="*/ 22 h 22"/>
                <a:gd name="T36" fmla="*/ 20 w 22"/>
                <a:gd name="T37" fmla="*/ 20 h 22"/>
                <a:gd name="T38" fmla="*/ 22 w 22"/>
                <a:gd name="T39" fmla="*/ 16 h 22"/>
                <a:gd name="T40" fmla="*/ 22 w 22"/>
                <a:gd name="T41" fmla="*/ 12 h 22"/>
                <a:gd name="T42" fmla="*/ 22 w 22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9DD5706-0018-A899-BC45-19D69F1D6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506" y="2234594"/>
              <a:ext cx="29753" cy="29753"/>
            </a:xfrm>
            <a:custGeom>
              <a:avLst/>
              <a:gdLst>
                <a:gd name="T0" fmla="*/ 0 w 22"/>
                <a:gd name="T1" fmla="*/ 10 h 22"/>
                <a:gd name="T2" fmla="*/ 0 w 22"/>
                <a:gd name="T3" fmla="*/ 10 h 22"/>
                <a:gd name="T4" fmla="*/ 0 w 22"/>
                <a:gd name="T5" fmla="*/ 6 h 22"/>
                <a:gd name="T6" fmla="*/ 2 w 22"/>
                <a:gd name="T7" fmla="*/ 2 h 22"/>
                <a:gd name="T8" fmla="*/ 6 w 22"/>
                <a:gd name="T9" fmla="*/ 0 h 22"/>
                <a:gd name="T10" fmla="*/ 10 w 22"/>
                <a:gd name="T11" fmla="*/ 0 h 22"/>
                <a:gd name="T12" fmla="*/ 10 w 22"/>
                <a:gd name="T13" fmla="*/ 0 h 22"/>
                <a:gd name="T14" fmla="*/ 14 w 22"/>
                <a:gd name="T15" fmla="*/ 0 h 22"/>
                <a:gd name="T16" fmla="*/ 18 w 22"/>
                <a:gd name="T17" fmla="*/ 2 h 22"/>
                <a:gd name="T18" fmla="*/ 20 w 22"/>
                <a:gd name="T19" fmla="*/ 6 h 22"/>
                <a:gd name="T20" fmla="*/ 22 w 22"/>
                <a:gd name="T21" fmla="*/ 10 h 22"/>
                <a:gd name="T22" fmla="*/ 22 w 22"/>
                <a:gd name="T23" fmla="*/ 10 h 22"/>
                <a:gd name="T24" fmla="*/ 20 w 22"/>
                <a:gd name="T25" fmla="*/ 16 h 22"/>
                <a:gd name="T26" fmla="*/ 18 w 22"/>
                <a:gd name="T27" fmla="*/ 18 h 22"/>
                <a:gd name="T28" fmla="*/ 14 w 22"/>
                <a:gd name="T29" fmla="*/ 22 h 22"/>
                <a:gd name="T30" fmla="*/ 10 w 22"/>
                <a:gd name="T31" fmla="*/ 22 h 22"/>
                <a:gd name="T32" fmla="*/ 10 w 22"/>
                <a:gd name="T33" fmla="*/ 22 h 22"/>
                <a:gd name="T34" fmla="*/ 6 w 22"/>
                <a:gd name="T35" fmla="*/ 22 h 22"/>
                <a:gd name="T36" fmla="*/ 2 w 22"/>
                <a:gd name="T37" fmla="*/ 18 h 22"/>
                <a:gd name="T38" fmla="*/ 0 w 22"/>
                <a:gd name="T39" fmla="*/ 16 h 22"/>
                <a:gd name="T40" fmla="*/ 0 w 22"/>
                <a:gd name="T41" fmla="*/ 10 h 22"/>
                <a:gd name="T42" fmla="*/ 0 w 22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0" y="10"/>
                  </a:move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6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0960C50C-BC90-35E5-6521-0B5BF2543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0367" y="1880261"/>
              <a:ext cx="29753" cy="29753"/>
            </a:xfrm>
            <a:custGeom>
              <a:avLst/>
              <a:gdLst>
                <a:gd name="T0" fmla="*/ 0 w 22"/>
                <a:gd name="T1" fmla="*/ 12 h 22"/>
                <a:gd name="T2" fmla="*/ 0 w 22"/>
                <a:gd name="T3" fmla="*/ 12 h 22"/>
                <a:gd name="T4" fmla="*/ 2 w 22"/>
                <a:gd name="T5" fmla="*/ 6 h 22"/>
                <a:gd name="T6" fmla="*/ 4 w 22"/>
                <a:gd name="T7" fmla="*/ 4 h 22"/>
                <a:gd name="T8" fmla="*/ 8 w 22"/>
                <a:gd name="T9" fmla="*/ 0 h 22"/>
                <a:gd name="T10" fmla="*/ 12 w 22"/>
                <a:gd name="T11" fmla="*/ 0 h 22"/>
                <a:gd name="T12" fmla="*/ 12 w 22"/>
                <a:gd name="T13" fmla="*/ 0 h 22"/>
                <a:gd name="T14" fmla="*/ 16 w 22"/>
                <a:gd name="T15" fmla="*/ 0 h 22"/>
                <a:gd name="T16" fmla="*/ 20 w 22"/>
                <a:gd name="T17" fmla="*/ 4 h 22"/>
                <a:gd name="T18" fmla="*/ 22 w 22"/>
                <a:gd name="T19" fmla="*/ 6 h 22"/>
                <a:gd name="T20" fmla="*/ 22 w 22"/>
                <a:gd name="T21" fmla="*/ 12 h 22"/>
                <a:gd name="T22" fmla="*/ 22 w 22"/>
                <a:gd name="T23" fmla="*/ 12 h 22"/>
                <a:gd name="T24" fmla="*/ 22 w 22"/>
                <a:gd name="T25" fmla="*/ 16 h 22"/>
                <a:gd name="T26" fmla="*/ 20 w 22"/>
                <a:gd name="T27" fmla="*/ 20 h 22"/>
                <a:gd name="T28" fmla="*/ 16 w 22"/>
                <a:gd name="T29" fmla="*/ 22 h 22"/>
                <a:gd name="T30" fmla="*/ 12 w 22"/>
                <a:gd name="T31" fmla="*/ 22 h 22"/>
                <a:gd name="T32" fmla="*/ 12 w 22"/>
                <a:gd name="T33" fmla="*/ 22 h 22"/>
                <a:gd name="T34" fmla="*/ 8 w 22"/>
                <a:gd name="T35" fmla="*/ 22 h 22"/>
                <a:gd name="T36" fmla="*/ 4 w 22"/>
                <a:gd name="T37" fmla="*/ 20 h 22"/>
                <a:gd name="T38" fmla="*/ 2 w 22"/>
                <a:gd name="T39" fmla="*/ 16 h 22"/>
                <a:gd name="T40" fmla="*/ 0 w 22"/>
                <a:gd name="T41" fmla="*/ 12 h 22"/>
                <a:gd name="T42" fmla="*/ 0 w 22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0" y="12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A94701D-E149-9EEE-4FAC-9B940A41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083" y="1658466"/>
              <a:ext cx="29753" cy="29753"/>
            </a:xfrm>
            <a:custGeom>
              <a:avLst/>
              <a:gdLst>
                <a:gd name="T0" fmla="*/ 0 w 22"/>
                <a:gd name="T1" fmla="*/ 12 h 22"/>
                <a:gd name="T2" fmla="*/ 0 w 22"/>
                <a:gd name="T3" fmla="*/ 12 h 22"/>
                <a:gd name="T4" fmla="*/ 2 w 22"/>
                <a:gd name="T5" fmla="*/ 6 h 22"/>
                <a:gd name="T6" fmla="*/ 4 w 22"/>
                <a:gd name="T7" fmla="*/ 4 h 22"/>
                <a:gd name="T8" fmla="*/ 6 w 22"/>
                <a:gd name="T9" fmla="*/ 0 h 22"/>
                <a:gd name="T10" fmla="*/ 12 w 22"/>
                <a:gd name="T11" fmla="*/ 0 h 22"/>
                <a:gd name="T12" fmla="*/ 12 w 22"/>
                <a:gd name="T13" fmla="*/ 0 h 22"/>
                <a:gd name="T14" fmla="*/ 16 w 22"/>
                <a:gd name="T15" fmla="*/ 0 h 22"/>
                <a:gd name="T16" fmla="*/ 20 w 22"/>
                <a:gd name="T17" fmla="*/ 4 h 22"/>
                <a:gd name="T18" fmla="*/ 22 w 22"/>
                <a:gd name="T19" fmla="*/ 6 h 22"/>
                <a:gd name="T20" fmla="*/ 22 w 22"/>
                <a:gd name="T21" fmla="*/ 12 h 22"/>
                <a:gd name="T22" fmla="*/ 22 w 22"/>
                <a:gd name="T23" fmla="*/ 12 h 22"/>
                <a:gd name="T24" fmla="*/ 22 w 22"/>
                <a:gd name="T25" fmla="*/ 16 h 22"/>
                <a:gd name="T26" fmla="*/ 20 w 22"/>
                <a:gd name="T27" fmla="*/ 18 h 22"/>
                <a:gd name="T28" fmla="*/ 16 w 22"/>
                <a:gd name="T29" fmla="*/ 22 h 22"/>
                <a:gd name="T30" fmla="*/ 12 w 22"/>
                <a:gd name="T31" fmla="*/ 22 h 22"/>
                <a:gd name="T32" fmla="*/ 12 w 22"/>
                <a:gd name="T33" fmla="*/ 22 h 22"/>
                <a:gd name="T34" fmla="*/ 6 w 22"/>
                <a:gd name="T35" fmla="*/ 22 h 22"/>
                <a:gd name="T36" fmla="*/ 4 w 22"/>
                <a:gd name="T37" fmla="*/ 18 h 22"/>
                <a:gd name="T38" fmla="*/ 2 w 22"/>
                <a:gd name="T39" fmla="*/ 16 h 22"/>
                <a:gd name="T40" fmla="*/ 0 w 22"/>
                <a:gd name="T41" fmla="*/ 12 h 22"/>
                <a:gd name="T42" fmla="*/ 0 w 22"/>
                <a:gd name="T4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2">
                  <a:moveTo>
                    <a:pt x="0" y="12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A7652A5C-8E25-E3DF-2D58-49696528F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2242" y="2645726"/>
              <a:ext cx="29753" cy="32458"/>
            </a:xfrm>
            <a:custGeom>
              <a:avLst/>
              <a:gdLst>
                <a:gd name="T0" fmla="*/ 0 w 22"/>
                <a:gd name="T1" fmla="*/ 12 h 24"/>
                <a:gd name="T2" fmla="*/ 0 w 22"/>
                <a:gd name="T3" fmla="*/ 12 h 24"/>
                <a:gd name="T4" fmla="*/ 0 w 22"/>
                <a:gd name="T5" fmla="*/ 8 h 24"/>
                <a:gd name="T6" fmla="*/ 2 w 22"/>
                <a:gd name="T7" fmla="*/ 4 h 24"/>
                <a:gd name="T8" fmla="*/ 6 w 22"/>
                <a:gd name="T9" fmla="*/ 2 h 24"/>
                <a:gd name="T10" fmla="*/ 10 w 22"/>
                <a:gd name="T11" fmla="*/ 0 h 24"/>
                <a:gd name="T12" fmla="*/ 10 w 22"/>
                <a:gd name="T13" fmla="*/ 0 h 24"/>
                <a:gd name="T14" fmla="*/ 16 w 22"/>
                <a:gd name="T15" fmla="*/ 2 h 24"/>
                <a:gd name="T16" fmla="*/ 18 w 22"/>
                <a:gd name="T17" fmla="*/ 4 h 24"/>
                <a:gd name="T18" fmla="*/ 22 w 22"/>
                <a:gd name="T19" fmla="*/ 8 h 24"/>
                <a:gd name="T20" fmla="*/ 22 w 22"/>
                <a:gd name="T21" fmla="*/ 12 h 24"/>
                <a:gd name="T22" fmla="*/ 22 w 22"/>
                <a:gd name="T23" fmla="*/ 12 h 24"/>
                <a:gd name="T24" fmla="*/ 22 w 22"/>
                <a:gd name="T25" fmla="*/ 16 h 24"/>
                <a:gd name="T26" fmla="*/ 18 w 22"/>
                <a:gd name="T27" fmla="*/ 20 h 24"/>
                <a:gd name="T28" fmla="*/ 16 w 22"/>
                <a:gd name="T29" fmla="*/ 22 h 24"/>
                <a:gd name="T30" fmla="*/ 10 w 22"/>
                <a:gd name="T31" fmla="*/ 24 h 24"/>
                <a:gd name="T32" fmla="*/ 10 w 22"/>
                <a:gd name="T33" fmla="*/ 24 h 24"/>
                <a:gd name="T34" fmla="*/ 6 w 22"/>
                <a:gd name="T35" fmla="*/ 22 h 24"/>
                <a:gd name="T36" fmla="*/ 2 w 22"/>
                <a:gd name="T37" fmla="*/ 20 h 24"/>
                <a:gd name="T38" fmla="*/ 0 w 22"/>
                <a:gd name="T39" fmla="*/ 16 h 24"/>
                <a:gd name="T40" fmla="*/ 0 w 22"/>
                <a:gd name="T41" fmla="*/ 12 h 24"/>
                <a:gd name="T42" fmla="*/ 0 w 22"/>
                <a:gd name="T4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24">
                  <a:moveTo>
                    <a:pt x="0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18" y="20"/>
                  </a:lnTo>
                  <a:lnTo>
                    <a:pt x="16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6" name="Arc 35">
            <a:extLst>
              <a:ext uri="{FF2B5EF4-FFF2-40B4-BE49-F238E27FC236}">
                <a16:creationId xmlns:a16="http://schemas.microsoft.com/office/drawing/2014/main" id="{AA640E54-5C1B-748C-9FF8-5E4014D0C4B3}"/>
              </a:ext>
            </a:extLst>
          </p:cNvPr>
          <p:cNvSpPr/>
          <p:nvPr/>
        </p:nvSpPr>
        <p:spPr>
          <a:xfrm rot="3986352" flipH="1">
            <a:off x="4724400" y="1514710"/>
            <a:ext cx="2743200" cy="2743200"/>
          </a:xfrm>
          <a:prstGeom prst="arc">
            <a:avLst>
              <a:gd name="adj1" fmla="val 18638933"/>
              <a:gd name="adj2" fmla="val 17228096"/>
            </a:avLst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C2306F-07F8-1040-00F7-C0B5B355ADA8}"/>
              </a:ext>
            </a:extLst>
          </p:cNvPr>
          <p:cNvSpPr/>
          <p:nvPr/>
        </p:nvSpPr>
        <p:spPr>
          <a:xfrm>
            <a:off x="7589935" y="1665543"/>
            <a:ext cx="33832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Generate reports on new customers such as KYC processes and summarize them for employees to action and make decisions for customer onboarding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74897E-04C6-2B2C-C1E4-5C66BD8933E3}"/>
              </a:ext>
            </a:extLst>
          </p:cNvPr>
          <p:cNvSpPr/>
          <p:nvPr/>
        </p:nvSpPr>
        <p:spPr>
          <a:xfrm>
            <a:off x="7977252" y="2900117"/>
            <a:ext cx="351103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Review video footage of claims(e.g., car crashes / ATO complaints) to pull out summaries and eventually generate new video of potential crash or impersonate transactions scenarios..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275801-6817-CF57-6237-256A8ED7A05A}"/>
              </a:ext>
            </a:extLst>
          </p:cNvPr>
          <p:cNvSpPr/>
          <p:nvPr/>
        </p:nvSpPr>
        <p:spPr>
          <a:xfrm>
            <a:off x="7675588" y="4223057"/>
            <a:ext cx="33832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Generate synthetic data to improve and enhance financial models and pressure test an institution’s liquidity and processes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7AD8E-904B-3054-89FC-FB165BD6A7A0}"/>
              </a:ext>
            </a:extLst>
          </p:cNvPr>
          <p:cNvSpPr/>
          <p:nvPr/>
        </p:nvSpPr>
        <p:spPr>
          <a:xfrm>
            <a:off x="1370083" y="1665718"/>
            <a:ext cx="33832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 human-like support for complex retail transactions including customer applications, questions, negotiations, and more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974DDB-97C1-6D8B-5BE5-8B77C244F354}"/>
              </a:ext>
            </a:extLst>
          </p:cNvPr>
          <p:cNvSpPr/>
          <p:nvPr/>
        </p:nvSpPr>
        <p:spPr>
          <a:xfrm>
            <a:off x="689858" y="2896528"/>
            <a:ext cx="33832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massive financial transaction databases to find specific items and insights using natural language instead of database languages such as 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BDEA6-FC9A-8BCD-CFE0-BFC7CD44C976}"/>
              </a:ext>
            </a:extLst>
          </p:cNvPr>
          <p:cNvSpPr/>
          <p:nvPr/>
        </p:nvSpPr>
        <p:spPr>
          <a:xfrm>
            <a:off x="1164369" y="4130880"/>
            <a:ext cx="336429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Generate customer signatures to enhance internal fraud models in areas such as Credit card authorization, and summarize potential fraud hotspots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ABD8B9-B811-EA33-6531-732C594ECD06}"/>
              </a:ext>
            </a:extLst>
          </p:cNvPr>
          <p:cNvSpPr/>
          <p:nvPr/>
        </p:nvSpPr>
        <p:spPr>
          <a:xfrm>
            <a:off x="1301966" y="5529472"/>
            <a:ext cx="9952644" cy="1007001"/>
          </a:xfrm>
          <a:prstGeom prst="rect">
            <a:avLst/>
          </a:prstGeom>
          <a:solidFill>
            <a:schemeClr val="accent3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117AD-B7BF-2D1E-6EC2-820239D0CB91}"/>
              </a:ext>
            </a:extLst>
          </p:cNvPr>
          <p:cNvSpPr/>
          <p:nvPr/>
        </p:nvSpPr>
        <p:spPr>
          <a:xfrm>
            <a:off x="1248998" y="5377762"/>
            <a:ext cx="3264824" cy="876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A0870A-5CFC-066D-6F39-B66253C95D6C}"/>
              </a:ext>
            </a:extLst>
          </p:cNvPr>
          <p:cNvSpPr/>
          <p:nvPr/>
        </p:nvSpPr>
        <p:spPr>
          <a:xfrm>
            <a:off x="4528664" y="5377762"/>
            <a:ext cx="3264408" cy="100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F64A91-8516-0ABB-4033-0D02CB601198}"/>
              </a:ext>
            </a:extLst>
          </p:cNvPr>
          <p:cNvSpPr/>
          <p:nvPr/>
        </p:nvSpPr>
        <p:spPr>
          <a:xfrm>
            <a:off x="4321055" y="5935398"/>
            <a:ext cx="4227517" cy="239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CREDIT CARD FRAUD DETECTION</a:t>
            </a:r>
            <a:endParaRPr kumimoji="0" lang="en-US" sz="1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3DA2E9A-489A-A87F-1AF9-CDA6BEE0B6E3}"/>
              </a:ext>
            </a:extLst>
          </p:cNvPr>
          <p:cNvSpPr/>
          <p:nvPr/>
        </p:nvSpPr>
        <p:spPr bwMode="gray">
          <a:xfrm>
            <a:off x="1363836" y="1286943"/>
            <a:ext cx="3474720" cy="365760"/>
          </a:xfrm>
          <a:prstGeom prst="round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Retail  Banking  Transactions Support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D9127AA-DD33-8CA3-192C-4D393B4E9BF3}"/>
              </a:ext>
            </a:extLst>
          </p:cNvPr>
          <p:cNvSpPr/>
          <p:nvPr/>
        </p:nvSpPr>
        <p:spPr bwMode="gray">
          <a:xfrm>
            <a:off x="663232" y="2518975"/>
            <a:ext cx="3383280" cy="365760"/>
          </a:xfrm>
          <a:prstGeom prst="round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Search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A51BEB-C65E-E123-AE64-E5106C771B63}"/>
              </a:ext>
            </a:extLst>
          </p:cNvPr>
          <p:cNvSpPr/>
          <p:nvPr/>
        </p:nvSpPr>
        <p:spPr bwMode="gray">
          <a:xfrm>
            <a:off x="1133132" y="3751007"/>
            <a:ext cx="3383280" cy="365760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Fraud Detection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06B8D4-3EF3-9364-CC17-E81C089091B2}"/>
              </a:ext>
            </a:extLst>
          </p:cNvPr>
          <p:cNvSpPr/>
          <p:nvPr/>
        </p:nvSpPr>
        <p:spPr bwMode="gray">
          <a:xfrm>
            <a:off x="7555230" y="1286118"/>
            <a:ext cx="3383280" cy="365760"/>
          </a:xfrm>
          <a:prstGeom prst="round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Customer Due Diligence Reporting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68E8EE6-4824-0E82-A8B5-6912478E5C41}"/>
              </a:ext>
            </a:extLst>
          </p:cNvPr>
          <p:cNvSpPr/>
          <p:nvPr/>
        </p:nvSpPr>
        <p:spPr bwMode="gray">
          <a:xfrm>
            <a:off x="8105008" y="2518562"/>
            <a:ext cx="3383280" cy="365760"/>
          </a:xfrm>
          <a:prstGeom prst="round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Claims Footage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6246CB5-6797-A117-C755-79835D7E6525}"/>
              </a:ext>
            </a:extLst>
          </p:cNvPr>
          <p:cNvSpPr/>
          <p:nvPr/>
        </p:nvSpPr>
        <p:spPr bwMode="gray">
          <a:xfrm>
            <a:off x="7711308" y="3842447"/>
            <a:ext cx="3383280" cy="365760"/>
          </a:xfrm>
          <a:prstGeom prst="round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Financial Model Enhancement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32103D-6896-9CA1-0F0A-B24CA0530992}"/>
              </a:ext>
            </a:extLst>
          </p:cNvPr>
          <p:cNvSpPr/>
          <p:nvPr/>
        </p:nvSpPr>
        <p:spPr bwMode="gray">
          <a:xfrm>
            <a:off x="4714060" y="3655388"/>
            <a:ext cx="548640" cy="548640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D791BD2-8CC1-9DAC-802C-51E3733AED67}"/>
              </a:ext>
            </a:extLst>
          </p:cNvPr>
          <p:cNvSpPr/>
          <p:nvPr/>
        </p:nvSpPr>
        <p:spPr bwMode="gray">
          <a:xfrm>
            <a:off x="4358107" y="2424597"/>
            <a:ext cx="548640" cy="54864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EF7D7A-A16D-813B-3559-5E8D90978369}"/>
              </a:ext>
            </a:extLst>
          </p:cNvPr>
          <p:cNvSpPr/>
          <p:nvPr/>
        </p:nvSpPr>
        <p:spPr bwMode="gray">
          <a:xfrm>
            <a:off x="5077001" y="1194678"/>
            <a:ext cx="548640" cy="54864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Graphic 56" descr="Business Growth outline">
            <a:extLst>
              <a:ext uri="{FF2B5EF4-FFF2-40B4-BE49-F238E27FC236}">
                <a16:creationId xmlns:a16="http://schemas.microsoft.com/office/drawing/2014/main" id="{C796D13A-AFB3-CFEE-D6F0-D1D1AA7AA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933" y="1299463"/>
            <a:ext cx="365760" cy="365760"/>
          </a:xfrm>
          <a:prstGeom prst="rect">
            <a:avLst/>
          </a:prstGeom>
        </p:spPr>
      </p:pic>
      <p:pic>
        <p:nvPicPr>
          <p:cNvPr id="58" name="Graphic 57" descr="Customer review outline">
            <a:extLst>
              <a:ext uri="{FF2B5EF4-FFF2-40B4-BE49-F238E27FC236}">
                <a16:creationId xmlns:a16="http://schemas.microsoft.com/office/drawing/2014/main" id="{33266254-DD1E-8845-2DDE-EB187EFB2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7853" y="2524878"/>
            <a:ext cx="365760" cy="365760"/>
          </a:xfrm>
          <a:prstGeom prst="rect">
            <a:avLst/>
          </a:prstGeom>
        </p:spPr>
      </p:pic>
      <p:pic>
        <p:nvPicPr>
          <p:cNvPr id="59" name="Graphic 58" descr="Checklist outline">
            <a:extLst>
              <a:ext uri="{FF2B5EF4-FFF2-40B4-BE49-F238E27FC236}">
                <a16:creationId xmlns:a16="http://schemas.microsoft.com/office/drawing/2014/main" id="{6A6FDF5A-2213-A03C-7048-09CBECB32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5679" y="3754914"/>
            <a:ext cx="365760" cy="365760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6FF59BD6-FC18-AE9A-9FF1-06C12982EB37}"/>
              </a:ext>
            </a:extLst>
          </p:cNvPr>
          <p:cNvSpPr/>
          <p:nvPr/>
        </p:nvSpPr>
        <p:spPr bwMode="gray">
          <a:xfrm>
            <a:off x="6739471" y="1195026"/>
            <a:ext cx="548640" cy="54864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" name="Graphic 60" descr="Money outline">
            <a:extLst>
              <a:ext uri="{FF2B5EF4-FFF2-40B4-BE49-F238E27FC236}">
                <a16:creationId xmlns:a16="http://schemas.microsoft.com/office/drawing/2014/main" id="{88B0E165-B0D4-C938-B161-E922EC4C58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14215" y="1277021"/>
            <a:ext cx="365760" cy="36576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569DF82A-9B3B-2A96-F0C4-DD7456B8AAF9}"/>
              </a:ext>
            </a:extLst>
          </p:cNvPr>
          <p:cNvSpPr/>
          <p:nvPr/>
        </p:nvSpPr>
        <p:spPr bwMode="gray">
          <a:xfrm>
            <a:off x="7279107" y="2424597"/>
            <a:ext cx="548640" cy="54864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3" name="Graphic 62" descr="Programmer male outline">
            <a:extLst>
              <a:ext uri="{FF2B5EF4-FFF2-40B4-BE49-F238E27FC236}">
                <a16:creationId xmlns:a16="http://schemas.microsoft.com/office/drawing/2014/main" id="{2136C71E-3D33-39C5-C859-221EECFAD6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383181" y="2490729"/>
            <a:ext cx="365760" cy="365760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2D571739-3793-34D1-88CF-5EDE0056C767}"/>
              </a:ext>
            </a:extLst>
          </p:cNvPr>
          <p:cNvSpPr/>
          <p:nvPr/>
        </p:nvSpPr>
        <p:spPr bwMode="gray">
          <a:xfrm>
            <a:off x="6885760" y="3655388"/>
            <a:ext cx="548640" cy="548640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5" name="Graphic 64" descr="Internet outline">
            <a:extLst>
              <a:ext uri="{FF2B5EF4-FFF2-40B4-BE49-F238E27FC236}">
                <a16:creationId xmlns:a16="http://schemas.microsoft.com/office/drawing/2014/main" id="{1E347874-9683-09BA-D489-9A7BA3B9A0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981855" y="3744821"/>
            <a:ext cx="365760" cy="365760"/>
          </a:xfrm>
          <a:prstGeom prst="rect">
            <a:avLst/>
          </a:prstGeom>
        </p:spPr>
      </p:pic>
      <p:pic>
        <p:nvPicPr>
          <p:cNvPr id="5" name="Graphic 4" descr="Internet Banking with solid fill">
            <a:extLst>
              <a:ext uri="{FF2B5EF4-FFF2-40B4-BE49-F238E27FC236}">
                <a16:creationId xmlns:a16="http://schemas.microsoft.com/office/drawing/2014/main" id="{6F117703-B299-309A-EAF9-7A39835918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0224" y="20519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87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5979A-EE3B-4893-854D-01C8E09B94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Holistic Approach and Strategic Focus on Efficient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 METHODOLOGY &amp; OUTCOMES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F79831-89E1-B417-BFA5-688D5C6EC753}"/>
              </a:ext>
            </a:extLst>
          </p:cNvPr>
          <p:cNvSpPr txBox="1"/>
          <p:nvPr/>
        </p:nvSpPr>
        <p:spPr>
          <a:xfrm>
            <a:off x="8310647" y="6051949"/>
            <a:ext cx="26517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rgbClr val="313131"/>
                </a:solidFill>
              </a:rPr>
              <a:t>B. Genuine Transactions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457AC-E1F9-B6FC-5078-7777E20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460" y="1058718"/>
            <a:ext cx="4162595" cy="2178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5C6D2-2631-74F3-7748-51CCA292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3876199"/>
            <a:ext cx="4162595" cy="217891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CE078D7-D4F5-547A-9F9F-36BA852CC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805581"/>
              </p:ext>
            </p:extLst>
          </p:nvPr>
        </p:nvGraphicFramePr>
        <p:xfrm>
          <a:off x="463295" y="1577339"/>
          <a:ext cx="5891785" cy="459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419269-2592-E97D-6793-8C98CDA238EA}"/>
              </a:ext>
            </a:extLst>
          </p:cNvPr>
          <p:cNvSpPr txBox="1"/>
          <p:nvPr/>
        </p:nvSpPr>
        <p:spPr>
          <a:xfrm>
            <a:off x="8231675" y="3216285"/>
            <a:ext cx="26424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rgbClr val="313131"/>
                </a:solidFill>
              </a:rPr>
              <a:t>A.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5682815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5979A-EE3B-4893-854D-01C8E09B94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impact on the business and consumers?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CASES &amp; SUCCESS STORIES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AD922871-A1EF-0459-E946-F479734B0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43990"/>
              </p:ext>
            </p:extLst>
          </p:nvPr>
        </p:nvGraphicFramePr>
        <p:xfrm>
          <a:off x="451105" y="1028701"/>
          <a:ext cx="6932675" cy="210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1D0B29-482C-CF8C-1F5E-AD49B975F8C0}"/>
              </a:ext>
            </a:extLst>
          </p:cNvPr>
          <p:cNvSpPr txBox="1"/>
          <p:nvPr/>
        </p:nvSpPr>
        <p:spPr>
          <a:xfrm>
            <a:off x="488061" y="2781945"/>
            <a:ext cx="2337055" cy="24468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Inefficient Transaction Processing System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Increase in Customer Dissatisfaction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 Decrease in Company Revenues &amp; Customers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13131"/>
                </a:solidFill>
              </a:rPr>
              <a:t>Breach in Security System – Increase in Identity Theft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382FF-6512-64AF-2276-18475F476139}"/>
              </a:ext>
            </a:extLst>
          </p:cNvPr>
          <p:cNvSpPr txBox="1"/>
          <p:nvPr/>
        </p:nvSpPr>
        <p:spPr>
          <a:xfrm>
            <a:off x="2788920" y="2820417"/>
            <a:ext cx="2217420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/>
              <a:t>AI integrated solution flagging suspicious transactions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/>
              <a:t>AI-enabled performer to capture the most out of fraudulent transactions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>
                <a:solidFill>
                  <a:srgbClr val="313131"/>
                </a:solidFill>
              </a:rPr>
              <a:t>Automatic response sent to account 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B2D1C-0B5C-1F0C-CEA4-C174CB9FEC1C}"/>
              </a:ext>
            </a:extLst>
          </p:cNvPr>
          <p:cNvSpPr txBox="1"/>
          <p:nvPr/>
        </p:nvSpPr>
        <p:spPr>
          <a:xfrm>
            <a:off x="5089780" y="2777906"/>
            <a:ext cx="1863090" cy="3108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/>
              <a:t>99% of users reported a “good” experience with the institution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/>
              <a:t>84% initiated loans based on rise of credit score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600" dirty="0"/>
              <a:t>98 % Customer complaints on unauthorized transactions rate decreased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9576BB-542F-C113-8727-9A5997C561DF}"/>
              </a:ext>
            </a:extLst>
          </p:cNvPr>
          <p:cNvCxnSpPr>
            <a:cxnSpLocks/>
          </p:cNvCxnSpPr>
          <p:nvPr/>
        </p:nvCxnSpPr>
        <p:spPr>
          <a:xfrm>
            <a:off x="2788920" y="2397192"/>
            <a:ext cx="0" cy="39518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DD3D36-DEF2-57AE-E057-14BE395FCB88}"/>
              </a:ext>
            </a:extLst>
          </p:cNvPr>
          <p:cNvCxnSpPr>
            <a:cxnSpLocks/>
          </p:cNvCxnSpPr>
          <p:nvPr/>
        </p:nvCxnSpPr>
        <p:spPr>
          <a:xfrm>
            <a:off x="5017770" y="2397192"/>
            <a:ext cx="0" cy="395185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254FBE8-93F2-FFDC-5779-7000F3F07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9060" y="1360169"/>
            <a:ext cx="4345136" cy="43877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E943D4-4A9C-74EC-FFF6-DE722E18ACE0}"/>
              </a:ext>
            </a:extLst>
          </p:cNvPr>
          <p:cNvSpPr txBox="1"/>
          <p:nvPr/>
        </p:nvSpPr>
        <p:spPr>
          <a:xfrm>
            <a:off x="8199988" y="5747949"/>
            <a:ext cx="33832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Best Performer – Solution Model</a:t>
            </a:r>
          </a:p>
        </p:txBody>
      </p:sp>
    </p:spTree>
    <p:extLst>
      <p:ext uri="{BB962C8B-B14F-4D97-AF65-F5344CB8AC3E}">
        <p14:creationId xmlns:p14="http://schemas.microsoft.com/office/powerpoint/2010/main" val="17254148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59233-7904-4980-915D-4F60B2F0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OUR OFFERING SUMMARY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FC226FBD-C6D7-4B47-A1C0-594F911CFB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295" y="682940"/>
            <a:ext cx="11277600" cy="472109"/>
          </a:xfrm>
        </p:spPr>
        <p:txBody>
          <a:bodyPr/>
          <a:lstStyle/>
          <a:p>
            <a:pPr>
              <a:spcAft>
                <a:spcPts val="3000"/>
              </a:spcAft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1754C-5DE8-7F16-4CCB-6BFE82707E87}"/>
              </a:ext>
            </a:extLst>
          </p:cNvPr>
          <p:cNvSpPr txBox="1"/>
          <p:nvPr/>
        </p:nvSpPr>
        <p:spPr>
          <a:xfrm>
            <a:off x="8602611" y="3905329"/>
            <a:ext cx="244823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1"/>
                </a:solidFill>
              </a:rPr>
              <a:t>Conduct cost benefit</a:t>
            </a:r>
          </a:p>
          <a:p>
            <a:pPr algn="ctr">
              <a:spcBef>
                <a:spcPts val="600"/>
              </a:spcBef>
              <a:buSzPct val="100000"/>
            </a:pPr>
            <a:r>
              <a:rPr lang="en-US" sz="1400" dirty="0">
                <a:solidFill>
                  <a:schemeClr val="bg1"/>
                </a:solidFill>
              </a:rPr>
              <a:t>analysis related to false positives/negatives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8FBC01-DB25-0A44-C188-043827F9759D}"/>
              </a:ext>
            </a:extLst>
          </p:cNvPr>
          <p:cNvSpPr/>
          <p:nvPr/>
        </p:nvSpPr>
        <p:spPr bwMode="gray">
          <a:xfrm>
            <a:off x="9517115" y="3205956"/>
            <a:ext cx="822960" cy="82296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9F029B-5380-4543-F5C7-DAD7485A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2" y="1817024"/>
            <a:ext cx="857183" cy="848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F1EC89-BB9E-233D-D56B-92C02A50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336" y="1831959"/>
            <a:ext cx="857182" cy="8398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5BD89C-1126-62C9-556E-261FCFDCF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382" y="1841241"/>
            <a:ext cx="857182" cy="8406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0D0387-29F7-DA60-9AA0-F36B75750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635" y="1774376"/>
            <a:ext cx="822960" cy="881149"/>
          </a:xfrm>
          <a:prstGeom prst="rect">
            <a:avLst/>
          </a:prstGeom>
        </p:spPr>
      </p:pic>
      <p:sp>
        <p:nvSpPr>
          <p:cNvPr id="49" name="Minus Sign 48">
            <a:extLst>
              <a:ext uri="{FF2B5EF4-FFF2-40B4-BE49-F238E27FC236}">
                <a16:creationId xmlns:a16="http://schemas.microsoft.com/office/drawing/2014/main" id="{42299F50-5033-C01A-F9FA-4804FEDC96A4}"/>
              </a:ext>
            </a:extLst>
          </p:cNvPr>
          <p:cNvSpPr/>
          <p:nvPr/>
        </p:nvSpPr>
        <p:spPr bwMode="gray">
          <a:xfrm>
            <a:off x="-1641631" y="1483203"/>
            <a:ext cx="15268072" cy="207057"/>
          </a:xfrm>
          <a:prstGeom prst="mathMinus">
            <a:avLst/>
          </a:prstGeom>
          <a:solidFill>
            <a:srgbClr val="0097A9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FE79F3-1B3C-EF5A-FED4-FE61FE8F345B}"/>
              </a:ext>
            </a:extLst>
          </p:cNvPr>
          <p:cNvSpPr txBox="1"/>
          <p:nvPr/>
        </p:nvSpPr>
        <p:spPr>
          <a:xfrm>
            <a:off x="463295" y="680091"/>
            <a:ext cx="102809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our AI professional team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EB0B09-DD87-B6A7-27B8-C8A425A8B917}"/>
              </a:ext>
            </a:extLst>
          </p:cNvPr>
          <p:cNvSpPr txBox="1"/>
          <p:nvPr/>
        </p:nvSpPr>
        <p:spPr>
          <a:xfrm>
            <a:off x="463295" y="1249036"/>
            <a:ext cx="277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Services + Solutions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676DFD-6441-1B01-0793-5BC6C3BA7AAC}"/>
              </a:ext>
            </a:extLst>
          </p:cNvPr>
          <p:cNvSpPr txBox="1"/>
          <p:nvPr/>
        </p:nvSpPr>
        <p:spPr>
          <a:xfrm>
            <a:off x="1230324" y="1812003"/>
            <a:ext cx="18730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Automate</a:t>
            </a:r>
            <a:r>
              <a:rPr lang="en-US" dirty="0">
                <a:solidFill>
                  <a:srgbClr val="313131"/>
                </a:solidFill>
              </a:rPr>
              <a:t> Operational Tasks Integrated with AI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F6B83C-9443-7663-0F14-1C34F91BF26D}"/>
              </a:ext>
            </a:extLst>
          </p:cNvPr>
          <p:cNvSpPr txBox="1"/>
          <p:nvPr/>
        </p:nvSpPr>
        <p:spPr>
          <a:xfrm>
            <a:off x="4133029" y="1799571"/>
            <a:ext cx="16242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Engage</a:t>
            </a:r>
            <a:r>
              <a:rPr lang="en-US" dirty="0">
                <a:solidFill>
                  <a:srgbClr val="313131"/>
                </a:solidFill>
              </a:rPr>
              <a:t> with TPS for Frontline Support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AE70A-0AC2-E734-5469-CB4ACD7E8BD9}"/>
              </a:ext>
            </a:extLst>
          </p:cNvPr>
          <p:cNvSpPr txBox="1"/>
          <p:nvPr/>
        </p:nvSpPr>
        <p:spPr>
          <a:xfrm>
            <a:off x="6953182" y="1803946"/>
            <a:ext cx="204588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srgbClr val="313131"/>
                </a:solidFill>
              </a:rPr>
              <a:t>Deliver Meaningful </a:t>
            </a:r>
            <a:r>
              <a:rPr lang="en-US" sz="2000" b="1" dirty="0">
                <a:solidFill>
                  <a:srgbClr val="313131"/>
                </a:solidFill>
              </a:rPr>
              <a:t>insights</a:t>
            </a:r>
            <a:r>
              <a:rPr lang="en-US" dirty="0">
                <a:solidFill>
                  <a:srgbClr val="313131"/>
                </a:solidFill>
              </a:rPr>
              <a:t> and Identify Opportunity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BE089-3C7D-0337-C11E-3B6388197A6A}"/>
              </a:ext>
            </a:extLst>
          </p:cNvPr>
          <p:cNvSpPr txBox="1"/>
          <p:nvPr/>
        </p:nvSpPr>
        <p:spPr>
          <a:xfrm>
            <a:off x="9928595" y="1816019"/>
            <a:ext cx="209349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313131"/>
                </a:solidFill>
              </a:rPr>
              <a:t>Generate</a:t>
            </a:r>
            <a:r>
              <a:rPr lang="en-US" dirty="0">
                <a:solidFill>
                  <a:srgbClr val="313131"/>
                </a:solidFill>
              </a:rPr>
              <a:t> Work Output Using Deep Learning Models </a:t>
            </a:r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4D79E1D3-7752-33C8-BC18-F44CBF0C454D}"/>
              </a:ext>
            </a:extLst>
          </p:cNvPr>
          <p:cNvSpPr/>
          <p:nvPr/>
        </p:nvSpPr>
        <p:spPr bwMode="gray">
          <a:xfrm>
            <a:off x="-1641631" y="2958242"/>
            <a:ext cx="15268072" cy="207057"/>
          </a:xfrm>
          <a:prstGeom prst="mathMinus">
            <a:avLst/>
          </a:prstGeom>
          <a:solidFill>
            <a:srgbClr val="0097A9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0FE30C-9676-E814-3B1F-87581AC05F00}"/>
              </a:ext>
            </a:extLst>
          </p:cNvPr>
          <p:cNvSpPr/>
          <p:nvPr/>
        </p:nvSpPr>
        <p:spPr bwMode="gray">
          <a:xfrm>
            <a:off x="589547" y="3617436"/>
            <a:ext cx="1973179" cy="2557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23007EA-686A-3C6D-C58F-9669335A653A}"/>
              </a:ext>
            </a:extLst>
          </p:cNvPr>
          <p:cNvSpPr/>
          <p:nvPr/>
        </p:nvSpPr>
        <p:spPr bwMode="gray">
          <a:xfrm>
            <a:off x="3637514" y="3617436"/>
            <a:ext cx="1973179" cy="2557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28C6531-CAD7-AAB9-683B-DD54356BA7EC}"/>
              </a:ext>
            </a:extLst>
          </p:cNvPr>
          <p:cNvSpPr/>
          <p:nvPr/>
        </p:nvSpPr>
        <p:spPr bwMode="gray">
          <a:xfrm>
            <a:off x="6665966" y="3605858"/>
            <a:ext cx="1973179" cy="2557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B8575E6-6298-5FEB-4471-8066E783E469}"/>
              </a:ext>
            </a:extLst>
          </p:cNvPr>
          <p:cNvSpPr/>
          <p:nvPr/>
        </p:nvSpPr>
        <p:spPr bwMode="gray">
          <a:xfrm>
            <a:off x="9621319" y="3611163"/>
            <a:ext cx="1973179" cy="2557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E8659-374E-E639-952F-07564A392614}"/>
              </a:ext>
            </a:extLst>
          </p:cNvPr>
          <p:cNvSpPr txBox="1"/>
          <p:nvPr/>
        </p:nvSpPr>
        <p:spPr>
          <a:xfrm>
            <a:off x="1121906" y="3766829"/>
            <a:ext cx="16242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ADVISE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C8BD1F-AE27-31F5-27FA-965BA807F29F}"/>
              </a:ext>
            </a:extLst>
          </p:cNvPr>
          <p:cNvSpPr txBox="1"/>
          <p:nvPr/>
        </p:nvSpPr>
        <p:spPr>
          <a:xfrm>
            <a:off x="3959575" y="3759135"/>
            <a:ext cx="1971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IMPLEMENT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45A7A7-65CB-02F1-2C5B-912DD91366E8}"/>
              </a:ext>
            </a:extLst>
          </p:cNvPr>
          <p:cNvSpPr txBox="1"/>
          <p:nvPr/>
        </p:nvSpPr>
        <p:spPr>
          <a:xfrm>
            <a:off x="7041062" y="3853695"/>
            <a:ext cx="14167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OPERATE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5E39E9-A4D7-C48F-3178-9EBD9820BF9E}"/>
              </a:ext>
            </a:extLst>
          </p:cNvPr>
          <p:cNvSpPr txBox="1"/>
          <p:nvPr/>
        </p:nvSpPr>
        <p:spPr>
          <a:xfrm>
            <a:off x="10035239" y="3750724"/>
            <a:ext cx="16242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313131"/>
                </a:solidFill>
              </a:rPr>
              <a:t>ECOSYSTEM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D1DAF0-7145-7DD9-4A5C-412957C05988}"/>
              </a:ext>
            </a:extLst>
          </p:cNvPr>
          <p:cNvSpPr txBox="1"/>
          <p:nvPr/>
        </p:nvSpPr>
        <p:spPr>
          <a:xfrm>
            <a:off x="880841" y="4588521"/>
            <a:ext cx="151689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rgbClr val="313131"/>
                </a:solidFill>
              </a:rPr>
              <a:t>We have a differentiate POV &amp; approach to help create n immediate and  sustained value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F6E030-5E19-4A5F-76B5-96C96361AEAB}"/>
              </a:ext>
            </a:extLst>
          </p:cNvPr>
          <p:cNvSpPr txBox="1"/>
          <p:nvPr/>
        </p:nvSpPr>
        <p:spPr>
          <a:xfrm>
            <a:off x="3780145" y="4588521"/>
            <a:ext cx="1794510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srgbClr val="313131"/>
                </a:solidFill>
              </a:rPr>
              <a:t> </a:t>
            </a:r>
            <a:r>
              <a:rPr lang="en-US" sz="1400" dirty="0">
                <a:solidFill>
                  <a:srgbClr val="313131"/>
                </a:solidFill>
              </a:rPr>
              <a:t>We partner across the firm to deliver a variety of automation, AI packages &amp; customer solutions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5ACCE2-E974-007A-4E46-787FE0BEDD54}"/>
              </a:ext>
            </a:extLst>
          </p:cNvPr>
          <p:cNvSpPr txBox="1"/>
          <p:nvPr/>
        </p:nvSpPr>
        <p:spPr>
          <a:xfrm>
            <a:off x="6889013" y="4588521"/>
            <a:ext cx="16242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rgbClr val="313131"/>
                </a:solidFill>
              </a:rPr>
              <a:t>We can operate on Conversational AI, Machine Learning, Cognitive Analytics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42FFD3-24B8-E8EF-EDA7-2A903657271C}"/>
              </a:ext>
            </a:extLst>
          </p:cNvPr>
          <p:cNvSpPr txBox="1"/>
          <p:nvPr/>
        </p:nvSpPr>
        <p:spPr>
          <a:xfrm>
            <a:off x="9799988" y="4588521"/>
            <a:ext cx="179451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 dirty="0">
                <a:solidFill>
                  <a:srgbClr val="313131"/>
                </a:solidFill>
              </a:rPr>
              <a:t>We can leverage your alliance relationships and integrate your current ecosystem to create new markets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851EB5-580A-1504-4BB1-359D73263B63}"/>
              </a:ext>
            </a:extLst>
          </p:cNvPr>
          <p:cNvCxnSpPr>
            <a:cxnSpLocks/>
          </p:cNvCxnSpPr>
          <p:nvPr/>
        </p:nvCxnSpPr>
        <p:spPr>
          <a:xfrm>
            <a:off x="9098015" y="3258677"/>
            <a:ext cx="0" cy="31736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FCB6C6-DA12-97AF-0B16-4E5B7D438A68}"/>
              </a:ext>
            </a:extLst>
          </p:cNvPr>
          <p:cNvCxnSpPr>
            <a:cxnSpLocks/>
          </p:cNvCxnSpPr>
          <p:nvPr/>
        </p:nvCxnSpPr>
        <p:spPr>
          <a:xfrm>
            <a:off x="6103620" y="3205956"/>
            <a:ext cx="0" cy="31736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597A1C-858D-DC48-EF43-1A05690C6606}"/>
              </a:ext>
            </a:extLst>
          </p:cNvPr>
          <p:cNvCxnSpPr>
            <a:cxnSpLocks/>
          </p:cNvCxnSpPr>
          <p:nvPr/>
        </p:nvCxnSpPr>
        <p:spPr>
          <a:xfrm>
            <a:off x="3103352" y="3165299"/>
            <a:ext cx="0" cy="31736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403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104776F-2C37-418F-B287-D22EBF6B2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414909"/>
            <a:ext cx="5833872" cy="5833872"/>
          </a:xfrm>
          <a:prstGeom prst="rect">
            <a:avLst/>
          </a:prstGeom>
        </p:spPr>
      </p:pic>
      <p:pic>
        <p:nvPicPr>
          <p:cNvPr id="4" name="Picture Placeholder 3" descr="A circular gold object with a hole&#10;&#10;Description automatically generated">
            <a:extLst>
              <a:ext uri="{FF2B5EF4-FFF2-40B4-BE49-F238E27FC236}">
                <a16:creationId xmlns:a16="http://schemas.microsoft.com/office/drawing/2014/main" id="{18635BCD-CAD2-D64F-70FF-4809D24F11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215"/>
          <a:stretch>
            <a:fillRect/>
          </a:stretch>
        </p:blipFill>
        <p:spPr>
          <a:xfrm>
            <a:off x="9965111" y="4945585"/>
            <a:ext cx="1629306" cy="121201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40C5F5-D8CD-4DFA-844E-EDA44C9943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03516" y="4226690"/>
            <a:ext cx="2319501" cy="363722"/>
          </a:xfrm>
        </p:spPr>
        <p:txBody>
          <a:bodyPr/>
          <a:lstStyle/>
          <a:p>
            <a:pPr algn="ctr"/>
            <a:r>
              <a:rPr lang="en-US" sz="3200" b="1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6315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E83B36FFC724A9240E225B54317A1" ma:contentTypeVersion="6" ma:contentTypeDescription="Create a new document." ma:contentTypeScope="" ma:versionID="a9097638c85feb605e6d56d231e7d47d">
  <xsd:schema xmlns:xsd="http://www.w3.org/2001/XMLSchema" xmlns:xs="http://www.w3.org/2001/XMLSchema" xmlns:p="http://schemas.microsoft.com/office/2006/metadata/properties" xmlns:ns2="5fe53077-5474-4d70-80a5-960a32d6b237" xmlns:ns3="1195e36b-a585-409f-b7ea-8dd1a8062117" targetNamespace="http://schemas.microsoft.com/office/2006/metadata/properties" ma:root="true" ma:fieldsID="4093aa8c7afb372978cfb34af6f1cc51" ns2:_="" ns3:_="">
    <xsd:import namespace="5fe53077-5474-4d70-80a5-960a32d6b237"/>
    <xsd:import namespace="1195e36b-a585-409f-b7ea-8dd1a80621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53077-5474-4d70-80a5-960a32d6b2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5e36b-a585-409f-b7ea-8dd1a80621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8099A-388D-4C20-8D49-C35DD4A9866A}">
  <ds:schemaRefs>
    <ds:schemaRef ds:uri="1195e36b-a585-409f-b7ea-8dd1a8062117"/>
    <ds:schemaRef ds:uri="5fe53077-5474-4d70-80a5-960a32d6b2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4137AA-C138-4542-9729-312DDC3BEE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FA351D-654D-4639-8392-EF18666D1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704</Words>
  <Application>Microsoft Office PowerPoint</Application>
  <PresentationFormat>Widescreen</PresentationFormat>
  <Paragraphs>139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Open Sans</vt:lpstr>
      <vt:lpstr>Verdana</vt:lpstr>
      <vt:lpstr>Wingdings 2</vt:lpstr>
      <vt:lpstr>Deloitte Brand Theme</vt:lpstr>
      <vt:lpstr>think-cell Slide</vt:lpstr>
      <vt:lpstr>TBD</vt:lpstr>
      <vt:lpstr>AGENDA</vt:lpstr>
      <vt:lpstr>MEET OUR TEAM </vt:lpstr>
      <vt:lpstr>BUSINESS CONTEXT</vt:lpstr>
      <vt:lpstr>DELIVERY METHODOLOGY &amp; OUTCOMES</vt:lpstr>
      <vt:lpstr>USE CASES &amp; SUCCESS STORIES</vt:lpstr>
      <vt:lpstr>OUR OFFERING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HCM Transition Playbook</dc:title>
  <dc:creator>Daughtry, Tami</dc:creator>
  <cp:lastModifiedBy>Yao-Bai, Zomi</cp:lastModifiedBy>
  <cp:revision>67</cp:revision>
  <dcterms:created xsi:type="dcterms:W3CDTF">2021-11-23T13:40:48Z</dcterms:created>
  <dcterms:modified xsi:type="dcterms:W3CDTF">2023-08-04T02:58:50Z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2021-11-23T13:40:48Z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f7f931ad-42af-4a83-a009-cafd0bac5c1a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0x0101005E0E83B36FFC724A9240E225B54317A1</vt:lpwstr>
  </property>
</Properties>
</file>