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833" r:id="rId5"/>
    <p:sldId id="853" r:id="rId6"/>
    <p:sldId id="850" r:id="rId7"/>
    <p:sldId id="854" r:id="rId8"/>
    <p:sldId id="824" r:id="rId9"/>
    <p:sldId id="861" r:id="rId10"/>
    <p:sldId id="852" r:id="rId11"/>
    <p:sldId id="8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A9A"/>
    <a:srgbClr val="666666"/>
    <a:srgbClr val="F7F7F7"/>
    <a:srgbClr val="E5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89625" autoAdjust="0"/>
  </p:normalViewPr>
  <p:slideViewPr>
    <p:cSldViewPr snapToGrid="0">
      <p:cViewPr varScale="1">
        <p:scale>
          <a:sx n="56" d="100"/>
          <a:sy n="56" d="100"/>
        </p:scale>
        <p:origin x="12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D08DB-379A-4F38-A655-05513C932A18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841F1E-37BF-492A-AE13-273AE6EFD6D0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GitHub Repository</a:t>
          </a:r>
        </a:p>
      </dgm:t>
    </dgm:pt>
    <dgm:pt modelId="{16A78878-0B83-41E5-ADE4-FD535D6E7E71}" type="parTrans" cxnId="{E826F23D-2ECF-490F-81B9-AD928D4FFF41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BAFBD4-3923-4CAD-9836-C575F6AAA2A0}" type="sibTrans" cxnId="{E826F23D-2ECF-490F-81B9-AD928D4FFF41}">
      <dgm:prSet custT="1"/>
      <dgm:spPr>
        <a:solidFill>
          <a:schemeClr val="accent1"/>
        </a:solidFill>
      </dgm:spPr>
      <dgm:t>
        <a:bodyPr/>
        <a:lstStyle/>
        <a:p>
          <a:endParaRPr lang="en-US" sz="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B54C878-4AA8-41A0-AFCD-E75A3C112BFA}">
      <dgm:prSet phldrT="[Text]" custT="1"/>
      <dgm:spPr/>
      <dgm:t>
        <a:bodyPr/>
        <a:lstStyle/>
        <a:p>
          <a:r>
            <a: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Final Jupyter Notebook</a:t>
          </a:r>
        </a:p>
      </dgm:t>
    </dgm:pt>
    <dgm:pt modelId="{CF2647B7-EC93-4482-BA78-7BE8DCC4BE8D}" type="parTrans" cxnId="{72D24798-10C9-403A-B495-E7B9D8DAE81E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9E9F70E-A125-4E76-9CC8-03CD827F8A6F}" type="sibTrans" cxnId="{72D24798-10C9-403A-B495-E7B9D8DAE81E}">
      <dgm:prSet custT="1"/>
      <dgm:spPr/>
      <dgm:t>
        <a:bodyPr/>
        <a:lstStyle/>
        <a:p>
          <a:endParaRPr lang="en-US" sz="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64E1874-5760-421D-899B-44B0C0D4F31C}">
      <dgm:prSet phldrT="[Text]" custT="1"/>
      <dgm:spPr/>
      <dgm:t>
        <a:bodyPr/>
        <a:lstStyle/>
        <a:p>
          <a:r>
            <a: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Final Presentation</a:t>
          </a:r>
        </a:p>
      </dgm:t>
    </dgm:pt>
    <dgm:pt modelId="{53425CD2-E0B6-42CE-99DB-A94D4BD34C6F}" type="parTrans" cxnId="{67434774-E1A0-4AAC-BE69-2CC0ABFA5462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7EDD44C-9999-4A01-A01C-87E4AA87ABEC}" type="sibTrans" cxnId="{67434774-E1A0-4AAC-BE69-2CC0ABFA5462}">
      <dgm:prSet custT="1"/>
      <dgm:spPr/>
      <dgm:t>
        <a:bodyPr/>
        <a:lstStyle/>
        <a:p>
          <a:endParaRPr lang="en-US" sz="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D8BE2ED-F272-4D33-8251-7893E1ED0173}" type="pres">
      <dgm:prSet presAssocID="{BDED08DB-379A-4F38-A655-05513C932A18}" presName="linearFlow" presStyleCnt="0">
        <dgm:presLayoutVars>
          <dgm:resizeHandles val="exact"/>
        </dgm:presLayoutVars>
      </dgm:prSet>
      <dgm:spPr/>
    </dgm:pt>
    <dgm:pt modelId="{041A6B5A-406C-4CA3-9F61-370294A11C83}" type="pres">
      <dgm:prSet presAssocID="{364E1874-5760-421D-899B-44B0C0D4F31C}" presName="node" presStyleLbl="node1" presStyleIdx="0" presStyleCnt="3">
        <dgm:presLayoutVars>
          <dgm:bulletEnabled val="1"/>
        </dgm:presLayoutVars>
      </dgm:prSet>
      <dgm:spPr/>
    </dgm:pt>
    <dgm:pt modelId="{7FC05ACB-D290-4F4F-A9A6-64552941061B}" type="pres">
      <dgm:prSet presAssocID="{37EDD44C-9999-4A01-A01C-87E4AA87ABEC}" presName="sibTrans" presStyleLbl="sibTrans2D1" presStyleIdx="0" presStyleCnt="2"/>
      <dgm:spPr/>
    </dgm:pt>
    <dgm:pt modelId="{6FFA1FA3-E079-4CFB-9F01-81EC952AFAD8}" type="pres">
      <dgm:prSet presAssocID="{37EDD44C-9999-4A01-A01C-87E4AA87ABEC}" presName="connectorText" presStyleLbl="sibTrans2D1" presStyleIdx="0" presStyleCnt="2"/>
      <dgm:spPr/>
    </dgm:pt>
    <dgm:pt modelId="{24BCB838-9044-48CC-A6DB-CFE55AC24F8F}" type="pres">
      <dgm:prSet presAssocID="{3B54C878-4AA8-41A0-AFCD-E75A3C112BFA}" presName="node" presStyleLbl="node1" presStyleIdx="1" presStyleCnt="3">
        <dgm:presLayoutVars>
          <dgm:bulletEnabled val="1"/>
        </dgm:presLayoutVars>
      </dgm:prSet>
      <dgm:spPr/>
    </dgm:pt>
    <dgm:pt modelId="{3A27233F-F61A-447A-B0CC-A910CC6B3F78}" type="pres">
      <dgm:prSet presAssocID="{F9E9F70E-A125-4E76-9CC8-03CD827F8A6F}" presName="sibTrans" presStyleLbl="sibTrans2D1" presStyleIdx="1" presStyleCnt="2"/>
      <dgm:spPr/>
    </dgm:pt>
    <dgm:pt modelId="{F489212F-F5F5-4901-AA8E-891448653C1D}" type="pres">
      <dgm:prSet presAssocID="{F9E9F70E-A125-4E76-9CC8-03CD827F8A6F}" presName="connectorText" presStyleLbl="sibTrans2D1" presStyleIdx="1" presStyleCnt="2"/>
      <dgm:spPr/>
    </dgm:pt>
    <dgm:pt modelId="{67D6FE1B-0EFE-4E7A-AC80-83B50915DD15}" type="pres">
      <dgm:prSet presAssocID="{6B841F1E-37BF-492A-AE13-273AE6EFD6D0}" presName="node" presStyleLbl="node1" presStyleIdx="2" presStyleCnt="3">
        <dgm:presLayoutVars>
          <dgm:bulletEnabled val="1"/>
        </dgm:presLayoutVars>
      </dgm:prSet>
      <dgm:spPr/>
    </dgm:pt>
  </dgm:ptLst>
  <dgm:cxnLst>
    <dgm:cxn modelId="{0DA30822-B966-464C-9095-ED24C5543453}" type="presOf" srcId="{37EDD44C-9999-4A01-A01C-87E4AA87ABEC}" destId="{6FFA1FA3-E079-4CFB-9F01-81EC952AFAD8}" srcOrd="1" destOrd="0" presId="urn:microsoft.com/office/officeart/2005/8/layout/process2"/>
    <dgm:cxn modelId="{F9FD1739-E3A7-4526-9B09-8AFE0CCC6CD4}" type="presOf" srcId="{BDED08DB-379A-4F38-A655-05513C932A18}" destId="{5D8BE2ED-F272-4D33-8251-7893E1ED0173}" srcOrd="0" destOrd="0" presId="urn:microsoft.com/office/officeart/2005/8/layout/process2"/>
    <dgm:cxn modelId="{E826F23D-2ECF-490F-81B9-AD928D4FFF41}" srcId="{BDED08DB-379A-4F38-A655-05513C932A18}" destId="{6B841F1E-37BF-492A-AE13-273AE6EFD6D0}" srcOrd="2" destOrd="0" parTransId="{16A78878-0B83-41E5-ADE4-FD535D6E7E71}" sibTransId="{69BAFBD4-3923-4CAD-9836-C575F6AAA2A0}"/>
    <dgm:cxn modelId="{33F83C44-5B5B-4A54-A07F-B35B7374DF15}" type="presOf" srcId="{F9E9F70E-A125-4E76-9CC8-03CD827F8A6F}" destId="{3A27233F-F61A-447A-B0CC-A910CC6B3F78}" srcOrd="0" destOrd="0" presId="urn:microsoft.com/office/officeart/2005/8/layout/process2"/>
    <dgm:cxn modelId="{67434774-E1A0-4AAC-BE69-2CC0ABFA5462}" srcId="{BDED08DB-379A-4F38-A655-05513C932A18}" destId="{364E1874-5760-421D-899B-44B0C0D4F31C}" srcOrd="0" destOrd="0" parTransId="{53425CD2-E0B6-42CE-99DB-A94D4BD34C6F}" sibTransId="{37EDD44C-9999-4A01-A01C-87E4AA87ABEC}"/>
    <dgm:cxn modelId="{99571D56-F14E-4681-9348-9D28A82C3EE0}" type="presOf" srcId="{3B54C878-4AA8-41A0-AFCD-E75A3C112BFA}" destId="{24BCB838-9044-48CC-A6DB-CFE55AC24F8F}" srcOrd="0" destOrd="0" presId="urn:microsoft.com/office/officeart/2005/8/layout/process2"/>
    <dgm:cxn modelId="{9F255B58-924E-45AD-9F98-97302C742BC4}" type="presOf" srcId="{37EDD44C-9999-4A01-A01C-87E4AA87ABEC}" destId="{7FC05ACB-D290-4F4F-A9A6-64552941061B}" srcOrd="0" destOrd="0" presId="urn:microsoft.com/office/officeart/2005/8/layout/process2"/>
    <dgm:cxn modelId="{3D0CE959-863F-4EC6-AFBF-8E00B8AEAEA3}" type="presOf" srcId="{6B841F1E-37BF-492A-AE13-273AE6EFD6D0}" destId="{67D6FE1B-0EFE-4E7A-AC80-83B50915DD15}" srcOrd="0" destOrd="0" presId="urn:microsoft.com/office/officeart/2005/8/layout/process2"/>
    <dgm:cxn modelId="{17D1687B-7153-4119-A919-5C2AB875DF2C}" type="presOf" srcId="{F9E9F70E-A125-4E76-9CC8-03CD827F8A6F}" destId="{F489212F-F5F5-4901-AA8E-891448653C1D}" srcOrd="1" destOrd="0" presId="urn:microsoft.com/office/officeart/2005/8/layout/process2"/>
    <dgm:cxn modelId="{72D24798-10C9-403A-B495-E7B9D8DAE81E}" srcId="{BDED08DB-379A-4F38-A655-05513C932A18}" destId="{3B54C878-4AA8-41A0-AFCD-E75A3C112BFA}" srcOrd="1" destOrd="0" parTransId="{CF2647B7-EC93-4482-BA78-7BE8DCC4BE8D}" sibTransId="{F9E9F70E-A125-4E76-9CC8-03CD827F8A6F}"/>
    <dgm:cxn modelId="{CD782AE0-EBCA-4F09-B915-0744821031C7}" type="presOf" srcId="{364E1874-5760-421D-899B-44B0C0D4F31C}" destId="{041A6B5A-406C-4CA3-9F61-370294A11C83}" srcOrd="0" destOrd="0" presId="urn:microsoft.com/office/officeart/2005/8/layout/process2"/>
    <dgm:cxn modelId="{0B6FE653-CDDD-4CB3-AA6C-AC46818F3EC4}" type="presParOf" srcId="{5D8BE2ED-F272-4D33-8251-7893E1ED0173}" destId="{041A6B5A-406C-4CA3-9F61-370294A11C83}" srcOrd="0" destOrd="0" presId="urn:microsoft.com/office/officeart/2005/8/layout/process2"/>
    <dgm:cxn modelId="{A030182E-B4BB-44C6-8E43-AC7CDB40D41E}" type="presParOf" srcId="{5D8BE2ED-F272-4D33-8251-7893E1ED0173}" destId="{7FC05ACB-D290-4F4F-A9A6-64552941061B}" srcOrd="1" destOrd="0" presId="urn:microsoft.com/office/officeart/2005/8/layout/process2"/>
    <dgm:cxn modelId="{4EF3A31C-1959-41AD-B3AE-76BB010DF2B6}" type="presParOf" srcId="{7FC05ACB-D290-4F4F-A9A6-64552941061B}" destId="{6FFA1FA3-E079-4CFB-9F01-81EC952AFAD8}" srcOrd="0" destOrd="0" presId="urn:microsoft.com/office/officeart/2005/8/layout/process2"/>
    <dgm:cxn modelId="{8A497CCB-F732-402D-A988-9742CD3D5D74}" type="presParOf" srcId="{5D8BE2ED-F272-4D33-8251-7893E1ED0173}" destId="{24BCB838-9044-48CC-A6DB-CFE55AC24F8F}" srcOrd="2" destOrd="0" presId="urn:microsoft.com/office/officeart/2005/8/layout/process2"/>
    <dgm:cxn modelId="{B2B0B03E-8AB0-418E-B395-0CB88F591F8E}" type="presParOf" srcId="{5D8BE2ED-F272-4D33-8251-7893E1ED0173}" destId="{3A27233F-F61A-447A-B0CC-A910CC6B3F78}" srcOrd="3" destOrd="0" presId="urn:microsoft.com/office/officeart/2005/8/layout/process2"/>
    <dgm:cxn modelId="{D081A7F3-253C-4786-8C1A-921021AB576D}" type="presParOf" srcId="{3A27233F-F61A-447A-B0CC-A910CC6B3F78}" destId="{F489212F-F5F5-4901-AA8E-891448653C1D}" srcOrd="0" destOrd="0" presId="urn:microsoft.com/office/officeart/2005/8/layout/process2"/>
    <dgm:cxn modelId="{8A22BD08-47E6-4CDE-BC3C-F3E83452FA90}" type="presParOf" srcId="{5D8BE2ED-F272-4D33-8251-7893E1ED0173}" destId="{67D6FE1B-0EFE-4E7A-AC80-83B50915DD1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A6B5A-406C-4CA3-9F61-370294A11C83}">
      <dsp:nvSpPr>
        <dsp:cNvPr id="0" name=""/>
        <dsp:cNvSpPr/>
      </dsp:nvSpPr>
      <dsp:spPr>
        <a:xfrm>
          <a:off x="1154197" y="0"/>
          <a:ext cx="1952119" cy="10845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Final Presentation</a:t>
          </a:r>
        </a:p>
      </dsp:txBody>
      <dsp:txXfrm>
        <a:off x="1185961" y="31764"/>
        <a:ext cx="1888591" cy="1020982"/>
      </dsp:txXfrm>
    </dsp:sp>
    <dsp:sp modelId="{7FC05ACB-D290-4F4F-A9A6-64552941061B}">
      <dsp:nvSpPr>
        <dsp:cNvPr id="0" name=""/>
        <dsp:cNvSpPr/>
      </dsp:nvSpPr>
      <dsp:spPr>
        <a:xfrm rot="5400000">
          <a:off x="1926911" y="1111623"/>
          <a:ext cx="406691" cy="4880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1983849" y="1152292"/>
        <a:ext cx="292817" cy="284684"/>
      </dsp:txXfrm>
    </dsp:sp>
    <dsp:sp modelId="{24BCB838-9044-48CC-A6DB-CFE55AC24F8F}">
      <dsp:nvSpPr>
        <dsp:cNvPr id="0" name=""/>
        <dsp:cNvSpPr/>
      </dsp:nvSpPr>
      <dsp:spPr>
        <a:xfrm>
          <a:off x="1154197" y="1626766"/>
          <a:ext cx="1952119" cy="10845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Final Jupyter Notebook</a:t>
          </a:r>
        </a:p>
      </dsp:txBody>
      <dsp:txXfrm>
        <a:off x="1185961" y="1658530"/>
        <a:ext cx="1888591" cy="1020982"/>
      </dsp:txXfrm>
    </dsp:sp>
    <dsp:sp modelId="{3A27233F-F61A-447A-B0CC-A910CC6B3F78}">
      <dsp:nvSpPr>
        <dsp:cNvPr id="0" name=""/>
        <dsp:cNvSpPr/>
      </dsp:nvSpPr>
      <dsp:spPr>
        <a:xfrm rot="5400000">
          <a:off x="1926911" y="2738389"/>
          <a:ext cx="406691" cy="4880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1983849" y="2779058"/>
        <a:ext cx="292817" cy="284684"/>
      </dsp:txXfrm>
    </dsp:sp>
    <dsp:sp modelId="{67D6FE1B-0EFE-4E7A-AC80-83B50915DD15}">
      <dsp:nvSpPr>
        <dsp:cNvPr id="0" name=""/>
        <dsp:cNvSpPr/>
      </dsp:nvSpPr>
      <dsp:spPr>
        <a:xfrm>
          <a:off x="1154197" y="3253532"/>
          <a:ext cx="1952119" cy="108451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GitHub Repository</a:t>
          </a:r>
        </a:p>
      </dsp:txBody>
      <dsp:txXfrm>
        <a:off x="1185961" y="3285296"/>
        <a:ext cx="1888591" cy="1020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1A6425-22D2-4BD0-A620-A59423C300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D902A-26FB-40F3-B0AD-AC4AA95EE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4E786-9203-4CDB-9E73-7A3DDD768B8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E8158-3B9C-49F5-A76C-B57D51D8A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18100-5FE0-41C2-8972-6BB490CE8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D0A52-8C50-43C1-AE5C-2E35C191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6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B613E-B2BE-4E69-AB08-131B001518A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F2C44-6A5B-4D16-8168-B9526349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6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F2C44-6A5B-4D16-8168-B95263495C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93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13131"/>
                </a:solidFill>
              </a:rPr>
              <a:t>TBD – use of resampling technique, semi-supervised ML as 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our model performed much better than our previous Random Forest classifier without oversampling.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 Random oversampling results with Imblearn, we see that we have recall and precision scores of 0.99 and 1.00, respectively. We are catching all fraud transactions.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 SMOTE technique, we have recall and precision scores of 0.99 and 0.98, respectively. We are catching 98% of all fraud transactions.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31313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F2C44-6A5B-4D16-8168-B95263495C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5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F2C44-6A5B-4D16-8168-B95263495C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7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4490721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6365848"/>
            <a:ext cx="4490721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01EE57E-4C1B-4ECF-94C5-14A453751EA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848B10DB-7BA0-47A6-A2BF-E43FDE3253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690FCB5-02B0-42C1-A71D-2F5ABCA25F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358223E3-2772-41EC-BDC5-F0327F14B2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0E75CE7-1268-47E9-A585-16E350CB09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BF8B8A80-FD9A-43B9-A936-A0BE1CAD80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5DA18E48-2689-422E-A84C-ECB5B61A0D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9316E24-7A8A-4FCF-B2C4-4EE40E3BA9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76354CE9-D577-46E8-886D-1BBB079BE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2232419E-4011-4B15-A744-7F8FCDD1F5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2F957E66-C402-4A51-A806-6052AEAFC8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932C736B-20BB-4603-9DD1-FEB85AD9D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9272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7678227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accent 3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27056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2705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EC93E963-CFD3-43A9-AE1B-F08B522B4130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791BE9BD-85F6-497E-A8D6-CBFF87927B15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38D13-8CB9-4EE1-BCA9-24557BC4F2B2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640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3297" y="1714500"/>
            <a:ext cx="9323916" cy="4648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08E5BA7E-93C2-43A2-9267-44AEA65B95C5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015C4658-A753-4EFC-B4C9-8CC1413F742B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3538D-DEF3-427C-A22B-D6DED4B4F939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1640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3296" y="1714500"/>
            <a:ext cx="9341104" cy="4648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42B478C9-B5DA-40CF-85B5-B8255333DF59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13465439-7954-4F6D-A5BA-2445764B064C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93EBE-E0B6-4868-AEFF-D7DAD2DDC7E4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6956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3296" y="1719073"/>
            <a:ext cx="9341104" cy="4643628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D9D178A5-CCC4-4A46-8C47-9A140D4A5CA1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70B3F7DA-818B-4D8B-B857-2D625878F36E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06B75E-593B-4DBE-A922-1C55C945A5EC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753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3296" y="1719073"/>
            <a:ext cx="9341104" cy="4643628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8A445E98-0101-4641-B761-F6EC62A4C1F9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8E6546D8-000E-40B0-BE69-23BCCEC818E9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61B44-F344-440B-8939-9E878C81D0CA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570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5488" y="1719072"/>
            <a:ext cx="9328912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70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  <a:lvl2pPr marL="342900" indent="-342900">
              <a:defRPr sz="2250">
                <a:solidFill>
                  <a:schemeClr val="bg2"/>
                </a:solidFill>
              </a:defRPr>
            </a:lvl2pPr>
            <a:lvl3pPr>
              <a:defRPr sz="2250">
                <a:solidFill>
                  <a:schemeClr val="bg2"/>
                </a:solidFill>
              </a:defRPr>
            </a:lvl3pPr>
            <a:lvl4pPr>
              <a:defRPr sz="2250">
                <a:solidFill>
                  <a:schemeClr val="bg2"/>
                </a:solidFill>
              </a:defRPr>
            </a:lvl4pPr>
            <a:lvl5pPr>
              <a:defRPr sz="22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730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3296" y="1714500"/>
            <a:ext cx="11277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1AF4B88-9BDB-4994-AE11-3A74CC55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6" y="347473"/>
            <a:ext cx="112776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77421879"/>
      </p:ext>
    </p:extLst>
  </p:cSld>
  <p:clrMapOvr>
    <a:masterClrMapping/>
  </p:clrMapOvr>
  <p:transition>
    <p:fade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93411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4706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504706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504706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504706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  <a:lvl6pPr>
              <a:tabLst>
                <a:tab pos="5047060" algn="r"/>
              </a:tabLst>
              <a:defRPr/>
            </a:lvl6pPr>
            <a:lvl7pPr>
              <a:tabLst>
                <a:tab pos="5047060" algn="r"/>
              </a:tabLst>
              <a:defRPr/>
            </a:lvl7pPr>
            <a:lvl8pPr>
              <a:tabLst>
                <a:tab pos="5047060" algn="r"/>
              </a:tabLst>
              <a:defRPr/>
            </a:lvl8pPr>
            <a:lvl9pPr>
              <a:tabLst>
                <a:tab pos="5047060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3296" y="347473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82072881"/>
      </p:ext>
    </p:extLst>
  </p:cSld>
  <p:clrMapOvr>
    <a:masterClrMapping/>
  </p:clrMapOvr>
  <p:transition>
    <p:fade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933144" y="345584"/>
            <a:ext cx="2804160" cy="1027760"/>
          </a:xfrm>
        </p:spPr>
        <p:txBody>
          <a:bodyPr>
            <a:noAutofit/>
          </a:bodyPr>
          <a:lstStyle>
            <a:lvl1pPr>
              <a:spcBef>
                <a:spcPts val="139"/>
              </a:spcBef>
              <a:defRPr sz="800">
                <a:solidFill>
                  <a:schemeClr val="tx1"/>
                </a:solidFill>
              </a:defRPr>
            </a:lvl1pPr>
            <a:lvl2pPr>
              <a:defRPr sz="727">
                <a:solidFill>
                  <a:schemeClr val="tx2"/>
                </a:solidFill>
              </a:defRPr>
            </a:lvl2pPr>
            <a:lvl3pPr>
              <a:defRPr sz="727">
                <a:solidFill>
                  <a:schemeClr val="tx2"/>
                </a:solidFill>
              </a:defRPr>
            </a:lvl3pPr>
            <a:lvl4pPr>
              <a:defRPr sz="692">
                <a:solidFill>
                  <a:schemeClr val="tx2"/>
                </a:solidFill>
              </a:defRPr>
            </a:lvl4pPr>
            <a:lvl5pPr>
              <a:defRPr sz="692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3296" y="1714500"/>
            <a:ext cx="3549904" cy="46482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416"/>
              </a:spcAft>
              <a:defRPr sz="1200"/>
            </a:lvl1pPr>
            <a:lvl2pPr>
              <a:spcBef>
                <a:spcPts val="208"/>
              </a:spcBef>
              <a:defRPr/>
            </a:lvl2pPr>
            <a:lvl3pPr>
              <a:spcBef>
                <a:spcPts val="208"/>
              </a:spcBef>
              <a:defRPr/>
            </a:lvl3pPr>
            <a:lvl4pPr>
              <a:spcBef>
                <a:spcPts val="208"/>
              </a:spcBef>
              <a:defRPr/>
            </a:lvl4pPr>
            <a:lvl5pPr>
              <a:spcBef>
                <a:spcPts val="208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18000" y="1719073"/>
            <a:ext cx="7416801" cy="4643628"/>
          </a:xfrm>
        </p:spPr>
        <p:txBody>
          <a:bodyPr>
            <a:noAutofit/>
          </a:bodyPr>
          <a:lstStyle>
            <a:lvl1pPr marL="0" indent="0" algn="l">
              <a:spcBef>
                <a:spcPts val="1247"/>
              </a:spcBef>
              <a:buFontTx/>
              <a:buNone/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879EE2-D803-4CB2-AF00-F24E09224D1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D45CA835-378D-4289-9657-CD3C1D6143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3810899-A11C-413B-8CBC-D3CFBE3CD8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A104677E-C9A9-43FD-9636-282AA4967C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3CAB285-FAC0-4F34-8146-267CBA1B5D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16082ED9-88C5-4736-942C-C7E3CCCA1B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E1E6C516-6C1B-4A02-BB05-4F831D78EC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DA6EFC15-17CF-407E-9776-DF518801D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032EBC75-0AB2-4438-90A3-70694DE0F4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FC22A38A-F53A-4006-98CB-F2CD2E2761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69265903-DE87-4699-A08F-FA3C1B52FB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188981"/>
      </p:ext>
    </p:extLst>
  </p:cSld>
  <p:clrMapOvr>
    <a:masterClrMapping/>
  </p:clrMapOvr>
  <p:transition>
    <p:fade/>
  </p:transition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3295" y="347472"/>
            <a:ext cx="11228832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14500"/>
            <a:ext cx="6240000" cy="464820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44135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2613466"/>
      </p:ext>
    </p:extLst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6365848"/>
            <a:ext cx="4446269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F50CF5-77BF-459B-9A79-3C4CC22A0F3A}"/>
              </a:ext>
            </a:extLst>
          </p:cNvPr>
          <p:cNvGrpSpPr/>
          <p:nvPr userDrawn="1"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E9128BED-07B9-451E-B858-7CC1141471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68196BA-7D11-4539-BDF9-983E22D342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42AF1C77-6287-4499-B04A-87B27165D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25579AED-BEB3-43B3-8ED1-4F00DD4BD0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E45E9D0B-F5C0-4893-92F0-D69A666C1B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DE5C210F-0B06-4949-8E4D-64301D93E9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24B8B3C-D0AE-4485-8A30-2C7813EFD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DD172EE-B893-46D5-9A64-6715E43129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1641FDD-35E1-4F42-B99C-FFA681256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DFE30DEA-FA20-4812-875C-D70A3CA3F5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647FBB06-57A1-478F-8BCE-57D05265516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63296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AA5D9D6B-8AE5-40BD-B06B-DB5F7F3841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6942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8672012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3296" y="1719072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248404" y="1719072"/>
            <a:ext cx="5486397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2174417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9A021DD-F549-41C3-B366-CFCBDD8599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ECC1F342-3C5A-4884-B063-1F96DE727F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FED540D-3BF1-4047-9D69-9C3EB9B945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9072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2159D59-FAF6-4904-B82D-440C56566D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60591" y="1714500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49357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685801"/>
            <a:ext cx="11277599" cy="1027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3296" y="2078281"/>
            <a:ext cx="11271504" cy="404273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3296" y="1717263"/>
            <a:ext cx="11271504" cy="357187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4" y="350300"/>
            <a:ext cx="11265412" cy="335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6E095B-6E26-41E6-AFC8-FF16F0C3C8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6121016"/>
            <a:ext cx="1127759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35083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56871" y="2137713"/>
            <a:ext cx="5480304" cy="398330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56871" y="1719074"/>
            <a:ext cx="5480304" cy="40594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D00439A-130B-4E04-85CB-DABD856B2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3B9B3F6-9F40-4388-9B79-8E0961AD2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1AD6F48-ECFC-4B93-B043-AEA877E093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9073"/>
            <a:ext cx="5480304" cy="44019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55591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54379" y="1719073"/>
            <a:ext cx="5486516" cy="405939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1" y="6121016"/>
            <a:ext cx="1127759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0271" y="2125011"/>
            <a:ext cx="5480304" cy="399600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3296" y="1719073"/>
            <a:ext cx="5480304" cy="405939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Chart Placeholder 2">
            <a:extLst>
              <a:ext uri="{FF2B5EF4-FFF2-40B4-BE49-F238E27FC236}">
                <a16:creationId xmlns:a16="http://schemas.microsoft.com/office/drawing/2014/main" id="{F1BD57FD-600D-430A-AB0C-89DFCC950E2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6248403" y="2125011"/>
            <a:ext cx="5486397" cy="399600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CD26822-93FD-4865-A5E4-053695247E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B7DE9340-98F1-4431-9CA2-BA6425441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9569253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18455"/>
            <a:ext cx="6290545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34EAC11-4B6F-4989-ADAB-DCA27D91F5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15E83D0-63FA-4C06-8888-31EF80337E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93F994E-D5B3-4236-9E8D-771F764DB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44135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5994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8192978" y="1737504"/>
            <a:ext cx="3547917" cy="4644248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3771900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3771900" algn="r"/>
              </a:tabLst>
              <a:defRPr/>
            </a:lvl2pPr>
            <a:lvl3pPr>
              <a:tabLst>
                <a:tab pos="3771900" algn="r"/>
              </a:tabLst>
              <a:defRPr/>
            </a:lvl3pPr>
            <a:lvl4pPr>
              <a:tabLst>
                <a:tab pos="3771900" algn="r"/>
              </a:tabLst>
              <a:defRPr/>
            </a:lvl4pPr>
            <a:lvl5pPr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73296" y="1718454"/>
            <a:ext cx="7400704" cy="46442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58FC9CF-4F37-4309-BF5F-E64AE49426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999054A-E358-4B12-B841-DE440A68D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0267026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1468" y="2115797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9119" y="1722943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1468" y="6121016"/>
            <a:ext cx="11277600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hart Placeholder 3">
            <a:extLst>
              <a:ext uri="{FF2B5EF4-FFF2-40B4-BE49-F238E27FC236}">
                <a16:creationId xmlns:a16="http://schemas.microsoft.com/office/drawing/2014/main" id="{16889619-7368-4B21-B502-003FD717C954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4323575" y="2115798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536B633-26E6-47E5-A809-A97D26199C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21226" y="1722944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hart Placeholder 3">
            <a:extLst>
              <a:ext uri="{FF2B5EF4-FFF2-40B4-BE49-F238E27FC236}">
                <a16:creationId xmlns:a16="http://schemas.microsoft.com/office/drawing/2014/main" id="{B4691CB5-FF7F-4DAF-80B3-769541086497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8193695" y="2115798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D8875204-BB59-4C5F-ABB1-D0ECEC5A070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91346" y="1722944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272C8D47-97C8-4E6F-91CC-C3AB406C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itle Placeholder 1">
            <a:extLst>
              <a:ext uri="{FF2B5EF4-FFF2-40B4-BE49-F238E27FC236}">
                <a16:creationId xmlns:a16="http://schemas.microsoft.com/office/drawing/2014/main" id="{D65F0445-032D-4E6A-83EC-59A2184ED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115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1764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30040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71687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20883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81DFAED1-3C69-4431-8715-026D730F1B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8C662B-0462-4963-B666-2976F675A1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01885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5645" y="1845377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66617" y="1845377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75645" y="4256213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66617" y="4256213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55128" y="1845377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439092" y="1845377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55128" y="4256213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439092" y="4256213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D54EF50-1F75-4251-9838-5413705270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580152B0-65C5-4969-BA13-FFC077318B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AFD084-463A-44C6-B882-24EE18CC2B98}"/>
              </a:ext>
            </a:extLst>
          </p:cNvPr>
          <p:cNvSpPr/>
          <p:nvPr userDrawn="1"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E7FDC9-AC67-4CA4-86DE-4DFAAEE0DFF9}"/>
              </a:ext>
            </a:extLst>
          </p:cNvPr>
          <p:cNvSpPr/>
          <p:nvPr userDrawn="1"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BFD11F-868A-4204-947B-D205C842DFE0}"/>
              </a:ext>
            </a:extLst>
          </p:cNvPr>
          <p:cNvSpPr/>
          <p:nvPr userDrawn="1"/>
        </p:nvSpPr>
        <p:spPr>
          <a:xfrm>
            <a:off x="470343" y="4126942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D1FA4C-A499-4E17-B3FC-CC3DA6E8CF7C}"/>
              </a:ext>
            </a:extLst>
          </p:cNvPr>
          <p:cNvSpPr/>
          <p:nvPr userDrawn="1"/>
        </p:nvSpPr>
        <p:spPr>
          <a:xfrm>
            <a:off x="6246196" y="4130291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76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843742C-26CB-411F-8564-503092419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6364224"/>
            <a:ext cx="4446269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7C729B7-24CD-4887-BCB2-9B9E69736AA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63296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5451A9-3E6A-4737-92D0-C9DAA534DA04}"/>
              </a:ext>
            </a:extLst>
          </p:cNvPr>
          <p:cNvCxnSpPr/>
          <p:nvPr userDrawn="1"/>
        </p:nvCxnSpPr>
        <p:spPr>
          <a:xfrm flipV="1">
            <a:off x="0" y="0"/>
            <a:ext cx="1219200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ADDA35-0590-4771-9879-88CE0238551F}"/>
              </a:ext>
            </a:extLst>
          </p:cNvPr>
          <p:cNvGrpSpPr/>
          <p:nvPr userDrawn="1"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3FD17B1A-A918-439D-AFAD-ECE9421735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9359716-9ACF-4041-A7F0-2E04E36D86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EE3C6AB2-FF26-4D74-983F-E8C9540B70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600C838-AB18-404F-AF64-5BE6309AC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37EF79B8-3321-4A68-A438-F7CA9AB20D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9EB266B0-2723-40E9-BD24-9B88F11371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0C5C28F-BB95-44AD-9700-55D9AE2BE2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42500885-66FF-4752-A3E1-7C0FA9778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65DB8AE-A24F-4086-963B-1C7F379D21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82083A4-2C11-43E4-9516-9622E1E74D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069179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0343" y="1857892"/>
            <a:ext cx="5486400" cy="4504808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86400" cy="4504808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090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>
                <a:solidFill>
                  <a:schemeClr val="bg1"/>
                </a:solidFill>
              </a:rPr>
              <a:t>Co-brand</a:t>
            </a:r>
            <a:br>
              <a:rPr lang="en-US" sz="900" noProof="0">
                <a:solidFill>
                  <a:schemeClr val="bg1"/>
                </a:solidFill>
              </a:rPr>
            </a:br>
            <a:r>
              <a:rPr lang="en-US" sz="9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88434" y="1857894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>
                <a:solidFill>
                  <a:schemeClr val="bg1"/>
                </a:solidFill>
              </a:rPr>
              <a:t>Co-brand</a:t>
            </a:r>
            <a:br>
              <a:rPr lang="en-US" sz="900" noProof="0">
                <a:solidFill>
                  <a:schemeClr val="bg1"/>
                </a:solidFill>
              </a:rPr>
            </a:br>
            <a:r>
              <a:rPr lang="en-US" sz="9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2FDA775-7453-495D-ABC5-C379E37806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D55BC33C-2B71-4E68-81E3-F520AB462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57555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D89C7E6-37F5-4005-B8BE-658A5ADDE2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FA13130-E22F-4F71-97DB-A64E7A175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964138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26FB2E4B-5D1B-4250-844C-3D50DE4A9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9019819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2AA0174D-B09C-4960-94D1-79FD4D04BD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6C364-9ED6-42C4-8FC2-1F9C6CB165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220" y="366547"/>
            <a:ext cx="5465380" cy="484791"/>
          </a:xfrm>
        </p:spPr>
        <p:txBody>
          <a:bodyPr>
            <a:noAutofit/>
          </a:bodyPr>
          <a:lstStyle>
            <a:lvl1pPr>
              <a:defRPr sz="3200" b="1">
                <a:latin typeface="+mj-lt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D421831-C244-4DE0-8DE2-755D7D7315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20" y="851339"/>
            <a:ext cx="5465380" cy="863162"/>
          </a:xfrm>
        </p:spPr>
        <p:txBody>
          <a:bodyPr>
            <a:noAutofit/>
          </a:bodyPr>
          <a:lstStyle>
            <a:lvl1pPr>
              <a:defRPr sz="3200" b="0">
                <a:latin typeface="+mj-lt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3041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1823" y="1714500"/>
            <a:ext cx="11277600" cy="466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259C2253-8D87-4928-94C4-A4D186A7A8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6593EEB-1CDC-4080-8C11-602DEAE10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601147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9891263-8779-41FC-9383-3693CA16CB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8730" y="1851440"/>
            <a:ext cx="3554471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F862111-A699-4618-9902-CD7B1ECC90E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14826" y="1851440"/>
            <a:ext cx="3554471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36FEA86-C43A-4BD9-AC25-65C16B3F48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78800" y="1851440"/>
            <a:ext cx="3556000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D600A6A-61E2-4C72-A87B-39D905EFB4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D5910C4A-3157-47A5-8677-1140132DE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E1916-39D6-44A9-8C07-60C8660A0953}"/>
              </a:ext>
            </a:extLst>
          </p:cNvPr>
          <p:cNvSpPr/>
          <p:nvPr userDrawn="1"/>
        </p:nvSpPr>
        <p:spPr>
          <a:xfrm>
            <a:off x="458729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178E01-9486-4723-8ECD-9A89CE53905A}"/>
              </a:ext>
            </a:extLst>
          </p:cNvPr>
          <p:cNvSpPr/>
          <p:nvPr userDrawn="1"/>
        </p:nvSpPr>
        <p:spPr>
          <a:xfrm>
            <a:off x="4314824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2A3624-848D-4789-989D-4C19B95C8DD4}"/>
              </a:ext>
            </a:extLst>
          </p:cNvPr>
          <p:cNvSpPr/>
          <p:nvPr userDrawn="1"/>
        </p:nvSpPr>
        <p:spPr>
          <a:xfrm>
            <a:off x="8178800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2165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A35D0E-EBF0-4599-84F7-684DE89E56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BCDA542-DB63-41BB-89C0-73F35C7D17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73178E3-6490-436A-8FEB-CC4E21B542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1B5A2B37-A59A-4B85-9144-75BC73AD9D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EDB9492-A5FE-44CC-90D8-0E0E80A4E8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D335E86-FA3A-4B76-B4D1-5D530C4E37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634712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Code">
            <a:extLst>
              <a:ext uri="{FF2B5EF4-FFF2-40B4-BE49-F238E27FC236}">
                <a16:creationId xmlns:a16="http://schemas.microsoft.com/office/drawing/2014/main" id="{676B7924-6A82-4453-9ABA-42AE71384BDC}"/>
              </a:ext>
            </a:extLst>
          </p:cNvPr>
          <p:cNvSpPr txBox="1"/>
          <p:nvPr userDrawn="1"/>
        </p:nvSpPr>
        <p:spPr>
          <a:xfrm>
            <a:off x="6335184" y="6477002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0B00A8-5B86-4AFE-8884-819CF7356AAE}"/>
              </a:ext>
            </a:extLst>
          </p:cNvPr>
          <p:cNvSpPr txBox="1"/>
          <p:nvPr userDrawn="1"/>
        </p:nvSpPr>
        <p:spPr>
          <a:xfrm>
            <a:off x="501649" y="647700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</a:t>
            </a:r>
            <a:r>
              <a:rPr lang="en-US" sz="675" noProof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Mster</a:t>
            </a: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Slide Master]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BBEDB2-39B5-4D4C-AA82-85ED607FAC3B}"/>
              </a:ext>
            </a:extLst>
          </p:cNvPr>
          <p:cNvSpPr txBox="1"/>
          <p:nvPr userDrawn="1"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BECBA53-5CA5-4826-B507-38E5EDBC493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83571CF0-9FB3-44B1-BE19-B891DD1B11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A32CD74-2C13-40B4-A25F-887103206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BD8344B-373A-4CA8-9F91-E02B0DA48B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5636606-D676-4661-AF12-C0DF71DF3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9A4F706-D410-4A3E-B5DE-E6CD51845E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451283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85324" y="1853601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2979" y="4258270"/>
            <a:ext cx="123938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500785" y="4258270"/>
            <a:ext cx="1244160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5149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0D485CFD-E778-438B-9F95-AA857AF5CA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344" y="1856232"/>
            <a:ext cx="5473257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995C2BA-4183-48F4-92D9-4620CCDF5C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7042" y="1847618"/>
            <a:ext cx="5464615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2DC3B9DA-0A51-491C-923B-09D36118ADA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0344" y="4256623"/>
            <a:ext cx="5473257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0BD43BA-DF89-409F-B9BF-2853EC3582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57043" y="4256623"/>
            <a:ext cx="5483852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3C8C216-A0D5-48CE-BB18-6E34DE5AE0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6B3ABAE-3971-4ECC-8E25-1E94617FB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3E3D5E-69E0-409C-B43B-3D03BAF8E640}"/>
              </a:ext>
            </a:extLst>
          </p:cNvPr>
          <p:cNvSpPr/>
          <p:nvPr userDrawn="1"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51DC9-50A0-4091-8F6F-9150D453B6B1}"/>
              </a:ext>
            </a:extLst>
          </p:cNvPr>
          <p:cNvSpPr/>
          <p:nvPr userDrawn="1"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18D7C8-CEED-48A7-ADB2-7610B12C1B07}"/>
              </a:ext>
            </a:extLst>
          </p:cNvPr>
          <p:cNvSpPr/>
          <p:nvPr userDrawn="1"/>
        </p:nvSpPr>
        <p:spPr>
          <a:xfrm>
            <a:off x="470343" y="4126942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A403C2-4204-4E69-B696-73BE1FE1F740}"/>
              </a:ext>
            </a:extLst>
          </p:cNvPr>
          <p:cNvSpPr/>
          <p:nvPr userDrawn="1"/>
        </p:nvSpPr>
        <p:spPr>
          <a:xfrm>
            <a:off x="6246196" y="4130291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3600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4481" y="4189870"/>
            <a:ext cx="8566108" cy="2169796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6185" y="4189870"/>
            <a:ext cx="2319503" cy="1725448"/>
          </a:xfrm>
        </p:spPr>
        <p:txBody>
          <a:bodyPr anchor="ctr" anchorCtr="0">
            <a:normAutofit/>
          </a:bodyPr>
          <a:lstStyle>
            <a:lvl1pPr algn="ctr">
              <a:defRPr sz="800"/>
            </a:lvl1pPr>
          </a:lstStyle>
          <a:p>
            <a:r>
              <a:rPr lang="en-GB" sz="675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06187" y="5995943"/>
            <a:ext cx="2319501" cy="363722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FFF62A-78AC-4176-888C-7369D55740C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77EF0A-6F9B-4CB4-BDFE-54901AC3BD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FBCB662-4DCB-4701-B5DB-617E9625AC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3AA8F7EF-0FC0-4792-B4E2-516188FAAD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80810E-179A-4B4D-992C-DB02F3F2AA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31CFAC2-92E1-42CB-BB66-BD91AB6DB5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6C92D323-CA87-4BD4-9F33-9346A18A67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D31146A3-7248-4F9C-8242-2B343E0BC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4BFA0610-A333-4B16-A20C-3ADB78A32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D81528E3-7AAB-4FE3-96EB-0CA354538C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C686C02-5833-4DB0-8AD3-1E143B411A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93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ith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8B9DDECB-90E6-4132-BCD8-24EBC3764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24289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8220B9-53D3-434F-999D-90F07DAA232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8B229135-140E-4C82-9088-DB80D93F74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0B69BD4-36A4-4DB1-B5FD-89FB06A52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49F4DC4F-9DBA-44B7-B892-0083CA889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67D5F0A5-5E6C-4963-9090-4DAF5F01D2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22C7545E-5780-4586-9808-699BCCFD7C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489CD93F-3551-40B6-A00B-6CC2A8F5F4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6557C16-D6D6-4B71-81E6-ADCF6CEB1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E187CACC-821A-4265-91F5-84823A98F3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31AAFBBA-1DE2-4D95-9B71-B343B10650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D7679E8F-E1FF-41C4-93DF-F6A97D92D1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70F15D73-40F4-4F95-9E2A-7A67F615DB4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4490721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65ED79E-D6FD-4D90-9073-C8776CB6A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6365848"/>
            <a:ext cx="4490721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739097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6316" y="4194287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12074" y="4189870"/>
            <a:ext cx="2319503" cy="1725448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sz="675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12076" y="5995943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B860FC-9229-466C-B67B-E6B79E07BB2B}"/>
              </a:ext>
            </a:extLst>
          </p:cNvPr>
          <p:cNvGrpSpPr/>
          <p:nvPr userDrawn="1"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477D509D-A74E-4D79-8C41-28EE208771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C851991-483D-4A9F-8C5F-626DE9D5C1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28FEC250-9F3B-45BC-90AF-4CDE000C2C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8494B23-9F67-4108-8FC3-E645BD138A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198EEDBF-F835-40E6-A1D3-AAADC96DD0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42C9A861-6332-4ADC-88F7-183765B2D7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93BFC01-C985-4400-9F59-CA3E701AB8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4A67BA7C-21CB-474A-9E6A-BCA082851A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315ADC0C-A127-4E52-A974-5D4D91506D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71ADF477-53BF-4770-AA08-07332CAF6A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020622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575493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3296" y="1724001"/>
            <a:ext cx="1127150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1532"/>
            <a:ext cx="11271504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1814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1" y="1726936"/>
            <a:ext cx="112649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74720"/>
            <a:ext cx="112649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CA24B28E-5B13-4779-8D72-C52A20B99FE7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3" name="CaseCode">
            <a:extLst>
              <a:ext uri="{FF2B5EF4-FFF2-40B4-BE49-F238E27FC236}">
                <a16:creationId xmlns:a16="http://schemas.microsoft.com/office/drawing/2014/main" id="{D39A514A-409D-470C-AE9C-EFB16BDA8C83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5EC33-1574-4E3A-89DA-3EC00A69C870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7649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1" y="1728217"/>
            <a:ext cx="112649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74720"/>
            <a:ext cx="112649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3152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accent 1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7150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71504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04AF6108-47E9-489A-A28A-88A6C754FB38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CaseCode">
            <a:extLst>
              <a:ext uri="{FF2B5EF4-FFF2-40B4-BE49-F238E27FC236}">
                <a16:creationId xmlns:a16="http://schemas.microsoft.com/office/drawing/2014/main" id="{8980A458-ABD9-40B8-8C0D-269072CDB94F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1386E3-7822-4155-91DC-3E38D96ED6CE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763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accent 2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27056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2705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484F29FA-0A46-4792-A45E-5DE1B223E09B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CaseCode">
            <a:extLst>
              <a:ext uri="{FF2B5EF4-FFF2-40B4-BE49-F238E27FC236}">
                <a16:creationId xmlns:a16="http://schemas.microsoft.com/office/drawing/2014/main" id="{12BDD3ED-029E-4AC9-80CA-D3A2FBE9A5AF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95299-9295-492F-8C31-9744F3FB7A06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870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2876434107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345664"/>
            <a:ext cx="11281285" cy="3401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0887" y="1714500"/>
            <a:ext cx="11277599" cy="4648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35A5D5-FD12-4A0E-B47E-3D53D008B26B}"/>
              </a:ext>
            </a:extLst>
          </p:cNvPr>
          <p:cNvSpPr txBox="1"/>
          <p:nvPr userDrawn="1"/>
        </p:nvSpPr>
        <p:spPr>
          <a:xfrm>
            <a:off x="4065081" y="699568"/>
            <a:ext cx="2540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FEAD1B-5DFB-4123-913B-D7D5838C8C6D}"/>
              </a:ext>
            </a:extLst>
          </p:cNvPr>
          <p:cNvSpPr txBox="1"/>
          <p:nvPr userDrawn="1"/>
        </p:nvSpPr>
        <p:spPr>
          <a:xfrm>
            <a:off x="4321370" y="802745"/>
            <a:ext cx="167316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2DBDA-700C-4979-B00F-3477C099D042}"/>
              </a:ext>
            </a:extLst>
          </p:cNvPr>
          <p:cNvSpPr txBox="1"/>
          <p:nvPr userDrawn="1"/>
        </p:nvSpPr>
        <p:spPr>
          <a:xfrm>
            <a:off x="5969842" y="802745"/>
            <a:ext cx="25031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4DFC3E-51E5-47BE-BA81-FDAED74D8117}"/>
              </a:ext>
            </a:extLst>
          </p:cNvPr>
          <p:cNvSpPr txBox="1"/>
          <p:nvPr userDrawn="1"/>
        </p:nvSpPr>
        <p:spPr>
          <a:xfrm>
            <a:off x="4321027" y="801689"/>
            <a:ext cx="167385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C9DC419-ACF7-46EA-911E-B0A9D00B67CC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6590451"/>
            <a:ext cx="41806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C84F2FB2-4A16-1542-BD5E-F56870239E74}" type="slidenum">
              <a:rPr lang="en-US" sz="1000">
                <a:solidFill>
                  <a:srgbClr val="787878">
                    <a:lumMod val="60000"/>
                    <a:lumOff val="40000"/>
                  </a:srgbClr>
                </a:solidFill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pPr/>
              <a:t>‹#›</a:t>
            </a:fld>
            <a:r>
              <a:rPr lang="en-US" sz="1000">
                <a:solidFill>
                  <a:srgbClr val="787878">
                    <a:lumMod val="60000"/>
                    <a:lumOff val="40000"/>
                  </a:srgbClr>
                </a:solidFill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 |  Copyright © 2021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94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transition>
    <p:fade/>
  </p:transition>
  <p:hf hd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685800" rtl="0" eaLnBrk="1" latinLnBrk="0" hangingPunct="1">
        <a:spcBef>
          <a:spcPts val="0"/>
        </a:spcBef>
        <a:spcAft>
          <a:spcPts val="75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0477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•"/>
        <a:defRPr lang="en-US" sz="12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228600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242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476250" indent="-104775" algn="l" defTabSz="598885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5" orient="horz" pos="4008">
          <p15:clr>
            <a:srgbClr val="F26B43"/>
          </p15:clr>
        </p15:guide>
        <p15:guide id="49" orient="horz" pos="432">
          <p15:clr>
            <a:srgbClr val="F26B43"/>
          </p15:clr>
        </p15:guide>
        <p15:guide id="68" orient="horz" pos="4104">
          <p15:clr>
            <a:srgbClr val="F26B43"/>
          </p15:clr>
        </p15:guide>
        <p15:guide id="69" orient="horz" pos="2088">
          <p15:clr>
            <a:srgbClr val="F26B43"/>
          </p15:clr>
        </p15:guide>
        <p15:guide id="70" orient="horz" pos="1080">
          <p15:clr>
            <a:srgbClr val="F26B43"/>
          </p15:clr>
        </p15:guide>
        <p15:guide id="71" orient="horz" pos="216">
          <p15:clr>
            <a:srgbClr val="F26B43"/>
          </p15:clr>
        </p15:guide>
        <p15:guide id="72" pos="3840">
          <p15:clr>
            <a:srgbClr val="F26B43"/>
          </p15:clr>
        </p15:guide>
        <p15:guide id="73" pos="3936">
          <p15:clr>
            <a:srgbClr val="F26B43"/>
          </p15:clr>
        </p15:guide>
        <p15:guide id="74" pos="288">
          <p15:clr>
            <a:srgbClr val="F26B43"/>
          </p15:clr>
        </p15:guide>
        <p15:guide id="75" pos="4960">
          <p15:clr>
            <a:srgbClr val="F26B43"/>
          </p15:clr>
        </p15:guide>
        <p15:guide id="76" pos="3744">
          <p15:clr>
            <a:srgbClr val="F26B43"/>
          </p15:clr>
        </p15:guide>
        <p15:guide id="77" pos="2720">
          <p15:clr>
            <a:srgbClr val="F26B43"/>
          </p15:clr>
        </p15:guide>
        <p15:guide id="78" pos="2528">
          <p15:clr>
            <a:srgbClr val="F26B43"/>
          </p15:clr>
        </p15:guide>
        <p15:guide id="79" pos="1312">
          <p15:clr>
            <a:srgbClr val="F26B43"/>
          </p15:clr>
        </p15:guide>
        <p15:guide id="80" pos="1504">
          <p15:clr>
            <a:srgbClr val="F26B43"/>
          </p15:clr>
        </p15:guide>
        <p15:guide id="81" pos="5152">
          <p15:clr>
            <a:srgbClr val="F26B43"/>
          </p15:clr>
        </p15:guide>
        <p15:guide id="82" pos="6176">
          <p15:clr>
            <a:srgbClr val="F26B43"/>
          </p15:clr>
        </p15:guide>
        <p15:guide id="83" pos="6368">
          <p15:clr>
            <a:srgbClr val="F26B43"/>
          </p15:clr>
        </p15:guide>
        <p15:guide id="84" pos="7392">
          <p15:clr>
            <a:srgbClr val="F26B43"/>
          </p15:clr>
        </p15:guide>
        <p15:guide id="85" orient="horz" pos="21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C5979A-EE3B-4893-854D-01C8E09B94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B59233-7904-4980-915D-4F60B2F0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TBD</a:t>
            </a:r>
          </a:p>
        </p:txBody>
      </p:sp>
      <p:pic>
        <p:nvPicPr>
          <p:cNvPr id="4" name="Picture 3" descr="A picture containing person, holding, food, person&#10;&#10;Description automatically generated">
            <a:extLst>
              <a:ext uri="{FF2B5EF4-FFF2-40B4-BE49-F238E27FC236}">
                <a16:creationId xmlns:a16="http://schemas.microsoft.com/office/drawing/2014/main" id="{59BC0B89-510D-485B-B24A-C260804E8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"/>
                    </a14:imgEffect>
                  </a14:imgLayer>
                </a14:imgProps>
              </a:ext>
            </a:extLst>
          </a:blip>
          <a:srcRect t="14493" b="1353"/>
          <a:stretch/>
        </p:blipFill>
        <p:spPr>
          <a:xfrm>
            <a:off x="-13928" y="0"/>
            <a:ext cx="12213742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39558D-305E-498F-85A4-EF175BA62B45}"/>
              </a:ext>
            </a:extLst>
          </p:cNvPr>
          <p:cNvSpPr/>
          <p:nvPr/>
        </p:nvSpPr>
        <p:spPr bwMode="gray">
          <a:xfrm>
            <a:off x="-13929" y="0"/>
            <a:ext cx="7133919" cy="6858000"/>
          </a:xfrm>
          <a:prstGeom prst="rect">
            <a:avLst/>
          </a:prstGeom>
          <a:gradFill>
            <a:gsLst>
              <a:gs pos="3000">
                <a:sysClr val="windowText" lastClr="000000">
                  <a:alpha val="90000"/>
                </a:sysClr>
              </a:gs>
              <a:gs pos="100000">
                <a:sysClr val="windowText" lastClr="000000">
                  <a:alpha val="0"/>
                </a:sysClr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177D377-7291-40B5-BB72-393A8A87F960}"/>
              </a:ext>
            </a:extLst>
          </p:cNvPr>
          <p:cNvSpPr txBox="1">
            <a:spLocks/>
          </p:cNvSpPr>
          <p:nvPr/>
        </p:nvSpPr>
        <p:spPr>
          <a:xfrm>
            <a:off x="740239" y="5137849"/>
            <a:ext cx="5569119" cy="9382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2600" b="0" kern="1200">
                <a:solidFill>
                  <a:schemeClr val="bg1"/>
                </a:solidFill>
                <a:latin typeface="Segoe UI Light" panose="020B0502040204020203" pitchFamily="34" charset="0"/>
                <a:ea typeface="Segoe UI Semilight" charset="0"/>
                <a:cs typeface="Segoe UI Semilight" charset="0"/>
              </a:defRPr>
            </a:lvl1pPr>
            <a:lvl2pPr marL="478851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900" b="1" kern="1200">
                <a:solidFill>
                  <a:schemeClr val="tx1">
                    <a:tint val="75000"/>
                  </a:schemeClr>
                </a:solidFill>
                <a:latin typeface="Segoe UI Semilight" charset="0"/>
                <a:ea typeface="Segoe UI Semilight" charset="0"/>
                <a:cs typeface="Segoe UI Semilight" charset="0"/>
              </a:defRPr>
            </a:lvl2pPr>
            <a:lvl3pPr marL="957703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1700" kern="1200">
                <a:solidFill>
                  <a:schemeClr val="tx1">
                    <a:tint val="75000"/>
                  </a:schemeClr>
                </a:solidFill>
                <a:latin typeface="Segoe UI Semilight" charset="0"/>
                <a:ea typeface="Segoe UI Semilight" charset="0"/>
                <a:cs typeface="Segoe UI Semilight" charset="0"/>
              </a:defRPr>
            </a:lvl3pPr>
            <a:lvl4pPr marL="1436554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None/>
              <a:defRPr lang="en-US" sz="1500" kern="1200" baseline="0">
                <a:solidFill>
                  <a:schemeClr val="tx1">
                    <a:tint val="75000"/>
                  </a:schemeClr>
                </a:solidFill>
                <a:latin typeface="Segoe UI Semilight" charset="0"/>
                <a:ea typeface="Segoe UI Semilight" charset="0"/>
                <a:cs typeface="Segoe UI Semilight" charset="0"/>
              </a:defRPr>
            </a:lvl4pPr>
            <a:lvl5pPr marL="1915406" indent="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500" kern="1200" baseline="0">
                <a:solidFill>
                  <a:schemeClr val="tx1">
                    <a:tint val="75000"/>
                  </a:schemeClr>
                </a:solidFill>
                <a:latin typeface="Segoe UI Semilight" charset="0"/>
                <a:ea typeface="Segoe UI Semilight" charset="0"/>
                <a:cs typeface="Segoe UI Semilight" charset="0"/>
              </a:defRPr>
            </a:lvl5pPr>
            <a:lvl6pPr marL="2394257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73109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35196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30811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 Card Fraud Detection with Python &amp; Machine Learning - Draft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BE612A-3A74-4367-8FD8-CEC5B79D3C52}"/>
              </a:ext>
            </a:extLst>
          </p:cNvPr>
          <p:cNvCxnSpPr/>
          <p:nvPr/>
        </p:nvCxnSpPr>
        <p:spPr>
          <a:xfrm>
            <a:off x="560036" y="5172664"/>
            <a:ext cx="0" cy="1080120"/>
          </a:xfrm>
          <a:prstGeom prst="line">
            <a:avLst/>
          </a:prstGeom>
          <a:noFill/>
          <a:ln w="28575" cap="flat" cmpd="sng" algn="ctr">
            <a:solidFill>
              <a:srgbClr val="86BC25"/>
            </a:solidFill>
            <a:prstDash val="solid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DD5705-4EBF-43E5-A5E5-FC2B29D9BAF3}"/>
              </a:ext>
            </a:extLst>
          </p:cNvPr>
          <p:cNvGrpSpPr/>
          <p:nvPr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23EE4FF4-684B-43AE-ADDC-25D015D7BD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EE8195-90A7-489B-85B2-947212E05C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B7C3FEA0-CD37-41CD-8DA0-C4A37A0563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02A7C-1AEC-46AF-8A8F-040D1111FB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EA6901A2-9BE3-49EF-A9F9-62449472F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EF79AA37-3B6C-4857-B990-AEBD62D988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2F9E8F9-321B-436A-BDC9-63D1E70D3C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FAB677B-7877-4696-A36F-1F6FA07C22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9FEED15-E060-4701-84F6-3D7E968CCE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D2BAEAD-78D1-45D4-AEC2-146DEC4887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82A0361D-4FBB-4331-9D5C-4F945E5611FC}"/>
              </a:ext>
            </a:extLst>
          </p:cNvPr>
          <p:cNvSpPr txBox="1">
            <a:spLocks/>
          </p:cNvSpPr>
          <p:nvPr/>
        </p:nvSpPr>
        <p:spPr>
          <a:xfrm>
            <a:off x="701560" y="6095952"/>
            <a:ext cx="4446269" cy="27305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July 2023</a:t>
            </a:r>
          </a:p>
        </p:txBody>
      </p:sp>
    </p:spTree>
    <p:extLst>
      <p:ext uri="{BB962C8B-B14F-4D97-AF65-F5344CB8AC3E}">
        <p14:creationId xmlns:p14="http://schemas.microsoft.com/office/powerpoint/2010/main" val="11053899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B525-B786-490D-BA15-A054E7E9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5EC919-1689-4570-8CB4-8C8ADB2B6302}"/>
              </a:ext>
            </a:extLst>
          </p:cNvPr>
          <p:cNvSpPr/>
          <p:nvPr/>
        </p:nvSpPr>
        <p:spPr>
          <a:xfrm>
            <a:off x="692763" y="2362371"/>
            <a:ext cx="479159" cy="45194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7944F5-0080-4769-985E-A017C94B8831}"/>
              </a:ext>
            </a:extLst>
          </p:cNvPr>
          <p:cNvSpPr/>
          <p:nvPr/>
        </p:nvSpPr>
        <p:spPr>
          <a:xfrm>
            <a:off x="692763" y="3083268"/>
            <a:ext cx="479159" cy="45194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9C863380-D034-446E-A4CF-D43EE6BAA303}"/>
              </a:ext>
            </a:extLst>
          </p:cNvPr>
          <p:cNvSpPr txBox="1">
            <a:spLocks/>
          </p:cNvSpPr>
          <p:nvPr/>
        </p:nvSpPr>
        <p:spPr>
          <a:xfrm>
            <a:off x="1401622" y="1791752"/>
            <a:ext cx="6251906" cy="3806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0"/>
              </a:spcAft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UNDERSTANDING &amp; SCOPE</a:t>
            </a:r>
          </a:p>
          <a:p>
            <a:pPr>
              <a:spcAft>
                <a:spcPts val="3000"/>
              </a:spcAft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APPROACH</a:t>
            </a:r>
          </a:p>
          <a:p>
            <a:pPr>
              <a:spcAft>
                <a:spcPts val="3000"/>
              </a:spcAft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ARTIFACTS</a:t>
            </a:r>
          </a:p>
          <a:p>
            <a:pPr>
              <a:spcAft>
                <a:spcPts val="3000"/>
              </a:spcAft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MODELING &amp; EVALUATION</a:t>
            </a:r>
          </a:p>
          <a:p>
            <a:pPr>
              <a:spcAft>
                <a:spcPts val="3000"/>
              </a:spcAft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CONCLUSION</a:t>
            </a:r>
          </a:p>
          <a:p>
            <a:pPr>
              <a:spcAft>
                <a:spcPts val="3000"/>
              </a:spcAft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</a:p>
          <a:p>
            <a:pPr>
              <a:spcAft>
                <a:spcPts val="3000"/>
              </a:spcAft>
              <a:defRPr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ABDF659-05B1-4D6C-8B42-F2068DDA6A20}"/>
              </a:ext>
            </a:extLst>
          </p:cNvPr>
          <p:cNvSpPr/>
          <p:nvPr/>
        </p:nvSpPr>
        <p:spPr>
          <a:xfrm>
            <a:off x="692763" y="1729311"/>
            <a:ext cx="479159" cy="45194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A22405-A133-4E34-B8C6-A1606B2FA8D5}"/>
              </a:ext>
            </a:extLst>
          </p:cNvPr>
          <p:cNvSpPr txBox="1"/>
          <p:nvPr/>
        </p:nvSpPr>
        <p:spPr>
          <a:xfrm>
            <a:off x="840615" y="1749020"/>
            <a:ext cx="13891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400" b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F9719F-ECB4-45F9-BAE0-6F1D2601F7F4}"/>
              </a:ext>
            </a:extLst>
          </p:cNvPr>
          <p:cNvSpPr txBox="1"/>
          <p:nvPr/>
        </p:nvSpPr>
        <p:spPr>
          <a:xfrm>
            <a:off x="840615" y="2393344"/>
            <a:ext cx="1854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400" b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435304-395C-46D6-9AB2-CB3FCBC62078}"/>
              </a:ext>
            </a:extLst>
          </p:cNvPr>
          <p:cNvSpPr txBox="1"/>
          <p:nvPr/>
        </p:nvSpPr>
        <p:spPr>
          <a:xfrm>
            <a:off x="840615" y="3130438"/>
            <a:ext cx="1854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400" b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E5C739F-7F67-471F-BFEC-FD56EC95700B}"/>
              </a:ext>
            </a:extLst>
          </p:cNvPr>
          <p:cNvSpPr/>
          <p:nvPr/>
        </p:nvSpPr>
        <p:spPr>
          <a:xfrm>
            <a:off x="692763" y="3730817"/>
            <a:ext cx="479159" cy="45194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25DE5F-0BD5-4E00-8CCA-5E06DFA1C247}"/>
              </a:ext>
            </a:extLst>
          </p:cNvPr>
          <p:cNvSpPr txBox="1"/>
          <p:nvPr/>
        </p:nvSpPr>
        <p:spPr>
          <a:xfrm>
            <a:off x="840615" y="3753704"/>
            <a:ext cx="176330" cy="369332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 rtlCol="0" anchor="ctr">
            <a:spAutoFit/>
          </a:bodyPr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400" b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8CDE363-2F65-4734-9F8F-1FAB318D89D5}"/>
              </a:ext>
            </a:extLst>
          </p:cNvPr>
          <p:cNvSpPr/>
          <p:nvPr/>
        </p:nvSpPr>
        <p:spPr>
          <a:xfrm>
            <a:off x="692763" y="4390348"/>
            <a:ext cx="479159" cy="45194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336672-AFD7-473A-AC08-A732EBC8101D}"/>
              </a:ext>
            </a:extLst>
          </p:cNvPr>
          <p:cNvSpPr txBox="1"/>
          <p:nvPr/>
        </p:nvSpPr>
        <p:spPr>
          <a:xfrm>
            <a:off x="840615" y="4431654"/>
            <a:ext cx="176330" cy="369332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 rtlCol="0" anchor="ctr">
            <a:spAutoFit/>
          </a:bodyPr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400" b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309E110-3458-43C8-9A18-85204250DAD1}"/>
              </a:ext>
            </a:extLst>
          </p:cNvPr>
          <p:cNvSpPr/>
          <p:nvPr/>
        </p:nvSpPr>
        <p:spPr>
          <a:xfrm>
            <a:off x="692763" y="5037420"/>
            <a:ext cx="479159" cy="45194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8B8410-69F3-4B27-8FEA-F0864D828660}"/>
              </a:ext>
            </a:extLst>
          </p:cNvPr>
          <p:cNvSpPr txBox="1"/>
          <p:nvPr/>
        </p:nvSpPr>
        <p:spPr>
          <a:xfrm>
            <a:off x="840615" y="5083479"/>
            <a:ext cx="176330" cy="369332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 rtlCol="0" anchor="ctr">
            <a:spAutoFit/>
          </a:bodyPr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400" b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89FD1F-ECBC-49DC-BCB1-18D5E5AF2CC7}"/>
              </a:ext>
            </a:extLst>
          </p:cNvPr>
          <p:cNvSpPr txBox="1"/>
          <p:nvPr/>
        </p:nvSpPr>
        <p:spPr>
          <a:xfrm>
            <a:off x="8322598" y="1811924"/>
            <a:ext cx="7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27AEAC-EF40-49A4-84AB-3971FF6588ED}"/>
              </a:ext>
            </a:extLst>
          </p:cNvPr>
          <p:cNvSpPr txBox="1"/>
          <p:nvPr/>
        </p:nvSpPr>
        <p:spPr>
          <a:xfrm>
            <a:off x="8322598" y="2495243"/>
            <a:ext cx="7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1F9A8D-1117-43F4-A807-7DC61C7D37F9}"/>
              </a:ext>
            </a:extLst>
          </p:cNvPr>
          <p:cNvSpPr txBox="1"/>
          <p:nvPr/>
        </p:nvSpPr>
        <p:spPr>
          <a:xfrm>
            <a:off x="8322598" y="3178562"/>
            <a:ext cx="7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3572D7-099F-4F94-A498-3DD87043358A}"/>
              </a:ext>
            </a:extLst>
          </p:cNvPr>
          <p:cNvSpPr txBox="1"/>
          <p:nvPr/>
        </p:nvSpPr>
        <p:spPr>
          <a:xfrm>
            <a:off x="8322598" y="3861881"/>
            <a:ext cx="7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8F2FD2-3F9C-46B9-9E49-CEAE930CD541}"/>
              </a:ext>
            </a:extLst>
          </p:cNvPr>
          <p:cNvSpPr txBox="1"/>
          <p:nvPr/>
        </p:nvSpPr>
        <p:spPr>
          <a:xfrm>
            <a:off x="8322598" y="4545200"/>
            <a:ext cx="7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5911BD-820F-4231-842E-602E5C8C9928}"/>
              </a:ext>
            </a:extLst>
          </p:cNvPr>
          <p:cNvSpPr txBox="1"/>
          <p:nvPr/>
        </p:nvSpPr>
        <p:spPr>
          <a:xfrm>
            <a:off x="8322598" y="5228519"/>
            <a:ext cx="7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C5ACA9-D2F6-4C1E-886A-66A0AE373E55}"/>
              </a:ext>
            </a:extLst>
          </p:cNvPr>
          <p:cNvCxnSpPr/>
          <p:nvPr/>
        </p:nvCxnSpPr>
        <p:spPr>
          <a:xfrm>
            <a:off x="8244849" y="1809733"/>
            <a:ext cx="0" cy="3805636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607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B59233-7904-4980-915D-4F60B2F0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UNDERSTANDING &amp; SCOPE</a:t>
            </a:r>
          </a:p>
        </p:txBody>
      </p:sp>
      <p:sp>
        <p:nvSpPr>
          <p:cNvPr id="77" name="Text Placeholder 1">
            <a:extLst>
              <a:ext uri="{FF2B5EF4-FFF2-40B4-BE49-F238E27FC236}">
                <a16:creationId xmlns:a16="http://schemas.microsoft.com/office/drawing/2014/main" id="{FC226FBD-C6D7-4B47-A1C0-594F911CFB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295" y="682940"/>
            <a:ext cx="11277600" cy="472109"/>
          </a:xfrm>
        </p:spPr>
        <p:txBody>
          <a:bodyPr/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Business Objective and the problem we’re here to resolve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ED2986-0304-49FD-B201-C2EEE0D2441B}"/>
              </a:ext>
            </a:extLst>
          </p:cNvPr>
          <p:cNvSpPr/>
          <p:nvPr/>
        </p:nvSpPr>
        <p:spPr bwMode="gray">
          <a:xfrm>
            <a:off x="428872" y="1571206"/>
            <a:ext cx="9750714" cy="41601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D7164A-A8F9-4D57-8932-3EBB26C0D7EE}"/>
              </a:ext>
            </a:extLst>
          </p:cNvPr>
          <p:cNvSpPr txBox="1"/>
          <p:nvPr/>
        </p:nvSpPr>
        <p:spPr>
          <a:xfrm>
            <a:off x="644761" y="2401389"/>
            <a:ext cx="9318935" cy="2885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27432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27432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Context: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Supervised Machine Learning process to a business problem</a:t>
            </a:r>
          </a:p>
          <a:p>
            <a:pPr marL="171450" indent="27432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Reason for selected topic: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Assuming fraudulent pattern can be learned from an analysis of past transactions</a:t>
            </a:r>
          </a:p>
          <a:p>
            <a:pPr marL="171450" indent="27432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Problem: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credit card past transactions data, can we spot potential fraud? This would be useful because we could create a classifier that indicates whether a requested transaction is fraud.</a:t>
            </a:r>
          </a:p>
          <a:p>
            <a:pPr marL="171450" indent="27432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Goal: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Demonstrate problem can be resolved with a supervised ML process with Python</a:t>
            </a:r>
          </a:p>
          <a:p>
            <a:pPr marL="171450" indent="27432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Delivery: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insight for decision-making &amp; advise on best classifier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E60D07-3EE2-42B6-BAD6-07842E71637F}"/>
              </a:ext>
            </a:extLst>
          </p:cNvPr>
          <p:cNvSpPr txBox="1"/>
          <p:nvPr/>
        </p:nvSpPr>
        <p:spPr>
          <a:xfrm>
            <a:off x="1462082" y="1830720"/>
            <a:ext cx="204046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400" b="1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Elements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80F7189-1156-420A-AD9A-EF909ECE2A31}"/>
              </a:ext>
            </a:extLst>
          </p:cNvPr>
          <p:cNvCxnSpPr>
            <a:cxnSpLocks/>
          </p:cNvCxnSpPr>
          <p:nvPr/>
        </p:nvCxnSpPr>
        <p:spPr>
          <a:xfrm flipH="1">
            <a:off x="1198233" y="2066460"/>
            <a:ext cx="2568161" cy="0"/>
          </a:xfrm>
          <a:prstGeom prst="line">
            <a:avLst/>
          </a:prstGeom>
          <a:noFill/>
          <a:ln w="50800" cap="sq" cmpd="dbl" algn="ctr">
            <a:solidFill>
              <a:srgbClr val="0070C0"/>
            </a:solidFill>
            <a:prstDash val="solid"/>
            <a:miter lim="800000"/>
            <a:tailEnd type="none"/>
          </a:ln>
          <a:effectLst/>
        </p:spPr>
      </p:cxnSp>
      <p:pic>
        <p:nvPicPr>
          <p:cNvPr id="4" name="Picture 3" descr="A circular gold object with a hole&#10;&#10;Description automatically generated">
            <a:extLst>
              <a:ext uri="{FF2B5EF4-FFF2-40B4-BE49-F238E27FC236}">
                <a16:creationId xmlns:a16="http://schemas.microsoft.com/office/drawing/2014/main" id="{9006D30D-4AE1-C493-2B21-213A0AC78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066" y="5897880"/>
            <a:ext cx="1423930" cy="7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37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EA522563-0833-40B0-85E6-6D9ECF279C28}"/>
              </a:ext>
            </a:extLst>
          </p:cNvPr>
          <p:cNvSpPr/>
          <p:nvPr/>
        </p:nvSpPr>
        <p:spPr bwMode="gray">
          <a:xfrm>
            <a:off x="8823960" y="-23239"/>
            <a:ext cx="33680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B59233-7904-4980-915D-4F60B2F0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APPROACH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891B7B-A80B-4E23-A0A3-49002D5EE12D}"/>
              </a:ext>
            </a:extLst>
          </p:cNvPr>
          <p:cNvSpPr txBox="1"/>
          <p:nvPr/>
        </p:nvSpPr>
        <p:spPr>
          <a:xfrm>
            <a:off x="472692" y="1048277"/>
            <a:ext cx="8086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prstClr val="black"/>
              </a:buClr>
              <a:buSzPct val="100000"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Frutiger Next Pro Medium" charset="0"/>
              </a:rPr>
              <a:t>Delivery Methodology for Building the Classifier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A66C5B-0308-47E0-ACBA-6401D3DB0B99}"/>
              </a:ext>
            </a:extLst>
          </p:cNvPr>
          <p:cNvGrpSpPr/>
          <p:nvPr/>
        </p:nvGrpSpPr>
        <p:grpSpPr>
          <a:xfrm>
            <a:off x="431894" y="1453896"/>
            <a:ext cx="8046251" cy="4928616"/>
            <a:chOff x="431894" y="1453896"/>
            <a:chExt cx="7852569" cy="48099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A4E6719-DD51-4F98-9C9B-A8E6F8CC7A33}"/>
                </a:ext>
              </a:extLst>
            </p:cNvPr>
            <p:cNvGrpSpPr/>
            <p:nvPr/>
          </p:nvGrpSpPr>
          <p:grpSpPr>
            <a:xfrm>
              <a:off x="463294" y="1453896"/>
              <a:ext cx="7821169" cy="4078224"/>
              <a:chOff x="4605273" y="1874520"/>
              <a:chExt cx="7117588" cy="4674385"/>
            </a:xfrm>
          </p:grpSpPr>
          <p:grpSp>
            <p:nvGrpSpPr>
              <p:cNvPr id="5" name="object 7">
                <a:extLst>
                  <a:ext uri="{FF2B5EF4-FFF2-40B4-BE49-F238E27FC236}">
                    <a16:creationId xmlns:a16="http://schemas.microsoft.com/office/drawing/2014/main" id="{DAE33C34-7AE1-4456-8D58-C8950A644DBB}"/>
                  </a:ext>
                </a:extLst>
              </p:cNvPr>
              <p:cNvGrpSpPr/>
              <p:nvPr/>
            </p:nvGrpSpPr>
            <p:grpSpPr>
              <a:xfrm>
                <a:off x="4614671" y="1874520"/>
                <a:ext cx="7108190" cy="464293"/>
                <a:chOff x="4614671" y="1874520"/>
                <a:chExt cx="7108190" cy="464293"/>
              </a:xfrm>
            </p:grpSpPr>
            <p:sp>
              <p:nvSpPr>
                <p:cNvPr id="29" name="object 8">
                  <a:extLst>
                    <a:ext uri="{FF2B5EF4-FFF2-40B4-BE49-F238E27FC236}">
                      <a16:creationId xmlns:a16="http://schemas.microsoft.com/office/drawing/2014/main" id="{141BBDEE-BEA3-4EAB-8F91-F742D05412B7}"/>
                    </a:ext>
                  </a:extLst>
                </p:cNvPr>
                <p:cNvSpPr/>
                <p:nvPr/>
              </p:nvSpPr>
              <p:spPr>
                <a:xfrm>
                  <a:off x="4614671" y="1874520"/>
                  <a:ext cx="7108190" cy="4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8190" h="45719">
                      <a:moveTo>
                        <a:pt x="7107935" y="0"/>
                      </a:moveTo>
                      <a:lnTo>
                        <a:pt x="0" y="0"/>
                      </a:lnTo>
                      <a:lnTo>
                        <a:pt x="0" y="45720"/>
                      </a:lnTo>
                      <a:lnTo>
                        <a:pt x="7107935" y="45720"/>
                      </a:lnTo>
                      <a:lnTo>
                        <a:pt x="7107935" y="0"/>
                      </a:lnTo>
                      <a:close/>
                    </a:path>
                  </a:pathLst>
                </a:custGeom>
                <a:solidFill>
                  <a:srgbClr val="85BB24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0" name="object 10">
                  <a:extLst>
                    <a:ext uri="{FF2B5EF4-FFF2-40B4-BE49-F238E27FC236}">
                      <a16:creationId xmlns:a16="http://schemas.microsoft.com/office/drawing/2014/main" id="{92C94A59-F37C-4DAC-915E-BF8F986A19E6}"/>
                    </a:ext>
                  </a:extLst>
                </p:cNvPr>
                <p:cNvSpPr/>
                <p:nvPr/>
              </p:nvSpPr>
              <p:spPr>
                <a:xfrm>
                  <a:off x="4687823" y="2088623"/>
                  <a:ext cx="253365" cy="250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64" h="250189">
                      <a:moveTo>
                        <a:pt x="0" y="124968"/>
                      </a:moveTo>
                      <a:lnTo>
                        <a:pt x="9941" y="76348"/>
                      </a:lnTo>
                      <a:lnTo>
                        <a:pt x="37052" y="36623"/>
                      </a:lnTo>
                      <a:lnTo>
                        <a:pt x="77259" y="9828"/>
                      </a:lnTo>
                      <a:lnTo>
                        <a:pt x="126491" y="0"/>
                      </a:lnTo>
                      <a:lnTo>
                        <a:pt x="175724" y="9828"/>
                      </a:lnTo>
                      <a:lnTo>
                        <a:pt x="215931" y="36623"/>
                      </a:lnTo>
                      <a:lnTo>
                        <a:pt x="243042" y="76348"/>
                      </a:lnTo>
                      <a:lnTo>
                        <a:pt x="252984" y="124968"/>
                      </a:lnTo>
                      <a:lnTo>
                        <a:pt x="243042" y="173587"/>
                      </a:lnTo>
                      <a:lnTo>
                        <a:pt x="215931" y="213312"/>
                      </a:lnTo>
                      <a:lnTo>
                        <a:pt x="175724" y="240107"/>
                      </a:lnTo>
                      <a:lnTo>
                        <a:pt x="126491" y="249936"/>
                      </a:lnTo>
                      <a:lnTo>
                        <a:pt x="77259" y="240107"/>
                      </a:lnTo>
                      <a:lnTo>
                        <a:pt x="37052" y="213312"/>
                      </a:lnTo>
                      <a:lnTo>
                        <a:pt x="9941" y="173587"/>
                      </a:lnTo>
                      <a:lnTo>
                        <a:pt x="0" y="124968"/>
                      </a:lnTo>
                      <a:close/>
                    </a:path>
                  </a:pathLst>
                </a:custGeom>
                <a:ln w="18288">
                  <a:solidFill>
                    <a:srgbClr val="44536A"/>
                  </a:solidFill>
                </a:ln>
              </p:spPr>
              <p:txBody>
                <a:bodyPr wrap="square" lIns="0" tIns="0" rIns="0" bIns="0" rtlCol="0" anchor="ctr"/>
                <a:lstStyle/>
                <a:p>
                  <a:pPr algn="ctr"/>
                  <a:r>
                    <a:rPr lang="en-US" b="1"/>
                    <a:t>1</a:t>
                  </a:r>
                  <a:endParaRPr b="1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6CBEE5-99A0-4112-94D4-504C18B1F621}"/>
                  </a:ext>
                </a:extLst>
              </p:cNvPr>
              <p:cNvSpPr txBox="1"/>
              <p:nvPr/>
            </p:nvSpPr>
            <p:spPr>
              <a:xfrm>
                <a:off x="5052983" y="2047040"/>
                <a:ext cx="5784641" cy="378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43180" indent="-297180">
                  <a:lnSpc>
                    <a:spcPct val="100000"/>
                  </a:lnSpc>
                  <a:spcBef>
                    <a:spcPts val="1019"/>
                  </a:spcBef>
                </a:pPr>
                <a:r>
                  <a:rPr lang="en-US" sz="1600" spc="-6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Perform Exploratory Data Analysis (EDA) on our dataset</a:t>
                </a:r>
                <a:endParaRPr lang="en-US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1BE9CEA-0AD9-4D23-A6E1-BE8C3807B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5273" y="2603660"/>
                <a:ext cx="71079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41210A-0C1B-461C-883F-06E755165E49}"/>
                  </a:ext>
                </a:extLst>
              </p:cNvPr>
              <p:cNvSpPr txBox="1"/>
              <p:nvPr/>
            </p:nvSpPr>
            <p:spPr>
              <a:xfrm>
                <a:off x="5052983" y="2801010"/>
                <a:ext cx="5784641" cy="516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43180" indent="-297180">
                  <a:lnSpc>
                    <a:spcPct val="100000"/>
                  </a:lnSpc>
                  <a:spcBef>
                    <a:spcPts val="1019"/>
                  </a:spcBef>
                </a:pPr>
                <a:r>
                  <a:rPr lang="en-US" sz="1200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Genuine transactions are over 99% - Presence of Class Imbalance – Applied some scaling techniques for amt values transformation.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6EF0086-3A0F-4BA2-A661-2B320DAA4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5273" y="3397989"/>
                <a:ext cx="71079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bject 10">
                <a:extLst>
                  <a:ext uri="{FF2B5EF4-FFF2-40B4-BE49-F238E27FC236}">
                    <a16:creationId xmlns:a16="http://schemas.microsoft.com/office/drawing/2014/main" id="{163B9074-8A22-41E5-BF43-D37C53C4D027}"/>
                  </a:ext>
                </a:extLst>
              </p:cNvPr>
              <p:cNvSpPr/>
              <p:nvPr/>
            </p:nvSpPr>
            <p:spPr>
              <a:xfrm>
                <a:off x="4687823" y="3661862"/>
                <a:ext cx="253365" cy="250190"/>
              </a:xfrm>
              <a:custGeom>
                <a:avLst/>
                <a:gdLst/>
                <a:ahLst/>
                <a:cxnLst/>
                <a:rect l="l" t="t" r="r" b="b"/>
                <a:pathLst>
                  <a:path w="253364" h="250189">
                    <a:moveTo>
                      <a:pt x="0" y="124968"/>
                    </a:moveTo>
                    <a:lnTo>
                      <a:pt x="9941" y="76348"/>
                    </a:lnTo>
                    <a:lnTo>
                      <a:pt x="37052" y="36623"/>
                    </a:lnTo>
                    <a:lnTo>
                      <a:pt x="77259" y="9828"/>
                    </a:lnTo>
                    <a:lnTo>
                      <a:pt x="126491" y="0"/>
                    </a:lnTo>
                    <a:lnTo>
                      <a:pt x="175724" y="9828"/>
                    </a:lnTo>
                    <a:lnTo>
                      <a:pt x="215931" y="36623"/>
                    </a:lnTo>
                    <a:lnTo>
                      <a:pt x="243042" y="76348"/>
                    </a:lnTo>
                    <a:lnTo>
                      <a:pt x="252984" y="124968"/>
                    </a:lnTo>
                    <a:lnTo>
                      <a:pt x="243042" y="173587"/>
                    </a:lnTo>
                    <a:lnTo>
                      <a:pt x="215931" y="213312"/>
                    </a:lnTo>
                    <a:lnTo>
                      <a:pt x="175724" y="240107"/>
                    </a:lnTo>
                    <a:lnTo>
                      <a:pt x="126491" y="249936"/>
                    </a:lnTo>
                    <a:lnTo>
                      <a:pt x="77259" y="240107"/>
                    </a:lnTo>
                    <a:lnTo>
                      <a:pt x="37052" y="213312"/>
                    </a:lnTo>
                    <a:lnTo>
                      <a:pt x="9941" y="173587"/>
                    </a:lnTo>
                    <a:lnTo>
                      <a:pt x="0" y="124968"/>
                    </a:lnTo>
                    <a:close/>
                  </a:path>
                </a:pathLst>
              </a:custGeom>
              <a:ln w="18288">
                <a:solidFill>
                  <a:srgbClr val="44536A"/>
                </a:solidFill>
              </a:ln>
            </p:spPr>
            <p:txBody>
              <a:bodyPr wrap="square" lIns="0" tIns="0" rIns="0" bIns="0" rtlCol="0" anchor="ctr"/>
              <a:lstStyle/>
              <a:p>
                <a:pPr algn="ctr"/>
                <a:r>
                  <a:rPr lang="en-US" b="1" dirty="0"/>
                  <a:t>2</a:t>
                </a:r>
                <a:endParaRPr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F2592C-7EAF-45BD-B4EE-E11D65CAF724}"/>
                  </a:ext>
                </a:extLst>
              </p:cNvPr>
              <p:cNvSpPr txBox="1"/>
              <p:nvPr/>
            </p:nvSpPr>
            <p:spPr>
              <a:xfrm>
                <a:off x="5052983" y="3605552"/>
                <a:ext cx="5784641" cy="378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43180" indent="-297180">
                  <a:lnSpc>
                    <a:spcPct val="100000"/>
                  </a:lnSpc>
                  <a:spcBef>
                    <a:spcPts val="1019"/>
                  </a:spcBef>
                </a:pPr>
                <a:r>
                  <a:rPr lang="en-US" sz="1600" spc="-6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Apply Machine Learning Algorithm to Credit Card Dataset</a:t>
                </a:r>
                <a:endParaRPr lang="en-US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CBCB98B-CB49-4C22-A680-86F8543B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5273" y="4187462"/>
                <a:ext cx="71079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82EDD4-EF58-4800-815E-D9177CD9DA81}"/>
                  </a:ext>
                </a:extLst>
              </p:cNvPr>
              <p:cNvSpPr txBox="1"/>
              <p:nvPr/>
            </p:nvSpPr>
            <p:spPr>
              <a:xfrm>
                <a:off x="5052983" y="4407412"/>
                <a:ext cx="5784641" cy="516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43180" indent="-297180">
                  <a:lnSpc>
                    <a:spcPct val="100000"/>
                  </a:lnSpc>
                  <a:spcBef>
                    <a:spcPts val="1019"/>
                  </a:spcBef>
                </a:pPr>
                <a:r>
                  <a:rPr lang="en-US" sz="1200" i="1" spc="-6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Built Decision Tree and Random Forest Classifiers to see which one works best. Addressed class imbalance by picking best-performed model -  Baseline model: Decision Tree</a:t>
                </a:r>
                <a:endParaRPr lang="en-US" sz="12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229B2AD-6BF2-4238-96A7-11499101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5273" y="4976934"/>
                <a:ext cx="71079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bject 10">
                <a:extLst>
                  <a:ext uri="{FF2B5EF4-FFF2-40B4-BE49-F238E27FC236}">
                    <a16:creationId xmlns:a16="http://schemas.microsoft.com/office/drawing/2014/main" id="{98547AC5-C9A7-4EBD-ADC3-952EA601C60B}"/>
                  </a:ext>
                </a:extLst>
              </p:cNvPr>
              <p:cNvSpPr/>
              <p:nvPr/>
            </p:nvSpPr>
            <p:spPr>
              <a:xfrm>
                <a:off x="4687823" y="5288241"/>
                <a:ext cx="253365" cy="250190"/>
              </a:xfrm>
              <a:custGeom>
                <a:avLst/>
                <a:gdLst/>
                <a:ahLst/>
                <a:cxnLst/>
                <a:rect l="l" t="t" r="r" b="b"/>
                <a:pathLst>
                  <a:path w="253364" h="250189">
                    <a:moveTo>
                      <a:pt x="0" y="124968"/>
                    </a:moveTo>
                    <a:lnTo>
                      <a:pt x="9941" y="76348"/>
                    </a:lnTo>
                    <a:lnTo>
                      <a:pt x="37052" y="36623"/>
                    </a:lnTo>
                    <a:lnTo>
                      <a:pt x="77259" y="9828"/>
                    </a:lnTo>
                    <a:lnTo>
                      <a:pt x="126491" y="0"/>
                    </a:lnTo>
                    <a:lnTo>
                      <a:pt x="175724" y="9828"/>
                    </a:lnTo>
                    <a:lnTo>
                      <a:pt x="215931" y="36623"/>
                    </a:lnTo>
                    <a:lnTo>
                      <a:pt x="243042" y="76348"/>
                    </a:lnTo>
                    <a:lnTo>
                      <a:pt x="252984" y="124968"/>
                    </a:lnTo>
                    <a:lnTo>
                      <a:pt x="243042" y="173587"/>
                    </a:lnTo>
                    <a:lnTo>
                      <a:pt x="215931" y="213312"/>
                    </a:lnTo>
                    <a:lnTo>
                      <a:pt x="175724" y="240107"/>
                    </a:lnTo>
                    <a:lnTo>
                      <a:pt x="126491" y="249936"/>
                    </a:lnTo>
                    <a:lnTo>
                      <a:pt x="77259" y="240107"/>
                    </a:lnTo>
                    <a:lnTo>
                      <a:pt x="37052" y="213312"/>
                    </a:lnTo>
                    <a:lnTo>
                      <a:pt x="9941" y="173587"/>
                    </a:lnTo>
                    <a:lnTo>
                      <a:pt x="0" y="124968"/>
                    </a:lnTo>
                    <a:close/>
                  </a:path>
                </a:pathLst>
              </a:custGeom>
              <a:ln w="18288">
                <a:solidFill>
                  <a:srgbClr val="44536A"/>
                </a:solidFill>
              </a:ln>
            </p:spPr>
            <p:txBody>
              <a:bodyPr wrap="square" lIns="0" tIns="0" rIns="0" bIns="0" rtlCol="0" anchor="ctr"/>
              <a:lstStyle/>
              <a:p>
                <a:pPr algn="ctr"/>
                <a:r>
                  <a:rPr lang="en-US" b="1" dirty="0"/>
                  <a:t>3</a:t>
                </a:r>
                <a:endParaRPr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7364BD-53C7-4F00-B00C-634576635921}"/>
                  </a:ext>
                </a:extLst>
              </p:cNvPr>
              <p:cNvSpPr txBox="1"/>
              <p:nvPr/>
            </p:nvSpPr>
            <p:spPr>
              <a:xfrm>
                <a:off x="5052983" y="5193444"/>
                <a:ext cx="5784641" cy="378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43180" indent="-297180">
                  <a:lnSpc>
                    <a:spcPct val="100000"/>
                  </a:lnSpc>
                  <a:spcBef>
                    <a:spcPts val="1019"/>
                  </a:spcBef>
                </a:pPr>
                <a:r>
                  <a:rPr lang="en-US" sz="1600" spc="-6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Train and Evaluate our Models </a:t>
                </a:r>
                <a:endParaRPr lang="en-US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F4664D4-8B49-4D04-8484-4E13551C0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5273" y="5762964"/>
                <a:ext cx="71079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3A29FC-8975-43DD-BFC0-C855B0162EB7}"/>
                  </a:ext>
                </a:extLst>
              </p:cNvPr>
              <p:cNvSpPr txBox="1"/>
              <p:nvPr/>
            </p:nvSpPr>
            <p:spPr>
              <a:xfrm>
                <a:off x="5052983" y="5979384"/>
                <a:ext cx="5784641" cy="516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43180" indent="-297180">
                  <a:lnSpc>
                    <a:spcPct val="100000"/>
                  </a:lnSpc>
                  <a:spcBef>
                    <a:spcPts val="1019"/>
                  </a:spcBef>
                </a:pPr>
                <a:r>
                  <a:rPr lang="en-US" sz="1200" i="1" spc="-6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Random Forest best model with a slightly edge over our baseline classifier. Elements of comparison: Classifiers scores,  metrics like accuracy, precision, recall, f1-score, confusion matrix</a:t>
                </a:r>
                <a:endParaRPr lang="en-US" sz="12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27AE6BB-CEFB-4BA5-A540-794538153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5273" y="6548905"/>
                <a:ext cx="71079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object 10">
              <a:extLst>
                <a:ext uri="{FF2B5EF4-FFF2-40B4-BE49-F238E27FC236}">
                  <a16:creationId xmlns:a16="http://schemas.microsoft.com/office/drawing/2014/main" id="{AC281632-C238-4AFA-AD93-80F9470495C9}"/>
                </a:ext>
              </a:extLst>
            </p:cNvPr>
            <p:cNvSpPr/>
            <p:nvPr/>
          </p:nvSpPr>
          <p:spPr>
            <a:xfrm>
              <a:off x="522604" y="5816117"/>
              <a:ext cx="278410" cy="218281"/>
            </a:xfrm>
            <a:custGeom>
              <a:avLst/>
              <a:gdLst/>
              <a:ahLst/>
              <a:cxnLst/>
              <a:rect l="l" t="t" r="r" b="b"/>
              <a:pathLst>
                <a:path w="253364" h="250189">
                  <a:moveTo>
                    <a:pt x="0" y="124968"/>
                  </a:moveTo>
                  <a:lnTo>
                    <a:pt x="9941" y="76348"/>
                  </a:lnTo>
                  <a:lnTo>
                    <a:pt x="37052" y="36623"/>
                  </a:lnTo>
                  <a:lnTo>
                    <a:pt x="77259" y="9828"/>
                  </a:lnTo>
                  <a:lnTo>
                    <a:pt x="126491" y="0"/>
                  </a:lnTo>
                  <a:lnTo>
                    <a:pt x="175724" y="9828"/>
                  </a:lnTo>
                  <a:lnTo>
                    <a:pt x="215931" y="36623"/>
                  </a:lnTo>
                  <a:lnTo>
                    <a:pt x="243042" y="76348"/>
                  </a:lnTo>
                  <a:lnTo>
                    <a:pt x="252984" y="124968"/>
                  </a:lnTo>
                  <a:lnTo>
                    <a:pt x="243042" y="173587"/>
                  </a:lnTo>
                  <a:lnTo>
                    <a:pt x="215931" y="213312"/>
                  </a:lnTo>
                  <a:lnTo>
                    <a:pt x="175724" y="240107"/>
                  </a:lnTo>
                  <a:lnTo>
                    <a:pt x="126491" y="249936"/>
                  </a:lnTo>
                  <a:lnTo>
                    <a:pt x="77259" y="240107"/>
                  </a:lnTo>
                  <a:lnTo>
                    <a:pt x="37052" y="213312"/>
                  </a:lnTo>
                  <a:lnTo>
                    <a:pt x="9941" y="173587"/>
                  </a:lnTo>
                  <a:lnTo>
                    <a:pt x="0" y="124968"/>
                  </a:lnTo>
                  <a:close/>
                </a:path>
              </a:pathLst>
            </a:custGeom>
            <a:ln w="18288">
              <a:solidFill>
                <a:srgbClr val="44536A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b="1" dirty="0"/>
                <a:t>4</a:t>
              </a:r>
              <a:endParaRPr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AB2C910-AAF7-47B2-932A-A2F800EAA95D}"/>
                </a:ext>
              </a:extLst>
            </p:cNvPr>
            <p:cNvSpPr txBox="1"/>
            <p:nvPr/>
          </p:nvSpPr>
          <p:spPr>
            <a:xfrm>
              <a:off x="955260" y="5766989"/>
              <a:ext cx="635645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43180" indent="-297180">
                <a:lnSpc>
                  <a:spcPct val="100000"/>
                </a:lnSpc>
                <a:spcBef>
                  <a:spcPts val="1019"/>
                </a:spcBef>
              </a:pPr>
              <a:r>
                <a:rPr lang="en-US" sz="1600" spc="-6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Address the Class-Imbalance Issues – SMOTE or Resampling Techniques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3727CE5-654F-45BE-AF23-FF651F0980FA}"/>
                </a:ext>
              </a:extLst>
            </p:cNvPr>
            <p:cNvCxnSpPr>
              <a:cxnSpLocks/>
            </p:cNvCxnSpPr>
            <p:nvPr/>
          </p:nvCxnSpPr>
          <p:spPr>
            <a:xfrm>
              <a:off x="431894" y="6263875"/>
              <a:ext cx="78105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object 15">
            <a:extLst>
              <a:ext uri="{FF2B5EF4-FFF2-40B4-BE49-F238E27FC236}">
                <a16:creationId xmlns:a16="http://schemas.microsoft.com/office/drawing/2014/main" id="{92B15DF5-ECC9-4EC3-AD40-A817322234CA}"/>
              </a:ext>
            </a:extLst>
          </p:cNvPr>
          <p:cNvGrpSpPr/>
          <p:nvPr/>
        </p:nvGrpSpPr>
        <p:grpSpPr>
          <a:xfrm>
            <a:off x="9055559" y="513041"/>
            <a:ext cx="2336770" cy="2381241"/>
            <a:chOff x="487680" y="1533144"/>
            <a:chExt cx="1140460" cy="1140460"/>
          </a:xfrm>
        </p:grpSpPr>
        <p:pic>
          <p:nvPicPr>
            <p:cNvPr id="81" name="object 16">
              <a:extLst>
                <a:ext uri="{FF2B5EF4-FFF2-40B4-BE49-F238E27FC236}">
                  <a16:creationId xmlns:a16="http://schemas.microsoft.com/office/drawing/2014/main" id="{58C53F3B-CBC4-4E9E-9EB2-2B29FA06E9F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636" y="1562100"/>
              <a:ext cx="1082039" cy="1082039"/>
            </a:xfrm>
            <a:prstGeom prst="rect">
              <a:avLst/>
            </a:prstGeom>
          </p:spPr>
        </p:pic>
        <p:sp>
          <p:nvSpPr>
            <p:cNvPr id="82" name="object 17">
              <a:extLst>
                <a:ext uri="{FF2B5EF4-FFF2-40B4-BE49-F238E27FC236}">
                  <a16:creationId xmlns:a16="http://schemas.microsoft.com/office/drawing/2014/main" id="{91A9FAD8-BB3B-4E4D-AB78-4F9F5A033ECB}"/>
                </a:ext>
              </a:extLst>
            </p:cNvPr>
            <p:cNvSpPr/>
            <p:nvPr/>
          </p:nvSpPr>
          <p:spPr>
            <a:xfrm>
              <a:off x="516636" y="1562100"/>
              <a:ext cx="1082040" cy="1082040"/>
            </a:xfrm>
            <a:custGeom>
              <a:avLst/>
              <a:gdLst/>
              <a:ahLst/>
              <a:cxnLst/>
              <a:rect l="l" t="t" r="r" b="b"/>
              <a:pathLst>
                <a:path w="1082040" h="1082039">
                  <a:moveTo>
                    <a:pt x="0" y="541020"/>
                  </a:moveTo>
                  <a:lnTo>
                    <a:pt x="1985" y="494333"/>
                  </a:lnTo>
                  <a:lnTo>
                    <a:pt x="7835" y="448751"/>
                  </a:lnTo>
                  <a:lnTo>
                    <a:pt x="17385" y="404435"/>
                  </a:lnTo>
                  <a:lnTo>
                    <a:pt x="30475" y="361547"/>
                  </a:lnTo>
                  <a:lnTo>
                    <a:pt x="46940" y="320249"/>
                  </a:lnTo>
                  <a:lnTo>
                    <a:pt x="66620" y="280705"/>
                  </a:lnTo>
                  <a:lnTo>
                    <a:pt x="89350" y="243076"/>
                  </a:lnTo>
                  <a:lnTo>
                    <a:pt x="114970" y="207525"/>
                  </a:lnTo>
                  <a:lnTo>
                    <a:pt x="143317" y="174213"/>
                  </a:lnTo>
                  <a:lnTo>
                    <a:pt x="174228" y="143304"/>
                  </a:lnTo>
                  <a:lnTo>
                    <a:pt x="207541" y="114959"/>
                  </a:lnTo>
                  <a:lnTo>
                    <a:pt x="243093" y="89341"/>
                  </a:lnTo>
                  <a:lnTo>
                    <a:pt x="280722" y="66612"/>
                  </a:lnTo>
                  <a:lnTo>
                    <a:pt x="320266" y="46934"/>
                  </a:lnTo>
                  <a:lnTo>
                    <a:pt x="361562" y="30471"/>
                  </a:lnTo>
                  <a:lnTo>
                    <a:pt x="404448" y="17383"/>
                  </a:lnTo>
                  <a:lnTo>
                    <a:pt x="448761" y="7834"/>
                  </a:lnTo>
                  <a:lnTo>
                    <a:pt x="494339" y="1985"/>
                  </a:lnTo>
                  <a:lnTo>
                    <a:pt x="541020" y="0"/>
                  </a:lnTo>
                  <a:lnTo>
                    <a:pt x="587706" y="1985"/>
                  </a:lnTo>
                  <a:lnTo>
                    <a:pt x="633288" y="7834"/>
                  </a:lnTo>
                  <a:lnTo>
                    <a:pt x="677604" y="17383"/>
                  </a:lnTo>
                  <a:lnTo>
                    <a:pt x="720492" y="30471"/>
                  </a:lnTo>
                  <a:lnTo>
                    <a:pt x="761790" y="46934"/>
                  </a:lnTo>
                  <a:lnTo>
                    <a:pt x="801334" y="66612"/>
                  </a:lnTo>
                  <a:lnTo>
                    <a:pt x="838963" y="89341"/>
                  </a:lnTo>
                  <a:lnTo>
                    <a:pt x="874514" y="114959"/>
                  </a:lnTo>
                  <a:lnTo>
                    <a:pt x="907826" y="143304"/>
                  </a:lnTo>
                  <a:lnTo>
                    <a:pt x="938735" y="174213"/>
                  </a:lnTo>
                  <a:lnTo>
                    <a:pt x="967080" y="207525"/>
                  </a:lnTo>
                  <a:lnTo>
                    <a:pt x="992698" y="243076"/>
                  </a:lnTo>
                  <a:lnTo>
                    <a:pt x="1015427" y="280705"/>
                  </a:lnTo>
                  <a:lnTo>
                    <a:pt x="1035105" y="320249"/>
                  </a:lnTo>
                  <a:lnTo>
                    <a:pt x="1051568" y="361547"/>
                  </a:lnTo>
                  <a:lnTo>
                    <a:pt x="1064656" y="404435"/>
                  </a:lnTo>
                  <a:lnTo>
                    <a:pt x="1074205" y="448751"/>
                  </a:lnTo>
                  <a:lnTo>
                    <a:pt x="1080054" y="494333"/>
                  </a:lnTo>
                  <a:lnTo>
                    <a:pt x="1082039" y="541020"/>
                  </a:lnTo>
                  <a:lnTo>
                    <a:pt x="1080054" y="587706"/>
                  </a:lnTo>
                  <a:lnTo>
                    <a:pt x="1074205" y="633288"/>
                  </a:lnTo>
                  <a:lnTo>
                    <a:pt x="1064656" y="677604"/>
                  </a:lnTo>
                  <a:lnTo>
                    <a:pt x="1051568" y="720492"/>
                  </a:lnTo>
                  <a:lnTo>
                    <a:pt x="1035105" y="761790"/>
                  </a:lnTo>
                  <a:lnTo>
                    <a:pt x="1015427" y="801334"/>
                  </a:lnTo>
                  <a:lnTo>
                    <a:pt x="992698" y="838963"/>
                  </a:lnTo>
                  <a:lnTo>
                    <a:pt x="967080" y="874514"/>
                  </a:lnTo>
                  <a:lnTo>
                    <a:pt x="938735" y="907826"/>
                  </a:lnTo>
                  <a:lnTo>
                    <a:pt x="907826" y="938735"/>
                  </a:lnTo>
                  <a:lnTo>
                    <a:pt x="874514" y="967080"/>
                  </a:lnTo>
                  <a:lnTo>
                    <a:pt x="838963" y="992698"/>
                  </a:lnTo>
                  <a:lnTo>
                    <a:pt x="801334" y="1015427"/>
                  </a:lnTo>
                  <a:lnTo>
                    <a:pt x="761790" y="1035105"/>
                  </a:lnTo>
                  <a:lnTo>
                    <a:pt x="720492" y="1051568"/>
                  </a:lnTo>
                  <a:lnTo>
                    <a:pt x="677604" y="1064656"/>
                  </a:lnTo>
                  <a:lnTo>
                    <a:pt x="633288" y="1074205"/>
                  </a:lnTo>
                  <a:lnTo>
                    <a:pt x="587706" y="1080054"/>
                  </a:lnTo>
                  <a:lnTo>
                    <a:pt x="541020" y="1082039"/>
                  </a:lnTo>
                  <a:lnTo>
                    <a:pt x="494339" y="1080054"/>
                  </a:lnTo>
                  <a:lnTo>
                    <a:pt x="448761" y="1074205"/>
                  </a:lnTo>
                  <a:lnTo>
                    <a:pt x="404448" y="1064656"/>
                  </a:lnTo>
                  <a:lnTo>
                    <a:pt x="361562" y="1051568"/>
                  </a:lnTo>
                  <a:lnTo>
                    <a:pt x="320266" y="1035105"/>
                  </a:lnTo>
                  <a:lnTo>
                    <a:pt x="280722" y="1015427"/>
                  </a:lnTo>
                  <a:lnTo>
                    <a:pt x="243093" y="992698"/>
                  </a:lnTo>
                  <a:lnTo>
                    <a:pt x="207541" y="967080"/>
                  </a:lnTo>
                  <a:lnTo>
                    <a:pt x="174228" y="938735"/>
                  </a:lnTo>
                  <a:lnTo>
                    <a:pt x="143317" y="907826"/>
                  </a:lnTo>
                  <a:lnTo>
                    <a:pt x="114970" y="874514"/>
                  </a:lnTo>
                  <a:lnTo>
                    <a:pt x="89350" y="838963"/>
                  </a:lnTo>
                  <a:lnTo>
                    <a:pt x="66620" y="801334"/>
                  </a:lnTo>
                  <a:lnTo>
                    <a:pt x="46940" y="761790"/>
                  </a:lnTo>
                  <a:lnTo>
                    <a:pt x="30475" y="720492"/>
                  </a:lnTo>
                  <a:lnTo>
                    <a:pt x="17385" y="677604"/>
                  </a:lnTo>
                  <a:lnTo>
                    <a:pt x="7835" y="633288"/>
                  </a:lnTo>
                  <a:lnTo>
                    <a:pt x="1985" y="587706"/>
                  </a:lnTo>
                  <a:lnTo>
                    <a:pt x="0" y="541020"/>
                  </a:lnTo>
                  <a:close/>
                </a:path>
              </a:pathLst>
            </a:custGeom>
            <a:ln w="57912">
              <a:solidFill>
                <a:srgbClr val="85BB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12">
            <a:extLst>
              <a:ext uri="{FF2B5EF4-FFF2-40B4-BE49-F238E27FC236}">
                <a16:creationId xmlns:a16="http://schemas.microsoft.com/office/drawing/2014/main" id="{4E0EA126-8DC7-4E76-B965-3F3BEEFAAEAC}"/>
              </a:ext>
            </a:extLst>
          </p:cNvPr>
          <p:cNvGrpSpPr/>
          <p:nvPr/>
        </p:nvGrpSpPr>
        <p:grpSpPr>
          <a:xfrm>
            <a:off x="9411944" y="3996705"/>
            <a:ext cx="2646190" cy="2578065"/>
            <a:chOff x="6251447" y="1533144"/>
            <a:chExt cx="1137285" cy="1140460"/>
          </a:xfrm>
        </p:grpSpPr>
        <p:pic>
          <p:nvPicPr>
            <p:cNvPr id="87" name="object 13">
              <a:extLst>
                <a:ext uri="{FF2B5EF4-FFF2-40B4-BE49-F238E27FC236}">
                  <a16:creationId xmlns:a16="http://schemas.microsoft.com/office/drawing/2014/main" id="{FA620BB4-09A3-4628-A558-CF0F641449A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0403" y="1562100"/>
              <a:ext cx="1078992" cy="1082039"/>
            </a:xfrm>
            <a:prstGeom prst="rect">
              <a:avLst/>
            </a:prstGeom>
          </p:spPr>
        </p:pic>
        <p:sp>
          <p:nvSpPr>
            <p:cNvPr id="88" name="object 14">
              <a:extLst>
                <a:ext uri="{FF2B5EF4-FFF2-40B4-BE49-F238E27FC236}">
                  <a16:creationId xmlns:a16="http://schemas.microsoft.com/office/drawing/2014/main" id="{2CDF80C6-A5BD-4D1D-B4CB-EA1782E502F8}"/>
                </a:ext>
              </a:extLst>
            </p:cNvPr>
            <p:cNvSpPr/>
            <p:nvPr/>
          </p:nvSpPr>
          <p:spPr>
            <a:xfrm>
              <a:off x="6280403" y="1562100"/>
              <a:ext cx="1079500" cy="1082040"/>
            </a:xfrm>
            <a:custGeom>
              <a:avLst/>
              <a:gdLst/>
              <a:ahLst/>
              <a:cxnLst/>
              <a:rect l="l" t="t" r="r" b="b"/>
              <a:pathLst>
                <a:path w="1079500" h="1082039">
                  <a:moveTo>
                    <a:pt x="0" y="541020"/>
                  </a:moveTo>
                  <a:lnTo>
                    <a:pt x="2204" y="491771"/>
                  </a:lnTo>
                  <a:lnTo>
                    <a:pt x="8692" y="443762"/>
                  </a:lnTo>
                  <a:lnTo>
                    <a:pt x="19272" y="397183"/>
                  </a:lnTo>
                  <a:lnTo>
                    <a:pt x="33753" y="352226"/>
                  </a:lnTo>
                  <a:lnTo>
                    <a:pt x="51946" y="309082"/>
                  </a:lnTo>
                  <a:lnTo>
                    <a:pt x="73660" y="267941"/>
                  </a:lnTo>
                  <a:lnTo>
                    <a:pt x="98703" y="228995"/>
                  </a:lnTo>
                  <a:lnTo>
                    <a:pt x="126887" y="192433"/>
                  </a:lnTo>
                  <a:lnTo>
                    <a:pt x="158019" y="158448"/>
                  </a:lnTo>
                  <a:lnTo>
                    <a:pt x="191911" y="127229"/>
                  </a:lnTo>
                  <a:lnTo>
                    <a:pt x="228370" y="98969"/>
                  </a:lnTo>
                  <a:lnTo>
                    <a:pt x="267208" y="73857"/>
                  </a:lnTo>
                  <a:lnTo>
                    <a:pt x="308232" y="52085"/>
                  </a:lnTo>
                  <a:lnTo>
                    <a:pt x="351253" y="33843"/>
                  </a:lnTo>
                  <a:lnTo>
                    <a:pt x="396081" y="19323"/>
                  </a:lnTo>
                  <a:lnTo>
                    <a:pt x="442524" y="8715"/>
                  </a:lnTo>
                  <a:lnTo>
                    <a:pt x="490392" y="2210"/>
                  </a:lnTo>
                  <a:lnTo>
                    <a:pt x="539496" y="0"/>
                  </a:lnTo>
                  <a:lnTo>
                    <a:pt x="588599" y="2210"/>
                  </a:lnTo>
                  <a:lnTo>
                    <a:pt x="636467" y="8715"/>
                  </a:lnTo>
                  <a:lnTo>
                    <a:pt x="682910" y="19323"/>
                  </a:lnTo>
                  <a:lnTo>
                    <a:pt x="727738" y="33843"/>
                  </a:lnTo>
                  <a:lnTo>
                    <a:pt x="770759" y="52085"/>
                  </a:lnTo>
                  <a:lnTo>
                    <a:pt x="811784" y="73857"/>
                  </a:lnTo>
                  <a:lnTo>
                    <a:pt x="850621" y="98969"/>
                  </a:lnTo>
                  <a:lnTo>
                    <a:pt x="887080" y="127229"/>
                  </a:lnTo>
                  <a:lnTo>
                    <a:pt x="920972" y="158448"/>
                  </a:lnTo>
                  <a:lnTo>
                    <a:pt x="952104" y="192433"/>
                  </a:lnTo>
                  <a:lnTo>
                    <a:pt x="980288" y="228995"/>
                  </a:lnTo>
                  <a:lnTo>
                    <a:pt x="1005332" y="267941"/>
                  </a:lnTo>
                  <a:lnTo>
                    <a:pt x="1027045" y="309082"/>
                  </a:lnTo>
                  <a:lnTo>
                    <a:pt x="1045238" y="352226"/>
                  </a:lnTo>
                  <a:lnTo>
                    <a:pt x="1059719" y="397183"/>
                  </a:lnTo>
                  <a:lnTo>
                    <a:pt x="1070299" y="443762"/>
                  </a:lnTo>
                  <a:lnTo>
                    <a:pt x="1076787" y="491771"/>
                  </a:lnTo>
                  <a:lnTo>
                    <a:pt x="1078992" y="541020"/>
                  </a:lnTo>
                  <a:lnTo>
                    <a:pt x="1076787" y="590268"/>
                  </a:lnTo>
                  <a:lnTo>
                    <a:pt x="1070299" y="638277"/>
                  </a:lnTo>
                  <a:lnTo>
                    <a:pt x="1059719" y="684856"/>
                  </a:lnTo>
                  <a:lnTo>
                    <a:pt x="1045238" y="729813"/>
                  </a:lnTo>
                  <a:lnTo>
                    <a:pt x="1027045" y="772957"/>
                  </a:lnTo>
                  <a:lnTo>
                    <a:pt x="1005331" y="814098"/>
                  </a:lnTo>
                  <a:lnTo>
                    <a:pt x="980288" y="853044"/>
                  </a:lnTo>
                  <a:lnTo>
                    <a:pt x="952104" y="889606"/>
                  </a:lnTo>
                  <a:lnTo>
                    <a:pt x="920972" y="923591"/>
                  </a:lnTo>
                  <a:lnTo>
                    <a:pt x="887080" y="954810"/>
                  </a:lnTo>
                  <a:lnTo>
                    <a:pt x="850621" y="983070"/>
                  </a:lnTo>
                  <a:lnTo>
                    <a:pt x="811783" y="1008182"/>
                  </a:lnTo>
                  <a:lnTo>
                    <a:pt x="770759" y="1029954"/>
                  </a:lnTo>
                  <a:lnTo>
                    <a:pt x="727738" y="1048196"/>
                  </a:lnTo>
                  <a:lnTo>
                    <a:pt x="682910" y="1062716"/>
                  </a:lnTo>
                  <a:lnTo>
                    <a:pt x="636467" y="1073324"/>
                  </a:lnTo>
                  <a:lnTo>
                    <a:pt x="588599" y="1079829"/>
                  </a:lnTo>
                  <a:lnTo>
                    <a:pt x="539496" y="1082039"/>
                  </a:lnTo>
                  <a:lnTo>
                    <a:pt x="490392" y="1079829"/>
                  </a:lnTo>
                  <a:lnTo>
                    <a:pt x="442524" y="1073324"/>
                  </a:lnTo>
                  <a:lnTo>
                    <a:pt x="396081" y="1062716"/>
                  </a:lnTo>
                  <a:lnTo>
                    <a:pt x="351253" y="1048196"/>
                  </a:lnTo>
                  <a:lnTo>
                    <a:pt x="308232" y="1029954"/>
                  </a:lnTo>
                  <a:lnTo>
                    <a:pt x="267207" y="1008182"/>
                  </a:lnTo>
                  <a:lnTo>
                    <a:pt x="228370" y="983070"/>
                  </a:lnTo>
                  <a:lnTo>
                    <a:pt x="191911" y="954810"/>
                  </a:lnTo>
                  <a:lnTo>
                    <a:pt x="158019" y="923591"/>
                  </a:lnTo>
                  <a:lnTo>
                    <a:pt x="126887" y="889606"/>
                  </a:lnTo>
                  <a:lnTo>
                    <a:pt x="98703" y="853044"/>
                  </a:lnTo>
                  <a:lnTo>
                    <a:pt x="73659" y="814098"/>
                  </a:lnTo>
                  <a:lnTo>
                    <a:pt x="51946" y="772957"/>
                  </a:lnTo>
                  <a:lnTo>
                    <a:pt x="33753" y="729813"/>
                  </a:lnTo>
                  <a:lnTo>
                    <a:pt x="19272" y="684856"/>
                  </a:lnTo>
                  <a:lnTo>
                    <a:pt x="8692" y="638277"/>
                  </a:lnTo>
                  <a:lnTo>
                    <a:pt x="2204" y="590268"/>
                  </a:lnTo>
                  <a:lnTo>
                    <a:pt x="0" y="541020"/>
                  </a:lnTo>
                  <a:close/>
                </a:path>
              </a:pathLst>
            </a:custGeom>
            <a:ln w="57911">
              <a:solidFill>
                <a:srgbClr val="85BB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A57AF12-CB49-8B23-98EC-123BC1E67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786" y="455827"/>
            <a:ext cx="4128076" cy="302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543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C5979A-EE3B-4893-854D-01C8E09B94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the problem using a series of Python Libraries or Frameworks.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B59233-7904-4980-915D-4F60B2F0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ARTIFACTS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C620C72-DEAC-418D-93D2-D750C08C8327}"/>
              </a:ext>
            </a:extLst>
          </p:cNvPr>
          <p:cNvGrpSpPr/>
          <p:nvPr/>
        </p:nvGrpSpPr>
        <p:grpSpPr>
          <a:xfrm>
            <a:off x="463295" y="1608129"/>
            <a:ext cx="4264153" cy="5050570"/>
            <a:chOff x="463295" y="1608129"/>
            <a:chExt cx="4118257" cy="487776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14205BA-CE9D-4157-81EA-DA5266E0B903}"/>
                </a:ext>
              </a:extLst>
            </p:cNvPr>
            <p:cNvGrpSpPr/>
            <p:nvPr/>
          </p:nvGrpSpPr>
          <p:grpSpPr>
            <a:xfrm>
              <a:off x="463295" y="1621410"/>
              <a:ext cx="4111751" cy="4864486"/>
              <a:chOff x="451105" y="1063626"/>
              <a:chExt cx="4572000" cy="540899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77A5789-37F5-40C2-8819-EA2C7831DDFC}"/>
                  </a:ext>
                </a:extLst>
              </p:cNvPr>
              <p:cNvGrpSpPr/>
              <p:nvPr/>
            </p:nvGrpSpPr>
            <p:grpSpPr>
              <a:xfrm>
                <a:off x="2281042" y="1834598"/>
                <a:ext cx="2583039" cy="4638020"/>
                <a:chOff x="2135867" y="2169616"/>
                <a:chExt cx="2583039" cy="4638020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1A9BBC8-971B-4693-BE00-239469F96642}"/>
                    </a:ext>
                  </a:extLst>
                </p:cNvPr>
                <p:cNvSpPr txBox="1"/>
                <p:nvPr/>
              </p:nvSpPr>
              <p:spPr>
                <a:xfrm>
                  <a:off x="2154370" y="2169616"/>
                  <a:ext cx="2546033" cy="5949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Pct val="100000"/>
                    <a:buFontTx/>
                    <a:buNone/>
                    <a:tabLst/>
                    <a:defRPr/>
                  </a:pPr>
                  <a:br>
                    <a:rPr kumimoji="0" lang="en-US" sz="1200" b="1" i="0" u="none" strike="noStrike" kern="1200" cap="all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Open Sans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</a:br>
                  <a:r>
                    <a:rPr kumimoji="0" lang="en-US" sz="1200" b="1" i="0" u="none" strike="noStrike" kern="1200" cap="all" spc="0" normalizeH="0" baseline="0" noProof="0" dirty="0">
                      <a:ln>
                        <a:noFill/>
                      </a:ln>
                      <a:solidFill>
                        <a:srgbClr val="86BC25"/>
                      </a:solidFill>
                      <a:effectLst/>
                      <a:uLnTx/>
                      <a:uFillTx/>
                      <a:latin typeface="Open Sans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Pre-trained data imported from Kaggle</a:t>
                  </a:r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DD91D6F-F2A0-4352-996B-442B3887FF9D}"/>
                    </a:ext>
                  </a:extLst>
                </p:cNvPr>
                <p:cNvSpPr txBox="1"/>
                <p:nvPr/>
              </p:nvSpPr>
              <p:spPr>
                <a:xfrm>
                  <a:off x="2154370" y="3703895"/>
                  <a:ext cx="2546033" cy="1123762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Pct val="100000"/>
                    <a:buFontTx/>
                    <a:buNone/>
                    <a:tabLst/>
                    <a:defRPr/>
                  </a:pPr>
                  <a:br>
                    <a:rPr kumimoji="0" lang="en-US" sz="1200" b="1" i="0" u="none" strike="noStrike" kern="1200" cap="all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Open Sans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</a:br>
                  <a:r>
                    <a:rPr kumimoji="0" lang="en-US" sz="1200" b="1" i="0" u="none" strike="noStrike" kern="1200" cap="all" spc="0" normalizeH="0" baseline="0" noProof="0" dirty="0">
                      <a:ln>
                        <a:noFill/>
                      </a:ln>
                      <a:solidFill>
                        <a:srgbClr val="00ABAB"/>
                      </a:solidFill>
                      <a:effectLst/>
                      <a:uLnTx/>
                      <a:uFillTx/>
                      <a:latin typeface="Open Sans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BINARY CLASSIFICATION DATASET</a:t>
                  </a:r>
                </a:p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Pct val="100000"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Open Sans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Class 0 – Genuine transactions</a:t>
                  </a:r>
                </a:p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Pct val="100000"/>
                    <a:buFontTx/>
                    <a:buNone/>
                    <a:tabLst/>
                    <a:defRPr/>
                  </a:pPr>
                  <a:r>
                    <a:rPr lang="en-US" sz="1100" dirty="0">
                      <a:solidFill>
                        <a:prstClr val="black"/>
                      </a:solidFill>
                      <a:latin typeface="Open Sans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Class 1 - Fraudulent transactions</a:t>
                  </a:r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6BA33C-4704-41DB-9386-6F9B16468E83}"/>
                    </a:ext>
                  </a:extLst>
                </p:cNvPr>
                <p:cNvSpPr txBox="1"/>
                <p:nvPr/>
              </p:nvSpPr>
              <p:spPr>
                <a:xfrm>
                  <a:off x="2135867" y="5353355"/>
                  <a:ext cx="2583039" cy="1454281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Pct val="100000"/>
                    <a:buFontTx/>
                    <a:buNone/>
                    <a:tabLst/>
                    <a:defRPr/>
                  </a:pPr>
                  <a:br>
                    <a:rPr kumimoji="0" lang="en-US" sz="1200" b="1" i="0" u="none" strike="noStrike" kern="1200" cap="all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Open Sans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</a:br>
                  <a:r>
                    <a:rPr kumimoji="0" lang="en-US" sz="1200" b="1" i="0" u="none" strike="noStrike" kern="1200" cap="all" spc="0" normalizeH="0" baseline="0" noProof="0" dirty="0">
                      <a:ln>
                        <a:noFill/>
                      </a:ln>
                      <a:solidFill>
                        <a:srgbClr val="00A3E0"/>
                      </a:solidFill>
                      <a:effectLst/>
                      <a:uLnTx/>
                      <a:uFillTx/>
                      <a:latin typeface="Open Sans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Data Consists Of</a:t>
                  </a:r>
                  <a:endParaRPr lang="en-US" sz="1200" b="1" cap="all" dirty="0">
                    <a:solidFill>
                      <a:srgbClr val="00A3E0"/>
                    </a:solidFill>
                    <a:latin typeface="Open Sans"/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Pct val="100000"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Open Sans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Parameters: 31</a:t>
                  </a:r>
                </a:p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Pct val="100000"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Open Sans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Transactions: 284,807</a:t>
                  </a:r>
                </a:p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Pct val="100000"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Open Sans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Fraud: 492</a:t>
                  </a:r>
                </a:p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Pct val="100000"/>
                    <a:buFontTx/>
                    <a:buNone/>
                    <a:tabLst/>
                    <a:defRPr/>
                  </a:pPr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6E2C39D-C568-4ECA-B8F5-21F2A0467FE4}"/>
                  </a:ext>
                </a:extLst>
              </p:cNvPr>
              <p:cNvGrpSpPr/>
              <p:nvPr/>
            </p:nvGrpSpPr>
            <p:grpSpPr>
              <a:xfrm>
                <a:off x="653964" y="1708484"/>
                <a:ext cx="1462640" cy="1469714"/>
                <a:chOff x="1150996" y="1655024"/>
                <a:chExt cx="1853206" cy="1898672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562D00E-9B50-433E-AAB6-8BD0D09FA76C}"/>
                    </a:ext>
                  </a:extLst>
                </p:cNvPr>
                <p:cNvSpPr/>
                <p:nvPr/>
              </p:nvSpPr>
              <p:spPr>
                <a:xfrm rot="16200000">
                  <a:off x="1150996" y="1724896"/>
                  <a:ext cx="1828800" cy="1828800"/>
                </a:xfrm>
                <a:prstGeom prst="ellipse">
                  <a:avLst/>
                </a:prstGeom>
                <a:noFill/>
                <a:ln w="889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/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E3BB96D-4D3B-494D-AB81-B3E7EAF78FEF}"/>
                    </a:ext>
                  </a:extLst>
                </p:cNvPr>
                <p:cNvSpPr/>
                <p:nvPr/>
              </p:nvSpPr>
              <p:spPr>
                <a:xfrm rot="16200000">
                  <a:off x="1175403" y="1655024"/>
                  <a:ext cx="1828799" cy="1828799"/>
                </a:xfrm>
                <a:prstGeom prst="ellipse">
                  <a:avLst/>
                </a:prstGeom>
                <a:solidFill>
                  <a:schemeClr val="bg1">
                    <a:alpha val="75000"/>
                  </a:schemeClr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/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0A97B9A-6227-472D-A7D9-FB5BBA751C20}"/>
                    </a:ext>
                  </a:extLst>
                </p:cNvPr>
                <p:cNvSpPr txBox="1"/>
                <p:nvPr/>
              </p:nvSpPr>
              <p:spPr>
                <a:xfrm>
                  <a:off x="1173566" y="2339340"/>
                  <a:ext cx="1782105" cy="256191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Pct val="100000"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Open Sans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Data Source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D71D597-0607-4C7E-BD96-531980D21251}"/>
                  </a:ext>
                </a:extLst>
              </p:cNvPr>
              <p:cNvGrpSpPr/>
              <p:nvPr/>
            </p:nvGrpSpPr>
            <p:grpSpPr>
              <a:xfrm>
                <a:off x="652252" y="3245179"/>
                <a:ext cx="1466064" cy="1473621"/>
                <a:chOff x="4992990" y="1726113"/>
                <a:chExt cx="1862473" cy="1898670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3CBDF9E-5682-41D4-8357-F52B6CB751C4}"/>
                    </a:ext>
                  </a:extLst>
                </p:cNvPr>
                <p:cNvSpPr/>
                <p:nvPr/>
              </p:nvSpPr>
              <p:spPr>
                <a:xfrm rot="16200000">
                  <a:off x="4992990" y="1795983"/>
                  <a:ext cx="1828800" cy="1828800"/>
                </a:xfrm>
                <a:prstGeom prst="ellipse">
                  <a:avLst/>
                </a:prstGeom>
                <a:noFill/>
                <a:ln w="889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/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E9D16D-7D56-440C-B989-66168342CCBA}"/>
                    </a:ext>
                  </a:extLst>
                </p:cNvPr>
                <p:cNvSpPr/>
                <p:nvPr/>
              </p:nvSpPr>
              <p:spPr>
                <a:xfrm rot="16200000">
                  <a:off x="5026663" y="1726113"/>
                  <a:ext cx="1828800" cy="1828800"/>
                </a:xfrm>
                <a:prstGeom prst="ellipse">
                  <a:avLst/>
                </a:prstGeom>
                <a:solidFill>
                  <a:schemeClr val="bg1">
                    <a:alpha val="75000"/>
                  </a:schemeClr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/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73825FF-942B-4432-AE0F-E600B175D1F1}"/>
                    </a:ext>
                  </a:extLst>
                </p:cNvPr>
                <p:cNvSpPr txBox="1"/>
                <p:nvPr/>
              </p:nvSpPr>
              <p:spPr>
                <a:xfrm>
                  <a:off x="5091558" y="2435255"/>
                  <a:ext cx="1643455" cy="255512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Pct val="100000"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Open Sans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Data Type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201F834-ACF5-4298-A56F-702EABD0F89C}"/>
                  </a:ext>
                </a:extLst>
              </p:cNvPr>
              <p:cNvGrpSpPr/>
              <p:nvPr/>
            </p:nvGrpSpPr>
            <p:grpSpPr>
              <a:xfrm>
                <a:off x="651868" y="4775842"/>
                <a:ext cx="1471709" cy="1473621"/>
                <a:chOff x="9161821" y="1724899"/>
                <a:chExt cx="1867879" cy="1898668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17C5C014-E28A-4A80-B392-C9F00AA68B01}"/>
                    </a:ext>
                  </a:extLst>
                </p:cNvPr>
                <p:cNvSpPr/>
                <p:nvPr/>
              </p:nvSpPr>
              <p:spPr>
                <a:xfrm rot="16200000">
                  <a:off x="9162307" y="1794767"/>
                  <a:ext cx="1828800" cy="1828800"/>
                </a:xfrm>
                <a:prstGeom prst="ellipse">
                  <a:avLst/>
                </a:prstGeom>
                <a:noFill/>
                <a:ln w="88900">
                  <a:solidFill>
                    <a:srgbClr val="00A3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/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7C901D10-14DA-4D61-9D2B-D1CD1350EFEF}"/>
                    </a:ext>
                  </a:extLst>
                </p:cNvPr>
                <p:cNvSpPr/>
                <p:nvPr/>
              </p:nvSpPr>
              <p:spPr>
                <a:xfrm rot="16200000">
                  <a:off x="9194215" y="1724896"/>
                  <a:ext cx="1828804" cy="1828809"/>
                </a:xfrm>
                <a:prstGeom prst="ellipse">
                  <a:avLst/>
                </a:prstGeom>
                <a:solidFill>
                  <a:schemeClr val="bg1">
                    <a:alpha val="75000"/>
                  </a:schemeClr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/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C4B1C4-15A5-4339-BC01-F30CD313AFB0}"/>
                    </a:ext>
                  </a:extLst>
                </p:cNvPr>
                <p:cNvSpPr txBox="1"/>
                <p:nvPr/>
              </p:nvSpPr>
              <p:spPr>
                <a:xfrm>
                  <a:off x="9161821" y="2385309"/>
                  <a:ext cx="1867879" cy="255511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Pct val="100000"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Open Sans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Dataset</a:t>
                  </a: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347AF25-432B-4C24-8930-519BBFF66B7E}"/>
                  </a:ext>
                </a:extLst>
              </p:cNvPr>
              <p:cNvSpPr/>
              <p:nvPr/>
            </p:nvSpPr>
            <p:spPr>
              <a:xfrm>
                <a:off x="451105" y="1074478"/>
                <a:ext cx="4572000" cy="462830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88447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409"/>
                  </a:spcAft>
                  <a:buClr>
                    <a:srgbClr val="81BC00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2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/>
                    <a:ea typeface="Open Sans Extrabold" charset="0"/>
                    <a:cs typeface="Open Sans Extrabold" charset="0"/>
                  </a:rPr>
                  <a:t>DATA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3E0F5390-C61F-4ADA-8F60-50A86FB27A27}"/>
                  </a:ext>
                </a:extLst>
              </p:cNvPr>
              <p:cNvSpPr/>
              <p:nvPr/>
            </p:nvSpPr>
            <p:spPr bwMode="gray">
              <a:xfrm rot="5400000">
                <a:off x="365651" y="1149993"/>
                <a:ext cx="475488" cy="302753"/>
              </a:xfrm>
              <a:prstGeom prst="triangle">
                <a:avLst/>
              </a:prstGeom>
              <a:solidFill>
                <a:schemeClr val="bg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25CCC03F-5E8D-4F59-B0E2-2206FC11754B}"/>
                </a:ext>
              </a:extLst>
            </p:cNvPr>
            <p:cNvSpPr/>
            <p:nvPr/>
          </p:nvSpPr>
          <p:spPr bwMode="gray">
            <a:xfrm rot="16200000">
              <a:off x="4231603" y="1685802"/>
              <a:ext cx="427622" cy="272276"/>
            </a:xfrm>
            <a:prstGeom prst="triangl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FD57D26-D3CD-4790-B547-CC9E21D5191C}"/>
              </a:ext>
            </a:extLst>
          </p:cNvPr>
          <p:cNvGrpSpPr/>
          <p:nvPr/>
        </p:nvGrpSpPr>
        <p:grpSpPr>
          <a:xfrm>
            <a:off x="5366725" y="1638830"/>
            <a:ext cx="6156491" cy="4831385"/>
            <a:chOff x="5584405" y="1619513"/>
            <a:chExt cx="6156491" cy="483138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5E8A9DC-A6A6-4DEC-BD12-71D9370E194D}"/>
                </a:ext>
              </a:extLst>
            </p:cNvPr>
            <p:cNvGrpSpPr/>
            <p:nvPr/>
          </p:nvGrpSpPr>
          <p:grpSpPr>
            <a:xfrm>
              <a:off x="5584405" y="1619513"/>
              <a:ext cx="6156491" cy="439279"/>
              <a:chOff x="4910752" y="1619513"/>
              <a:chExt cx="6830143" cy="439279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240C410-9B88-4667-91F2-E046799F2A41}"/>
                  </a:ext>
                </a:extLst>
              </p:cNvPr>
              <p:cNvGrpSpPr/>
              <p:nvPr/>
            </p:nvGrpSpPr>
            <p:grpSpPr>
              <a:xfrm>
                <a:off x="4910752" y="1619513"/>
                <a:ext cx="6817134" cy="427622"/>
                <a:chOff x="4910752" y="1619513"/>
                <a:chExt cx="6817134" cy="4276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358097C5-CDD4-4F97-83DE-6B41F79730D4}"/>
                    </a:ext>
                  </a:extLst>
                </p:cNvPr>
                <p:cNvSpPr/>
                <p:nvPr/>
              </p:nvSpPr>
              <p:spPr>
                <a:xfrm>
                  <a:off x="4923761" y="1619513"/>
                  <a:ext cx="6804125" cy="416238"/>
                </a:xfrm>
                <a:prstGeom prst="rect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088447" rtl="0" eaLnBrk="1" fontAlgn="auto" latinLnBrk="0" hangingPunct="1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409"/>
                    </a:spcAft>
                    <a:buClr>
                      <a:srgbClr val="81BC00"/>
                    </a:buClr>
                    <a:buSzPct val="75000"/>
                    <a:buFontTx/>
                    <a:buNone/>
                    <a:tabLst/>
                    <a:defRPr/>
                  </a:pPr>
                  <a:r>
                    <a:rPr kumimoji="0" lang="en-US" b="1" i="0" u="none" strike="noStrike" kern="0" cap="none" spc="20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Open Sans Extrabold" charset="0"/>
                      <a:cs typeface="Open Sans Extrabold" charset="0"/>
                    </a:rPr>
                    <a:t>TOOLS &amp; LIBRARIES </a:t>
                  </a:r>
                </a:p>
              </p:txBody>
            </p:sp>
            <p:sp>
              <p:nvSpPr>
                <p:cNvPr id="75" name="Isosceles Triangle 74">
                  <a:extLst>
                    <a:ext uri="{FF2B5EF4-FFF2-40B4-BE49-F238E27FC236}">
                      <a16:creationId xmlns:a16="http://schemas.microsoft.com/office/drawing/2014/main" id="{E8D3BF52-5667-476A-B5AC-72F3D878B47C}"/>
                    </a:ext>
                  </a:extLst>
                </p:cNvPr>
                <p:cNvSpPr/>
                <p:nvPr/>
              </p:nvSpPr>
              <p:spPr bwMode="gray">
                <a:xfrm rot="5400000">
                  <a:off x="4833079" y="1697186"/>
                  <a:ext cx="427622" cy="272276"/>
                </a:xfrm>
                <a:prstGeom prst="triangle">
                  <a:avLst/>
                </a:prstGeom>
                <a:solidFill>
                  <a:schemeClr val="bg1"/>
                </a:solidFill>
                <a:ln w="19050" algn="ctr">
                  <a:noFill/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3D875C1A-1831-4634-9902-FBE00DEF1488}"/>
                  </a:ext>
                </a:extLst>
              </p:cNvPr>
              <p:cNvSpPr/>
              <p:nvPr/>
            </p:nvSpPr>
            <p:spPr bwMode="gray">
              <a:xfrm rot="16200000">
                <a:off x="11390946" y="1708843"/>
                <a:ext cx="427622" cy="272276"/>
              </a:xfrm>
              <a:prstGeom prst="triangle">
                <a:avLst/>
              </a:prstGeom>
              <a:solidFill>
                <a:schemeClr val="bg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71574B2-5D68-4223-B580-31DEB92282EE}"/>
                </a:ext>
              </a:extLst>
            </p:cNvPr>
            <p:cNvGrpSpPr/>
            <p:nvPr/>
          </p:nvGrpSpPr>
          <p:grpSpPr>
            <a:xfrm>
              <a:off x="6379695" y="2104499"/>
              <a:ext cx="4693920" cy="4346399"/>
              <a:chOff x="4680203" y="2287598"/>
              <a:chExt cx="5569981" cy="51576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148A174-8606-4589-BFA1-F7D5DB6A1539}"/>
                  </a:ext>
                </a:extLst>
              </p:cNvPr>
              <p:cNvSpPr/>
              <p:nvPr/>
            </p:nvSpPr>
            <p:spPr>
              <a:xfrm>
                <a:off x="4692528" y="2861289"/>
                <a:ext cx="2374470" cy="1015535"/>
              </a:xfrm>
              <a:prstGeom prst="rect">
                <a:avLst/>
              </a:prstGeom>
              <a:ln w="12700" cmpd="sng">
                <a:solidFill>
                  <a:schemeClr val="accent5"/>
                </a:solidFill>
              </a:ln>
            </p:spPr>
            <p:txBody>
              <a:bodyPr wrap="none" lIns="91440" tIns="0" rIns="91440" bIns="137160" anchor="b" anchorCtr="1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97A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Python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0BBB7B3-DA8C-4F9A-9B12-24CDB5292301}"/>
                  </a:ext>
                </a:extLst>
              </p:cNvPr>
              <p:cNvSpPr/>
              <p:nvPr/>
            </p:nvSpPr>
            <p:spPr>
              <a:xfrm>
                <a:off x="4692528" y="4620155"/>
                <a:ext cx="2374470" cy="1015535"/>
              </a:xfrm>
              <a:prstGeom prst="rect">
                <a:avLst/>
              </a:prstGeom>
              <a:ln w="12700" cmpd="sng">
                <a:solidFill>
                  <a:schemeClr val="accent2"/>
                </a:solidFill>
              </a:ln>
            </p:spPr>
            <p:txBody>
              <a:bodyPr wrap="none" lIns="91440" tIns="0" rIns="91440" bIns="137160" anchor="b" anchorCtr="1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Scikit-learn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1F7E467-1D58-47A6-BE84-5EB0E2A041F4}"/>
                  </a:ext>
                </a:extLst>
              </p:cNvPr>
              <p:cNvSpPr/>
              <p:nvPr/>
            </p:nvSpPr>
            <p:spPr bwMode="gray">
              <a:xfrm>
                <a:off x="5403616" y="4086977"/>
                <a:ext cx="952720" cy="952720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4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14E2E1E-DCB9-4594-B699-0DCA6CB410DC}"/>
                  </a:ext>
                </a:extLst>
              </p:cNvPr>
              <p:cNvSpPr/>
              <p:nvPr/>
            </p:nvSpPr>
            <p:spPr>
              <a:xfrm>
                <a:off x="7875714" y="4620155"/>
                <a:ext cx="2374470" cy="1015535"/>
              </a:xfrm>
              <a:prstGeom prst="rect">
                <a:avLst/>
              </a:prstGeom>
              <a:ln w="12700" cmpd="sng">
                <a:solidFill>
                  <a:schemeClr val="accent5"/>
                </a:solidFill>
              </a:ln>
            </p:spPr>
            <p:txBody>
              <a:bodyPr wrap="none" lIns="91440" tIns="0" rIns="91440" bIns="137160" anchor="b" anchorCtr="1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97A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Matplotlib</a:t>
                </a:r>
                <a:endParaRPr lang="en-US" sz="1200" dirty="0">
                  <a:solidFill>
                    <a:srgbClr val="0097A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EDF6F89-F250-4125-90C8-F7EBCC4BF3DD}"/>
                  </a:ext>
                </a:extLst>
              </p:cNvPr>
              <p:cNvSpPr/>
              <p:nvPr/>
            </p:nvSpPr>
            <p:spPr bwMode="gray">
              <a:xfrm>
                <a:off x="8586589" y="4086977"/>
                <a:ext cx="952720" cy="952720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4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6E96EDF-E18C-4E84-8FE6-C08839D2B4AF}"/>
                  </a:ext>
                </a:extLst>
              </p:cNvPr>
              <p:cNvSpPr/>
              <p:nvPr/>
            </p:nvSpPr>
            <p:spPr>
              <a:xfrm>
                <a:off x="4680203" y="6425244"/>
                <a:ext cx="2374470" cy="1015535"/>
              </a:xfrm>
              <a:prstGeom prst="rect">
                <a:avLst/>
              </a:prstGeom>
              <a:ln w="12700" cmpd="sng">
                <a:solidFill>
                  <a:schemeClr val="accent5"/>
                </a:solidFill>
              </a:ln>
            </p:spPr>
            <p:txBody>
              <a:bodyPr wrap="none" lIns="91440" tIns="0" rIns="91440" bIns="137160" anchor="b" anchorCtr="1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5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Imblearn</a:t>
                </a:r>
                <a:endParaRPr lang="en-US" sz="1200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B1DE31C-69B8-43D9-BFB3-218DBA0C6632}"/>
                  </a:ext>
                </a:extLst>
              </p:cNvPr>
              <p:cNvSpPr/>
              <p:nvPr/>
            </p:nvSpPr>
            <p:spPr bwMode="gray">
              <a:xfrm>
                <a:off x="5392792" y="5893566"/>
                <a:ext cx="952720" cy="952720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accent5"/>
                </a:solidFill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4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B8B05A1-707D-4F08-8DF1-B4FB97E12A93}"/>
                  </a:ext>
                </a:extLst>
              </p:cNvPr>
              <p:cNvSpPr/>
              <p:nvPr/>
            </p:nvSpPr>
            <p:spPr>
              <a:xfrm>
                <a:off x="7875714" y="2861289"/>
                <a:ext cx="2374470" cy="1015535"/>
              </a:xfrm>
              <a:prstGeom prst="rect">
                <a:avLst/>
              </a:prstGeom>
              <a:ln w="12700" cmpd="sng">
                <a:solidFill>
                  <a:schemeClr val="accent4"/>
                </a:solidFill>
              </a:ln>
            </p:spPr>
            <p:txBody>
              <a:bodyPr wrap="none" lIns="91440" tIns="0" rIns="91440" bIns="137160" anchor="b" anchorCtr="1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NumPy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D346ABF-F271-4A22-90ED-E20E17EA1971}"/>
                  </a:ext>
                </a:extLst>
              </p:cNvPr>
              <p:cNvSpPr/>
              <p:nvPr/>
            </p:nvSpPr>
            <p:spPr>
              <a:xfrm>
                <a:off x="7870878" y="6429663"/>
                <a:ext cx="2374470" cy="1015535"/>
              </a:xfrm>
              <a:prstGeom prst="rect">
                <a:avLst/>
              </a:prstGeom>
              <a:ln w="12700" cmpd="sng">
                <a:solidFill>
                  <a:schemeClr val="accent4"/>
                </a:solidFill>
              </a:ln>
            </p:spPr>
            <p:txBody>
              <a:bodyPr wrap="none" lIns="91440" tIns="0" rIns="91440" bIns="137160" anchor="b" anchorCtr="1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Collection, Itertools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0D9E49E-EF92-4BFD-BE81-68EBE424CA6E}"/>
                  </a:ext>
                </a:extLst>
              </p:cNvPr>
              <p:cNvSpPr/>
              <p:nvPr/>
            </p:nvSpPr>
            <p:spPr bwMode="gray">
              <a:xfrm>
                <a:off x="8555585" y="5896058"/>
                <a:ext cx="952720" cy="952720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4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3" name="Freeform 82">
                <a:extLst>
                  <a:ext uri="{FF2B5EF4-FFF2-40B4-BE49-F238E27FC236}">
                    <a16:creationId xmlns:a16="http://schemas.microsoft.com/office/drawing/2014/main" id="{89DB3D29-0CD7-4C6E-BB4A-29FDDBF3AE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7706" y="2287598"/>
                <a:ext cx="953419" cy="953419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solidFill>
                <a:srgbClr val="0097A9"/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kern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1EF1035-5F1D-4EB7-8CFA-6CB963655996}"/>
                  </a:ext>
                </a:extLst>
              </p:cNvPr>
              <p:cNvSpPr/>
              <p:nvPr/>
            </p:nvSpPr>
            <p:spPr bwMode="gray">
              <a:xfrm>
                <a:off x="8586589" y="2327684"/>
                <a:ext cx="952720" cy="952720"/>
              </a:xfrm>
              <a:prstGeom prst="ellipse">
                <a:avLst/>
              </a:prstGeom>
              <a:solidFill>
                <a:srgbClr val="FFFFFF"/>
              </a:solidFill>
              <a:ln w="19050" cmpd="sng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4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6" name="Freeform 88">
                <a:extLst>
                  <a:ext uri="{FF2B5EF4-FFF2-40B4-BE49-F238E27FC236}">
                    <a16:creationId xmlns:a16="http://schemas.microsoft.com/office/drawing/2014/main" id="{4275B884-050B-4D62-ACF4-520D340CA36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586240" y="2326986"/>
                <a:ext cx="953419" cy="953419"/>
              </a:xfrm>
              <a:custGeom>
                <a:avLst/>
                <a:gdLst>
                  <a:gd name="T0" fmla="*/ 128 w 512"/>
                  <a:gd name="T1" fmla="*/ 331 h 512"/>
                  <a:gd name="T2" fmla="*/ 152 w 512"/>
                  <a:gd name="T3" fmla="*/ 331 h 512"/>
                  <a:gd name="T4" fmla="*/ 128 w 512"/>
                  <a:gd name="T5" fmla="*/ 256 h 512"/>
                  <a:gd name="T6" fmla="*/ 256 w 512"/>
                  <a:gd name="T7" fmla="*/ 128 h 512"/>
                  <a:gd name="T8" fmla="*/ 384 w 512"/>
                  <a:gd name="T9" fmla="*/ 256 h 512"/>
                  <a:gd name="T10" fmla="*/ 256 w 512"/>
                  <a:gd name="T11" fmla="*/ 384 h 512"/>
                  <a:gd name="T12" fmla="*/ 245 w 512"/>
                  <a:gd name="T13" fmla="*/ 373 h 512"/>
                  <a:gd name="T14" fmla="*/ 256 w 512"/>
                  <a:gd name="T15" fmla="*/ 363 h 512"/>
                  <a:gd name="T16" fmla="*/ 362 w 512"/>
                  <a:gd name="T17" fmla="*/ 256 h 512"/>
                  <a:gd name="T18" fmla="*/ 256 w 512"/>
                  <a:gd name="T19" fmla="*/ 149 h 512"/>
                  <a:gd name="T20" fmla="*/ 149 w 512"/>
                  <a:gd name="T21" fmla="*/ 256 h 512"/>
                  <a:gd name="T22" fmla="*/ 170 w 512"/>
                  <a:gd name="T23" fmla="*/ 320 h 512"/>
                  <a:gd name="T24" fmla="*/ 170 w 512"/>
                  <a:gd name="T25" fmla="*/ 288 h 512"/>
                  <a:gd name="T26" fmla="*/ 180 w 512"/>
                  <a:gd name="T27" fmla="*/ 277 h 512"/>
                  <a:gd name="T28" fmla="*/ 191 w 512"/>
                  <a:gd name="T29" fmla="*/ 288 h 512"/>
                  <a:gd name="T30" fmla="*/ 191 w 512"/>
                  <a:gd name="T31" fmla="*/ 341 h 512"/>
                  <a:gd name="T32" fmla="*/ 181 w 512"/>
                  <a:gd name="T33" fmla="*/ 353 h 512"/>
                  <a:gd name="T34" fmla="*/ 128 w 512"/>
                  <a:gd name="T35" fmla="*/ 353 h 512"/>
                  <a:gd name="T36" fmla="*/ 117 w 512"/>
                  <a:gd name="T37" fmla="*/ 342 h 512"/>
                  <a:gd name="T38" fmla="*/ 128 w 512"/>
                  <a:gd name="T39" fmla="*/ 331 h 512"/>
                  <a:gd name="T40" fmla="*/ 280 w 512"/>
                  <a:gd name="T41" fmla="*/ 227 h 512"/>
                  <a:gd name="T42" fmla="*/ 256 w 512"/>
                  <a:gd name="T43" fmla="*/ 252 h 512"/>
                  <a:gd name="T44" fmla="*/ 213 w 512"/>
                  <a:gd name="T45" fmla="*/ 208 h 512"/>
                  <a:gd name="T46" fmla="*/ 197 w 512"/>
                  <a:gd name="T47" fmla="*/ 208 h 512"/>
                  <a:gd name="T48" fmla="*/ 197 w 512"/>
                  <a:gd name="T49" fmla="*/ 224 h 512"/>
                  <a:gd name="T50" fmla="*/ 248 w 512"/>
                  <a:gd name="T51" fmla="*/ 274 h 512"/>
                  <a:gd name="T52" fmla="*/ 256 w 512"/>
                  <a:gd name="T53" fmla="*/ 277 h 512"/>
                  <a:gd name="T54" fmla="*/ 263 w 512"/>
                  <a:gd name="T55" fmla="*/ 274 h 512"/>
                  <a:gd name="T56" fmla="*/ 295 w 512"/>
                  <a:gd name="T57" fmla="*/ 242 h 512"/>
                  <a:gd name="T58" fmla="*/ 295 w 512"/>
                  <a:gd name="T59" fmla="*/ 227 h 512"/>
                  <a:gd name="T60" fmla="*/ 280 w 512"/>
                  <a:gd name="T61" fmla="*/ 227 h 512"/>
                  <a:gd name="T62" fmla="*/ 256 w 512"/>
                  <a:gd name="T63" fmla="*/ 21 h 512"/>
                  <a:gd name="T64" fmla="*/ 490 w 512"/>
                  <a:gd name="T65" fmla="*/ 256 h 512"/>
                  <a:gd name="T66" fmla="*/ 256 w 512"/>
                  <a:gd name="T67" fmla="*/ 491 h 512"/>
                  <a:gd name="T68" fmla="*/ 21 w 512"/>
                  <a:gd name="T69" fmla="*/ 256 h 512"/>
                  <a:gd name="T70" fmla="*/ 256 w 512"/>
                  <a:gd name="T71" fmla="*/ 21 h 512"/>
                  <a:gd name="T72" fmla="*/ 256 w 512"/>
                  <a:gd name="T73" fmla="*/ 0 h 512"/>
                  <a:gd name="T74" fmla="*/ 0 w 512"/>
                  <a:gd name="T75" fmla="*/ 256 h 512"/>
                  <a:gd name="T76" fmla="*/ 256 w 512"/>
                  <a:gd name="T77" fmla="*/ 512 h 512"/>
                  <a:gd name="T78" fmla="*/ 512 w 512"/>
                  <a:gd name="T79" fmla="*/ 256 h 512"/>
                  <a:gd name="T80" fmla="*/ 256 w 512"/>
                  <a:gd name="T81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2" h="512">
                    <a:moveTo>
                      <a:pt x="128" y="331"/>
                    </a:moveTo>
                    <a:cubicBezTo>
                      <a:pt x="152" y="331"/>
                      <a:pt x="152" y="331"/>
                      <a:pt x="152" y="331"/>
                    </a:cubicBezTo>
                    <a:cubicBezTo>
                      <a:pt x="136" y="310"/>
                      <a:pt x="128" y="283"/>
                      <a:pt x="128" y="256"/>
                    </a:cubicBezTo>
                    <a:cubicBezTo>
                      <a:pt x="128" y="186"/>
                      <a:pt x="185" y="128"/>
                      <a:pt x="256" y="128"/>
                    </a:cubicBezTo>
                    <a:cubicBezTo>
                      <a:pt x="326" y="128"/>
                      <a:pt x="384" y="186"/>
                      <a:pt x="384" y="256"/>
                    </a:cubicBezTo>
                    <a:cubicBezTo>
                      <a:pt x="384" y="327"/>
                      <a:pt x="326" y="384"/>
                      <a:pt x="256" y="384"/>
                    </a:cubicBezTo>
                    <a:cubicBezTo>
                      <a:pt x="250" y="384"/>
                      <a:pt x="245" y="379"/>
                      <a:pt x="245" y="373"/>
                    </a:cubicBezTo>
                    <a:cubicBezTo>
                      <a:pt x="245" y="367"/>
                      <a:pt x="250" y="363"/>
                      <a:pt x="256" y="363"/>
                    </a:cubicBezTo>
                    <a:cubicBezTo>
                      <a:pt x="314" y="363"/>
                      <a:pt x="362" y="315"/>
                      <a:pt x="362" y="256"/>
                    </a:cubicBezTo>
                    <a:cubicBezTo>
                      <a:pt x="362" y="197"/>
                      <a:pt x="314" y="149"/>
                      <a:pt x="256" y="149"/>
                    </a:cubicBezTo>
                    <a:cubicBezTo>
                      <a:pt x="197" y="149"/>
                      <a:pt x="149" y="197"/>
                      <a:pt x="149" y="256"/>
                    </a:cubicBezTo>
                    <a:cubicBezTo>
                      <a:pt x="149" y="279"/>
                      <a:pt x="156" y="302"/>
                      <a:pt x="170" y="320"/>
                    </a:cubicBezTo>
                    <a:cubicBezTo>
                      <a:pt x="170" y="288"/>
                      <a:pt x="170" y="288"/>
                      <a:pt x="170" y="288"/>
                    </a:cubicBezTo>
                    <a:cubicBezTo>
                      <a:pt x="170" y="282"/>
                      <a:pt x="174" y="277"/>
                      <a:pt x="180" y="277"/>
                    </a:cubicBezTo>
                    <a:cubicBezTo>
                      <a:pt x="186" y="277"/>
                      <a:pt x="191" y="282"/>
                      <a:pt x="191" y="288"/>
                    </a:cubicBezTo>
                    <a:cubicBezTo>
                      <a:pt x="191" y="341"/>
                      <a:pt x="191" y="341"/>
                      <a:pt x="191" y="341"/>
                    </a:cubicBezTo>
                    <a:cubicBezTo>
                      <a:pt x="191" y="347"/>
                      <a:pt x="187" y="353"/>
                      <a:pt x="181" y="353"/>
                    </a:cubicBezTo>
                    <a:cubicBezTo>
                      <a:pt x="128" y="353"/>
                      <a:pt x="128" y="353"/>
                      <a:pt x="128" y="353"/>
                    </a:cubicBezTo>
                    <a:cubicBezTo>
                      <a:pt x="122" y="353"/>
                      <a:pt x="117" y="348"/>
                      <a:pt x="117" y="342"/>
                    </a:cubicBezTo>
                    <a:cubicBezTo>
                      <a:pt x="117" y="336"/>
                      <a:pt x="122" y="331"/>
                      <a:pt x="128" y="331"/>
                    </a:cubicBezTo>
                    <a:close/>
                    <a:moveTo>
                      <a:pt x="280" y="227"/>
                    </a:moveTo>
                    <a:cubicBezTo>
                      <a:pt x="256" y="252"/>
                      <a:pt x="256" y="252"/>
                      <a:pt x="256" y="252"/>
                    </a:cubicBezTo>
                    <a:cubicBezTo>
                      <a:pt x="213" y="208"/>
                      <a:pt x="213" y="208"/>
                      <a:pt x="213" y="208"/>
                    </a:cubicBezTo>
                    <a:cubicBezTo>
                      <a:pt x="208" y="204"/>
                      <a:pt x="202" y="204"/>
                      <a:pt x="197" y="208"/>
                    </a:cubicBezTo>
                    <a:cubicBezTo>
                      <a:pt x="193" y="213"/>
                      <a:pt x="193" y="219"/>
                      <a:pt x="197" y="224"/>
                    </a:cubicBezTo>
                    <a:cubicBezTo>
                      <a:pt x="248" y="274"/>
                      <a:pt x="248" y="274"/>
                      <a:pt x="248" y="274"/>
                    </a:cubicBezTo>
                    <a:cubicBezTo>
                      <a:pt x="250" y="276"/>
                      <a:pt x="253" y="277"/>
                      <a:pt x="256" y="277"/>
                    </a:cubicBezTo>
                    <a:cubicBezTo>
                      <a:pt x="258" y="277"/>
                      <a:pt x="261" y="276"/>
                      <a:pt x="263" y="274"/>
                    </a:cubicBezTo>
                    <a:cubicBezTo>
                      <a:pt x="295" y="242"/>
                      <a:pt x="295" y="242"/>
                      <a:pt x="295" y="242"/>
                    </a:cubicBezTo>
                    <a:cubicBezTo>
                      <a:pt x="299" y="238"/>
                      <a:pt x="299" y="231"/>
                      <a:pt x="295" y="227"/>
                    </a:cubicBezTo>
                    <a:cubicBezTo>
                      <a:pt x="291" y="223"/>
                      <a:pt x="284" y="223"/>
                      <a:pt x="280" y="227"/>
                    </a:cubicBezTo>
                    <a:close/>
                    <a:moveTo>
                      <a:pt x="256" y="21"/>
                    </a:moveTo>
                    <a:cubicBezTo>
                      <a:pt x="385" y="21"/>
                      <a:pt x="490" y="127"/>
                      <a:pt x="490" y="256"/>
                    </a:cubicBezTo>
                    <a:cubicBezTo>
                      <a:pt x="490" y="385"/>
                      <a:pt x="385" y="491"/>
                      <a:pt x="256" y="491"/>
                    </a:cubicBezTo>
                    <a:cubicBezTo>
                      <a:pt x="126" y="491"/>
                      <a:pt x="21" y="385"/>
                      <a:pt x="21" y="256"/>
                    </a:cubicBezTo>
                    <a:cubicBezTo>
                      <a:pt x="21" y="127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5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mpd="sng">
                <a:solidFill>
                  <a:srgbClr val="FFFFFF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kern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7" name="Freeform 90">
                <a:extLst>
                  <a:ext uri="{FF2B5EF4-FFF2-40B4-BE49-F238E27FC236}">
                    <a16:creationId xmlns:a16="http://schemas.microsoft.com/office/drawing/2014/main" id="{29FBFF5B-49F8-4A45-B16E-B1BE58FF4B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7706" y="4080385"/>
                <a:ext cx="954895" cy="957703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kern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786DA122-C74F-4015-BA02-CBC3DF2D3EF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584097" y="4080853"/>
                <a:ext cx="957705" cy="957703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solidFill>
                <a:srgbClr val="0097A9"/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kern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5" name="Freeform 99">
                <a:extLst>
                  <a:ext uri="{FF2B5EF4-FFF2-40B4-BE49-F238E27FC236}">
                    <a16:creationId xmlns:a16="http://schemas.microsoft.com/office/drawing/2014/main" id="{00699CB8-E8C0-4A0D-B2FC-8D73BBC8D4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4096" y="5893566"/>
                <a:ext cx="957704" cy="957704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kern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28579D-788B-4E64-A372-8AB593C3FAD3}"/>
                  </a:ext>
                </a:extLst>
              </p:cNvPr>
              <p:cNvSpPr/>
              <p:nvPr/>
            </p:nvSpPr>
            <p:spPr bwMode="gray">
              <a:xfrm>
                <a:off x="8738725" y="2553993"/>
                <a:ext cx="648450" cy="527792"/>
              </a:xfrm>
              <a:prstGeom prst="ellipse">
                <a:avLst/>
              </a:prstGeom>
              <a:solidFill>
                <a:schemeClr val="bg1"/>
              </a:solidFill>
              <a:ln w="19050" cmpd="sng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4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457D58-7B3D-42E7-AAC4-ECCE25F61FF4}"/>
              </a:ext>
            </a:extLst>
          </p:cNvPr>
          <p:cNvCxnSpPr>
            <a:cxnSpLocks/>
          </p:cNvCxnSpPr>
          <p:nvPr/>
        </p:nvCxnSpPr>
        <p:spPr>
          <a:xfrm>
            <a:off x="5294376" y="1631170"/>
            <a:ext cx="0" cy="48390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242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EA522563-0833-40B0-85E6-6D9ECF279C28}"/>
              </a:ext>
            </a:extLst>
          </p:cNvPr>
          <p:cNvSpPr/>
          <p:nvPr/>
        </p:nvSpPr>
        <p:spPr bwMode="gray">
          <a:xfrm>
            <a:off x="8823960" y="-23239"/>
            <a:ext cx="33680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B59233-7904-4980-915D-4F60B2F0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MODELING &amp; EVALUATION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891B7B-A80B-4E23-A0A3-49002D5EE12D}"/>
              </a:ext>
            </a:extLst>
          </p:cNvPr>
          <p:cNvSpPr txBox="1"/>
          <p:nvPr/>
        </p:nvSpPr>
        <p:spPr>
          <a:xfrm>
            <a:off x="472692" y="1048277"/>
            <a:ext cx="8086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prstClr val="black"/>
              </a:buClr>
              <a:buSzPct val="100000"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Frutiger Next Pro Medium" charset="0"/>
              </a:rPr>
              <a:t>TBD – Display some metrics &amp; Visualization in a comparative analysis of DT, RF classifiers and Random Oversampling or SMOTE techniques</a:t>
            </a:r>
          </a:p>
        </p:txBody>
      </p:sp>
    </p:spTree>
    <p:extLst>
      <p:ext uri="{BB962C8B-B14F-4D97-AF65-F5344CB8AC3E}">
        <p14:creationId xmlns:p14="http://schemas.microsoft.com/office/powerpoint/2010/main" val="40893010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B59233-7904-4980-915D-4F60B2F0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CONCLUSION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0A63124-20D2-456F-B1EE-E0FC704804B0}"/>
              </a:ext>
            </a:extLst>
          </p:cNvPr>
          <p:cNvSpPr/>
          <p:nvPr/>
        </p:nvSpPr>
        <p:spPr bwMode="gray">
          <a:xfrm>
            <a:off x="459956" y="1120572"/>
            <a:ext cx="3340608" cy="516190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0A9B604-EC4D-4FEE-8B9F-F51DFA68A1C3}"/>
              </a:ext>
            </a:extLst>
          </p:cNvPr>
          <p:cNvSpPr txBox="1"/>
          <p:nvPr/>
        </p:nvSpPr>
        <p:spPr>
          <a:xfrm>
            <a:off x="611487" y="1246450"/>
            <a:ext cx="318907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  <a:latin typeface="Open Sans"/>
              </a:rPr>
              <a:t>What’s Next?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FC91A0CB-5E6E-4067-A838-615CF5ECB1A2}"/>
              </a:ext>
            </a:extLst>
          </p:cNvPr>
          <p:cNvCxnSpPr>
            <a:cxnSpLocks/>
          </p:cNvCxnSpPr>
          <p:nvPr/>
        </p:nvCxnSpPr>
        <p:spPr>
          <a:xfrm flipH="1">
            <a:off x="915923" y="1495038"/>
            <a:ext cx="2752344" cy="0"/>
          </a:xfrm>
          <a:prstGeom prst="line">
            <a:avLst/>
          </a:prstGeom>
          <a:noFill/>
          <a:ln w="50800" cap="sq" cmpd="dbl" algn="ctr">
            <a:solidFill>
              <a:srgbClr val="0070C0"/>
            </a:solidFill>
            <a:prstDash val="solid"/>
            <a:miter lim="800000"/>
            <a:tailEnd type="none"/>
          </a:ln>
          <a:effectLst/>
        </p:spPr>
      </p:cxnSp>
      <p:graphicFrame>
        <p:nvGraphicFramePr>
          <p:cNvPr id="257" name="Content Placeholder 5">
            <a:extLst>
              <a:ext uri="{FF2B5EF4-FFF2-40B4-BE49-F238E27FC236}">
                <a16:creationId xmlns:a16="http://schemas.microsoft.com/office/drawing/2014/main" id="{0E246EC1-C09D-4E43-A0AA-70C3FEB6AB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869801"/>
              </p:ext>
            </p:extLst>
          </p:nvPr>
        </p:nvGraphicFramePr>
        <p:xfrm>
          <a:off x="76200" y="1801187"/>
          <a:ext cx="4260515" cy="4338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840CB5A-4CDE-C02C-B7F7-AF0FF84CFF31}"/>
              </a:ext>
            </a:extLst>
          </p:cNvPr>
          <p:cNvSpPr txBox="1"/>
          <p:nvPr/>
        </p:nvSpPr>
        <p:spPr>
          <a:xfrm>
            <a:off x="4892040" y="1801186"/>
            <a:ext cx="5615007" cy="37087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13131"/>
                </a:solidFill>
              </a:rPr>
              <a:t>Topic is utmost important for banks and Financial organizations</a:t>
            </a: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13131"/>
                </a:solidFill>
              </a:rPr>
              <a:t>For consumers: to stop being bill for goods they haven’t purchased</a:t>
            </a: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13131"/>
                </a:solidFill>
              </a:rPr>
              <a:t>Problem solved: Detecting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credit card fraud transactions using machine NumPy, scikit learn, and few other python libraries.</a:t>
            </a: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44444"/>
                </a:solidFill>
              </a:rPr>
              <a:t>Best-fit Classifier still requires to resolve the class-imbalance issue</a:t>
            </a: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44444"/>
                </a:solidFill>
              </a:rPr>
              <a:t>Random Forest and Random oversampling (Resampling) as best models</a:t>
            </a:r>
          </a:p>
          <a:p>
            <a:pPr>
              <a:spcBef>
                <a:spcPts val="600"/>
              </a:spcBef>
              <a:buSzPct val="100000"/>
            </a:pPr>
            <a:endParaRPr lang="en-US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8744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104776F-2C37-418F-B287-D22EBF6B2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" y="414909"/>
            <a:ext cx="5833872" cy="5833872"/>
          </a:xfrm>
          <a:prstGeom prst="rect">
            <a:avLst/>
          </a:prstGeom>
        </p:spPr>
      </p:pic>
      <p:pic>
        <p:nvPicPr>
          <p:cNvPr id="4" name="Picture Placeholder 3" descr="A circular gold object with a hole&#10;&#10;Description automatically generated">
            <a:extLst>
              <a:ext uri="{FF2B5EF4-FFF2-40B4-BE49-F238E27FC236}">
                <a16:creationId xmlns:a16="http://schemas.microsoft.com/office/drawing/2014/main" id="{18635BCD-CAD2-D64F-70FF-4809D24F11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r="5215"/>
          <a:stretch>
            <a:fillRect/>
          </a:stretch>
        </p:blipFill>
        <p:spPr>
          <a:xfrm>
            <a:off x="9965111" y="4945585"/>
            <a:ext cx="1629306" cy="121201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40C5F5-D8CD-4DFA-844E-EDA44C9943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03516" y="4226690"/>
            <a:ext cx="2319501" cy="363722"/>
          </a:xfrm>
        </p:spPr>
        <p:txBody>
          <a:bodyPr/>
          <a:lstStyle/>
          <a:p>
            <a:pPr algn="ctr"/>
            <a:r>
              <a:rPr lang="en-US" sz="32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026858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Brand Theme" id="{7F8E7B9C-D1E6-4EAB-A888-5889AFAC97F5}" vid="{EE3CB14B-24FA-49D6-9FDE-EB9FB3296A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E83B36FFC724A9240E225B54317A1" ma:contentTypeVersion="6" ma:contentTypeDescription="Create a new document." ma:contentTypeScope="" ma:versionID="a9097638c85feb605e6d56d231e7d47d">
  <xsd:schema xmlns:xsd="http://www.w3.org/2001/XMLSchema" xmlns:xs="http://www.w3.org/2001/XMLSchema" xmlns:p="http://schemas.microsoft.com/office/2006/metadata/properties" xmlns:ns2="5fe53077-5474-4d70-80a5-960a32d6b237" xmlns:ns3="1195e36b-a585-409f-b7ea-8dd1a8062117" targetNamespace="http://schemas.microsoft.com/office/2006/metadata/properties" ma:root="true" ma:fieldsID="4093aa8c7afb372978cfb34af6f1cc51" ns2:_="" ns3:_="">
    <xsd:import namespace="5fe53077-5474-4d70-80a5-960a32d6b237"/>
    <xsd:import namespace="1195e36b-a585-409f-b7ea-8dd1a80621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53077-5474-4d70-80a5-960a32d6b2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95e36b-a585-409f-b7ea-8dd1a80621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137AA-C138-4542-9729-312DDC3BEE2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5FA351D-654D-4639-8392-EF18666D1F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B8099A-388D-4C20-8D49-C35DD4A9866A}">
  <ds:schemaRefs>
    <ds:schemaRef ds:uri="1195e36b-a585-409f-b7ea-8dd1a8062117"/>
    <ds:schemaRef ds:uri="5fe53077-5474-4d70-80a5-960a32d6b23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10020</TotalTime>
  <Words>524</Words>
  <Application>Microsoft Office PowerPoint</Application>
  <PresentationFormat>Widescreen</PresentationFormat>
  <Paragraphs>84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Open Sans</vt:lpstr>
      <vt:lpstr>source-serif-pro</vt:lpstr>
      <vt:lpstr>Verdana</vt:lpstr>
      <vt:lpstr>Wingdings</vt:lpstr>
      <vt:lpstr>Wingdings 2</vt:lpstr>
      <vt:lpstr>Deloitte Brand Theme</vt:lpstr>
      <vt:lpstr>think-cell Slide</vt:lpstr>
      <vt:lpstr>TBD</vt:lpstr>
      <vt:lpstr>AGENDA</vt:lpstr>
      <vt:lpstr>OUR UNDERSTANDING &amp; SCOPE</vt:lpstr>
      <vt:lpstr>OUR APPROACH</vt:lpstr>
      <vt:lpstr>PROJECT ARTIFACTS</vt:lpstr>
      <vt:lpstr>MODELING &amp; EVALUATION</vt:lpstr>
      <vt:lpstr>OUR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HCM Transition Playbook</dc:title>
  <dc:creator>Daughtry, Tami</dc:creator>
  <cp:lastModifiedBy>Yao-Bai, Zomi</cp:lastModifiedBy>
  <cp:revision>56</cp:revision>
  <dcterms:created xsi:type="dcterms:W3CDTF">2021-11-23T13:40:48Z</dcterms:created>
  <dcterms:modified xsi:type="dcterms:W3CDTF">2023-07-28T19:31:40Z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2021-11-23T13:40:48Z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f7f931ad-42af-4a83-a009-cafd0bac5c1a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0x0101005E0E83B36FFC724A9240E225B54317A1</vt:lpwstr>
  </property>
</Properties>
</file>