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1798" r:id="rId5"/>
    <p:sldId id="17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7DFE62-FF9C-16FA-016D-4AB0404BBF61}" name="Yao-Bai, Zomi" initials="YBZ" userId="S::zyaobai@deloitte.com::2876b0d3-f051-4437-8167-749882ad7781" providerId="AD"/>
  <p188:author id="{9563B76D-1CF7-7E2F-4E47-9EF63EAE3B1E}" name="De Vitis, Alessia" initials="DVA" userId="S::adevitis@deloitte.com::8f7699a0-fd4d-453b-a59b-f248f7ccfb52" providerId="AD"/>
  <p188:author id="{7607D4F9-C0BF-21AD-E896-0868BC1F1162}" name="Baker, Jasmine" initials="BJ" userId="S::jasbaker@deloitte.com::425697b9-9624-4691-b693-7802b0a0471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A9A"/>
    <a:srgbClr val="666666"/>
    <a:srgbClr val="F7F7F7"/>
    <a:srgbClr val="E5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75" autoAdjust="0"/>
  </p:normalViewPr>
  <p:slideViewPr>
    <p:cSldViewPr snapToGrid="0">
      <p:cViewPr varScale="1">
        <p:scale>
          <a:sx n="54" d="100"/>
          <a:sy n="54" d="100"/>
        </p:scale>
        <p:origin x="40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1A6425-22D2-4BD0-A620-A59423C30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D902A-26FB-40F3-B0AD-AC4AA95EE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4E786-9203-4CDB-9E73-7A3DDD768B8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E8158-3B9C-49F5-A76C-B57D51D8A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18100-5FE0-41C2-8972-6BB490CE8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D0A52-8C50-43C1-AE5C-2E35C191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B613E-B2BE-4E69-AB08-131B001518A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F2C44-6A5B-4D16-8168-B9526349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6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No need to rebalance the entire dataset after building the model – Disadvantages of Smote / Resampling techniques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Weighted Loss Function or Class Weight – To give the failing minority class a higher cost – May Slightly underperform compared to rebalancing data, only theoretically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Accuracy use on imbalance data – Very high but bias your perception of best performer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Goal – Optimize performance – Find a balance that works best in production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Observe and Interpret performance results – XGBoost , F1-Score (Recall + Precision), Confusion Matrix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5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Boosting: is an ensemble technique to combine weak learners to create a strong learner that can make accurate predictions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XGBoost (Extreme Gradient Boosting) is an advanced and more efficient implementation of Gradient Boosting Algorithm. It is 10 times faster than the normal Gradient Boosting as it implements parallel processing.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XG Boost is a very powerful algorithm but given lots and lots of data, even XG Boost takes a long time to train.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Correctly identifying 111 of them as fraudulent Missing 9 fraudulent transactions At the cost of incorrectly flagging 25 legitimate transactions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1EE57E-4C1B-4ECF-94C5-14A453751EA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848B10DB-7BA0-47A6-A2BF-E43FDE3253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690FCB5-02B0-42C1-A71D-2F5ABCA25F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358223E3-2772-41EC-BDC5-F0327F14B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0E75CE7-1268-47E9-A585-16E350CB0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BF8B8A80-FD9A-43B9-A936-A0BE1CAD80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5DA18E48-2689-422E-A84C-ECB5B61A0D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9316E24-7A8A-4FCF-B2C4-4EE40E3BA9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6354CE9-D577-46E8-886D-1BBB079BE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2232419E-4011-4B15-A744-7F8FCDD1F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F957E66-C402-4A51-A806-6052AEAFC8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932C736B-20BB-4603-9DD1-FEB85AD9D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927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67822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EC93E963-CFD3-43A9-AE1B-F08B522B4130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791BE9BD-85F6-497E-A8D6-CBFF87927B15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38D13-8CB9-4EE1-BCA9-24557BC4F2B2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64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7" y="1714500"/>
            <a:ext cx="9323916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08E5BA7E-93C2-43A2-9267-44AEA65B95C5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015C4658-A753-4EFC-B4C9-8CC1413F742B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3538D-DEF3-427C-A22B-D6DED4B4F939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164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42B478C9-B5DA-40CF-85B5-B8255333DF59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13465439-7954-4F6D-A5BA-2445764B064C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93EBE-E0B6-4868-AEFF-D7DAD2DDC7E4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695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D9D178A5-CCC4-4A46-8C47-9A140D4A5CA1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70B3F7DA-818B-4D8B-B857-2D625878F36E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6B75E-593B-4DBE-A922-1C55C945A5EC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75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8A445E98-0101-4641-B761-F6EC62A4C1F9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8E6546D8-000E-40B0-BE69-23BCCEC818E9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61B44-F344-440B-8939-9E878C81D0CA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570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5488" y="1719072"/>
            <a:ext cx="9328912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730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3296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2776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77421879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4706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504706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504706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504706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  <a:lvl6pPr>
              <a:tabLst>
                <a:tab pos="5047060" algn="r"/>
              </a:tabLst>
              <a:defRPr/>
            </a:lvl6pPr>
            <a:lvl7pPr>
              <a:tabLst>
                <a:tab pos="5047060" algn="r"/>
              </a:tabLst>
              <a:defRPr/>
            </a:lvl7pPr>
            <a:lvl8pPr>
              <a:tabLst>
                <a:tab pos="5047060" algn="r"/>
              </a:tabLst>
              <a:defRPr/>
            </a:lvl8pPr>
            <a:lvl9pPr>
              <a:tabLst>
                <a:tab pos="504706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82072881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933144" y="345584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39"/>
              </a:spcBef>
              <a:defRPr sz="800">
                <a:solidFill>
                  <a:schemeClr val="tx1"/>
                </a:solidFill>
              </a:defRPr>
            </a:lvl1pPr>
            <a:lvl2pPr>
              <a:defRPr sz="727">
                <a:solidFill>
                  <a:schemeClr val="tx2"/>
                </a:solidFill>
              </a:defRPr>
            </a:lvl2pPr>
            <a:lvl3pPr>
              <a:defRPr sz="727">
                <a:solidFill>
                  <a:schemeClr val="tx2"/>
                </a:solidFill>
              </a:defRPr>
            </a:lvl3pPr>
            <a:lvl4pPr>
              <a:defRPr sz="692">
                <a:solidFill>
                  <a:schemeClr val="tx2"/>
                </a:solidFill>
              </a:defRPr>
            </a:lvl4pPr>
            <a:lvl5pPr>
              <a:defRPr sz="692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3296" y="1714500"/>
            <a:ext cx="3549904" cy="46482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16"/>
              </a:spcAft>
              <a:defRPr sz="1200"/>
            </a:lvl1pPr>
            <a:lvl2pPr>
              <a:spcBef>
                <a:spcPts val="208"/>
              </a:spcBef>
              <a:defRPr/>
            </a:lvl2pPr>
            <a:lvl3pPr>
              <a:spcBef>
                <a:spcPts val="208"/>
              </a:spcBef>
              <a:defRPr/>
            </a:lvl3pPr>
            <a:lvl4pPr>
              <a:spcBef>
                <a:spcPts val="208"/>
              </a:spcBef>
              <a:defRPr/>
            </a:lvl4pPr>
            <a:lvl5pPr>
              <a:spcBef>
                <a:spcPts val="208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18000" y="1719073"/>
            <a:ext cx="7416801" cy="4643628"/>
          </a:xfrm>
        </p:spPr>
        <p:txBody>
          <a:bodyPr>
            <a:noAutofit/>
          </a:bodyPr>
          <a:lstStyle>
            <a:lvl1pPr marL="0" indent="0" algn="l">
              <a:spcBef>
                <a:spcPts val="1247"/>
              </a:spcBef>
              <a:buFontTx/>
              <a:buNone/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879EE2-D803-4CB2-AF00-F24E09224D1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5CA835-378D-4289-9657-CD3C1D6143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810899-A11C-413B-8CBC-D3CFBE3CD8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A104677E-C9A9-43FD-9636-282AA4967C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3CAB285-FAC0-4F34-8146-267CBA1B5D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16082ED9-88C5-4736-942C-C7E3CCCA1B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E1E6C516-6C1B-4A02-BB05-4F831D78EC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A6EFC15-17CF-407E-9776-DF518801D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32EBC75-0AB2-4438-90A3-70694DE0F4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C22A38A-F53A-4006-98CB-F2CD2E2761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9265903-DE87-4699-A08F-FA3C1B52FB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188981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3295" y="347472"/>
            <a:ext cx="11228832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14500"/>
            <a:ext cx="6240000" cy="46482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613466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672012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248404" y="1719072"/>
            <a:ext cx="5486397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217441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9A021DD-F549-41C3-B366-CFCBDD8599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ECC1F342-3C5A-4884-B063-1F96DE727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ED540D-3BF1-4047-9D69-9C3EB9B94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2159D59-FAF6-4904-B82D-440C56566D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60591" y="1714500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935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685801"/>
            <a:ext cx="11277599" cy="1027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3296" y="2078281"/>
            <a:ext cx="11271504" cy="404273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3296" y="1717263"/>
            <a:ext cx="11271504" cy="357187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4" y="350300"/>
            <a:ext cx="11265412" cy="335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6E095B-6E26-41E6-AFC8-FF16F0C3C8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6121016"/>
            <a:ext cx="1127759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083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56871" y="2137713"/>
            <a:ext cx="5480304" cy="39833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56871" y="1719074"/>
            <a:ext cx="5480304" cy="40594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D00439A-130B-4E04-85CB-DABD856B2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3B9B3F6-9F40-4388-9B79-8E0961AD2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1AD6F48-ECFC-4B93-B043-AEA877E09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3"/>
            <a:ext cx="5480304" cy="4401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5559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54379" y="1719073"/>
            <a:ext cx="5486516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1" y="6121016"/>
            <a:ext cx="1127759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0271" y="2125011"/>
            <a:ext cx="5480304" cy="39960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3296" y="1719073"/>
            <a:ext cx="5480304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hart Placeholder 2">
            <a:extLst>
              <a:ext uri="{FF2B5EF4-FFF2-40B4-BE49-F238E27FC236}">
                <a16:creationId xmlns:a16="http://schemas.microsoft.com/office/drawing/2014/main" id="{F1BD57FD-600D-430A-AB0C-89DFCC950E2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6248403" y="2125011"/>
            <a:ext cx="5486397" cy="39960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CD26822-93FD-4865-A5E4-053695247E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B7DE9340-98F1-4431-9CA2-BA6425441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956925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18455"/>
            <a:ext cx="6290545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34EAC11-4B6F-4989-ADAB-DCA27D91F5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15E83D0-63FA-4C06-8888-31EF80337E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93F994E-D5B3-4236-9E8D-771F764DB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599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8192978" y="1737504"/>
            <a:ext cx="3547917" cy="4644248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3771900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73296" y="1718454"/>
            <a:ext cx="7400704" cy="4644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58FC9CF-4F37-4309-BF5F-E64AE49426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999054A-E358-4B12-B841-DE440A68D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0267026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1468" y="2115797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119" y="1722943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1468" y="6121016"/>
            <a:ext cx="11277600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hart Placeholder 3">
            <a:extLst>
              <a:ext uri="{FF2B5EF4-FFF2-40B4-BE49-F238E27FC236}">
                <a16:creationId xmlns:a16="http://schemas.microsoft.com/office/drawing/2014/main" id="{16889619-7368-4B21-B502-003FD717C954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32357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536B633-26E6-47E5-A809-A97D26199C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122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B4691CB5-FF7F-4DAF-80B3-769541086497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819369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8875204-BB59-4C5F-ABB1-D0ECEC5A070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9134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72C8D47-97C8-4E6F-91CC-C3AB406C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D65F0445-032D-4E6A-83EC-59A2184ED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11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1764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30040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71687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20883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1DFAED1-3C69-4431-8715-026D730F1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8C662B-0462-4963-B666-2976F675A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01885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5645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66617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75645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66617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55128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439092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55128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439092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D54EF50-1F75-4251-9838-541370527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80152B0-65C5-4969-BA13-FFC077318B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AFD084-463A-44C6-B882-24EE18CC2B98}"/>
              </a:ext>
            </a:extLst>
          </p:cNvPr>
          <p:cNvSpPr/>
          <p:nvPr userDrawn="1"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7FDC9-AC67-4CA4-86DE-4DFAAEE0DFF9}"/>
              </a:ext>
            </a:extLst>
          </p:cNvPr>
          <p:cNvSpPr/>
          <p:nvPr userDrawn="1"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FD11F-868A-4204-947B-D205C842DFE0}"/>
              </a:ext>
            </a:extLst>
          </p:cNvPr>
          <p:cNvSpPr/>
          <p:nvPr userDrawn="1"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D1FA4C-A499-4E17-B3FC-CC3DA6E8CF7C}"/>
              </a:ext>
            </a:extLst>
          </p:cNvPr>
          <p:cNvSpPr/>
          <p:nvPr userDrawn="1"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7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843742C-26CB-411F-8564-5030924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4224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7C729B7-24CD-4887-BCB2-9B9E69736AA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5451A9-3E6A-4737-92D0-C9DAA534DA04}"/>
              </a:ext>
            </a:extLst>
          </p:cNvPr>
          <p:cNvCxnSpPr/>
          <p:nvPr userDrawn="1"/>
        </p:nvCxnSpPr>
        <p:spPr>
          <a:xfrm flipV="1">
            <a:off x="0" y="0"/>
            <a:ext cx="1219200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ADDA35-0590-4771-9879-88CE0238551F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3FD17B1A-A918-439D-AFAD-ECE9421735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9359716-9ACF-4041-A7F0-2E04E36D86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EE3C6AB2-FF26-4D74-983F-E8C9540B70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600C838-AB18-404F-AF64-5BE6309AC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37EF79B8-3321-4A68-A438-F7CA9AB20D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9EB266B0-2723-40E9-BD24-9B88F11371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0C5C28F-BB95-44AD-9700-55D9AE2BE2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2500885-66FF-4752-A3E1-7C0FA9778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65DB8AE-A24F-4086-963B-1C7F379D21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82083A4-2C11-43E4-9516-9622E1E74D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06917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0343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090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8434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2FDA775-7453-495D-ABC5-C379E37806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D55BC33C-2B71-4E68-81E3-F520AB462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57555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D89C7E6-37F5-4005-B8BE-658A5ADDE2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FA13130-E22F-4F71-97DB-A64E7A175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96413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6FB2E4B-5D1B-4250-844C-3D50DE4A9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9019819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AA0174D-B09C-4960-94D1-79FD4D04B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6C364-9ED6-42C4-8FC2-1F9C6CB165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220" y="366547"/>
            <a:ext cx="5465380" cy="484791"/>
          </a:xfrm>
        </p:spPr>
        <p:txBody>
          <a:bodyPr>
            <a:noAutofit/>
          </a:bodyPr>
          <a:lstStyle>
            <a:lvl1pPr>
              <a:defRPr sz="3200" b="1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D421831-C244-4DE0-8DE2-755D7D731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20" y="851339"/>
            <a:ext cx="5465380" cy="863162"/>
          </a:xfrm>
        </p:spPr>
        <p:txBody>
          <a:bodyPr>
            <a:noAutofit/>
          </a:bodyPr>
          <a:lstStyle>
            <a:lvl1pPr>
              <a:defRPr sz="3200" b="0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3041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6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601147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9891263-8779-41FC-9383-3693CA16CB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8730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F862111-A699-4618-9902-CD7B1ECC90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14826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36FEA86-C43A-4BD9-AC25-65C16B3F48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78800" y="1851440"/>
            <a:ext cx="3556000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D600A6A-61E2-4C72-A87B-39D905EFB4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D5910C4A-3157-47A5-8677-1140132DE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E1916-39D6-44A9-8C07-60C8660A0953}"/>
              </a:ext>
            </a:extLst>
          </p:cNvPr>
          <p:cNvSpPr/>
          <p:nvPr userDrawn="1"/>
        </p:nvSpPr>
        <p:spPr>
          <a:xfrm>
            <a:off x="458729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178E01-9486-4723-8ECD-9A89CE53905A}"/>
              </a:ext>
            </a:extLst>
          </p:cNvPr>
          <p:cNvSpPr/>
          <p:nvPr userDrawn="1"/>
        </p:nvSpPr>
        <p:spPr>
          <a:xfrm>
            <a:off x="4314824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2A3624-848D-4789-989D-4C19B95C8DD4}"/>
              </a:ext>
            </a:extLst>
          </p:cNvPr>
          <p:cNvSpPr/>
          <p:nvPr userDrawn="1"/>
        </p:nvSpPr>
        <p:spPr>
          <a:xfrm>
            <a:off x="8178800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2165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A35D0E-EBF0-4599-84F7-684DE89E56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BCDA542-DB63-41BB-89C0-73F35C7D1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73178E3-6490-436A-8FEB-CC4E21B542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B5A2B37-A59A-4B85-9144-75BC73AD9D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EDB9492-A5FE-44CC-90D8-0E0E80A4E8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D335E86-FA3A-4B76-B4D1-5D530C4E37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3471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Code">
            <a:extLst>
              <a:ext uri="{FF2B5EF4-FFF2-40B4-BE49-F238E27FC236}">
                <a16:creationId xmlns:a16="http://schemas.microsoft.com/office/drawing/2014/main" id="{676B7924-6A82-4453-9ABA-42AE71384BDC}"/>
              </a:ext>
            </a:extLst>
          </p:cNvPr>
          <p:cNvSpPr txBox="1"/>
          <p:nvPr userDrawn="1"/>
        </p:nvSpPr>
        <p:spPr>
          <a:xfrm>
            <a:off x="6335184" y="6477002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0B00A8-5B86-4AFE-8884-819CF7356AAE}"/>
              </a:ext>
            </a:extLst>
          </p:cNvPr>
          <p:cNvSpPr txBox="1"/>
          <p:nvPr userDrawn="1"/>
        </p:nvSpPr>
        <p:spPr>
          <a:xfrm>
            <a:off x="501649" y="647700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</a:t>
            </a:r>
            <a:r>
              <a:rPr lang="en-US" sz="675" noProof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Mster</a:t>
            </a: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Slide Master]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BEDB2-39B5-4D4C-AA82-85ED607FAC3B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BECBA53-5CA5-4826-B507-38E5EDBC49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83571CF0-9FB3-44B1-BE19-B891DD1B11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A32CD74-2C13-40B4-A25F-887103206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BD8344B-373A-4CA8-9F91-E02B0DA48B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5636606-D676-4661-AF12-C0DF71DF3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9A4F706-D410-4A3E-B5DE-E6CD51845E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45128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5324" y="1853601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2979" y="4258270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500785" y="4258270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5149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44" y="1856232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7042" y="1847618"/>
            <a:ext cx="546461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344" y="4256623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7043" y="4256623"/>
            <a:ext cx="5483852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3C8C216-A0D5-48CE-BB18-6E34DE5AE0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6B3ABAE-3971-4ECC-8E25-1E94617FB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3E3D5E-69E0-409C-B43B-3D03BAF8E640}"/>
              </a:ext>
            </a:extLst>
          </p:cNvPr>
          <p:cNvSpPr/>
          <p:nvPr userDrawn="1"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51DC9-50A0-4091-8F6F-9150D453B6B1}"/>
              </a:ext>
            </a:extLst>
          </p:cNvPr>
          <p:cNvSpPr/>
          <p:nvPr userDrawn="1"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8D7C8-CEED-48A7-ADB2-7610B12C1B07}"/>
              </a:ext>
            </a:extLst>
          </p:cNvPr>
          <p:cNvSpPr/>
          <p:nvPr userDrawn="1"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403C2-4204-4E69-B696-73BE1FE1F740}"/>
              </a:ext>
            </a:extLst>
          </p:cNvPr>
          <p:cNvSpPr/>
          <p:nvPr userDrawn="1"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3600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4481" y="4189870"/>
            <a:ext cx="8566108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6185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/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6187" y="5995943"/>
            <a:ext cx="2319501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FFF62A-78AC-4176-888C-7369D55740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77EF0A-6F9B-4CB4-BDFE-54901AC3BD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FBCB662-4DCB-4701-B5DB-617E9625AC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3AA8F7EF-0FC0-4792-B4E2-516188FAAD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80810E-179A-4B4D-992C-DB02F3F2AA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31CFAC2-92E1-42CB-BB66-BD91AB6DB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6C92D323-CA87-4BD4-9F33-9346A18A67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31146A3-7248-4F9C-8242-2B343E0BC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4BFA0610-A333-4B16-A20C-3ADB78A32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81528E3-7AAB-4FE3-96EB-0CA354538C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C686C02-5833-4DB0-8AD3-1E143B411A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9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8B9DDECB-90E6-4132-BCD8-24EBC3764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24289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8220B9-53D3-434F-999D-90F07DAA2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8B229135-140E-4C82-9088-DB80D93F74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B69BD4-36A4-4DB1-B5FD-89FB06A52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9F4DC4F-9DBA-44B7-B892-0083CA889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67D5F0A5-5E6C-4963-9090-4DAF5F01D2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22C7545E-5780-4586-9808-699BCCFD7C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89CD93F-3551-40B6-A00B-6CC2A8F5F4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6557C16-D6D6-4B71-81E6-ADCF6CEB1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187CACC-821A-4265-91F5-84823A98F3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1AAFBBA-1DE2-4D95-9B71-B343B10650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D7679E8F-E1FF-41C4-93DF-F6A97D92D1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70F15D73-40F4-4F95-9E2A-7A67F615DB4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65ED79E-D6FD-4D90-9073-C8776CB6A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73909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16" y="4194287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12074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12076" y="5995943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B860FC-9229-466C-B67B-E6B79E07BB2B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477D509D-A74E-4D79-8C41-28EE208771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C851991-483D-4A9F-8C5F-626DE9D5C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8FEC250-9F3B-45BC-90AF-4CDE000C2C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8494B23-9F67-4108-8FC3-E645BD138A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198EEDBF-F835-40E6-A1D3-AAADC96DD0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42C9A861-6332-4ADC-88F7-183765B2D7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93BFC01-C985-4400-9F59-CA3E701AB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A67BA7C-21CB-474A-9E6A-BCA082851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15ADC0C-A127-4E52-A974-5D4D91506D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71ADF477-53BF-4770-AA08-07332CAF6A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20622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575493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4001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1532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814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26936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3" name="CaseCode">
            <a:extLst>
              <a:ext uri="{FF2B5EF4-FFF2-40B4-BE49-F238E27FC236}">
                <a16:creationId xmlns:a16="http://schemas.microsoft.com/office/drawing/2014/main" id="{D39A514A-409D-470C-AE9C-EFB16BDA8C83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5EC33-1574-4E3A-89DA-3EC00A69C870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649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28217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315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04AF6108-47E9-489A-A28A-88A6C754FB38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8980A458-ABD9-40B8-8C0D-269072CDB94F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386E3-7822-4155-91DC-3E38D96ED6CE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76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484F29FA-0A46-4792-A45E-5DE1B223E09B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12BDD3ED-029E-4AC9-80CA-D3A2FBE9A5AF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95299-9295-492F-8C31-9744F3FB7A06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87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876434107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345664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0887" y="1714500"/>
            <a:ext cx="11277599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5A5D5-FD12-4A0E-B47E-3D53D008B26B}"/>
              </a:ext>
            </a:extLst>
          </p:cNvPr>
          <p:cNvSpPr txBox="1"/>
          <p:nvPr userDrawn="1"/>
        </p:nvSpPr>
        <p:spPr>
          <a:xfrm>
            <a:off x="4065081" y="699568"/>
            <a:ext cx="2540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EAD1B-5DFB-4123-913B-D7D5838C8C6D}"/>
              </a:ext>
            </a:extLst>
          </p:cNvPr>
          <p:cNvSpPr txBox="1"/>
          <p:nvPr userDrawn="1"/>
        </p:nvSpPr>
        <p:spPr>
          <a:xfrm>
            <a:off x="4321370" y="802745"/>
            <a:ext cx="167316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2DBDA-700C-4979-B00F-3477C099D042}"/>
              </a:ext>
            </a:extLst>
          </p:cNvPr>
          <p:cNvSpPr txBox="1"/>
          <p:nvPr userDrawn="1"/>
        </p:nvSpPr>
        <p:spPr>
          <a:xfrm>
            <a:off x="5969842" y="802745"/>
            <a:ext cx="25031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DFC3E-51E5-47BE-BA81-FDAED74D8117}"/>
              </a:ext>
            </a:extLst>
          </p:cNvPr>
          <p:cNvSpPr txBox="1"/>
          <p:nvPr userDrawn="1"/>
        </p:nvSpPr>
        <p:spPr>
          <a:xfrm>
            <a:off x="4321027" y="801689"/>
            <a:ext cx="167385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C9DC419-ACF7-46EA-911E-B0A9D00B67C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6590451"/>
            <a:ext cx="41806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C84F2FB2-4A16-1542-BD5E-F56870239E74}" type="slidenum">
              <a:rPr lang="en-US" sz="1000">
                <a:solidFill>
                  <a:srgbClr val="787878">
                    <a:lumMod val="60000"/>
                    <a:lumOff val="40000"/>
                  </a:srgb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pPr/>
              <a:t>‹#›</a:t>
            </a:fld>
            <a:r>
              <a:rPr lang="en-US" sz="1000">
                <a:solidFill>
                  <a:srgbClr val="787878">
                    <a:lumMod val="60000"/>
                    <a:lumOff val="40000"/>
                  </a:srgb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 |  Copyright © 2021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94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0477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28600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242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476250" indent="-104775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5" orient="horz" pos="4008">
          <p15:clr>
            <a:srgbClr val="F26B43"/>
          </p15:clr>
        </p15:guide>
        <p15:guide id="49" orient="horz" pos="432">
          <p15:clr>
            <a:srgbClr val="F26B43"/>
          </p15:clr>
        </p15:guide>
        <p15:guide id="68" orient="horz" pos="4104">
          <p15:clr>
            <a:srgbClr val="F26B43"/>
          </p15:clr>
        </p15:guide>
        <p15:guide id="69" orient="horz" pos="2088">
          <p15:clr>
            <a:srgbClr val="F26B43"/>
          </p15:clr>
        </p15:guide>
        <p15:guide id="70" orient="horz" pos="1080">
          <p15:clr>
            <a:srgbClr val="F26B43"/>
          </p15:clr>
        </p15:guide>
        <p15:guide id="71" orient="horz" pos="216">
          <p15:clr>
            <a:srgbClr val="F26B43"/>
          </p15:clr>
        </p15:guide>
        <p15:guide id="72" pos="3840">
          <p15:clr>
            <a:srgbClr val="F26B43"/>
          </p15:clr>
        </p15:guide>
        <p15:guide id="73" pos="3936">
          <p15:clr>
            <a:srgbClr val="F26B43"/>
          </p15:clr>
        </p15:guide>
        <p15:guide id="74" pos="288">
          <p15:clr>
            <a:srgbClr val="F26B43"/>
          </p15:clr>
        </p15:guide>
        <p15:guide id="75" pos="4960">
          <p15:clr>
            <a:srgbClr val="F26B43"/>
          </p15:clr>
        </p15:guide>
        <p15:guide id="76" pos="3744">
          <p15:clr>
            <a:srgbClr val="F26B43"/>
          </p15:clr>
        </p15:guide>
        <p15:guide id="77" pos="2720">
          <p15:clr>
            <a:srgbClr val="F26B43"/>
          </p15:clr>
        </p15:guide>
        <p15:guide id="78" pos="2528">
          <p15:clr>
            <a:srgbClr val="F26B43"/>
          </p15:clr>
        </p15:guide>
        <p15:guide id="79" pos="1312">
          <p15:clr>
            <a:srgbClr val="F26B43"/>
          </p15:clr>
        </p15:guide>
        <p15:guide id="80" pos="1504">
          <p15:clr>
            <a:srgbClr val="F26B43"/>
          </p15:clr>
        </p15:guide>
        <p15:guide id="81" pos="5152">
          <p15:clr>
            <a:srgbClr val="F26B43"/>
          </p15:clr>
        </p15:guide>
        <p15:guide id="82" pos="6176">
          <p15:clr>
            <a:srgbClr val="F26B43"/>
          </p15:clr>
        </p15:guide>
        <p15:guide id="83" pos="6368">
          <p15:clr>
            <a:srgbClr val="F26B43"/>
          </p15:clr>
        </p15:guide>
        <p15:guide id="84" pos="7392">
          <p15:clr>
            <a:srgbClr val="F26B43"/>
          </p15:clr>
        </p15:guide>
        <p15:guide id="85" orient="horz" pos="2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DELIVERY METHODOLOGY &amp; OUTCOMES</a:t>
            </a: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FC226FBD-C6D7-4B47-A1C0-594F911CFB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295" y="682940"/>
            <a:ext cx="11277600" cy="472109"/>
          </a:xfrm>
        </p:spPr>
        <p:txBody>
          <a:bodyPr/>
          <a:lstStyle/>
          <a:p>
            <a:pPr>
              <a:spcAft>
                <a:spcPts val="3000"/>
              </a:spcAft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1754C-5DE8-7F16-4CCB-6BFE82707E87}"/>
              </a:ext>
            </a:extLst>
          </p:cNvPr>
          <p:cNvSpPr txBox="1"/>
          <p:nvPr/>
        </p:nvSpPr>
        <p:spPr>
          <a:xfrm>
            <a:off x="8602611" y="3905329"/>
            <a:ext cx="2448232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400" dirty="0">
                <a:solidFill>
                  <a:schemeClr val="bg1"/>
                </a:solidFill>
              </a:rPr>
              <a:t>Conduct cost benefit</a:t>
            </a:r>
          </a:p>
          <a:p>
            <a:pPr algn="ctr">
              <a:spcBef>
                <a:spcPts val="600"/>
              </a:spcBef>
              <a:buSzPct val="100000"/>
            </a:pPr>
            <a:r>
              <a:rPr lang="en-US" sz="1400" dirty="0">
                <a:solidFill>
                  <a:schemeClr val="bg1"/>
                </a:solidFill>
              </a:rPr>
              <a:t>analysis related to false positives/negatives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8FBC01-DB25-0A44-C188-043827F9759D}"/>
              </a:ext>
            </a:extLst>
          </p:cNvPr>
          <p:cNvSpPr/>
          <p:nvPr/>
        </p:nvSpPr>
        <p:spPr bwMode="gray">
          <a:xfrm>
            <a:off x="9517115" y="3205956"/>
            <a:ext cx="822960" cy="82296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9F029B-5380-4543-F5C7-DAD7485A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2" y="1817024"/>
            <a:ext cx="857183" cy="8486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F1EC89-BB9E-233D-D56B-92C02A506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336" y="1831959"/>
            <a:ext cx="857182" cy="8398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65BD89C-1126-62C9-556E-261FCFDCF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382" y="1841241"/>
            <a:ext cx="857182" cy="8406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0D0387-29F7-DA60-9AA0-F36B75750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635" y="1774376"/>
            <a:ext cx="822960" cy="881149"/>
          </a:xfrm>
          <a:prstGeom prst="rect">
            <a:avLst/>
          </a:prstGeom>
        </p:spPr>
      </p:pic>
      <p:sp>
        <p:nvSpPr>
          <p:cNvPr id="49" name="Minus Sign 48">
            <a:extLst>
              <a:ext uri="{FF2B5EF4-FFF2-40B4-BE49-F238E27FC236}">
                <a16:creationId xmlns:a16="http://schemas.microsoft.com/office/drawing/2014/main" id="{42299F50-5033-C01A-F9FA-4804FEDC96A4}"/>
              </a:ext>
            </a:extLst>
          </p:cNvPr>
          <p:cNvSpPr/>
          <p:nvPr/>
        </p:nvSpPr>
        <p:spPr bwMode="gray">
          <a:xfrm>
            <a:off x="-1641631" y="1483203"/>
            <a:ext cx="15268072" cy="207057"/>
          </a:xfrm>
          <a:prstGeom prst="mathMinus">
            <a:avLst/>
          </a:prstGeom>
          <a:solidFill>
            <a:srgbClr val="0097A9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FE79F3-1B3C-EF5A-FED4-FE61FE8F345B}"/>
              </a:ext>
            </a:extLst>
          </p:cNvPr>
          <p:cNvSpPr txBox="1"/>
          <p:nvPr/>
        </p:nvSpPr>
        <p:spPr>
          <a:xfrm>
            <a:off x="463295" y="680091"/>
            <a:ext cx="102809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more complex approach to handling imbalances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EB0B09-DD87-B6A7-27B8-C8A425A8B917}"/>
              </a:ext>
            </a:extLst>
          </p:cNvPr>
          <p:cNvSpPr txBox="1"/>
          <p:nvPr/>
        </p:nvSpPr>
        <p:spPr>
          <a:xfrm>
            <a:off x="463295" y="1249036"/>
            <a:ext cx="277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Services + Solutions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676DFD-6441-1B01-0793-5BC6C3BA7AAC}"/>
              </a:ext>
            </a:extLst>
          </p:cNvPr>
          <p:cNvSpPr txBox="1"/>
          <p:nvPr/>
        </p:nvSpPr>
        <p:spPr>
          <a:xfrm>
            <a:off x="1230324" y="1812003"/>
            <a:ext cx="187302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313131"/>
                </a:solidFill>
              </a:rPr>
              <a:t>Class Weight or Loss Function Application</a:t>
            </a:r>
            <a:endParaRPr lang="en-US" dirty="0">
              <a:solidFill>
                <a:srgbClr val="31313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F6B83C-9443-7663-0F14-1C34F91BF26D}"/>
              </a:ext>
            </a:extLst>
          </p:cNvPr>
          <p:cNvSpPr txBox="1"/>
          <p:nvPr/>
        </p:nvSpPr>
        <p:spPr>
          <a:xfrm>
            <a:off x="4133029" y="1799571"/>
            <a:ext cx="162426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313131"/>
                </a:solidFill>
              </a:rPr>
              <a:t>Performance Metrics Selection</a:t>
            </a:r>
            <a:endParaRPr lang="en-US" dirty="0">
              <a:solidFill>
                <a:srgbClr val="31313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2AE70A-0AC2-E734-5469-CB4ACD7E8BD9}"/>
              </a:ext>
            </a:extLst>
          </p:cNvPr>
          <p:cNvSpPr txBox="1"/>
          <p:nvPr/>
        </p:nvSpPr>
        <p:spPr>
          <a:xfrm>
            <a:off x="6954265" y="1804272"/>
            <a:ext cx="20458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313131"/>
                </a:solidFill>
              </a:rPr>
              <a:t>Goal in Metric Selection</a:t>
            </a:r>
            <a:endParaRPr lang="en-US" dirty="0">
              <a:solidFill>
                <a:srgbClr val="31313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DBE089-3C7D-0337-C11E-3B6388197A6A}"/>
              </a:ext>
            </a:extLst>
          </p:cNvPr>
          <p:cNvSpPr txBox="1"/>
          <p:nvPr/>
        </p:nvSpPr>
        <p:spPr>
          <a:xfrm>
            <a:off x="9928595" y="1816019"/>
            <a:ext cx="209349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313131"/>
                </a:solidFill>
              </a:rPr>
              <a:t>Models Performance Evaluation</a:t>
            </a:r>
            <a:endParaRPr lang="en-US" dirty="0">
              <a:solidFill>
                <a:srgbClr val="313131"/>
              </a:solidFill>
            </a:endParaRPr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4D79E1D3-7752-33C8-BC18-F44CBF0C454D}"/>
              </a:ext>
            </a:extLst>
          </p:cNvPr>
          <p:cNvSpPr/>
          <p:nvPr/>
        </p:nvSpPr>
        <p:spPr bwMode="gray">
          <a:xfrm>
            <a:off x="-1641631" y="2958242"/>
            <a:ext cx="15268072" cy="207057"/>
          </a:xfrm>
          <a:prstGeom prst="mathMinus">
            <a:avLst/>
          </a:prstGeom>
          <a:solidFill>
            <a:srgbClr val="0097A9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ctiv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1E8659-374E-E639-952F-07564A392614}"/>
              </a:ext>
            </a:extLst>
          </p:cNvPr>
          <p:cNvSpPr txBox="1"/>
          <p:nvPr/>
        </p:nvSpPr>
        <p:spPr>
          <a:xfrm>
            <a:off x="366652" y="3185197"/>
            <a:ext cx="2612318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ADVISE</a:t>
            </a:r>
          </a:p>
          <a:p>
            <a:pPr>
              <a:spcBef>
                <a:spcPts val="600"/>
              </a:spcBef>
              <a:buSzPct val="100000"/>
            </a:pPr>
            <a:endParaRPr lang="en-US" b="1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13131"/>
                </a:solidFill>
              </a:rPr>
              <a:t>Reprocessing the entire transactions after building the model? 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13131"/>
                </a:solidFill>
              </a:rPr>
              <a:t>Class Weight or Loss Function to increase the cost of the failing minority class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31313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C8BD1F-AE27-31F5-27FA-965BA807F29F}"/>
              </a:ext>
            </a:extLst>
          </p:cNvPr>
          <p:cNvSpPr txBox="1"/>
          <p:nvPr/>
        </p:nvSpPr>
        <p:spPr>
          <a:xfrm>
            <a:off x="3344522" y="3205956"/>
            <a:ext cx="2048299" cy="2523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REVIEW</a:t>
            </a:r>
          </a:p>
          <a:p>
            <a:pPr>
              <a:spcBef>
                <a:spcPts val="600"/>
              </a:spcBef>
              <a:buSzPct val="100000"/>
            </a:pPr>
            <a:endParaRPr lang="en-US" b="1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13131"/>
                </a:solidFill>
              </a:rPr>
              <a:t>Forget the Accuracy Metric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13131"/>
                </a:solidFill>
              </a:rPr>
              <a:t>Classification Report &amp; Confusion Matrix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45A7A7-65CB-02F1-2C5B-912DD91366E8}"/>
              </a:ext>
            </a:extLst>
          </p:cNvPr>
          <p:cNvSpPr txBox="1"/>
          <p:nvPr/>
        </p:nvSpPr>
        <p:spPr>
          <a:xfrm>
            <a:off x="6391208" y="3220356"/>
            <a:ext cx="258224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OPERATE</a:t>
            </a:r>
          </a:p>
          <a:p>
            <a:pPr>
              <a:spcBef>
                <a:spcPts val="600"/>
              </a:spcBef>
              <a:buSzPct val="100000"/>
            </a:pPr>
            <a:endParaRPr lang="en-US" b="1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13131"/>
                </a:solidFill>
              </a:rPr>
              <a:t>Optimize Performance on the imbalance production</a:t>
            </a:r>
          </a:p>
          <a:p>
            <a:pPr>
              <a:spcBef>
                <a:spcPts val="600"/>
              </a:spcBef>
              <a:buSzPct val="100000"/>
            </a:pPr>
            <a:endParaRPr lang="en-US" b="1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13131"/>
                </a:solidFill>
              </a:rPr>
              <a:t>Recall &amp; Precision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13131"/>
                </a:solidFill>
              </a:rPr>
              <a:t>Confusion Matrix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5E39E9-A4D7-C48F-3178-9EBD9820BF9E}"/>
              </a:ext>
            </a:extLst>
          </p:cNvPr>
          <p:cNvSpPr txBox="1"/>
          <p:nvPr/>
        </p:nvSpPr>
        <p:spPr>
          <a:xfrm>
            <a:off x="9222574" y="3201998"/>
            <a:ext cx="2247355" cy="2800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EVALUATE</a:t>
            </a:r>
          </a:p>
          <a:p>
            <a:pPr>
              <a:spcBef>
                <a:spcPts val="600"/>
              </a:spcBef>
              <a:buSzPct val="100000"/>
            </a:pPr>
            <a:endParaRPr lang="en-US" b="1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13131"/>
                </a:solidFill>
              </a:rPr>
              <a:t>Result-driven Decision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13131"/>
                </a:solidFill>
              </a:rPr>
              <a:t>Classifiers results: ANNs, XGBoost, Random Forest, Decision Trees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851EB5-580A-1504-4BB1-359D73263B63}"/>
              </a:ext>
            </a:extLst>
          </p:cNvPr>
          <p:cNvCxnSpPr>
            <a:cxnSpLocks/>
          </p:cNvCxnSpPr>
          <p:nvPr/>
        </p:nvCxnSpPr>
        <p:spPr>
          <a:xfrm>
            <a:off x="9098015" y="3258677"/>
            <a:ext cx="0" cy="31736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FCB6C6-DA12-97AF-0B16-4E5B7D438A68}"/>
              </a:ext>
            </a:extLst>
          </p:cNvPr>
          <p:cNvCxnSpPr>
            <a:cxnSpLocks/>
          </p:cNvCxnSpPr>
          <p:nvPr/>
        </p:nvCxnSpPr>
        <p:spPr>
          <a:xfrm>
            <a:off x="6103620" y="3205956"/>
            <a:ext cx="0" cy="31736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597A1C-858D-DC48-EF43-1A05690C6606}"/>
              </a:ext>
            </a:extLst>
          </p:cNvPr>
          <p:cNvCxnSpPr>
            <a:cxnSpLocks/>
          </p:cNvCxnSpPr>
          <p:nvPr/>
        </p:nvCxnSpPr>
        <p:spPr>
          <a:xfrm>
            <a:off x="3103352" y="3165299"/>
            <a:ext cx="0" cy="31736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403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254FBE8-93F2-FFDC-5779-7000F3F0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5" y="228599"/>
            <a:ext cx="5673951" cy="50210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E943D4-4A9C-74EC-FFF6-DE722E18ACE0}"/>
              </a:ext>
            </a:extLst>
          </p:cNvPr>
          <p:cNvSpPr txBox="1"/>
          <p:nvPr/>
        </p:nvSpPr>
        <p:spPr>
          <a:xfrm>
            <a:off x="1436371" y="5474817"/>
            <a:ext cx="33832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Best Performer – XGBoost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A87C8-D7B1-C1BE-C067-2BE18786B562}"/>
              </a:ext>
            </a:extLst>
          </p:cNvPr>
          <p:cNvSpPr txBox="1"/>
          <p:nvPr/>
        </p:nvSpPr>
        <p:spPr>
          <a:xfrm>
            <a:off x="7372350" y="228599"/>
            <a:ext cx="4584955" cy="9079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: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Classification model used for imbalanced data.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31313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64D1E-2E57-E6B1-E816-FC19EAC6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830840"/>
            <a:ext cx="4041011" cy="2598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3D427-920F-0B2C-DBE9-8214E7DAA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299" y="3737497"/>
            <a:ext cx="4171265" cy="2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487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E83B36FFC724A9240E225B54317A1" ma:contentTypeVersion="6" ma:contentTypeDescription="Create a new document." ma:contentTypeScope="" ma:versionID="a9097638c85feb605e6d56d231e7d47d">
  <xsd:schema xmlns:xsd="http://www.w3.org/2001/XMLSchema" xmlns:xs="http://www.w3.org/2001/XMLSchema" xmlns:p="http://schemas.microsoft.com/office/2006/metadata/properties" xmlns:ns2="5fe53077-5474-4d70-80a5-960a32d6b237" xmlns:ns3="1195e36b-a585-409f-b7ea-8dd1a8062117" targetNamespace="http://schemas.microsoft.com/office/2006/metadata/properties" ma:root="true" ma:fieldsID="4093aa8c7afb372978cfb34af6f1cc51" ns2:_="" ns3:_="">
    <xsd:import namespace="5fe53077-5474-4d70-80a5-960a32d6b237"/>
    <xsd:import namespace="1195e36b-a585-409f-b7ea-8dd1a80621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53077-5474-4d70-80a5-960a32d6b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5e36b-a585-409f-b7ea-8dd1a80621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FA351D-654D-4639-8392-EF18666D1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B8099A-388D-4C20-8D49-C35DD4A9866A}">
  <ds:schemaRefs>
    <ds:schemaRef ds:uri="1195e36b-a585-409f-b7ea-8dd1a8062117"/>
    <ds:schemaRef ds:uri="5fe53077-5474-4d70-80a5-960a32d6b2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4137AA-C138-4542-9729-312DDC3BEE2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10893</TotalTime>
  <Words>308</Words>
  <Application>Microsoft Office PowerPoint</Application>
  <PresentationFormat>Widescreen</PresentationFormat>
  <Paragraphs>46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source-serif-pro</vt:lpstr>
      <vt:lpstr>Verdana</vt:lpstr>
      <vt:lpstr>Wingdings</vt:lpstr>
      <vt:lpstr>Wingdings 2</vt:lpstr>
      <vt:lpstr>Deloitte Brand Theme</vt:lpstr>
      <vt:lpstr>think-cell Slide</vt:lpstr>
      <vt:lpstr>DELIVERY METHODOLOGY &amp;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HCM Transition Playbook</dc:title>
  <dc:creator>Daughtry, Tami</dc:creator>
  <cp:lastModifiedBy>Yao-Bai, Zomi</cp:lastModifiedBy>
  <cp:revision>71</cp:revision>
  <dcterms:created xsi:type="dcterms:W3CDTF">2021-11-23T13:40:48Z</dcterms:created>
  <dcterms:modified xsi:type="dcterms:W3CDTF">2023-08-09T09:35:07Z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2021-11-23T13:40:48Z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f7f931ad-42af-4a83-a009-cafd0bac5c1a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0x0101005E0E83B36FFC724A9240E225B54317A1</vt:lpwstr>
  </property>
</Properties>
</file>