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74" r:id="rId3"/>
    <p:sldId id="289" r:id="rId4"/>
    <p:sldId id="290" r:id="rId5"/>
    <p:sldId id="292" r:id="rId6"/>
    <p:sldId id="311" r:id="rId7"/>
    <p:sldId id="322" r:id="rId8"/>
    <p:sldId id="321" r:id="rId9"/>
    <p:sldId id="312" r:id="rId10"/>
    <p:sldId id="331" r:id="rId11"/>
    <p:sldId id="315" r:id="rId12"/>
    <p:sldId id="326" r:id="rId13"/>
    <p:sldId id="313" r:id="rId14"/>
    <p:sldId id="318" r:id="rId15"/>
    <p:sldId id="329" r:id="rId16"/>
    <p:sldId id="327" r:id="rId17"/>
    <p:sldId id="328" r:id="rId18"/>
    <p:sldId id="305" r:id="rId19"/>
    <p:sldId id="310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5853" autoAdjust="0"/>
  </p:normalViewPr>
  <p:slideViewPr>
    <p:cSldViewPr>
      <p:cViewPr varScale="1">
        <p:scale>
          <a:sx n="108" d="100"/>
          <a:sy n="108" d="100"/>
        </p:scale>
        <p:origin x="108" y="96"/>
      </p:cViewPr>
      <p:guideLst>
        <p:guide pos="3840"/>
        <p:guide pos="6816"/>
        <p:guide pos="8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8/30/2016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8/30/2016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6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4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4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6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4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8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8/30/2016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-2875" y="1143000"/>
            <a:ext cx="12188826" cy="2286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pic>
        <p:nvPicPr>
          <p:cNvPr id="8" name="858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0" y="152400"/>
            <a:ext cx="685800" cy="8382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8/30/2016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8/30/2016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8/30/2016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8/30/2016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sta.org/" TargetMode="External"/><Relationship Id="rId2" Type="http://schemas.openxmlformats.org/officeDocument/2006/relationships/hyperlink" Target="http://www.forbes.com/sites/darrenheitner/2015/09/16/the-hyper-growth-of-daily-fantasy-sports-is-going-to-change-our-culture-and-our-laws/#3e03f7eb5f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228600"/>
            <a:ext cx="1165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/>
              <a:t>Fantasy Golf Using a </a:t>
            </a:r>
          </a:p>
          <a:p>
            <a:pPr algn="ctr"/>
            <a:r>
              <a:rPr lang="en-GB" sz="4000" dirty="0" smtClean="0"/>
              <a:t>Data Driven Genetic Algorithm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8674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Shane Rooney							Supervisor: Mr</a:t>
            </a:r>
            <a:r>
              <a:rPr lang="en-US" dirty="0"/>
              <a:t>. </a:t>
            </a:r>
            <a:r>
              <a:rPr lang="en-US" dirty="0" smtClean="0"/>
              <a:t>Matthias Glowatz </a:t>
            </a:r>
          </a:p>
        </p:txBody>
      </p:sp>
      <p:pic>
        <p:nvPicPr>
          <p:cNvPr id="15" name="8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6600" y="381000"/>
            <a:ext cx="685800" cy="9144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676400"/>
            <a:ext cx="6819900" cy="38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/>
              <a:t>Results – GA Form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</p:spPr>
            <p:txBody>
              <a:bodyPr>
                <a:normAutofit/>
              </a:bodyPr>
              <a:lstStyle/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𝑥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IE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𝑆𝐺𝑇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2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𝐺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+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𝑆𝐺𝑃𝑢𝑡𝑡</m:t>
                      </m:r>
                    </m:oMath>
                  </m:oMathPara>
                </a14:m>
                <a:endParaRPr lang="en-US" sz="2400" dirty="0"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   </m:t>
                    </m:r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  <m:r>
                      <a:rPr lang="en-IE" sz="24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[</m:t>
                    </m:r>
                    <m:r>
                      <a:rPr lang="en-IE" sz="2400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𝐴𝑣𝑔𝑆𝑐𝑜𝑟𝑒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𝐵𝑖𝑟𝑑𝑖𝑒𝐵𝑜𝑔𝑒𝑦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𝑆𝐺𝑇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𝐺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𝑆𝐺𝑃𝑢𝑡𝑡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)/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𝐴𝑣𝑔𝑃𝑜𝑠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IE" sz="2400" dirty="0">
                    <a:ea typeface="Times New Roman"/>
                    <a:cs typeface="Times New Roman"/>
                    <a:sym typeface="Times New Roman"/>
                  </a:rPr>
                  <a:t>   </a:t>
                </a:r>
                <a:endParaRPr lang="en-IE" sz="2400" i="1" dirty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IE" sz="2400" dirty="0" smtClean="0">
                    <a:ea typeface="Times New Roman"/>
                    <a:cs typeface="Times New Roman"/>
                    <a:sym typeface="Times New Roman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𝐹𝐺𝑃𝑜𝑖𝑛𝑡𝑠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𝐶𝑜𝑢𝑟𝑠𝑒𝐻𝑖𝑠𝑡𝑜𝑟𝑦</m:t>
                    </m:r>
                  </m:oMath>
                </a14:m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6189"/>
              </p:ext>
            </p:extLst>
          </p:nvPr>
        </p:nvGraphicFramePr>
        <p:xfrm>
          <a:off x="1600200" y="3124200"/>
          <a:ext cx="8839200" cy="30129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90800"/>
                <a:gridCol w="1828800"/>
                <a:gridCol w="2057399"/>
                <a:gridCol w="2362201"/>
              </a:tblGrid>
              <a:tr h="273858"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r>
                        <a:rPr lang="en-IE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(€M)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Form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Finish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Grace, Branden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15.74024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Kuchar, Matt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Hatton, Tyrrell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Koepka, Brooks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Summerhays, Daniel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Furyk, Jim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9.147143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Reed, Patrick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Holmes, J.B.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8.948611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Lowry, Shane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8.863678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Johnson, Zach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8.773282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/>
              <a:t>Results – GA Form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</p:spPr>
            <p:txBody>
              <a:bodyPr>
                <a:normAutofit/>
              </a:bodyPr>
              <a:lstStyle/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𝑥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IE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𝑆𝐺𝑇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2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𝐺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+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𝑆𝐺𝑃𝑢𝑡𝑡</m:t>
                      </m:r>
                    </m:oMath>
                  </m:oMathPara>
                </a14:m>
                <a:endParaRPr lang="en-US" sz="2400" dirty="0"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   </m:t>
                    </m:r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  <m:r>
                      <a:rPr lang="en-IE" sz="24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[</m:t>
                    </m:r>
                    <m:r>
                      <a:rPr lang="en-IE" sz="2400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𝐴𝑣𝑔𝑆𝑐𝑜𝑟𝑒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𝐵𝑖𝑟𝑑𝑖𝑒𝐵𝑜𝑔𝑒𝑦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𝑆𝐺𝑇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𝐺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𝑆𝐺𝑃𝑢𝑡𝑡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)/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𝐴𝑣𝑔𝑃𝑜𝑠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IE" sz="2400" dirty="0">
                    <a:ea typeface="Times New Roman"/>
                    <a:cs typeface="Times New Roman"/>
                    <a:sym typeface="Times New Roman"/>
                  </a:rPr>
                  <a:t>   </a:t>
                </a:r>
                <a:endParaRPr lang="en-IE" sz="2400" i="1" dirty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IE" sz="2400" dirty="0" smtClean="0">
                    <a:ea typeface="Times New Roman"/>
                    <a:cs typeface="Times New Roman"/>
                    <a:sym typeface="Times New Roman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𝐹𝐺𝑃𝑜𝑖𝑛𝑡𝑠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𝐶𝑜𝑢𝑟𝑠𝑒𝐻𝑖𝑠𝑡𝑜𝑟𝑦</m:t>
                    </m:r>
                  </m:oMath>
                </a14:m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4284"/>
              </p:ext>
            </p:extLst>
          </p:nvPr>
        </p:nvGraphicFramePr>
        <p:xfrm>
          <a:off x="1600200" y="3124200"/>
          <a:ext cx="8839200" cy="30129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90800"/>
                <a:gridCol w="1828800"/>
                <a:gridCol w="2057399"/>
                <a:gridCol w="2362201"/>
              </a:tblGrid>
              <a:tr h="273858"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r>
                        <a:rPr lang="en-IE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(€M)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Form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Finish</a:t>
                      </a:r>
                      <a:endParaRPr lang="en-I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Grace, Branden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15.74024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</a:t>
                      </a: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Kuchar, Matt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Hatton, Tyrrell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Koepka, Brooks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Summerhays, Daniel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Furyk, Jim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9.147143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Reed, Patrick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Top25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Holmes, J.B.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8.948611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</a:t>
                      </a: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Lowry, Shane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8.863678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</a:t>
                      </a:r>
                    </a:p>
                  </a:txBody>
                  <a:tcPr marL="9525" marR="9525" marT="9525" marB="0" anchor="b"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Johnson, Zach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8.773282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26th-CUTLINE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Genetic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ea typeface="Times New Roman"/>
                <a:cs typeface="Times New Roman"/>
                <a:sym typeface="Times New Roman"/>
              </a:rPr>
              <a:t>Genetic Algorithm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Input relevant golfers with value and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“Form Indicator”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Maximise Form (team value &lt; €100 Million)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Output Fantasy Golf Team of 10 Golfers</a:t>
            </a: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70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Genetic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ea typeface="Times New Roman"/>
                <a:cs typeface="Times New Roman"/>
                <a:sym typeface="Times New Roman"/>
              </a:rPr>
              <a:t>Genetic Algorithm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Input relevant golfers with value and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“Form Indicator”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Maximise Form (team value &lt; €100 Million)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Output Fantasy Golf Team of 10 Golfers</a:t>
            </a: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92418"/>
              </p:ext>
            </p:extLst>
          </p:nvPr>
        </p:nvGraphicFramePr>
        <p:xfrm>
          <a:off x="1600200" y="3200400"/>
          <a:ext cx="81280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15965"/>
              </p:ext>
            </p:extLst>
          </p:nvPr>
        </p:nvGraphicFramePr>
        <p:xfrm>
          <a:off x="1600200" y="3124200"/>
          <a:ext cx="8839200" cy="3185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90800"/>
                <a:gridCol w="1828800"/>
                <a:gridCol w="2057399"/>
                <a:gridCol w="2362201"/>
              </a:tblGrid>
              <a:tr h="273858"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r>
                        <a:rPr lang="en-IE" sz="13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(€M)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Form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Finish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Grace, Branden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15.74024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Kuchar, Matt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13.86964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Summerhays, Daniel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12.16567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kern="120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Simpson, Webb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8.435362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Molder, Bryce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7.465838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Furyk, Jim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9.147143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kern="120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Chappell, Kevin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7.993202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Koepka, Brooks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kern="120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Hoffman, Charley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8.195456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kern="120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Hatton, Tyrrell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300" b="1" kern="120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Genetic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ea typeface="Times New Roman"/>
                <a:cs typeface="Times New Roman"/>
                <a:sym typeface="Times New Roman"/>
              </a:rPr>
              <a:t>Genetic Algorithm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Input relevant golfers with value and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“Form Indicator”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Maximise Form (team value &lt; €100 Million)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Output Fantasy Golf Team of 10 Golfers</a:t>
            </a: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92418"/>
              </p:ext>
            </p:extLst>
          </p:nvPr>
        </p:nvGraphicFramePr>
        <p:xfrm>
          <a:off x="1600200" y="3200400"/>
          <a:ext cx="81280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3369"/>
              </p:ext>
            </p:extLst>
          </p:nvPr>
        </p:nvGraphicFramePr>
        <p:xfrm>
          <a:off x="1600200" y="3124200"/>
          <a:ext cx="8839200" cy="3185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90800"/>
                <a:gridCol w="1828800"/>
                <a:gridCol w="2057399"/>
                <a:gridCol w="2362201"/>
              </a:tblGrid>
              <a:tr h="273858"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r>
                        <a:rPr lang="en-IE" sz="13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(€M)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Form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Finish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Grace, Branden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15.74024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</a:t>
                      </a:r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Kuchar, Matt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13.86964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  <a:r>
                        <a:rPr lang="en-IE" sz="1300" b="1" baseline="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25</a:t>
                      </a:r>
                      <a:endParaRPr lang="en-IE" sz="13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Summerhays, Daniel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12.16567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25</a:t>
                      </a: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Simpson, Webb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8.435362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26-CutLine</a:t>
                      </a:r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Molder, Bryce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7.465838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26-CutLine</a:t>
                      </a:r>
                      <a:endParaRPr lang="en-IE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Furyk, Jim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9.147143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25</a:t>
                      </a: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Chappell, Kevin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7.993202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</a:t>
                      </a: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Koepka, Brooks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25</a:t>
                      </a: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Hoffman, Charley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8.195456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25</a:t>
                      </a:r>
                    </a:p>
                  </a:txBody>
                  <a:tcPr/>
                </a:tc>
              </a:tr>
              <a:tr h="273858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Hatton, Tyrrell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Genetic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Statistical Analysis using Students t-test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2400" dirty="0" smtClean="0">
              <a:ea typeface="Times New Roman"/>
              <a:cs typeface="Times New Roman"/>
              <a:sym typeface="Times New Roman"/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 baseline="-25000" dirty="0" smtClean="0"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 : Difference between participant mean and GA mean is zero</a:t>
            </a:r>
          </a:p>
          <a:p>
            <a:pPr marL="2286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 baseline="-25000" dirty="0" smtClean="0"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GA 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mean is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greater than participant mean</a:t>
            </a:r>
            <a:endParaRPr lang="en-US" sz="1800" dirty="0">
              <a:ea typeface="Times New Roman"/>
              <a:cs typeface="Times New Roman"/>
              <a:sym typeface="Times New Roman"/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1800" dirty="0">
              <a:ea typeface="Times New Roman"/>
              <a:cs typeface="Times New Roman"/>
              <a:sym typeface="Times New Roman"/>
            </a:endParaRP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Null Hypothesis rejected for all tournaments</a:t>
            </a: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ea typeface="Times New Roman"/>
                <a:cs typeface="Times New Roman"/>
                <a:sym typeface="Times New Roman"/>
              </a:rPr>
              <a:t>Significant evidence to suggest GA performs better than the mean</a:t>
            </a: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marL="548640" lvl="1" indent="0">
              <a:spcBef>
                <a:spcPts val="0"/>
              </a:spcBef>
              <a:buSzPct val="100000"/>
              <a:buNone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04710"/>
              </p:ext>
            </p:extLst>
          </p:nvPr>
        </p:nvGraphicFramePr>
        <p:xfrm>
          <a:off x="1600200" y="2209800"/>
          <a:ext cx="8991600" cy="115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88833"/>
                <a:gridCol w="1535367"/>
                <a:gridCol w="1219200"/>
                <a:gridCol w="1217515"/>
                <a:gridCol w="1448642"/>
                <a:gridCol w="198204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Tournament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C.I. for Mean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Mean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Mean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r>
                        <a:rPr lang="en-IE" sz="13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Hypothesis</a:t>
                      </a:r>
                      <a:endParaRPr lang="en-IE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Championship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[783, 1024]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903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1018</a:t>
                      </a:r>
                      <a:endParaRPr lang="en-IE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0.03128</a:t>
                      </a:r>
                      <a:endParaRPr lang="en-IE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Canadian Open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[292, 455]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374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2.2x10-16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PGA Championship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[671, 880]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775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2.2x10-16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  <a:endParaRPr lang="en-IE" sz="13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3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Genetic Algorithm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IE" sz="1800" dirty="0" smtClean="0"/>
                  <a:t>Full </a:t>
                </a:r>
                <a:r>
                  <a:rPr lang="en-IE" sz="1800" dirty="0"/>
                  <a:t>Season Mean Score (GA)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E" sz="1800" dirty="0"/>
                      <m:t>≈ 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18841</m:t>
                    </m:r>
                  </m:oMath>
                </a14:m>
                <a:endParaRPr lang="en-IE" sz="1800" dirty="0"/>
              </a:p>
              <a:p>
                <a:pPr marL="45720" indent="0">
                  <a:buNone/>
                </a:pPr>
                <a:r>
                  <a:rPr lang="en-IE" sz="1800" dirty="0"/>
                  <a:t>Full Season Mean Score (Human)</a:t>
                </a:r>
                <a14:m>
                  <m:oMath xmlns:m="http://schemas.openxmlformats.org/officeDocument/2006/math">
                    <m:r>
                      <a:rPr lang="en-IE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sz="1800" dirty="0"/>
                      <m:t>≈</m:t>
                    </m:r>
                    <m:r>
                      <a:rPr lang="en-IE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11628</m:t>
                    </m:r>
                  </m:oMath>
                </a14:m>
                <a:endParaRPr lang="en-IE" sz="1800" dirty="0"/>
              </a:p>
              <a:p>
                <a:pPr marL="45720" indent="0">
                  <a:buNone/>
                </a:pPr>
                <a:endParaRPr lang="en-IE" sz="1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sz="1800" dirty="0" smtClean="0"/>
                  <a:t>Quartile 1 ≈ </a:t>
                </a:r>
                <a:r>
                  <a:rPr lang="en-IE" sz="1800" dirty="0"/>
                  <a:t>0-7500 points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sz="1800" dirty="0"/>
                  <a:t>Median ≈</a:t>
                </a:r>
                <a:r>
                  <a:rPr lang="en-IE" sz="1800" dirty="0" smtClean="0"/>
                  <a:t> </a:t>
                </a:r>
                <a:r>
                  <a:rPr lang="en-IE" sz="1800" dirty="0"/>
                  <a:t>10000 points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sz="1800" dirty="0"/>
                  <a:t>Quartile 3 ≈</a:t>
                </a:r>
                <a:r>
                  <a:rPr lang="en-IE" sz="1800" dirty="0" smtClean="0"/>
                  <a:t> </a:t>
                </a:r>
                <a:r>
                  <a:rPr lang="en-IE" sz="1800" dirty="0"/>
                  <a:t>10000-13000 points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sz="1800" dirty="0"/>
                  <a:t>Quartile 4 ≈</a:t>
                </a:r>
                <a:r>
                  <a:rPr lang="en-IE" sz="1800" dirty="0" smtClean="0"/>
                  <a:t> </a:t>
                </a:r>
                <a:r>
                  <a:rPr lang="en-IE" sz="1800" dirty="0"/>
                  <a:t>13000-24500 </a:t>
                </a:r>
                <a:r>
                  <a:rPr lang="en-IE" sz="1800" dirty="0" smtClean="0"/>
                  <a:t>points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sz="1800" dirty="0" smtClean="0"/>
                  <a:t>Top 10 Percentile </a:t>
                </a:r>
                <a:r>
                  <a:rPr lang="en-IE" sz="1800" dirty="0"/>
                  <a:t>≈</a:t>
                </a:r>
                <a:r>
                  <a:rPr lang="en-IE" sz="1800" dirty="0" smtClean="0"/>
                  <a:t> 17500-24500</a:t>
                </a:r>
                <a:endParaRPr lang="en-IE" sz="1800" dirty="0"/>
              </a:p>
              <a:p>
                <a:pPr marL="548640" lvl="1" indent="0">
                  <a:spcBef>
                    <a:spcPts val="0"/>
                  </a:spcBef>
                  <a:buSzPct val="100000"/>
                  <a:buNone/>
                </a:pPr>
                <a:endParaRPr lang="en-US" sz="2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548640" lvl="1" indent="0">
                  <a:spcBef>
                    <a:spcPts val="0"/>
                  </a:spcBef>
                  <a:buSzPct val="100000"/>
                  <a:buNone/>
                </a:pPr>
                <a:endParaRPr lang="en-US" sz="2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  <a:blipFill rotWithShape="0">
                <a:blip r:embed="rId3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7696200" y="1371599"/>
            <a:ext cx="3962400" cy="44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Measure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353179"/>
          </a:xfrm>
        </p:spPr>
        <p:txBody>
          <a:bodyPr>
            <a:normAutofit/>
          </a:bodyPr>
          <a:lstStyle/>
          <a:p>
            <a:pPr marL="4572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2060"/>
                </a:solidFill>
              </a:rPr>
              <a:t>Aim – gain an advantage over other users by using </a:t>
            </a:r>
            <a:r>
              <a:rPr lang="en-US" sz="1800" dirty="0" smtClean="0">
                <a:solidFill>
                  <a:srgbClr val="002060"/>
                </a:solidFill>
              </a:rPr>
              <a:t>business analytics</a:t>
            </a:r>
            <a:r>
              <a:rPr lang="en-US" sz="1800" dirty="0">
                <a:solidFill>
                  <a:srgbClr val="002060"/>
                </a:solidFill>
              </a:rPr>
              <a:t>, namely </a:t>
            </a:r>
            <a:r>
              <a:rPr lang="en-US" sz="1800" b="1" dirty="0">
                <a:solidFill>
                  <a:srgbClr val="002060"/>
                </a:solidFill>
              </a:rPr>
              <a:t>statistical analysis of form</a:t>
            </a:r>
            <a:r>
              <a:rPr lang="en-US" sz="1800" dirty="0">
                <a:solidFill>
                  <a:srgbClr val="002060"/>
                </a:solidFill>
              </a:rPr>
              <a:t> and a </a:t>
            </a:r>
            <a:r>
              <a:rPr lang="en-US" sz="1800" b="1" dirty="0">
                <a:solidFill>
                  <a:srgbClr val="002060"/>
                </a:solidFill>
              </a:rPr>
              <a:t>genetic algorithm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Successfully created form indicator and GA to select Fantasy Golf team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GA with fitness function based on statistical analysis and data mining performs better than the average human player and could potentially finish in the top 10 percentile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Need to run over full season to measure true benefit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3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Contribution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353179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/>
              <a:t>Academic Contribution</a:t>
            </a:r>
            <a:endParaRPr lang="en-US" sz="1800" b="1" dirty="0"/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Form Indicator for golf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New use of Genetic Algorithm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/>
              <a:t>Business Contribution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Utilise as professional fantasy golf player (DFS)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Insight </a:t>
            </a:r>
            <a:r>
              <a:rPr lang="en-US" sz="1800" dirty="0"/>
              <a:t>into </a:t>
            </a:r>
            <a:r>
              <a:rPr lang="en-US" sz="1800" dirty="0" smtClean="0"/>
              <a:t>player form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Golfers themselves may analyse their form to choose what to work on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Summary tables help identify in-form golfers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Design of GA and data sources with moving averages allow for customisable weights</a:t>
            </a:r>
          </a:p>
        </p:txBody>
      </p:sp>
    </p:spTree>
    <p:extLst>
      <p:ext uri="{BB962C8B-B14F-4D97-AF65-F5344CB8AC3E}">
        <p14:creationId xmlns:p14="http://schemas.microsoft.com/office/powerpoint/2010/main" val="368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Conclusions, Learnings and 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353179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ea typeface="Times New Roman"/>
                <a:cs typeface="Calibri" panose="020F0502020204030204" pitchFamily="34" charset="0"/>
                <a:sym typeface="Times New Roman"/>
              </a:rPr>
              <a:t>Conclusions and Learnings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ShotLink </a:t>
            </a: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data good indicator of form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/>
                <a:cs typeface="Calibri" panose="020F0502020204030204" pitchFamily="34" charset="0"/>
                <a:sym typeface="Times New Roman"/>
              </a:rPr>
              <a:t>GA is a good fit for fantasy sport team </a:t>
            </a: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optimisation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Learned Importance </a:t>
            </a: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of </a:t>
            </a: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EDA and Data Preparation, new commands in R </a:t>
            </a:r>
            <a:endParaRPr lang="en-US" sz="1800" dirty="0" smtClean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1800" dirty="0" smtClean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ea typeface="Times New Roman"/>
                <a:cs typeface="Calibri" panose="020F0502020204030204" pitchFamily="34" charset="0"/>
                <a:sym typeface="Times New Roman"/>
              </a:rPr>
              <a:t>Future Work</a:t>
            </a:r>
            <a:endParaRPr lang="en-US" sz="1800" b="1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Run over more tournaments and try GA with DFS</a:t>
            </a: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Investigate other factors e.g. weather, course layout, seasonal peaks, strength of field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Expand to match-play and Ryder cup team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Times New Roman"/>
                <a:cs typeface="Calibri" panose="020F0502020204030204" pitchFamily="34" charset="0"/>
                <a:sym typeface="Times New Roman"/>
              </a:rPr>
              <a:t>Investigate user interface for weighting features depending on the tournament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81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47800"/>
            <a:ext cx="9509760" cy="4581779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GB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Business </a:t>
            </a:r>
            <a:r>
              <a:rPr lang="en-GB" sz="1800" dirty="0" smtClean="0"/>
              <a:t>Problem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/>
              <a:t>Background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/>
              <a:t>Data Requirements &amp; Methods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/>
              <a:t>Results &amp; Analysis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/>
              <a:t>Contribution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/>
              <a:t>Conclusions </a:t>
            </a:r>
            <a:r>
              <a:rPr lang="en-GB" sz="1800" dirty="0" smtClean="0"/>
              <a:t>&amp; Lessons </a:t>
            </a:r>
            <a:r>
              <a:rPr lang="en-GB" sz="1800" dirty="0" smtClean="0"/>
              <a:t>Learned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447800"/>
            <a:ext cx="3823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6" name="Group 56"/>
          <p:cNvGrpSpPr/>
          <p:nvPr/>
        </p:nvGrpSpPr>
        <p:grpSpPr>
          <a:xfrm>
            <a:off x="6629400" y="76200"/>
            <a:ext cx="5181601" cy="6781800"/>
            <a:chOff x="-279400" y="-254000"/>
            <a:chExt cx="5181600" cy="6781800"/>
          </a:xfrm>
        </p:grpSpPr>
        <p:pic>
          <p:nvPicPr>
            <p:cNvPr id="17" name="115083259_sunset_cropped_3078x2106.jpeg"/>
            <p:cNvPicPr/>
            <p:nvPr/>
          </p:nvPicPr>
          <p:blipFill>
            <a:blip r:embed="rId3">
              <a:extLst/>
            </a:blip>
            <a:srcRect l="11371" t="1540" r="39302" b="2523"/>
            <a:stretch>
              <a:fillRect/>
            </a:stretch>
          </p:blipFill>
          <p:spPr>
            <a:xfrm>
              <a:off x="0" y="0"/>
              <a:ext cx="4648200" cy="6197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" name="Picture 17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79400" y="-254000"/>
              <a:ext cx="5181600" cy="6781800"/>
            </a:xfrm>
            <a:prstGeom prst="rect">
              <a:avLst/>
            </a:prstGeom>
            <a:effectLst/>
          </p:spPr>
        </p:pic>
      </p:grpSp>
      <p:sp>
        <p:nvSpPr>
          <p:cNvPr id="19" name="Rectangle 18"/>
          <p:cNvSpPr/>
          <p:nvPr/>
        </p:nvSpPr>
        <p:spPr>
          <a:xfrm>
            <a:off x="1512474" y="3657600"/>
            <a:ext cx="3541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8" name="Picture 4" descr="http://i.dailymail.co.uk/i/pix/2014/09/28/article-2772519-21BF725400000578-194_964x68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70" y="176212"/>
            <a:ext cx="4926430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Business Problem - Aim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353179"/>
          </a:xfrm>
        </p:spPr>
        <p:txBody>
          <a:bodyPr/>
          <a:lstStyle/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Fantasy Golf and golf data growing </a:t>
            </a:r>
            <a:r>
              <a:rPr lang="en-US" sz="1800" dirty="0" smtClean="0">
                <a:solidFill>
                  <a:srgbClr val="002060"/>
                </a:solidFill>
              </a:rPr>
              <a:t>exponentially so how to take advantage?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Aim – gain an advantage over other users by using business analytics, namely </a:t>
            </a:r>
            <a:r>
              <a:rPr lang="en-US" sz="1800" b="1" dirty="0" smtClean="0">
                <a:solidFill>
                  <a:srgbClr val="002060"/>
                </a:solidFill>
              </a:rPr>
              <a:t>statistical analysis of form</a:t>
            </a:r>
            <a:r>
              <a:rPr lang="en-US" sz="1800" dirty="0" smtClean="0">
                <a:solidFill>
                  <a:srgbClr val="002060"/>
                </a:solidFill>
              </a:rPr>
              <a:t> and a </a:t>
            </a:r>
            <a:r>
              <a:rPr lang="en-US" sz="1800" b="1" dirty="0" smtClean="0">
                <a:solidFill>
                  <a:srgbClr val="002060"/>
                </a:solidFill>
              </a:rPr>
              <a:t>genetic algorithm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2060"/>
              </a:solidFill>
            </a:endParaRPr>
          </a:p>
          <a:p>
            <a:pPr marL="5143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Irish standard fantasy golf game</a:t>
            </a:r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Select 10 golfers</a:t>
            </a:r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Total budget &lt;=  €100 million</a:t>
            </a:r>
            <a:endParaRPr lang="en-US" sz="1800" dirty="0">
              <a:solidFill>
                <a:srgbClr val="111111"/>
              </a:solidFill>
            </a:endParaRPr>
          </a:p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/>
              <a:t>Fantasy Sports and Daily </a:t>
            </a:r>
            <a:r>
              <a:rPr lang="en-US" sz="1800" b="1" dirty="0"/>
              <a:t>Fantasy Sports (</a:t>
            </a:r>
            <a:r>
              <a:rPr lang="en-US" sz="1800" b="1" dirty="0" smtClean="0"/>
              <a:t>DFS)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smtClean="0"/>
              <a:t>1 billion prize funds 2015 ($30m fantasy golf</a:t>
            </a:r>
            <a:r>
              <a:rPr lang="en-US" dirty="0" smtClean="0"/>
              <a:t>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Revenue to reach $15-20 billion (</a:t>
            </a:r>
            <a:r>
              <a:rPr lang="en-US" dirty="0">
                <a:hlinkClick r:id="rId2"/>
              </a:rPr>
              <a:t>Forbes</a:t>
            </a:r>
            <a:r>
              <a:rPr lang="en-US" dirty="0"/>
              <a:t>) by </a:t>
            </a:r>
            <a:r>
              <a:rPr lang="en-US" dirty="0" smtClean="0"/>
              <a:t>2020</a:t>
            </a:r>
            <a:endParaRPr lang="en-US" dirty="0" smtClean="0"/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51.8M </a:t>
            </a:r>
            <a:r>
              <a:rPr lang="en-US" dirty="0" smtClean="0"/>
              <a:t>fantasy sports players in North America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DFS </a:t>
            </a:r>
            <a:r>
              <a:rPr lang="en-US" dirty="0" smtClean="0"/>
              <a:t>players up 7M in 2 years (</a:t>
            </a:r>
            <a:r>
              <a:rPr lang="en-US" dirty="0" smtClean="0">
                <a:hlinkClick r:id="rId3"/>
              </a:rPr>
              <a:t>FSTA.org</a:t>
            </a:r>
            <a:r>
              <a:rPr lang="en-US" dirty="0" smtClean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/>
              <a:t>ShotLink and Golf </a:t>
            </a:r>
            <a:r>
              <a:rPr lang="en-US" sz="1800" b="1" dirty="0" smtClean="0"/>
              <a:t>Analytics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Laser technology since 2003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500+ data points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Strokes Gained </a:t>
            </a:r>
            <a:r>
              <a:rPr lang="en-US" dirty="0" smtClean="0"/>
              <a:t>Statistic (Broadie</a:t>
            </a:r>
            <a:r>
              <a:rPr lang="en-US" dirty="0" smtClean="0"/>
              <a:t>, 2008)</a:t>
            </a:r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lv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/>
              <a:t>Academic Justification</a:t>
            </a:r>
            <a:endParaRPr lang="en-US" sz="1800" b="1" dirty="0"/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New Application of Genetic Algorithm</a:t>
            </a:r>
            <a:endParaRPr lang="en-US" dirty="0"/>
          </a:p>
          <a:p>
            <a:pPr marL="834390" lvl="1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GA chosen as it solves combinatorial </a:t>
            </a:r>
          </a:p>
          <a:p>
            <a:pPr marL="548640" lvl="1" indent="0">
              <a:spcBef>
                <a:spcPts val="0"/>
              </a:spcBef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 optimisation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901952"/>
            <a:ext cx="405011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Sources </a:t>
            </a:r>
            <a:r>
              <a:rPr lang="en-US" sz="4000" dirty="0" smtClean="0"/>
              <a:t>&amp; </a:t>
            </a: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sym typeface="Times New Roman"/>
              </a:rPr>
              <a:t>ShotLink </a:t>
            </a:r>
            <a:r>
              <a:rPr lang="en-US" sz="1800" b="1" dirty="0">
                <a:sym typeface="Times New Roman"/>
              </a:rPr>
              <a:t>Data</a:t>
            </a:r>
          </a:p>
          <a:p>
            <a:pPr marL="22860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sym typeface="Times New Roman"/>
              </a:rPr>
              <a:t>Fantasy </a:t>
            </a:r>
            <a:r>
              <a:rPr lang="en-US" sz="1800" b="1" dirty="0">
                <a:sym typeface="Times New Roman"/>
              </a:rPr>
              <a:t>Golf </a:t>
            </a:r>
            <a:r>
              <a:rPr lang="en-US" sz="1800" b="1" dirty="0" smtClean="0">
                <a:sym typeface="Times New Roman"/>
              </a:rPr>
              <a:t>Data</a:t>
            </a:r>
            <a:r>
              <a:rPr lang="en-US" sz="1800" b="1" baseline="30000" dirty="0" smtClean="0">
                <a:sym typeface="Times New Roman"/>
              </a:rPr>
              <a:t>1</a:t>
            </a:r>
            <a:endParaRPr lang="en-US" sz="1800" b="1" baseline="30000" dirty="0">
              <a:sym typeface="Times New Roman"/>
            </a:endParaRPr>
          </a:p>
          <a:p>
            <a:pPr marL="228600" indent="0">
              <a:spcBef>
                <a:spcPts val="0"/>
              </a:spcBef>
              <a:buSzPct val="100000"/>
              <a:buNone/>
            </a:pPr>
            <a:endParaRPr lang="en-US" sz="1800" dirty="0">
              <a:sym typeface="Times New Roman"/>
            </a:endParaRPr>
          </a:p>
          <a:p>
            <a:pPr marL="22860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sym typeface="Times New Roman"/>
              </a:rPr>
              <a:t>Data </a:t>
            </a:r>
            <a:r>
              <a:rPr lang="en-US" sz="1800" b="1" dirty="0">
                <a:sym typeface="Times New Roman"/>
              </a:rPr>
              <a:t>Mining CRISP-DM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Tukeys Exploratory Data Analysis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Explore Correlations and Classifications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Feature Reduction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Moving YTD Averages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Decision Trees, Regression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Produce “Form Indicator”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ym typeface="Times New Roman"/>
            </a:endParaRPr>
          </a:p>
          <a:p>
            <a:pPr marL="22860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1800" b="1" dirty="0">
                <a:sym typeface="Times New Roman"/>
              </a:rPr>
              <a:t>Genetic </a:t>
            </a:r>
            <a:r>
              <a:rPr lang="en-US" sz="1800" b="1" dirty="0" smtClean="0">
                <a:sym typeface="Times New Roman"/>
              </a:rPr>
              <a:t>Algorithm (GA)</a:t>
            </a:r>
            <a:endParaRPr lang="en-US" sz="1800" b="1" dirty="0">
              <a:sym typeface="Times New Roman"/>
            </a:endParaRP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Input relevant golfers with value </a:t>
            </a:r>
            <a:r>
              <a:rPr lang="en-US" dirty="0" smtClean="0">
                <a:sym typeface="Times New Roman"/>
              </a:rPr>
              <a:t>and </a:t>
            </a:r>
            <a:r>
              <a:rPr lang="en-US" dirty="0">
                <a:sym typeface="Times New Roman"/>
              </a:rPr>
              <a:t>“Form Indicator”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Maximise Form </a:t>
            </a:r>
            <a:r>
              <a:rPr lang="en-US" dirty="0" smtClean="0">
                <a:sym typeface="Times New Roman"/>
              </a:rPr>
              <a:t>(team </a:t>
            </a:r>
            <a:r>
              <a:rPr lang="en-US" dirty="0">
                <a:sym typeface="Times New Roman"/>
              </a:rPr>
              <a:t>value &lt; €100 </a:t>
            </a:r>
            <a:r>
              <a:rPr lang="en-US" dirty="0" smtClean="0">
                <a:sym typeface="Times New Roman"/>
              </a:rPr>
              <a:t>Million)</a:t>
            </a:r>
            <a:endParaRPr lang="en-US" dirty="0">
              <a:sym typeface="Times New Roman"/>
            </a:endParaRP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Output Fantasy Golf Team of 10 </a:t>
            </a:r>
            <a:r>
              <a:rPr lang="en-US" dirty="0" smtClean="0">
                <a:sym typeface="Times New Roman"/>
              </a:rPr>
              <a:t>Golfers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ym typeface="Times New Roman"/>
            </a:endParaRP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1400" baseline="30000" dirty="0">
                <a:sym typeface="Times New Roman"/>
              </a:rPr>
              <a:t>1</a:t>
            </a:r>
            <a:r>
              <a:rPr lang="en-US" sz="1400" dirty="0">
                <a:sym typeface="Times New Roman"/>
              </a:rPr>
              <a:t> </a:t>
            </a:r>
            <a:r>
              <a:rPr lang="en-US" sz="1400" dirty="0" smtClean="0">
                <a:sym typeface="Times New Roman"/>
              </a:rPr>
              <a:t>http://fantasygolf.irishtimes.com</a:t>
            </a:r>
            <a:endParaRPr lang="en-US" sz="1400" dirty="0">
              <a:sym typeface="Times New Roman"/>
            </a:endParaRP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dirty="0">
              <a:sym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1676400"/>
            <a:ext cx="3176588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Data </a:t>
            </a:r>
            <a:r>
              <a:rPr lang="en-US" sz="4000" dirty="0" smtClean="0"/>
              <a:t>Mining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19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9631680" cy="52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9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Data </a:t>
            </a:r>
            <a:r>
              <a:rPr lang="en-US" sz="4000" dirty="0" smtClean="0"/>
              <a:t>Mining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SzPct val="100000"/>
              <a:buNone/>
            </a:pPr>
            <a:endParaRPr lang="en-US" sz="19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06" y="1371600"/>
            <a:ext cx="9536654" cy="52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Best Performing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509760" cy="4127627"/>
          </a:xfrm>
        </p:spPr>
        <p:txBody>
          <a:bodyPr>
            <a:normAutofit/>
          </a:bodyPr>
          <a:lstStyle/>
          <a:p>
            <a:pPr marL="22860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solidFill>
                  <a:srgbClr val="002060"/>
                </a:solidFill>
                <a:sym typeface="Times New Roman"/>
              </a:rPr>
              <a:t>Best Performing </a:t>
            </a:r>
            <a:r>
              <a:rPr lang="en-US" sz="1800" b="1" dirty="0" smtClean="0">
                <a:solidFill>
                  <a:srgbClr val="002060"/>
                </a:solidFill>
                <a:sym typeface="Times New Roman"/>
              </a:rPr>
              <a:t>Features</a:t>
            </a:r>
            <a:r>
              <a:rPr lang="en-US" sz="1800" dirty="0" smtClean="0">
                <a:solidFill>
                  <a:srgbClr val="002060"/>
                </a:solidFill>
                <a:sym typeface="Times New Roman"/>
              </a:rPr>
              <a:t> </a:t>
            </a:r>
            <a:endParaRPr lang="en-US" sz="1800" dirty="0">
              <a:solidFill>
                <a:srgbClr val="002060"/>
              </a:solidFill>
              <a:sym typeface="Times New Roman"/>
            </a:endParaRP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sym typeface="Times New Roman"/>
              </a:rPr>
              <a:t>Strokes Gained </a:t>
            </a:r>
            <a:r>
              <a:rPr lang="en-US" sz="1800" dirty="0">
                <a:solidFill>
                  <a:srgbClr val="002060"/>
                </a:solidFill>
                <a:sym typeface="Times New Roman"/>
              </a:rPr>
              <a:t>Tee-to-Green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sym typeface="Times New Roman"/>
              </a:rPr>
              <a:t>Strokes Gained Putting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sym typeface="Times New Roman"/>
              </a:rPr>
              <a:t>Adjusted Average Score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sym typeface="Times New Roman"/>
              </a:rPr>
              <a:t>Birdie:Bogey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sym typeface="Times New Roman"/>
              </a:rPr>
              <a:t>Average Position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sym typeface="Times New Roman"/>
              </a:rPr>
              <a:t>YTD Fantasy Points</a:t>
            </a:r>
          </a:p>
          <a:p>
            <a:pPr marL="5143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sym typeface="Times New Roman"/>
              </a:rPr>
              <a:t>Course History</a:t>
            </a:r>
          </a:p>
        </p:txBody>
      </p:sp>
    </p:spTree>
    <p:extLst>
      <p:ext uri="{BB962C8B-B14F-4D97-AF65-F5344CB8AC3E}">
        <p14:creationId xmlns:p14="http://schemas.microsoft.com/office/powerpoint/2010/main" val="19441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 – GA Form Indicator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</p:spPr>
            <p:txBody>
              <a:bodyPr>
                <a:normAutofit/>
              </a:bodyPr>
              <a:lstStyle/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𝑥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IE" sz="24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𝑆𝐺𝑇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2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𝐺</m:t>
                      </m:r>
                      <m:r>
                        <a:rPr lang="en-IE" sz="2400" b="0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+</m:t>
                      </m:r>
                      <m:r>
                        <a:rPr lang="en-IE" sz="2400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𝑆𝐺𝑃𝑢𝑡𝑡</m:t>
                      </m:r>
                    </m:oMath>
                  </m:oMathPara>
                </a14:m>
                <a:endParaRPr lang="en-US" sz="2400" dirty="0" smtClean="0"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0">
                  <a:spcBef>
                    <a:spcPts val="0"/>
                  </a:spcBef>
                  <a:buSzPct val="100000"/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   </m:t>
                    </m:r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IE" sz="24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[</m:t>
                    </m:r>
                    <m:r>
                      <a:rPr lang="en-IE" sz="2400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𝐴𝑣𝑔𝑆𝑐𝑜𝑟𝑒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𝐵𝑖𝑟𝑑𝑖𝑒𝐵𝑜𝑔𝑒𝑦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𝑆𝐺𝑇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𝐺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−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𝑆𝐺𝑃𝑢𝑡𝑡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)/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𝐴𝑣𝑔𝑃𝑜𝑠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IE" sz="2400" dirty="0">
                    <a:ea typeface="Times New Roman"/>
                    <a:cs typeface="Times New Roman"/>
                    <a:sym typeface="Times New Roman"/>
                  </a:rPr>
                  <a:t>   </a:t>
                </a:r>
                <a:endParaRPr lang="en-IE" sz="2400" i="1" dirty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IE" sz="2400" dirty="0" smtClean="0">
                    <a:ea typeface="Times New Roman"/>
                    <a:cs typeface="Times New Roman"/>
                    <a:sym typeface="Times New Roman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𝐹𝐺𝑃𝑜𝑖𝑛𝑡𝑠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en-IE" sz="240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𝐶𝑜𝑢𝑟𝑠𝑒𝐻𝑖𝑠𝑡𝑜𝑟𝑦</m:t>
                    </m:r>
                  </m:oMath>
                </a14:m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76400"/>
                <a:ext cx="9509760" cy="41276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1108</Words>
  <Application>Microsoft Office PowerPoint</Application>
  <PresentationFormat>Widescreen</PresentationFormat>
  <Paragraphs>367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Euphemia</vt:lpstr>
      <vt:lpstr>Times New Roman</vt:lpstr>
      <vt:lpstr>Wingdings</vt:lpstr>
      <vt:lpstr>Banded Design Blue 16x9</vt:lpstr>
      <vt:lpstr>PowerPoint Presentation</vt:lpstr>
      <vt:lpstr>Agenda</vt:lpstr>
      <vt:lpstr>Business Problem - Aim</vt:lpstr>
      <vt:lpstr>Background</vt:lpstr>
      <vt:lpstr>Data Sources &amp; Methods</vt:lpstr>
      <vt:lpstr>Results – Data Mining</vt:lpstr>
      <vt:lpstr>Results – Data Mining</vt:lpstr>
      <vt:lpstr>Results – Best Performing Features</vt:lpstr>
      <vt:lpstr>Results – GA Form Indicator</vt:lpstr>
      <vt:lpstr>Results – GA Form Indicator</vt:lpstr>
      <vt:lpstr>Results – GA Form Indicator</vt:lpstr>
      <vt:lpstr>Results – Genetic Algorithm</vt:lpstr>
      <vt:lpstr>Results – Genetic Algorithm</vt:lpstr>
      <vt:lpstr>Results – Genetic Algorithm</vt:lpstr>
      <vt:lpstr>Results – Genetic Algorithm</vt:lpstr>
      <vt:lpstr>Results – Genetic Algorithm</vt:lpstr>
      <vt:lpstr>Measure Success</vt:lpstr>
      <vt:lpstr>Contribution</vt:lpstr>
      <vt:lpstr>Conclusions, Learnings and 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2015-08-19T16:02:06Z</dcterms:created>
  <dcterms:modified xsi:type="dcterms:W3CDTF">2016-08-30T10:31:49Z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