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handoutMasterIdLst>
    <p:handoutMasterId r:id="rId18"/>
  </p:handoutMasterIdLst>
  <p:sldIdLst>
    <p:sldId id="270"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32D"/>
    <a:srgbClr val="F2B6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23" autoAdjust="0"/>
    <p:restoredTop sz="94660"/>
  </p:normalViewPr>
  <p:slideViewPr>
    <p:cSldViewPr snapToGrid="0" showGuides="1">
      <p:cViewPr varScale="1">
        <p:scale>
          <a:sx n="80" d="100"/>
          <a:sy n="80" d="100"/>
        </p:scale>
        <p:origin x="264" y="60"/>
      </p:cViewPr>
      <p:guideLst>
        <p:guide orient="horz" pos="2376"/>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8EF9AB1-B54F-4435-9BCD-A154097DD2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724B2E9-EF0A-4097-9AD0-CBD916FF78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477800-2918-4085-907F-B9F1D5FE9F71}" type="datetimeFigureOut">
              <a:rPr lang="en-US" smtClean="0"/>
              <a:t>11/4/2020</a:t>
            </a:fld>
            <a:endParaRPr lang="en-US"/>
          </a:p>
        </p:txBody>
      </p:sp>
      <p:sp>
        <p:nvSpPr>
          <p:cNvPr id="4" name="Footer Placeholder 3">
            <a:extLst>
              <a:ext uri="{FF2B5EF4-FFF2-40B4-BE49-F238E27FC236}">
                <a16:creationId xmlns="" xmlns:a16="http://schemas.microsoft.com/office/drawing/2014/main" id="{27DDE6A9-B966-4CDC-86AB-FF7B96D33B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77461F95-BE83-4064-9237-FA94A64466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1985C8-9465-412C-8506-85BCB688A32C}" type="slidenum">
              <a:rPr lang="en-US" smtClean="0"/>
              <a:t>‹#›</a:t>
            </a:fld>
            <a:endParaRPr lang="en-US"/>
          </a:p>
        </p:txBody>
      </p:sp>
    </p:spTree>
    <p:extLst>
      <p:ext uri="{BB962C8B-B14F-4D97-AF65-F5344CB8AC3E}">
        <p14:creationId xmlns:p14="http://schemas.microsoft.com/office/powerpoint/2010/main" val="6374820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9" name="그림 개체 틀 13">
            <a:extLst>
              <a:ext uri="{FF2B5EF4-FFF2-40B4-BE49-F238E27FC236}">
                <a16:creationId xmlns="" xmlns:a16="http://schemas.microsoft.com/office/drawing/2014/main" id="{ADF8D7BC-BCD4-4AD1-8181-F7573A0CD2FE}"/>
              </a:ext>
            </a:extLst>
          </p:cNvPr>
          <p:cNvSpPr>
            <a:spLocks noGrp="1"/>
          </p:cNvSpPr>
          <p:nvPr>
            <p:ph type="pic" sz="quarter" idx="10" hasCustomPrompt="1"/>
          </p:nvPr>
        </p:nvSpPr>
        <p:spPr>
          <a:xfrm>
            <a:off x="0" y="14068"/>
            <a:ext cx="3421966" cy="6843932"/>
          </a:xfrm>
          <a:custGeom>
            <a:avLst/>
            <a:gdLst>
              <a:gd name="connsiteX0" fmla="*/ 0 w 3421966"/>
              <a:gd name="connsiteY0" fmla="*/ 0 h 6843932"/>
              <a:gd name="connsiteX1" fmla="*/ 3421966 w 3421966"/>
              <a:gd name="connsiteY1" fmla="*/ 3421966 h 6843932"/>
              <a:gd name="connsiteX2" fmla="*/ 0 w 3421966"/>
              <a:gd name="connsiteY2" fmla="*/ 6843932 h 6843932"/>
            </a:gdLst>
            <a:ahLst/>
            <a:cxnLst>
              <a:cxn ang="0">
                <a:pos x="connsiteX0" y="connsiteY0"/>
              </a:cxn>
              <a:cxn ang="0">
                <a:pos x="connsiteX1" y="connsiteY1"/>
              </a:cxn>
              <a:cxn ang="0">
                <a:pos x="connsiteX2" y="connsiteY2"/>
              </a:cxn>
            </a:cxnLst>
            <a:rect l="l" t="t" r="r" b="b"/>
            <a:pathLst>
              <a:path w="3421966" h="6843932">
                <a:moveTo>
                  <a:pt x="0" y="0"/>
                </a:moveTo>
                <a:lnTo>
                  <a:pt x="3421966" y="3421966"/>
                </a:lnTo>
                <a:lnTo>
                  <a:pt x="0" y="684393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0" name="그림 개체 틀 14">
            <a:extLst>
              <a:ext uri="{FF2B5EF4-FFF2-40B4-BE49-F238E27FC236}">
                <a16:creationId xmlns="" xmlns:a16="http://schemas.microsoft.com/office/drawing/2014/main" id="{758242FC-03FB-4F2D-A8E9-C9F3C3D7C8B1}"/>
              </a:ext>
            </a:extLst>
          </p:cNvPr>
          <p:cNvSpPr>
            <a:spLocks noGrp="1"/>
          </p:cNvSpPr>
          <p:nvPr>
            <p:ph type="pic" sz="quarter" idx="11" hasCustomPrompt="1"/>
          </p:nvPr>
        </p:nvSpPr>
        <p:spPr>
          <a:xfrm>
            <a:off x="2160562" y="462954"/>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1" name="그림 개체 틀 15">
            <a:extLst>
              <a:ext uri="{FF2B5EF4-FFF2-40B4-BE49-F238E27FC236}">
                <a16:creationId xmlns="" xmlns:a16="http://schemas.microsoft.com/office/drawing/2014/main" id="{EE5D2C41-9F19-421C-BA86-7331E9BC335A}"/>
              </a:ext>
            </a:extLst>
          </p:cNvPr>
          <p:cNvSpPr>
            <a:spLocks noGrp="1"/>
          </p:cNvSpPr>
          <p:nvPr>
            <p:ph type="pic" sz="quarter" idx="12" hasCustomPrompt="1"/>
          </p:nvPr>
        </p:nvSpPr>
        <p:spPr>
          <a:xfrm>
            <a:off x="3739362" y="2023463"/>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2" name="그림 개체 틀 16">
            <a:extLst>
              <a:ext uri="{FF2B5EF4-FFF2-40B4-BE49-F238E27FC236}">
                <a16:creationId xmlns="" xmlns:a16="http://schemas.microsoft.com/office/drawing/2014/main" id="{DEDFD0A1-FED2-4B2C-8236-1FD5424EE31D}"/>
              </a:ext>
            </a:extLst>
          </p:cNvPr>
          <p:cNvSpPr>
            <a:spLocks noGrp="1"/>
          </p:cNvSpPr>
          <p:nvPr>
            <p:ph type="pic" sz="quarter" idx="13" hasCustomPrompt="1"/>
          </p:nvPr>
        </p:nvSpPr>
        <p:spPr>
          <a:xfrm>
            <a:off x="2160562"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13" name="그림 개체 틀 17">
            <a:extLst>
              <a:ext uri="{FF2B5EF4-FFF2-40B4-BE49-F238E27FC236}">
                <a16:creationId xmlns="" xmlns:a16="http://schemas.microsoft.com/office/drawing/2014/main" id="{33B8968D-E41C-4B32-8F41-9401D0BA2E27}"/>
              </a:ext>
            </a:extLst>
          </p:cNvPr>
          <p:cNvSpPr>
            <a:spLocks noGrp="1"/>
          </p:cNvSpPr>
          <p:nvPr>
            <p:ph type="pic" sz="quarter" idx="14" hasCustomPrompt="1"/>
          </p:nvPr>
        </p:nvSpPr>
        <p:spPr>
          <a:xfrm>
            <a:off x="5291917"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64887639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F5F940C4-6C92-4F07-8413-35BDCCA30038}"/>
              </a:ext>
            </a:extLst>
          </p:cNvPr>
          <p:cNvSpPr>
            <a:spLocks noGrp="1"/>
          </p:cNvSpPr>
          <p:nvPr>
            <p:ph type="pic" sz="quarter" idx="46" hasCustomPrompt="1"/>
          </p:nvPr>
        </p:nvSpPr>
        <p:spPr>
          <a:xfrm>
            <a:off x="72521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Rectangle 3">
            <a:extLst>
              <a:ext uri="{FF2B5EF4-FFF2-40B4-BE49-F238E27FC236}">
                <a16:creationId xmlns="" xmlns:a16="http://schemas.microsoft.com/office/drawing/2014/main" id="{6CF5B7A2-71D6-4874-9A19-88F7C76A01E1}"/>
              </a:ext>
            </a:extLst>
          </p:cNvPr>
          <p:cNvSpPr/>
          <p:nvPr userDrawn="1"/>
        </p:nvSpPr>
        <p:spPr>
          <a:xfrm>
            <a:off x="725211" y="5327746"/>
            <a:ext cx="2484000" cy="648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그림 개체 틀 2">
            <a:extLst>
              <a:ext uri="{FF2B5EF4-FFF2-40B4-BE49-F238E27FC236}">
                <a16:creationId xmlns="" xmlns:a16="http://schemas.microsoft.com/office/drawing/2014/main" id="{88C2A726-F8C8-4352-A101-FE2406D50247}"/>
              </a:ext>
            </a:extLst>
          </p:cNvPr>
          <p:cNvSpPr>
            <a:spLocks noGrp="1"/>
          </p:cNvSpPr>
          <p:nvPr>
            <p:ph type="pic" sz="quarter" idx="47" hasCustomPrompt="1"/>
          </p:nvPr>
        </p:nvSpPr>
        <p:spPr>
          <a:xfrm>
            <a:off x="347657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 xmlns:a16="http://schemas.microsoft.com/office/drawing/2014/main" id="{9772FDD1-1B14-488B-AF24-45257513FF02}"/>
              </a:ext>
            </a:extLst>
          </p:cNvPr>
          <p:cNvSpPr/>
          <p:nvPr userDrawn="1"/>
        </p:nvSpPr>
        <p:spPr>
          <a:xfrm>
            <a:off x="3475177" y="5327746"/>
            <a:ext cx="2484000" cy="648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그림 개체 틀 2">
            <a:extLst>
              <a:ext uri="{FF2B5EF4-FFF2-40B4-BE49-F238E27FC236}">
                <a16:creationId xmlns="" xmlns:a16="http://schemas.microsoft.com/office/drawing/2014/main" id="{7CE49BE8-D4CE-44B6-948A-9B28BAA0AA18}"/>
              </a:ext>
            </a:extLst>
          </p:cNvPr>
          <p:cNvSpPr>
            <a:spLocks noGrp="1"/>
          </p:cNvSpPr>
          <p:nvPr>
            <p:ph type="pic" sz="quarter" idx="48" hasCustomPrompt="1"/>
          </p:nvPr>
        </p:nvSpPr>
        <p:spPr>
          <a:xfrm>
            <a:off x="622584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7">
            <a:extLst>
              <a:ext uri="{FF2B5EF4-FFF2-40B4-BE49-F238E27FC236}">
                <a16:creationId xmlns="" xmlns:a16="http://schemas.microsoft.com/office/drawing/2014/main" id="{AE140E3B-8C88-405D-98A4-375E08318811}"/>
              </a:ext>
            </a:extLst>
          </p:cNvPr>
          <p:cNvSpPr/>
          <p:nvPr userDrawn="1"/>
        </p:nvSpPr>
        <p:spPr>
          <a:xfrm>
            <a:off x="6225143" y="5327746"/>
            <a:ext cx="248400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 xmlns:a16="http://schemas.microsoft.com/office/drawing/2014/main" id="{67630362-5E7B-42C4-89CE-4C3724A7F771}"/>
              </a:ext>
            </a:extLst>
          </p:cNvPr>
          <p:cNvSpPr/>
          <p:nvPr userDrawn="1"/>
        </p:nvSpPr>
        <p:spPr>
          <a:xfrm>
            <a:off x="8975110" y="1943818"/>
            <a:ext cx="2484000" cy="4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a:extLst>
              <a:ext uri="{FF2B5EF4-FFF2-40B4-BE49-F238E27FC236}">
                <a16:creationId xmlns="" xmlns:a16="http://schemas.microsoft.com/office/drawing/2014/main" id="{51A92AE8-9040-4371-B6C2-BC4E35C294FF}"/>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34719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0B76E9A4-3DCD-444B-9D1B-0DDB369D1CA5}"/>
              </a:ext>
            </a:extLst>
          </p:cNvPr>
          <p:cNvSpPr>
            <a:spLocks noGrp="1"/>
          </p:cNvSpPr>
          <p:nvPr>
            <p:ph type="pic" idx="14" hasCustomPrompt="1"/>
          </p:nvPr>
        </p:nvSpPr>
        <p:spPr>
          <a:xfrm>
            <a:off x="6778819" y="1543643"/>
            <a:ext cx="3770713" cy="3770713"/>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4" name="Freeform: Shape 3">
            <a:extLst>
              <a:ext uri="{FF2B5EF4-FFF2-40B4-BE49-F238E27FC236}">
                <a16:creationId xmlns="" xmlns:a16="http://schemas.microsoft.com/office/drawing/2014/main" id="{BE8E61F2-141B-4D4F-AFDD-8D58CE64B09B}"/>
              </a:ext>
            </a:extLst>
          </p:cNvPr>
          <p:cNvSpPr/>
          <p:nvPr userDrawn="1"/>
        </p:nvSpPr>
        <p:spPr>
          <a:xfrm>
            <a:off x="5898350" y="668504"/>
            <a:ext cx="5531650" cy="552099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sp>
        <p:nvSpPr>
          <p:cNvPr id="9" name="Oval 8">
            <a:extLst>
              <a:ext uri="{FF2B5EF4-FFF2-40B4-BE49-F238E27FC236}">
                <a16:creationId xmlns="" xmlns:a16="http://schemas.microsoft.com/office/drawing/2014/main" id="{93619EC2-EF46-457A-8506-96E5D2A6F3FD}"/>
              </a:ext>
            </a:extLst>
          </p:cNvPr>
          <p:cNvSpPr/>
          <p:nvPr userDrawn="1"/>
        </p:nvSpPr>
        <p:spPr>
          <a:xfrm>
            <a:off x="4467128" y="3307490"/>
            <a:ext cx="2569435" cy="2569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 xmlns:a16="http://schemas.microsoft.com/office/drawing/2014/main" id="{C18F45E2-FEE5-45DD-A3A8-FBFF07EFDEA9}"/>
              </a:ext>
            </a:extLst>
          </p:cNvPr>
          <p:cNvSpPr>
            <a:spLocks noGrp="1"/>
          </p:cNvSpPr>
          <p:nvPr>
            <p:ph type="pic" idx="15" hasCustomPrompt="1"/>
          </p:nvPr>
        </p:nvSpPr>
        <p:spPr>
          <a:xfrm>
            <a:off x="4679565" y="3529451"/>
            <a:ext cx="2158972" cy="2158972"/>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385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8" name="Rectangle 47">
            <a:extLst>
              <a:ext uri="{FF2B5EF4-FFF2-40B4-BE49-F238E27FC236}">
                <a16:creationId xmlns="" xmlns:a16="http://schemas.microsoft.com/office/drawing/2014/main" id="{6C827905-4FE9-406C-BD88-53FA21331890}"/>
              </a:ext>
            </a:extLst>
          </p:cNvPr>
          <p:cNvSpPr/>
          <p:nvPr userDrawn="1"/>
        </p:nvSpPr>
        <p:spPr>
          <a:xfrm>
            <a:off x="0" y="2497335"/>
            <a:ext cx="4871870"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49" name="Rectangle 48">
            <a:extLst>
              <a:ext uri="{FF2B5EF4-FFF2-40B4-BE49-F238E27FC236}">
                <a16:creationId xmlns="" xmlns:a16="http://schemas.microsoft.com/office/drawing/2014/main" id="{26B44229-964E-41DE-98DF-C09F77E63226}"/>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 xmlns:a16="http://schemas.microsoft.com/office/drawing/2014/main" id="{A00D9682-342B-41B2-9236-ACEF1F866C06}"/>
              </a:ext>
            </a:extLst>
          </p:cNvPr>
          <p:cNvGrpSpPr/>
          <p:nvPr userDrawn="1"/>
        </p:nvGrpSpPr>
        <p:grpSpPr>
          <a:xfrm>
            <a:off x="3738729" y="1908801"/>
            <a:ext cx="2226165" cy="4154968"/>
            <a:chOff x="3501573" y="3178068"/>
            <a:chExt cx="1340594" cy="2737840"/>
          </a:xfrm>
        </p:grpSpPr>
        <p:sp>
          <p:nvSpPr>
            <p:cNvPr id="5" name="Freeform: Shape 4">
              <a:extLst>
                <a:ext uri="{FF2B5EF4-FFF2-40B4-BE49-F238E27FC236}">
                  <a16:creationId xmlns="" xmlns:a16="http://schemas.microsoft.com/office/drawing/2014/main" id="{AF1A89A5-A87C-4F01-8755-896E9E4FE10E}"/>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04B6B8D1-034A-4AA2-AE8B-1C03393781D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76E52E28-70A0-42AC-A545-9E85CBA76168}"/>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684E52CC-D383-4B43-94B0-82BC639397F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B9E95D1F-682C-4E65-B1FF-16030556E1E6}"/>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A5569B1F-60EE-4058-B4EC-169FF466B1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1" name="Group 10">
              <a:extLst>
                <a:ext uri="{FF2B5EF4-FFF2-40B4-BE49-F238E27FC236}">
                  <a16:creationId xmlns="" xmlns:a16="http://schemas.microsoft.com/office/drawing/2014/main" id="{D973404C-5CC4-451C-9A6C-5BF9D6C31D00}"/>
                </a:ext>
              </a:extLst>
            </p:cNvPr>
            <p:cNvGrpSpPr/>
            <p:nvPr/>
          </p:nvGrpSpPr>
          <p:grpSpPr>
            <a:xfrm>
              <a:off x="4088508" y="5635857"/>
              <a:ext cx="173080" cy="189786"/>
              <a:chOff x="6768665" y="6038213"/>
              <a:chExt cx="147968" cy="162250"/>
            </a:xfrm>
          </p:grpSpPr>
          <p:sp>
            <p:nvSpPr>
              <p:cNvPr id="15" name="Oval 14">
                <a:extLst>
                  <a:ext uri="{FF2B5EF4-FFF2-40B4-BE49-F238E27FC236}">
                    <a16:creationId xmlns="" xmlns:a16="http://schemas.microsoft.com/office/drawing/2014/main" id="{3F06B094-1014-428C-9E45-291406378B02}"/>
                  </a:ext>
                </a:extLst>
              </p:cNvPr>
              <p:cNvSpPr/>
              <p:nvPr/>
            </p:nvSpPr>
            <p:spPr>
              <a:xfrm>
                <a:off x="6768665" y="6038213"/>
                <a:ext cx="147968"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 xmlns:a16="http://schemas.microsoft.com/office/drawing/2014/main" id="{42E1565C-F9EF-40B7-9030-8DAE66357C7B}"/>
                  </a:ext>
                </a:extLst>
              </p:cNvPr>
              <p:cNvSpPr/>
              <p:nvPr/>
            </p:nvSpPr>
            <p:spPr>
              <a:xfrm>
                <a:off x="6802059"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Freeform: Shape 11">
              <a:extLst>
                <a:ext uri="{FF2B5EF4-FFF2-40B4-BE49-F238E27FC236}">
                  <a16:creationId xmlns="" xmlns:a16="http://schemas.microsoft.com/office/drawing/2014/main" id="{E17025A9-D27C-4388-8471-F96E75916064}"/>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3" name="Rectangle: Rounded Corners 12">
              <a:extLst>
                <a:ext uri="{FF2B5EF4-FFF2-40B4-BE49-F238E27FC236}">
                  <a16:creationId xmlns="" xmlns:a16="http://schemas.microsoft.com/office/drawing/2014/main" id="{7C011EE6-C236-4F7F-9230-6BA723C990C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A9B68E59-689F-47D6-AD7A-6A36540EDAD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 xmlns:a16="http://schemas.microsoft.com/office/drawing/2014/main" id="{1F0E7EAF-029C-474B-BD7A-58CED1956E40}"/>
              </a:ext>
            </a:extLst>
          </p:cNvPr>
          <p:cNvSpPr>
            <a:spLocks noGrp="1"/>
          </p:cNvSpPr>
          <p:nvPr>
            <p:ph type="pic" idx="14" hasCustomPrompt="1"/>
          </p:nvPr>
        </p:nvSpPr>
        <p:spPr>
          <a:xfrm>
            <a:off x="394929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grpSp>
        <p:nvGrpSpPr>
          <p:cNvPr id="31" name="Group 30">
            <a:extLst>
              <a:ext uri="{FF2B5EF4-FFF2-40B4-BE49-F238E27FC236}">
                <a16:creationId xmlns="" xmlns:a16="http://schemas.microsoft.com/office/drawing/2014/main" id="{567A8FF2-BED8-4092-9919-1A17299EABC5}"/>
              </a:ext>
            </a:extLst>
          </p:cNvPr>
          <p:cNvGrpSpPr/>
          <p:nvPr userDrawn="1"/>
        </p:nvGrpSpPr>
        <p:grpSpPr>
          <a:xfrm>
            <a:off x="6217159" y="1908801"/>
            <a:ext cx="2226165" cy="4154968"/>
            <a:chOff x="3501573" y="3178068"/>
            <a:chExt cx="1340594" cy="2737840"/>
          </a:xfrm>
        </p:grpSpPr>
        <p:sp>
          <p:nvSpPr>
            <p:cNvPr id="32" name="Freeform: Shape 31">
              <a:extLst>
                <a:ext uri="{FF2B5EF4-FFF2-40B4-BE49-F238E27FC236}">
                  <a16:creationId xmlns="" xmlns:a16="http://schemas.microsoft.com/office/drawing/2014/main" id="{2DD54B22-951B-40BD-9216-FBBAAA8E9EC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67A7D227-C920-4606-A1F0-D4A6E94E057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08240EF4-FAF8-4420-A49A-AD38F0215EC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2E558066-8C97-4004-B487-16C723C5546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BFBD1C97-6561-4E77-B4F9-FEC6572130F3}"/>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FD45CEF1-52A5-48ED-AE59-52F2D3ABD4C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8" name="Group 37">
              <a:extLst>
                <a:ext uri="{FF2B5EF4-FFF2-40B4-BE49-F238E27FC236}">
                  <a16:creationId xmlns="" xmlns:a16="http://schemas.microsoft.com/office/drawing/2014/main" id="{FC574055-4660-4DEF-BEE9-C4C3E7627F19}"/>
                </a:ext>
              </a:extLst>
            </p:cNvPr>
            <p:cNvGrpSpPr/>
            <p:nvPr/>
          </p:nvGrpSpPr>
          <p:grpSpPr>
            <a:xfrm>
              <a:off x="4088509" y="5635857"/>
              <a:ext cx="173445" cy="189786"/>
              <a:chOff x="6768664" y="6038213"/>
              <a:chExt cx="148280" cy="162250"/>
            </a:xfrm>
          </p:grpSpPr>
          <p:sp>
            <p:nvSpPr>
              <p:cNvPr id="42" name="Oval 41">
                <a:extLst>
                  <a:ext uri="{FF2B5EF4-FFF2-40B4-BE49-F238E27FC236}">
                    <a16:creationId xmlns="" xmlns:a16="http://schemas.microsoft.com/office/drawing/2014/main" id="{465444F4-FF3B-4E74-A3FA-5200F8ED5A4A}"/>
                  </a:ext>
                </a:extLst>
              </p:cNvPr>
              <p:cNvSpPr/>
              <p:nvPr/>
            </p:nvSpPr>
            <p:spPr>
              <a:xfrm>
                <a:off x="6768664" y="6038213"/>
                <a:ext cx="148280"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 xmlns:a16="http://schemas.microsoft.com/office/drawing/2014/main" id="{E6679A4D-3CED-4CAD-AD26-F6BD002CC11A}"/>
                  </a:ext>
                </a:extLst>
              </p:cNvPr>
              <p:cNvSpPr/>
              <p:nvPr/>
            </p:nvSpPr>
            <p:spPr>
              <a:xfrm>
                <a:off x="6802214"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Freeform: Shape 38">
              <a:extLst>
                <a:ext uri="{FF2B5EF4-FFF2-40B4-BE49-F238E27FC236}">
                  <a16:creationId xmlns="" xmlns:a16="http://schemas.microsoft.com/office/drawing/2014/main" id="{C5D6585F-2972-4223-9639-AD67DC237A9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40" name="Rectangle: Rounded Corners 39">
              <a:extLst>
                <a:ext uri="{FF2B5EF4-FFF2-40B4-BE49-F238E27FC236}">
                  <a16:creationId xmlns="" xmlns:a16="http://schemas.microsoft.com/office/drawing/2014/main" id="{4C4142A7-A3BD-4533-9B15-2398CF5B101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 xmlns:a16="http://schemas.microsoft.com/office/drawing/2014/main" id="{7D3616C3-26DA-4098-9BB7-AE119634AA0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Picture Placeholder 2">
            <a:extLst>
              <a:ext uri="{FF2B5EF4-FFF2-40B4-BE49-F238E27FC236}">
                <a16:creationId xmlns="" xmlns:a16="http://schemas.microsoft.com/office/drawing/2014/main" id="{FF8E1911-ADB3-4A93-A266-5A19998F9559}"/>
              </a:ext>
            </a:extLst>
          </p:cNvPr>
          <p:cNvSpPr>
            <a:spLocks noGrp="1"/>
          </p:cNvSpPr>
          <p:nvPr>
            <p:ph type="pic" idx="15" hasCustomPrompt="1"/>
          </p:nvPr>
        </p:nvSpPr>
        <p:spPr>
          <a:xfrm>
            <a:off x="642772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5" name="Rectangle 44">
            <a:extLst>
              <a:ext uri="{FF2B5EF4-FFF2-40B4-BE49-F238E27FC236}">
                <a16:creationId xmlns="" xmlns:a16="http://schemas.microsoft.com/office/drawing/2014/main" id="{59ECD1E2-710B-48BA-BF3F-31C0693D3ED9}"/>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arallelogram 45">
            <a:extLst>
              <a:ext uri="{FF2B5EF4-FFF2-40B4-BE49-F238E27FC236}">
                <a16:creationId xmlns="" xmlns:a16="http://schemas.microsoft.com/office/drawing/2014/main" id="{5223D1C9-7D29-4D6A-8618-F2A90385FF47}"/>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Placeholder 9">
            <a:extLst>
              <a:ext uri="{FF2B5EF4-FFF2-40B4-BE49-F238E27FC236}">
                <a16:creationId xmlns="" xmlns:a16="http://schemas.microsoft.com/office/drawing/2014/main" id="{F7DBA1CE-AFBD-4E0F-B966-C52B1D083350}"/>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822609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dirty="0">
                <a:solidFill>
                  <a:schemeClr val="bg1"/>
                </a:solidFill>
              </a:rPr>
              <a:t>COMPUTER REPAIR &amp; SUPPORT </a:t>
            </a:r>
          </a:p>
        </p:txBody>
      </p:sp>
      <p:sp>
        <p:nvSpPr>
          <p:cNvPr id="5" name="Text Placeholder 9">
            <a:extLst>
              <a:ext uri="{FF2B5EF4-FFF2-40B4-BE49-F238E27FC236}">
                <a16:creationId xmlns=""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 name="Group 5">
            <a:extLst>
              <a:ext uri="{FF2B5EF4-FFF2-40B4-BE49-F238E27FC236}">
                <a16:creationId xmlns="" xmlns:a16="http://schemas.microsoft.com/office/drawing/2014/main" id="{4B7311D8-6D5A-41BD-9E48-B1B59E54EC89}"/>
              </a:ext>
            </a:extLst>
          </p:cNvPr>
          <p:cNvGrpSpPr/>
          <p:nvPr userDrawn="1"/>
        </p:nvGrpSpPr>
        <p:grpSpPr>
          <a:xfrm>
            <a:off x="544695" y="2491950"/>
            <a:ext cx="5789430" cy="3180900"/>
            <a:chOff x="-548507" y="477868"/>
            <a:chExt cx="11570449" cy="6357177"/>
          </a:xfrm>
        </p:grpSpPr>
        <p:sp>
          <p:nvSpPr>
            <p:cNvPr id="7" name="Freeform: Shape 6">
              <a:extLst>
                <a:ext uri="{FF2B5EF4-FFF2-40B4-BE49-F238E27FC236}">
                  <a16:creationId xmlns="" xmlns:a16="http://schemas.microsoft.com/office/drawing/2014/main" id="{B54B4CA6-C3CF-4A76-A3A2-C3C143B5C0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C107E1F5-E4D6-4B02-97B3-A6C55673E2F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316093A-50F2-419F-B0A7-400A2BCA55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701BFF46-29BD-43D5-9B1D-6C53ACBFD1E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1" name="Freeform: Shape 10">
              <a:extLst>
                <a:ext uri="{FF2B5EF4-FFF2-40B4-BE49-F238E27FC236}">
                  <a16:creationId xmlns="" xmlns:a16="http://schemas.microsoft.com/office/drawing/2014/main" id="{3E7FFE71-2BD2-43F0-AF44-DBA08CD1AFB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 name="Group 11">
              <a:extLst>
                <a:ext uri="{FF2B5EF4-FFF2-40B4-BE49-F238E27FC236}">
                  <a16:creationId xmlns="" xmlns:a16="http://schemas.microsoft.com/office/drawing/2014/main" id="{91C1A8DF-10F0-4F27-986F-AA188E9063E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 xmlns:a16="http://schemas.microsoft.com/office/drawing/2014/main" id="{5259956F-625C-4E69-A3F7-8BCDAB2162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 xmlns:a16="http://schemas.microsoft.com/office/drawing/2014/main" id="{E0542FEC-BA5F-4B72-B919-E64F310DD67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 xmlns:a16="http://schemas.microsoft.com/office/drawing/2014/main" id="{16F6C78F-4B8D-4AB0-BA91-CA219E7307D5}"/>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 xmlns:a16="http://schemas.microsoft.com/office/drawing/2014/main" id="{BE4167B3-437C-448D-A95F-0B6503E5F4B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 xmlns:a16="http://schemas.microsoft.com/office/drawing/2014/main" id="{FC95B9F0-33CA-441E-BA91-6579B74515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reeform: Shape 13">
              <a:extLst>
                <a:ext uri="{FF2B5EF4-FFF2-40B4-BE49-F238E27FC236}">
                  <a16:creationId xmlns="" xmlns:a16="http://schemas.microsoft.com/office/drawing/2014/main" id="{11B95A3A-BA06-4C89-AB89-AC9DC9B9F9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0" name="Picture Placeholder 2">
            <a:extLst>
              <a:ext uri="{FF2B5EF4-FFF2-40B4-BE49-F238E27FC236}">
                <a16:creationId xmlns="" xmlns:a16="http://schemas.microsoft.com/office/drawing/2014/main" id="{BB5EE543-5546-42B2-AD3F-0603E5A3CE3C}"/>
              </a:ext>
            </a:extLst>
          </p:cNvPr>
          <p:cNvSpPr>
            <a:spLocks noGrp="1"/>
          </p:cNvSpPr>
          <p:nvPr>
            <p:ph type="pic" idx="14" hasCustomPrompt="1"/>
          </p:nvPr>
        </p:nvSpPr>
        <p:spPr>
          <a:xfrm>
            <a:off x="1363769" y="2672871"/>
            <a:ext cx="4144706" cy="2575044"/>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2469973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246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48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B9DBAD1-D9E7-4C08-AC0D-FCF3EFD0F4D5}"/>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 xmlns:a16="http://schemas.microsoft.com/office/drawing/2014/main" id="{7144282E-182B-40C9-BC95-CDE543E1262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dirty="0">
                <a:solidFill>
                  <a:schemeClr val="bg1"/>
                </a:solidFill>
              </a:rPr>
              <a:t>COMPUTER REPAIR &amp; SUPPORT </a:t>
            </a:r>
          </a:p>
        </p:txBody>
      </p:sp>
      <p:sp>
        <p:nvSpPr>
          <p:cNvPr id="5" name="Text Placeholder 9">
            <a:extLst>
              <a:ext uri="{FF2B5EF4-FFF2-40B4-BE49-F238E27FC236}">
                <a16:creationId xmlns=""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0532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4DE4A6A3-079A-453B-8870-656B976548F8}"/>
              </a:ext>
            </a:extLst>
          </p:cNvPr>
          <p:cNvSpPr>
            <a:spLocks noGrp="1"/>
          </p:cNvSpPr>
          <p:nvPr>
            <p:ph type="pic" idx="14" hasCustomPrompt="1"/>
          </p:nvPr>
        </p:nvSpPr>
        <p:spPr>
          <a:xfrm>
            <a:off x="0" y="0"/>
            <a:ext cx="12192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09045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5C568889-C8C0-4287-A5BF-FC6E02C7066C}"/>
              </a:ext>
            </a:extLst>
          </p:cNvPr>
          <p:cNvSpPr>
            <a:spLocks noGrp="1"/>
          </p:cNvSpPr>
          <p:nvPr>
            <p:ph type="pic" sz="quarter" idx="14" hasCustomPrompt="1"/>
          </p:nvPr>
        </p:nvSpPr>
        <p:spPr>
          <a:xfrm>
            <a:off x="1051789" y="1809347"/>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 xmlns:a16="http://schemas.microsoft.com/office/drawing/2014/main" id="{7DB919EC-B955-4334-B705-A0E576853E65}"/>
              </a:ext>
            </a:extLst>
          </p:cNvPr>
          <p:cNvSpPr>
            <a:spLocks noGrp="1"/>
          </p:cNvSpPr>
          <p:nvPr>
            <p:ph type="pic" sz="quarter" idx="42" hasCustomPrompt="1"/>
          </p:nvPr>
        </p:nvSpPr>
        <p:spPr>
          <a:xfrm>
            <a:off x="4477209" y="2946886"/>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 xmlns:a16="http://schemas.microsoft.com/office/drawing/2014/main" id="{0F775D7E-CBE7-4B21-AF69-2691ED11E4D3}"/>
              </a:ext>
            </a:extLst>
          </p:cNvPr>
          <p:cNvSpPr>
            <a:spLocks noGrp="1"/>
          </p:cNvSpPr>
          <p:nvPr>
            <p:ph type="pic" sz="quarter" idx="43" hasCustomPrompt="1"/>
          </p:nvPr>
        </p:nvSpPr>
        <p:spPr>
          <a:xfrm>
            <a:off x="7902629" y="4084425"/>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5">
            <a:extLst>
              <a:ext uri="{FF2B5EF4-FFF2-40B4-BE49-F238E27FC236}">
                <a16:creationId xmlns="" xmlns:a16="http://schemas.microsoft.com/office/drawing/2014/main" id="{FFD0B1B8-0B12-4F08-9033-437D378FFAC3}"/>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 xmlns:a16="http://schemas.microsoft.com/office/drawing/2014/main" id="{8AC486A3-CE17-43D9-8168-79B95E0F5E88}"/>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a:extLst>
              <a:ext uri="{FF2B5EF4-FFF2-40B4-BE49-F238E27FC236}">
                <a16:creationId xmlns="" xmlns:a16="http://schemas.microsoft.com/office/drawing/2014/main" id="{A39A32C7-5C1C-4865-B8F7-E73BD069F7C4}"/>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159996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5A91074B-DC10-4073-B59B-DBB0AD42A797}"/>
              </a:ext>
            </a:extLst>
          </p:cNvPr>
          <p:cNvSpPr/>
          <p:nvPr userDrawn="1"/>
        </p:nvSpPr>
        <p:spPr>
          <a:xfrm>
            <a:off x="431254" y="144133"/>
            <a:ext cx="9056493" cy="650780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 xmlns:a16="http://schemas.microsoft.com/office/drawing/2014/main" id="{E0B507E0-F84C-4BED-A79B-B41521B82367}"/>
              </a:ext>
            </a:extLst>
          </p:cNvPr>
          <p:cNvSpPr>
            <a:spLocks noGrp="1"/>
          </p:cNvSpPr>
          <p:nvPr>
            <p:ph type="pic" sz="quarter" idx="14" hasCustomPrompt="1"/>
          </p:nvPr>
        </p:nvSpPr>
        <p:spPr>
          <a:xfrm>
            <a:off x="278854" y="206063"/>
            <a:ext cx="8970309" cy="644587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 </a:t>
            </a:r>
            <a:endParaRPr lang="ko-KR" altLang="en-US" dirty="0"/>
          </a:p>
        </p:txBody>
      </p:sp>
    </p:spTree>
    <p:extLst>
      <p:ext uri="{BB962C8B-B14F-4D97-AF65-F5344CB8AC3E}">
        <p14:creationId xmlns:p14="http://schemas.microsoft.com/office/powerpoint/2010/main" val="32480270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1" r:id="rId3"/>
    <p:sldLayoutId id="2147483662" r:id="rId4"/>
    <p:sldLayoutId id="2147483670" r:id="rId5"/>
    <p:sldLayoutId id="2147483675" r:id="rId6"/>
    <p:sldLayoutId id="2147483672" r:id="rId7"/>
    <p:sldLayoutId id="2147483669" r:id="rId8"/>
    <p:sldLayoutId id="2147483664" r:id="rId9"/>
    <p:sldLayoutId id="2147483665" r:id="rId10"/>
    <p:sldLayoutId id="2147483668"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ss-system.cnipa.gov.cn/sipopublicsearch/portal/app/home/declare.jsp?tdsourcetag=s_pcqq_aiomsg" TargetMode="External"/><Relationship Id="rId1" Type="http://schemas.openxmlformats.org/officeDocument/2006/relationships/slideLayout" Target="../slideLayouts/slideLayout3.xml"/><Relationship Id="rId5" Type="http://schemas.openxmlformats.org/officeDocument/2006/relationships/hyperlink" Target="https://link.zhihu.com/?target=http://www.google.com/patents" TargetMode="External"/><Relationship Id="rId4" Type="http://schemas.openxmlformats.org/officeDocument/2006/relationships/hyperlink" Target="https://link.zhihu.com/?target=http://www.soopa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gkml.samr.gov.cn/nsjg/zfjcj/201902/t20190228_291527.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4">
            <a:extLst>
              <a:ext uri="{FF2B5EF4-FFF2-40B4-BE49-F238E27FC236}">
                <a16:creationId xmlns="" xmlns:a16="http://schemas.microsoft.com/office/drawing/2014/main" id="{818C989B-4835-407F-B70C-243380302C7F}"/>
              </a:ext>
            </a:extLst>
          </p:cNvPr>
          <p:cNvSpPr txBox="1">
            <a:spLocks/>
          </p:cNvSpPr>
          <p:nvPr/>
        </p:nvSpPr>
        <p:spPr>
          <a:xfrm>
            <a:off x="8953500" y="5676900"/>
            <a:ext cx="2870200" cy="685799"/>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defRPr/>
            </a:pPr>
            <a:r>
              <a:rPr lang="zh-CN" altLang="en-US" sz="1800" dirty="0" smtClean="0"/>
              <a:t>报告人：盛鹏</a:t>
            </a:r>
            <a:endParaRPr lang="en-US" altLang="zh-CN" sz="1800" dirty="0" smtClean="0"/>
          </a:p>
          <a:p>
            <a:pPr marL="0" indent="0" algn="ctr">
              <a:spcBef>
                <a:spcPts val="0"/>
              </a:spcBef>
              <a:buNone/>
              <a:defRPr/>
            </a:pPr>
            <a:r>
              <a:rPr lang="en-US" altLang="ko-KR" sz="1800" dirty="0" smtClean="0"/>
              <a:t>2020.11.04</a:t>
            </a:r>
            <a:endParaRPr lang="en-US" altLang="ko-KR" sz="1800" dirty="0"/>
          </a:p>
        </p:txBody>
      </p:sp>
      <p:sp>
        <p:nvSpPr>
          <p:cNvPr id="41" name="Title 1">
            <a:extLst>
              <a:ext uri="{FF2B5EF4-FFF2-40B4-BE49-F238E27FC236}">
                <a16:creationId xmlns="" xmlns:a16="http://schemas.microsoft.com/office/drawing/2014/main" id="{74FFE90F-9277-4402-864D-3DA125517D1E}"/>
              </a:ext>
            </a:extLst>
          </p:cNvPr>
          <p:cNvSpPr txBox="1">
            <a:spLocks/>
          </p:cNvSpPr>
          <p:nvPr/>
        </p:nvSpPr>
        <p:spPr>
          <a:xfrm>
            <a:off x="101600" y="2866706"/>
            <a:ext cx="12192000" cy="75112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smtClean="0"/>
              <a:t>专利申请介绍</a:t>
            </a:r>
            <a:endParaRPr lang="en-US" dirty="0"/>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撰写要求</a:t>
            </a:r>
            <a:endParaRPr lang="en-US" altLang="ko-KR" sz="1400" b="1"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专利受理部门</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cs typeface="Arial" pitchFamily="34" charset="0"/>
              </a:rPr>
              <a:t>专</a:t>
            </a:r>
            <a:r>
              <a:rPr lang="zh-CN" altLang="en-US" sz="1400" b="1" dirty="0" smtClean="0">
                <a:cs typeface="Arial" pitchFamily="34" charset="0"/>
              </a:rPr>
              <a:t>利审批流</a:t>
            </a:r>
            <a:r>
              <a:rPr lang="zh-CN" altLang="en-US" sz="1400" b="1" dirty="0" smtClean="0">
                <a:cs typeface="Arial" pitchFamily="34" charset="0"/>
              </a:rPr>
              <a:t>程</a:t>
            </a:r>
            <a:endParaRPr lang="en-US" altLang="zh-CN" sz="1400" b="1" dirty="0" smtClean="0">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cs typeface="Arial" pitchFamily="34" charset="0"/>
              </a:rPr>
              <a:t>专利申请的流程</a:t>
            </a:r>
            <a:endParaRPr lang="ko-KR" altLang="en-US" sz="1600" b="1" dirty="0">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5721102" y="130046"/>
            <a:ext cx="3433571" cy="584775"/>
          </a:xfrm>
          <a:prstGeom prst="rect">
            <a:avLst/>
          </a:prstGeom>
          <a:noFill/>
        </p:spPr>
        <p:txBody>
          <a:bodyPr wrap="square" rtlCol="0">
            <a:spAutoFit/>
          </a:bodyPr>
          <a:lstStyle/>
          <a:p>
            <a:r>
              <a:rPr lang="zh-CN" altLang="en-US" sz="3200" dirty="0" smtClean="0"/>
              <a:t>专</a:t>
            </a:r>
            <a:r>
              <a:rPr lang="zh-CN" altLang="en-US" sz="3200" dirty="0" smtClean="0"/>
              <a:t>利审批流</a:t>
            </a:r>
            <a:r>
              <a:rPr lang="zh-CN" altLang="en-US" sz="3200" dirty="0" smtClean="0"/>
              <a:t>程</a:t>
            </a:r>
            <a:endParaRPr lang="en-US" altLang="zh-CN" sz="3200" dirty="0" smtClean="0"/>
          </a:p>
        </p:txBody>
      </p:sp>
      <p:pic>
        <p:nvPicPr>
          <p:cNvPr id="2" name="图片 1"/>
          <p:cNvPicPr>
            <a:picLocks noChangeAspect="1"/>
          </p:cNvPicPr>
          <p:nvPr/>
        </p:nvPicPr>
        <p:blipFill>
          <a:blip r:embed="rId2"/>
          <a:stretch>
            <a:fillRect/>
          </a:stretch>
        </p:blipFill>
        <p:spPr>
          <a:xfrm>
            <a:off x="2804415" y="674163"/>
            <a:ext cx="8775925" cy="6051812"/>
          </a:xfrm>
          <a:prstGeom prst="rect">
            <a:avLst/>
          </a:prstGeom>
        </p:spPr>
      </p:pic>
    </p:spTree>
    <p:extLst>
      <p:ext uri="{BB962C8B-B14F-4D97-AF65-F5344CB8AC3E}">
        <p14:creationId xmlns:p14="http://schemas.microsoft.com/office/powerpoint/2010/main" val="4276721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撰写要求</a:t>
            </a:r>
            <a:endParaRPr lang="en-US" altLang="ko-KR" sz="1400" b="1"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专利受理部门</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cs typeface="Arial" pitchFamily="34" charset="0"/>
              </a:rPr>
              <a:t>缴</a:t>
            </a:r>
            <a:r>
              <a:rPr lang="zh-CN" altLang="en-US" sz="1400" b="1" dirty="0" smtClean="0">
                <a:cs typeface="Arial" pitchFamily="34" charset="0"/>
              </a:rPr>
              <a:t>费标准</a:t>
            </a:r>
            <a:endParaRPr lang="en-US" altLang="zh-CN" sz="1400" b="1" dirty="0" smtClean="0">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cs typeface="Arial" pitchFamily="34" charset="0"/>
              </a:rPr>
              <a:t>专利申请的流程</a:t>
            </a:r>
            <a:endParaRPr lang="ko-KR" altLang="en-US" sz="1600" b="1" dirty="0">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5729415" y="130046"/>
            <a:ext cx="3433571" cy="584775"/>
          </a:xfrm>
          <a:prstGeom prst="rect">
            <a:avLst/>
          </a:prstGeom>
          <a:noFill/>
        </p:spPr>
        <p:txBody>
          <a:bodyPr wrap="square" rtlCol="0">
            <a:spAutoFit/>
          </a:bodyPr>
          <a:lstStyle/>
          <a:p>
            <a:r>
              <a:rPr lang="zh-CN" altLang="en-US" sz="3200" dirty="0" smtClean="0"/>
              <a:t>缴费标准</a:t>
            </a:r>
            <a:endParaRPr lang="en-US" altLang="zh-CN" sz="3200" dirty="0" smtClean="0"/>
          </a:p>
        </p:txBody>
      </p:sp>
      <p:graphicFrame>
        <p:nvGraphicFramePr>
          <p:cNvPr id="4" name="表格 3"/>
          <p:cNvGraphicFramePr>
            <a:graphicFrameLocks noGrp="1"/>
          </p:cNvGraphicFramePr>
          <p:nvPr>
            <p:extLst>
              <p:ext uri="{D42A27DB-BD31-4B8C-83A1-F6EECF244321}">
                <p14:modId xmlns:p14="http://schemas.microsoft.com/office/powerpoint/2010/main" val="1260022079"/>
              </p:ext>
            </p:extLst>
          </p:nvPr>
        </p:nvGraphicFramePr>
        <p:xfrm>
          <a:off x="2982494" y="1492967"/>
          <a:ext cx="8128000" cy="2768600"/>
        </p:xfrm>
        <a:graphic>
          <a:graphicData uri="http://schemas.openxmlformats.org/drawingml/2006/table">
            <a:tbl>
              <a:tblPr firstRow="1" bandRow="1">
                <a:tableStyleId>{5940675A-B579-460E-94D1-54222C63F5DA}</a:tableStyleId>
              </a:tblPr>
              <a:tblGrid>
                <a:gridCol w="4064000">
                  <a:extLst>
                    <a:ext uri="{9D8B030D-6E8A-4147-A177-3AD203B41FA5}">
                      <a16:colId xmlns="" xmlns:a16="http://schemas.microsoft.com/office/drawing/2014/main" val="1574820636"/>
                    </a:ext>
                  </a:extLst>
                </a:gridCol>
                <a:gridCol w="4064000">
                  <a:extLst>
                    <a:ext uri="{9D8B030D-6E8A-4147-A177-3AD203B41FA5}">
                      <a16:colId xmlns="" xmlns:a16="http://schemas.microsoft.com/office/drawing/2014/main" val="522459092"/>
                    </a:ext>
                  </a:extLst>
                </a:gridCol>
              </a:tblGrid>
              <a:tr h="370840">
                <a:tc>
                  <a:txBody>
                    <a:bodyPr/>
                    <a:lstStyle/>
                    <a:p>
                      <a:pPr algn="ctr"/>
                      <a:r>
                        <a:rPr lang="zh-CN" altLang="en-US" dirty="0" smtClean="0"/>
                        <a:t>缴费项</a:t>
                      </a:r>
                      <a:endParaRPr lang="zh-CN" altLang="en-US" dirty="0"/>
                    </a:p>
                  </a:txBody>
                  <a:tcPr anchor="ctr"/>
                </a:tc>
                <a:tc>
                  <a:txBody>
                    <a:bodyPr/>
                    <a:lstStyle/>
                    <a:p>
                      <a:pPr algn="ctr"/>
                      <a:r>
                        <a:rPr lang="zh-CN" altLang="en-US" dirty="0" smtClean="0"/>
                        <a:t>人民币：元</a:t>
                      </a:r>
                      <a:endParaRPr lang="zh-CN" altLang="en-US" dirty="0"/>
                    </a:p>
                  </a:txBody>
                  <a:tcPr anchor="ctr"/>
                </a:tc>
                <a:extLst>
                  <a:ext uri="{0D108BD9-81ED-4DB2-BD59-A6C34878D82A}">
                    <a16:rowId xmlns="" xmlns:a16="http://schemas.microsoft.com/office/drawing/2014/main" val="1020395454"/>
                  </a:ext>
                </a:extLst>
              </a:tr>
              <a:tr h="370840">
                <a:tc>
                  <a:txBody>
                    <a:bodyPr/>
                    <a:lstStyle/>
                    <a:p>
                      <a:pPr algn="ctr"/>
                      <a:r>
                        <a:rPr lang="zh-CN" altLang="en-US" dirty="0" smtClean="0"/>
                        <a:t>申请费</a:t>
                      </a:r>
                      <a:endParaRPr lang="zh-CN" altLang="en-US" dirty="0"/>
                    </a:p>
                  </a:txBody>
                  <a:tcPr/>
                </a:tc>
                <a:tc>
                  <a:txBody>
                    <a:bodyPr/>
                    <a:lstStyle/>
                    <a:p>
                      <a:pPr algn="ctr"/>
                      <a:r>
                        <a:rPr lang="en-US" altLang="zh-CN" dirty="0" smtClean="0"/>
                        <a:t>900</a:t>
                      </a:r>
                      <a:endParaRPr lang="zh-CN" altLang="en-US" dirty="0"/>
                    </a:p>
                  </a:txBody>
                  <a:tcPr/>
                </a:tc>
                <a:extLst>
                  <a:ext uri="{0D108BD9-81ED-4DB2-BD59-A6C34878D82A}">
                    <a16:rowId xmlns="" xmlns:a16="http://schemas.microsoft.com/office/drawing/2014/main" val="2770025635"/>
                  </a:ext>
                </a:extLst>
              </a:tr>
              <a:tr h="370840">
                <a:tc>
                  <a:txBody>
                    <a:bodyPr/>
                    <a:lstStyle/>
                    <a:p>
                      <a:pPr algn="ctr"/>
                      <a:r>
                        <a:rPr lang="zh-CN" altLang="en-US" dirty="0" smtClean="0"/>
                        <a:t>文件印刷税</a:t>
                      </a:r>
                      <a:endParaRPr lang="zh-CN" altLang="en-US" dirty="0"/>
                    </a:p>
                  </a:txBody>
                  <a:tcPr/>
                </a:tc>
                <a:tc>
                  <a:txBody>
                    <a:bodyPr/>
                    <a:lstStyle/>
                    <a:p>
                      <a:pPr algn="ctr"/>
                      <a:r>
                        <a:rPr lang="en-US" altLang="zh-CN" dirty="0" smtClean="0"/>
                        <a:t>50</a:t>
                      </a:r>
                      <a:endParaRPr lang="zh-CN" altLang="en-US" dirty="0"/>
                    </a:p>
                  </a:txBody>
                  <a:tcPr/>
                </a:tc>
                <a:extLst>
                  <a:ext uri="{0D108BD9-81ED-4DB2-BD59-A6C34878D82A}">
                    <a16:rowId xmlns="" xmlns:a16="http://schemas.microsoft.com/office/drawing/2014/main" val="1084191923"/>
                  </a:ext>
                </a:extLst>
              </a:tr>
              <a:tr h="370840">
                <a:tc>
                  <a:txBody>
                    <a:bodyPr/>
                    <a:lstStyle/>
                    <a:p>
                      <a:pPr algn="ctr"/>
                      <a:r>
                        <a:rPr lang="zh-CN" altLang="en-US" dirty="0" smtClean="0"/>
                        <a:t>说明书附加费</a:t>
                      </a:r>
                      <a:endParaRPr lang="en-US" altLang="zh-CN" dirty="0" smtClean="0"/>
                    </a:p>
                    <a:p>
                      <a:pPr algn="ctr"/>
                      <a:r>
                        <a:rPr lang="zh-CN" altLang="en-US" smtClean="0"/>
                        <a:t>从第</a:t>
                      </a:r>
                      <a:r>
                        <a:rPr lang="en-US" altLang="zh-CN" smtClean="0"/>
                        <a:t>31</a:t>
                      </a:r>
                      <a:r>
                        <a:rPr lang="zh-CN" altLang="en-US" dirty="0" smtClean="0"/>
                        <a:t>页起每页</a:t>
                      </a:r>
                      <a:endParaRPr lang="en-US" altLang="zh-CN" dirty="0" smtClean="0"/>
                    </a:p>
                    <a:p>
                      <a:pPr algn="ctr"/>
                      <a:r>
                        <a:rPr lang="zh-CN" altLang="en-US" dirty="0" smtClean="0"/>
                        <a:t>从第</a:t>
                      </a:r>
                      <a:r>
                        <a:rPr lang="en-US" altLang="zh-CN" dirty="0" smtClean="0"/>
                        <a:t>301</a:t>
                      </a:r>
                      <a:r>
                        <a:rPr lang="zh-CN" altLang="en-US" dirty="0" smtClean="0"/>
                        <a:t>页起每页</a:t>
                      </a:r>
                      <a:endParaRPr lang="zh-CN" altLang="en-US" dirty="0"/>
                    </a:p>
                  </a:txBody>
                  <a:tcPr/>
                </a:tc>
                <a:tc>
                  <a:txBody>
                    <a:bodyPr/>
                    <a:lstStyle/>
                    <a:p>
                      <a:pPr algn="ctr"/>
                      <a:endParaRPr lang="en-US" altLang="zh-CN" dirty="0" smtClean="0"/>
                    </a:p>
                    <a:p>
                      <a:pPr algn="ctr"/>
                      <a:r>
                        <a:rPr lang="en-US" altLang="zh-CN" dirty="0" smtClean="0"/>
                        <a:t>50</a:t>
                      </a:r>
                    </a:p>
                    <a:p>
                      <a:pPr algn="ctr"/>
                      <a:r>
                        <a:rPr lang="en-US" altLang="zh-CN" dirty="0" smtClean="0"/>
                        <a:t>100</a:t>
                      </a:r>
                      <a:endParaRPr lang="zh-CN" altLang="en-US" dirty="0"/>
                    </a:p>
                  </a:txBody>
                  <a:tcPr/>
                </a:tc>
                <a:extLst>
                  <a:ext uri="{0D108BD9-81ED-4DB2-BD59-A6C34878D82A}">
                    <a16:rowId xmlns="" xmlns:a16="http://schemas.microsoft.com/office/drawing/2014/main" val="1410645089"/>
                  </a:ext>
                </a:extLst>
              </a:tr>
              <a:tr h="370840">
                <a:tc>
                  <a:txBody>
                    <a:bodyPr/>
                    <a:lstStyle/>
                    <a:p>
                      <a:pPr algn="ctr"/>
                      <a:r>
                        <a:rPr lang="zh-CN" altLang="en-US" dirty="0" smtClean="0"/>
                        <a:t>权利要求附加费从第</a:t>
                      </a:r>
                      <a:r>
                        <a:rPr lang="en-US" altLang="zh-CN" dirty="0" smtClean="0"/>
                        <a:t>11</a:t>
                      </a:r>
                      <a:r>
                        <a:rPr lang="zh-CN" altLang="en-US" dirty="0" smtClean="0"/>
                        <a:t>起每项</a:t>
                      </a:r>
                      <a:endParaRPr lang="zh-CN" altLang="en-US" dirty="0"/>
                    </a:p>
                  </a:txBody>
                  <a:tcPr/>
                </a:tc>
                <a:tc>
                  <a:txBody>
                    <a:bodyPr/>
                    <a:lstStyle/>
                    <a:p>
                      <a:pPr algn="ctr"/>
                      <a:r>
                        <a:rPr lang="en-US" altLang="zh-CN" dirty="0" smtClean="0"/>
                        <a:t>80</a:t>
                      </a:r>
                      <a:endParaRPr lang="zh-CN" altLang="en-US" dirty="0"/>
                    </a:p>
                  </a:txBody>
                  <a:tcPr/>
                </a:tc>
                <a:extLst>
                  <a:ext uri="{0D108BD9-81ED-4DB2-BD59-A6C34878D82A}">
                    <a16:rowId xmlns="" xmlns:a16="http://schemas.microsoft.com/office/drawing/2014/main" val="2957872341"/>
                  </a:ext>
                </a:extLst>
              </a:tr>
              <a:tr h="370840">
                <a:tc>
                  <a:txBody>
                    <a:bodyPr/>
                    <a:lstStyle/>
                    <a:p>
                      <a:pPr algn="ctr"/>
                      <a:r>
                        <a:rPr lang="zh-CN" altLang="en-US" dirty="0" smtClean="0"/>
                        <a:t>实质审查费</a:t>
                      </a:r>
                      <a:endParaRPr lang="zh-CN" altLang="en-US" dirty="0"/>
                    </a:p>
                  </a:txBody>
                  <a:tcPr/>
                </a:tc>
                <a:tc>
                  <a:txBody>
                    <a:bodyPr/>
                    <a:lstStyle/>
                    <a:p>
                      <a:pPr algn="ctr"/>
                      <a:r>
                        <a:rPr lang="en-US" altLang="zh-CN" dirty="0" smtClean="0"/>
                        <a:t>2500</a:t>
                      </a:r>
                      <a:endParaRPr lang="zh-CN" altLang="en-US" dirty="0"/>
                    </a:p>
                  </a:txBody>
                  <a:tcPr/>
                </a:tc>
                <a:extLst>
                  <a:ext uri="{0D108BD9-81ED-4DB2-BD59-A6C34878D82A}">
                    <a16:rowId xmlns="" xmlns:a16="http://schemas.microsoft.com/office/drawing/2014/main" val="2891246053"/>
                  </a:ext>
                </a:extLst>
              </a:tr>
            </a:tbl>
          </a:graphicData>
        </a:graphic>
      </p:graphicFrame>
      <p:sp>
        <p:nvSpPr>
          <p:cNvPr id="5" name="文本框 4"/>
          <p:cNvSpPr txBox="1"/>
          <p:nvPr/>
        </p:nvSpPr>
        <p:spPr>
          <a:xfrm>
            <a:off x="3200400" y="4855047"/>
            <a:ext cx="7603958" cy="646331"/>
          </a:xfrm>
          <a:prstGeom prst="rect">
            <a:avLst/>
          </a:prstGeom>
          <a:noFill/>
        </p:spPr>
        <p:txBody>
          <a:bodyPr wrap="square" rtlCol="0">
            <a:spAutoFit/>
          </a:bodyPr>
          <a:lstStyle/>
          <a:p>
            <a:r>
              <a:rPr lang="zh-CN" altLang="en-US" dirty="0" smtClean="0"/>
              <a:t>费用减缴后的缴费总额：</a:t>
            </a:r>
            <a:endParaRPr lang="en-US" altLang="zh-CN" dirty="0" smtClean="0"/>
          </a:p>
          <a:p>
            <a:r>
              <a:rPr lang="en-US" altLang="zh-CN" dirty="0"/>
              <a:t>	</a:t>
            </a:r>
            <a:r>
              <a:rPr lang="en-US" altLang="zh-CN" dirty="0" smtClean="0"/>
              <a:t>(900 + 2500) * 0.15 + 50 = 560</a:t>
            </a:r>
            <a:endParaRPr lang="zh-CN" altLang="en-US" dirty="0"/>
          </a:p>
        </p:txBody>
      </p:sp>
    </p:spTree>
    <p:extLst>
      <p:ext uri="{BB962C8B-B14F-4D97-AF65-F5344CB8AC3E}">
        <p14:creationId xmlns:p14="http://schemas.microsoft.com/office/powerpoint/2010/main" val="1353031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cs typeface="Arial" pitchFamily="34" charset="0"/>
              </a:rPr>
              <a:t>南航专利申请注意点</a:t>
            </a:r>
            <a:endParaRPr lang="ko-KR" altLang="en-US" sz="1600" b="1" dirty="0">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撰写要求</a:t>
            </a:r>
            <a:endParaRPr lang="en-US" altLang="ko-KR" sz="1400" b="1"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专利受理部门</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缴</a:t>
            </a:r>
            <a:r>
              <a:rPr lang="zh-CN" altLang="en-US" sz="1400" b="1" dirty="0" smtClean="0">
                <a:solidFill>
                  <a:schemeClr val="bg1">
                    <a:lumMod val="65000"/>
                  </a:schemeClr>
                </a:solidFill>
                <a:cs typeface="Arial" pitchFamily="34" charset="0"/>
              </a:rPr>
              <a:t>费标准</a:t>
            </a:r>
            <a:endParaRPr lang="en-US" altLang="zh-CN" sz="1400" b="1"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cs typeface="Arial" pitchFamily="34" charset="0"/>
              </a:rPr>
              <a:t>申请材料中的注意点</a:t>
            </a:r>
            <a:endParaRPr lang="en-US" altLang="zh-CN" sz="1400" b="1" dirty="0" smtClean="0">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5380500" y="130046"/>
            <a:ext cx="3883817" cy="584775"/>
          </a:xfrm>
          <a:prstGeom prst="rect">
            <a:avLst/>
          </a:prstGeom>
          <a:noFill/>
        </p:spPr>
        <p:txBody>
          <a:bodyPr wrap="square" rtlCol="0">
            <a:spAutoFit/>
          </a:bodyPr>
          <a:lstStyle/>
          <a:p>
            <a:r>
              <a:rPr lang="zh-CN" altLang="en-US" sz="3200" dirty="0" smtClean="0"/>
              <a:t>申请材料中的注意点</a:t>
            </a:r>
            <a:endParaRPr lang="en-US" altLang="zh-CN" sz="3200" dirty="0" smtClean="0"/>
          </a:p>
        </p:txBody>
      </p:sp>
      <p:sp>
        <p:nvSpPr>
          <p:cNvPr id="2" name="文本框 1"/>
          <p:cNvSpPr txBox="1"/>
          <p:nvPr/>
        </p:nvSpPr>
        <p:spPr>
          <a:xfrm>
            <a:off x="3332748" y="1407695"/>
            <a:ext cx="7447547" cy="369332"/>
          </a:xfrm>
          <a:prstGeom prst="rect">
            <a:avLst/>
          </a:prstGeom>
          <a:noFill/>
        </p:spPr>
        <p:txBody>
          <a:bodyPr wrap="square" rtlCol="0">
            <a:spAutoFit/>
          </a:bodyPr>
          <a:lstStyle/>
          <a:p>
            <a:r>
              <a:rPr lang="en-US" altLang="zh-CN" dirty="0" smtClean="0"/>
              <a:t>1.</a:t>
            </a:r>
            <a:r>
              <a:rPr lang="zh-CN" altLang="en-US" dirty="0" smtClean="0"/>
              <a:t>所有文件中的申请人都写：南京航空航天大学，发明人写导师和自己</a:t>
            </a:r>
            <a:endParaRPr lang="zh-CN" altLang="en-US" dirty="0"/>
          </a:p>
        </p:txBody>
      </p:sp>
      <p:sp>
        <p:nvSpPr>
          <p:cNvPr id="17" name="文本框 16"/>
          <p:cNvSpPr txBox="1"/>
          <p:nvPr/>
        </p:nvSpPr>
        <p:spPr>
          <a:xfrm>
            <a:off x="3332748" y="2136512"/>
            <a:ext cx="7447547" cy="646331"/>
          </a:xfrm>
          <a:prstGeom prst="rect">
            <a:avLst/>
          </a:prstGeom>
          <a:noFill/>
        </p:spPr>
        <p:txBody>
          <a:bodyPr wrap="square" rtlCol="0">
            <a:spAutoFit/>
          </a:bodyPr>
          <a:lstStyle/>
          <a:p>
            <a:r>
              <a:rPr lang="en-US" altLang="zh-CN" dirty="0" smtClean="0"/>
              <a:t>2.</a:t>
            </a:r>
            <a:r>
              <a:rPr lang="zh-CN" altLang="en-US" dirty="0" smtClean="0"/>
              <a:t>发明专利请求书中的申请人一栏，</a:t>
            </a:r>
            <a:r>
              <a:rPr lang="zh-CN" altLang="en-US" dirty="0"/>
              <a:t>要</a:t>
            </a:r>
            <a:r>
              <a:rPr lang="zh-CN" altLang="en-US" dirty="0" smtClean="0"/>
              <a:t>填上社会信用代码，并且选中“请求费减且已完成费减资格备案”，这样才能费用减缴</a:t>
            </a:r>
            <a:endParaRPr lang="zh-CN" altLang="en-US" dirty="0"/>
          </a:p>
        </p:txBody>
      </p:sp>
      <p:pic>
        <p:nvPicPr>
          <p:cNvPr id="6" name="图片 5"/>
          <p:cNvPicPr>
            <a:picLocks noChangeAspect="1"/>
          </p:cNvPicPr>
          <p:nvPr/>
        </p:nvPicPr>
        <p:blipFill>
          <a:blip r:embed="rId2"/>
          <a:stretch>
            <a:fillRect/>
          </a:stretch>
        </p:blipFill>
        <p:spPr>
          <a:xfrm>
            <a:off x="3658917" y="2801387"/>
            <a:ext cx="5979474" cy="1852795"/>
          </a:xfrm>
          <a:prstGeom prst="rect">
            <a:avLst/>
          </a:prstGeom>
        </p:spPr>
      </p:pic>
      <p:sp>
        <p:nvSpPr>
          <p:cNvPr id="7" name="矩形 6"/>
          <p:cNvSpPr/>
          <p:nvPr/>
        </p:nvSpPr>
        <p:spPr>
          <a:xfrm>
            <a:off x="4572000" y="3289771"/>
            <a:ext cx="2260315" cy="3267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4046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cs typeface="Arial" pitchFamily="34" charset="0"/>
              </a:rPr>
              <a:t>南航专利申请注意点</a:t>
            </a:r>
            <a:endParaRPr lang="ko-KR" altLang="en-US" sz="1600" b="1" dirty="0">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撰写要求</a:t>
            </a:r>
            <a:endParaRPr lang="en-US" altLang="ko-KR" sz="1400" b="1"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专利受理部门</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a:t>
            </a:r>
            <a:r>
              <a:rPr lang="zh-CN" altLang="en-US" sz="1400" b="1" dirty="0" smtClean="0">
                <a:solidFill>
                  <a:schemeClr val="bg1">
                    <a:lumMod val="65000"/>
                  </a:schemeClr>
                </a:solidFill>
                <a:cs typeface="Arial" pitchFamily="34" charset="0"/>
              </a:rPr>
              <a:t>利</a:t>
            </a:r>
            <a:r>
              <a:rPr lang="zh-CN" altLang="en-US" sz="1400" b="1" dirty="0">
                <a:solidFill>
                  <a:schemeClr val="bg1">
                    <a:lumMod val="65000"/>
                  </a:schemeClr>
                </a:solidFill>
                <a:cs typeface="Arial" pitchFamily="34" charset="0"/>
              </a:rPr>
              <a:t>审批</a:t>
            </a:r>
            <a:r>
              <a:rPr lang="zh-CN" altLang="en-US" sz="1400" b="1" dirty="0" smtClean="0">
                <a:solidFill>
                  <a:schemeClr val="bg1">
                    <a:lumMod val="65000"/>
                  </a:schemeClr>
                </a:solidFill>
                <a:cs typeface="Arial" pitchFamily="34" charset="0"/>
              </a:rPr>
              <a:t>流</a:t>
            </a:r>
            <a:r>
              <a:rPr lang="zh-CN" altLang="en-US" sz="1400" b="1" dirty="0" smtClean="0">
                <a:solidFill>
                  <a:schemeClr val="bg1">
                    <a:lumMod val="65000"/>
                  </a:schemeClr>
                </a:solidFill>
                <a:cs typeface="Arial" pitchFamily="34" charset="0"/>
              </a:rPr>
              <a:t>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缴费标准</a:t>
            </a:r>
            <a:endParaRPr lang="en-US" altLang="zh-CN" sz="1400" b="1"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申请材料中的注意点</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cs typeface="Arial" pitchFamily="34" charset="0"/>
              </a:rPr>
              <a:t>南航专利申请流程</a:t>
            </a:r>
            <a:endParaRPr lang="en-US" altLang="zh-CN" sz="1400" b="1" dirty="0" smtClean="0">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5380500" y="130046"/>
            <a:ext cx="3883817" cy="584775"/>
          </a:xfrm>
          <a:prstGeom prst="rect">
            <a:avLst/>
          </a:prstGeom>
          <a:noFill/>
        </p:spPr>
        <p:txBody>
          <a:bodyPr wrap="square" rtlCol="0">
            <a:spAutoFit/>
          </a:bodyPr>
          <a:lstStyle/>
          <a:p>
            <a:r>
              <a:rPr lang="zh-CN" altLang="en-US" sz="3200" b="1" dirty="0">
                <a:cs typeface="Arial" pitchFamily="34" charset="0"/>
              </a:rPr>
              <a:t>南航</a:t>
            </a:r>
            <a:r>
              <a:rPr lang="zh-CN" altLang="en-US" sz="3200" dirty="0" smtClean="0"/>
              <a:t>专</a:t>
            </a:r>
            <a:r>
              <a:rPr lang="zh-CN" altLang="en-US" sz="3200" dirty="0" smtClean="0"/>
              <a:t>利申请流程</a:t>
            </a:r>
            <a:endParaRPr lang="en-US" altLang="zh-CN" sz="3200" dirty="0" smtClean="0"/>
          </a:p>
        </p:txBody>
      </p:sp>
      <p:grpSp>
        <p:nvGrpSpPr>
          <p:cNvPr id="5" name="Group 1"/>
          <p:cNvGrpSpPr>
            <a:grpSpLocks/>
          </p:cNvGrpSpPr>
          <p:nvPr/>
        </p:nvGrpSpPr>
        <p:grpSpPr bwMode="auto">
          <a:xfrm>
            <a:off x="2373287" y="1250651"/>
            <a:ext cx="7886099" cy="4956307"/>
            <a:chOff x="-853" y="4340"/>
            <a:chExt cx="12789" cy="7806"/>
          </a:xfrm>
        </p:grpSpPr>
        <p:sp>
          <p:nvSpPr>
            <p:cNvPr id="9" name="Rectangle 9"/>
            <p:cNvSpPr>
              <a:spLocks noChangeArrowheads="1"/>
            </p:cNvSpPr>
            <p:nvPr/>
          </p:nvSpPr>
          <p:spPr bwMode="auto">
            <a:xfrm>
              <a:off x="-853" y="4340"/>
              <a:ext cx="4877" cy="190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b="1" dirty="0">
                  <a:latin typeface="Calibri" panose="020F0502020204030204" pitchFamily="34" charset="0"/>
                  <a:ea typeface="宋体" panose="02010600030101010101" pitchFamily="2" charset="-122"/>
                  <a:cs typeface="Times New Roman" panose="02020603050405020304" pitchFamily="18" charset="0"/>
                </a:rPr>
                <a:t>1</a:t>
              </a:r>
              <a:r>
                <a:rPr kumimoji="0" lang="zh-CN" altLang="en-US"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．专利申请审批</a:t>
              </a:r>
              <a:r>
                <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用于专利申请前的审批</a:t>
              </a:r>
              <a:endParaRPr kumimoji="0" lang="en-US" altLang="zh-CN"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在南航科研管理系统由</a:t>
              </a: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负责人填写</a:t>
              </a:r>
              <a:endParaRPr kumimoji="0" lang="zh-CN"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5134" y="4340"/>
              <a:ext cx="3687" cy="19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2</a:t>
              </a:r>
              <a:r>
                <a:rPr kumimoji="0" lang="zh-CN" altLang="en-US"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．打印专利审批申请表</a:t>
              </a:r>
              <a:r>
                <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p>
            <a:p>
              <a:pPr algn="ctr" eaLnBrk="0" fontAlgn="base" hangingPunct="0">
                <a:spcBef>
                  <a:spcPct val="0"/>
                </a:spcBef>
                <a:spcAft>
                  <a:spcPct val="0"/>
                </a:spcAft>
              </a:pPr>
              <a:endParaRPr lang="en-US" altLang="zh-CN" sz="1000" dirty="0" smtClean="0">
                <a:latin typeface="Calibri" panose="020F0502020204030204" pitchFamily="34" charset="0"/>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在</a:t>
              </a:r>
              <a:r>
                <a:rPr lang="zh-CN" altLang="en-US" sz="1200" dirty="0">
                  <a:latin typeface="Calibri" panose="020F0502020204030204" pitchFamily="34" charset="0"/>
                  <a:ea typeface="宋体" panose="02010600030101010101" pitchFamily="2" charset="-122"/>
                  <a:cs typeface="Times New Roman" panose="02020603050405020304" pitchFamily="18" charset="0"/>
                </a:rPr>
                <a:t>南航科研管理系统直接打印</a:t>
              </a:r>
              <a:endParaRPr lang="en-US" altLang="zh-CN" sz="12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7"/>
            <p:cNvSpPr>
              <a:spLocks noChangeArrowheads="1"/>
            </p:cNvSpPr>
            <p:nvPr/>
          </p:nvSpPr>
          <p:spPr bwMode="auto">
            <a:xfrm>
              <a:off x="6177" y="10432"/>
              <a:ext cx="5759" cy="171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8</a:t>
              </a:r>
              <a:r>
                <a:rPr kumimoji="0" lang="zh-CN" altLang="en-US"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．专利授权信息入库</a:t>
              </a:r>
              <a:r>
                <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用于专利授权并获得证书后信息登记及证书上传</a:t>
              </a:r>
              <a:endParaRPr kumimoji="0" lang="zh-CN" altLang="en-US" sz="1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（流程：负责人填写</a:t>
              </a:r>
              <a:r>
                <a:rPr kumimoji="0" lang="en-US" altLang="zh-CN"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科研院审批）</a:t>
              </a:r>
              <a:endParaRPr kumimoji="0" lang="zh-CN"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AutoShape 4"/>
            <p:cNvSpPr>
              <a:spLocks noChangeArrowheads="1"/>
            </p:cNvSpPr>
            <p:nvPr/>
          </p:nvSpPr>
          <p:spPr bwMode="auto">
            <a:xfrm rot="16200000">
              <a:off x="4319" y="4722"/>
              <a:ext cx="558" cy="885"/>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grpSp>
      <p:sp>
        <p:nvSpPr>
          <p:cNvPr id="32" name="AutoShape 4"/>
          <p:cNvSpPr>
            <a:spLocks noChangeArrowheads="1"/>
          </p:cNvSpPr>
          <p:nvPr/>
        </p:nvSpPr>
        <p:spPr bwMode="auto">
          <a:xfrm rot="16200000">
            <a:off x="8491559" y="1487810"/>
            <a:ext cx="354294" cy="544946"/>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33" name="Rectangle 8"/>
          <p:cNvSpPr>
            <a:spLocks noChangeArrowheads="1"/>
          </p:cNvSpPr>
          <p:nvPr/>
        </p:nvSpPr>
        <p:spPr bwMode="auto">
          <a:xfrm>
            <a:off x="9046479" y="661912"/>
            <a:ext cx="3108082" cy="170114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3</a:t>
            </a:r>
            <a:r>
              <a:rPr kumimoji="0" lang="zh-CN" altLang="en-US"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．上交需盖章文件</a:t>
            </a:r>
            <a:r>
              <a:rPr kumimoji="0" lang="en-US"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p>
          <a:p>
            <a:pPr algn="ctr" eaLnBrk="0" fontAlgn="base" hangingPunct="0">
              <a:spcBef>
                <a:spcPct val="0"/>
              </a:spcBef>
              <a:spcAft>
                <a:spcPct val="0"/>
              </a:spcAft>
            </a:pPr>
            <a:endParaRPr lang="en-US" altLang="zh-CN" sz="1600" dirty="0" smtClean="0">
              <a:latin typeface="Calibri" panose="020F0502020204030204" pitchFamily="34"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携带打印好的审批表及专利材料去师生服务大厅</a:t>
            </a:r>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12</a:t>
            </a: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号窗口</a:t>
            </a:r>
            <a:endParaRPr lang="en-US" altLang="zh-CN" sz="1200" dirty="0" smtClean="0">
              <a:latin typeface="Calibri" panose="020F0502020204030204" pitchFamily="34"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需盖章文件：</a:t>
            </a:r>
            <a:endParaRPr lang="en-US" altLang="zh-CN" sz="1200" dirty="0" smtClean="0">
              <a:latin typeface="Calibri" panose="020F0502020204030204" pitchFamily="34"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en-US" altLang="zh-CN" sz="12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   1. </a:t>
            </a: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发明专利请求书第</a:t>
            </a:r>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3</a:t>
            </a: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页</a:t>
            </a:r>
            <a:endParaRPr lang="en-US" altLang="zh-CN" sz="1200" dirty="0" smtClean="0">
              <a:latin typeface="Calibri" panose="020F0502020204030204" pitchFamily="34"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r>
              <a:rPr lang="en-US" altLang="zh-CN" sz="1200" dirty="0">
                <a:latin typeface="Calibri" panose="020F0502020204030204" pitchFamily="34" charset="0"/>
                <a:ea typeface="宋体" panose="02010600030101010101" pitchFamily="2" charset="-122"/>
                <a:cs typeface="Times New Roman" panose="02020603050405020304" pitchFamily="18" charset="0"/>
              </a:rPr>
              <a:t> </a:t>
            </a:r>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   2. </a:t>
            </a: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实质审查请求书第</a:t>
            </a:r>
            <a:r>
              <a:rPr lang="en-US" altLang="zh-CN" sz="1200" dirty="0" smtClean="0">
                <a:latin typeface="Calibri" panose="020F0502020204030204" pitchFamily="34" charset="0"/>
                <a:ea typeface="宋体" panose="02010600030101010101" pitchFamily="2" charset="-122"/>
                <a:cs typeface="Times New Roman" panose="02020603050405020304" pitchFamily="18" charset="0"/>
              </a:rPr>
              <a:t>1</a:t>
            </a: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页</a:t>
            </a:r>
            <a:endParaRPr lang="en-US" altLang="zh-CN" sz="1200" dirty="0" smtClean="0">
              <a:latin typeface="Calibri" panose="020F0502020204030204" pitchFamily="34" charset="0"/>
              <a:ea typeface="宋体" panose="02010600030101010101" pitchFamily="2" charset="-122"/>
              <a:cs typeface="Times New Roman" panose="02020603050405020304" pitchFamily="18" charset="0"/>
            </a:endParaRPr>
          </a:p>
          <a:p>
            <a:pPr eaLnBrk="0" fontAlgn="base" hangingPunct="0">
              <a:spcBef>
                <a:spcPct val="0"/>
              </a:spcBef>
              <a:spcAft>
                <a:spcPct val="0"/>
              </a:spcAft>
            </a:pPr>
            <a:endParaRPr lang="en-US" altLang="zh-CN" sz="10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5" name="AutoShape 4"/>
          <p:cNvSpPr>
            <a:spLocks noChangeArrowheads="1"/>
          </p:cNvSpPr>
          <p:nvPr/>
        </p:nvSpPr>
        <p:spPr bwMode="auto">
          <a:xfrm>
            <a:off x="10082380" y="2475066"/>
            <a:ext cx="354294" cy="544946"/>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10436674" y="2597229"/>
            <a:ext cx="1261884" cy="276999"/>
          </a:xfrm>
          <a:prstGeom prst="rect">
            <a:avLst/>
          </a:prstGeom>
          <a:noFill/>
        </p:spPr>
        <p:txBody>
          <a:bodyPr wrap="none" rtlCol="0">
            <a:spAutoFit/>
          </a:bodyPr>
          <a:lstStyle/>
          <a:p>
            <a:r>
              <a:rPr lang="zh-CN" altLang="en-US" sz="1200" dirty="0" smtClean="0"/>
              <a:t>一到两个工作日</a:t>
            </a:r>
            <a:endParaRPr lang="zh-CN" altLang="en-US" sz="1200" dirty="0"/>
          </a:p>
        </p:txBody>
      </p:sp>
      <p:sp>
        <p:nvSpPr>
          <p:cNvPr id="37" name="Rectangle 8"/>
          <p:cNvSpPr>
            <a:spLocks noChangeArrowheads="1"/>
          </p:cNvSpPr>
          <p:nvPr/>
        </p:nvSpPr>
        <p:spPr bwMode="auto">
          <a:xfrm>
            <a:off x="9518885" y="3227645"/>
            <a:ext cx="2467072" cy="82859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b="1" dirty="0" smtClean="0">
                <a:solidFill>
                  <a:srgbClr val="F3932D"/>
                </a:solidFill>
                <a:latin typeface="Calibri" panose="020F0502020204030204" pitchFamily="34" charset="0"/>
                <a:ea typeface="宋体" panose="02010600030101010101" pitchFamily="2" charset="-122"/>
                <a:cs typeface="Times New Roman" panose="02020603050405020304" pitchFamily="18" charset="0"/>
              </a:rPr>
              <a:t>4</a:t>
            </a:r>
            <a:r>
              <a:rPr kumimoji="0" lang="zh-CN" altLang="en-US"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取已盖章的</a:t>
            </a:r>
            <a:r>
              <a:rPr kumimoji="0" lang="zh-CN" altLang="en-US"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文件</a:t>
            </a:r>
            <a:r>
              <a:rPr kumimoji="0" lang="en-US"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p>
          <a:p>
            <a:pPr algn="ctr" eaLnBrk="0" fontAlgn="base" hangingPunct="0">
              <a:spcBef>
                <a:spcPct val="0"/>
              </a:spcBef>
              <a:spcAft>
                <a:spcPct val="0"/>
              </a:spcAft>
            </a:pPr>
            <a:endParaRPr lang="en-US" altLang="zh-CN" sz="1000" dirty="0" smtClean="0">
              <a:latin typeface="Calibri" panose="020F0502020204030204" pitchFamily="34" charset="0"/>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师生服务</a:t>
            </a:r>
            <a:r>
              <a:rPr lang="zh-CN" altLang="en-US" sz="1200" dirty="0">
                <a:latin typeface="Calibri" panose="020F0502020204030204" pitchFamily="34" charset="0"/>
                <a:ea typeface="宋体" panose="02010600030101010101" pitchFamily="2" charset="-122"/>
                <a:cs typeface="Times New Roman" panose="02020603050405020304" pitchFamily="18" charset="0"/>
              </a:rPr>
              <a:t>大厅</a:t>
            </a:r>
            <a:r>
              <a:rPr lang="en-US" altLang="zh-CN" sz="1200" dirty="0">
                <a:latin typeface="Calibri" panose="020F0502020204030204" pitchFamily="34" charset="0"/>
                <a:ea typeface="宋体" panose="02010600030101010101" pitchFamily="2" charset="-122"/>
                <a:cs typeface="Times New Roman" panose="02020603050405020304" pitchFamily="18" charset="0"/>
              </a:rPr>
              <a:t>12</a:t>
            </a:r>
            <a:r>
              <a:rPr lang="zh-CN" altLang="en-US" sz="1200" dirty="0">
                <a:latin typeface="Calibri" panose="020F0502020204030204" pitchFamily="34" charset="0"/>
                <a:ea typeface="宋体" panose="02010600030101010101" pitchFamily="2" charset="-122"/>
                <a:cs typeface="Times New Roman" panose="02020603050405020304" pitchFamily="18" charset="0"/>
              </a:rPr>
              <a:t>号窗口</a:t>
            </a:r>
            <a:endParaRPr lang="en-US" altLang="zh-CN" sz="12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9" name="Rectangle 8"/>
          <p:cNvSpPr>
            <a:spLocks noChangeArrowheads="1"/>
          </p:cNvSpPr>
          <p:nvPr/>
        </p:nvSpPr>
        <p:spPr bwMode="auto">
          <a:xfrm>
            <a:off x="5357273" y="3214952"/>
            <a:ext cx="3359131" cy="9760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5</a:t>
            </a:r>
            <a:r>
              <a:rPr kumimoji="0" lang="zh-CN" altLang="en-US"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．去南京专利代办处提交材料</a:t>
            </a:r>
            <a:r>
              <a:rPr kumimoji="0" lang="en-US" altLang="zh-CN" sz="16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p>
          <a:p>
            <a:pPr algn="ctr" eaLnBrk="0" fontAlgn="base" hangingPunct="0">
              <a:spcBef>
                <a:spcPct val="0"/>
              </a:spcBef>
              <a:spcAft>
                <a:spcPct val="0"/>
              </a:spcAft>
            </a:pPr>
            <a:endParaRPr lang="en-US" altLang="zh-CN" sz="1000" dirty="0" smtClean="0">
              <a:solidFill>
                <a:srgbClr val="F3932D"/>
              </a:solidFill>
              <a:latin typeface="Calibri" panose="020F0502020204030204" pitchFamily="34" charset="0"/>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携带所有打印后纸</a:t>
            </a:r>
            <a:r>
              <a:rPr lang="zh-CN" altLang="en-US" sz="1200" dirty="0">
                <a:latin typeface="Calibri" panose="020F0502020204030204" pitchFamily="34" charset="0"/>
                <a:ea typeface="宋体" panose="02010600030101010101" pitchFamily="2" charset="-122"/>
                <a:cs typeface="Times New Roman" panose="02020603050405020304" pitchFamily="18" charset="0"/>
              </a:rPr>
              <a:t>质</a:t>
            </a: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材料</a:t>
            </a:r>
            <a:endParaRPr lang="en-US" altLang="zh-CN" sz="1200" dirty="0" smtClean="0">
              <a:latin typeface="Calibri" panose="020F0502020204030204" pitchFamily="34" charset="0"/>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获得回执单</a:t>
            </a:r>
            <a:endParaRPr lang="en-US" altLang="zh-CN" sz="12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0" name="AutoShape 4"/>
          <p:cNvSpPr>
            <a:spLocks noChangeArrowheads="1"/>
          </p:cNvSpPr>
          <p:nvPr/>
        </p:nvSpPr>
        <p:spPr bwMode="auto">
          <a:xfrm rot="5400000">
            <a:off x="8940497" y="3309233"/>
            <a:ext cx="354294" cy="544946"/>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42" name="AutoShape 4"/>
          <p:cNvSpPr>
            <a:spLocks noChangeArrowheads="1"/>
          </p:cNvSpPr>
          <p:nvPr/>
        </p:nvSpPr>
        <p:spPr bwMode="auto">
          <a:xfrm rot="5400000">
            <a:off x="4796874" y="3369467"/>
            <a:ext cx="354294" cy="544946"/>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43" name="Rectangle 8"/>
          <p:cNvSpPr>
            <a:spLocks noChangeArrowheads="1"/>
          </p:cNvSpPr>
          <p:nvPr/>
        </p:nvSpPr>
        <p:spPr bwMode="auto">
          <a:xfrm>
            <a:off x="2188812" y="3229150"/>
            <a:ext cx="2365980" cy="103005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4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6.</a:t>
            </a:r>
            <a:r>
              <a:rPr kumimoji="0" lang="zh-CN" altLang="en-US" sz="14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取受理通知书及缴费</a:t>
            </a:r>
            <a:r>
              <a:rPr kumimoji="0" lang="en-US" altLang="zh-CN" sz="1400" b="1" i="0" u="none" strike="noStrike" cap="none" normalizeH="0" baseline="0" dirty="0" smtClean="0">
                <a:ln>
                  <a:noFill/>
                </a:ln>
                <a:solidFill>
                  <a:srgbClr val="F3932D"/>
                </a:solidFill>
                <a:effectLst/>
                <a:latin typeface="Calibri" panose="020F0502020204030204" pitchFamily="34" charset="0"/>
                <a:ea typeface="宋体" panose="02010600030101010101" pitchFamily="2"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携带回执单</a:t>
            </a:r>
            <a:endParaRPr kumimoji="0" lang="en-US" altLang="zh-CN" sz="120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获得专利受理通知书</a:t>
            </a:r>
            <a:endParaRPr lang="en-US" altLang="zh-CN" sz="1200" dirty="0" smtClean="0">
              <a:latin typeface="Calibri" panose="020F0502020204030204" pitchFamily="34" charset="0"/>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r>
              <a:rPr lang="zh-CN" altLang="en-US" sz="1200" dirty="0" smtClean="0">
                <a:latin typeface="Calibri" panose="020F0502020204030204" pitchFamily="34" charset="0"/>
                <a:ea typeface="宋体" panose="02010600030101010101" pitchFamily="2" charset="-122"/>
                <a:cs typeface="Times New Roman" panose="02020603050405020304" pitchFamily="18" charset="0"/>
              </a:rPr>
              <a:t>及缴费发票</a:t>
            </a:r>
            <a:endParaRPr lang="en-US" altLang="zh-CN" sz="1200" dirty="0" smtClean="0">
              <a:latin typeface="Calibri" panose="020F0502020204030204" pitchFamily="34" charset="0"/>
              <a:ea typeface="宋体" panose="02010600030101010101" pitchFamily="2" charset="-122"/>
              <a:cs typeface="Times New Roman" panose="02020603050405020304" pitchFamily="18" charset="0"/>
            </a:endParaRPr>
          </a:p>
        </p:txBody>
      </p:sp>
      <p:sp>
        <p:nvSpPr>
          <p:cNvPr id="24" name="文本框 23"/>
          <p:cNvSpPr txBox="1"/>
          <p:nvPr/>
        </p:nvSpPr>
        <p:spPr>
          <a:xfrm>
            <a:off x="4646558" y="3173133"/>
            <a:ext cx="646331" cy="276999"/>
          </a:xfrm>
          <a:prstGeom prst="rect">
            <a:avLst/>
          </a:prstGeom>
          <a:noFill/>
        </p:spPr>
        <p:txBody>
          <a:bodyPr wrap="none" rtlCol="0">
            <a:spAutoFit/>
          </a:bodyPr>
          <a:lstStyle/>
          <a:p>
            <a:r>
              <a:rPr lang="zh-CN" altLang="en-US" sz="1200" dirty="0" smtClean="0"/>
              <a:t>一周内</a:t>
            </a:r>
            <a:endParaRPr lang="zh-CN" altLang="en-US" sz="1200" dirty="0"/>
          </a:p>
        </p:txBody>
      </p:sp>
      <p:sp>
        <p:nvSpPr>
          <p:cNvPr id="45" name="AutoShape 4"/>
          <p:cNvSpPr>
            <a:spLocks noChangeArrowheads="1"/>
          </p:cNvSpPr>
          <p:nvPr/>
        </p:nvSpPr>
        <p:spPr bwMode="auto">
          <a:xfrm>
            <a:off x="3367359" y="4292633"/>
            <a:ext cx="354294" cy="544946"/>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
        <p:nvSpPr>
          <p:cNvPr id="48" name="Rectangle 7"/>
          <p:cNvSpPr>
            <a:spLocks noChangeArrowheads="1"/>
          </p:cNvSpPr>
          <p:nvPr/>
        </p:nvSpPr>
        <p:spPr bwMode="auto">
          <a:xfrm>
            <a:off x="2188812" y="5114234"/>
            <a:ext cx="3551180" cy="108827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7</a:t>
            </a:r>
            <a:r>
              <a:rPr kumimoji="0" lang="zh-CN" altLang="en-US"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．专利申请信息入库</a:t>
            </a:r>
            <a:r>
              <a:rPr kumimoji="0" lang="en-US" altLang="zh-CN" sz="16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用于获得专利申请号后正式专利申请信息入库</a:t>
            </a:r>
            <a:endParaRPr kumimoji="0" lang="en-US" altLang="zh-CN"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（流程：负责人填写</a:t>
            </a:r>
            <a:r>
              <a:rPr kumimoji="0" lang="en-US" altLang="zh-CN"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科研院审批）</a:t>
            </a:r>
            <a:endParaRPr kumimoji="0" lang="zh-CN"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5" name="AutoShape 4"/>
          <p:cNvSpPr>
            <a:spLocks noChangeArrowheads="1"/>
          </p:cNvSpPr>
          <p:nvPr/>
        </p:nvSpPr>
        <p:spPr bwMode="auto">
          <a:xfrm rot="16200000">
            <a:off x="6046952" y="5359323"/>
            <a:ext cx="354294" cy="544946"/>
          </a:xfrm>
          <a:prstGeom prst="downArrow">
            <a:avLst>
              <a:gd name="adj1" fmla="val 50000"/>
              <a:gd name="adj2" fmla="val 25000"/>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19832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E8B8B760-A996-40FE-B073-90C028257C92}"/>
              </a:ext>
            </a:extLst>
          </p:cNvPr>
          <p:cNvGrpSpPr/>
          <p:nvPr/>
        </p:nvGrpSpPr>
        <p:grpSpPr>
          <a:xfrm>
            <a:off x="3800047" y="1233310"/>
            <a:ext cx="4404510" cy="4404510"/>
            <a:chOff x="3561288" y="1226745"/>
            <a:chExt cx="4740740" cy="4740740"/>
          </a:xfrm>
        </p:grpSpPr>
        <p:sp>
          <p:nvSpPr>
            <p:cNvPr id="32" name="Rectangle: Rounded Corners 31">
              <a:extLst>
                <a:ext uri="{FF2B5EF4-FFF2-40B4-BE49-F238E27FC236}">
                  <a16:creationId xmlns="" xmlns:a16="http://schemas.microsoft.com/office/drawing/2014/main" id="{43CCBE19-43AE-4596-9774-11F1CDA66EE3}"/>
                </a:ext>
              </a:extLst>
            </p:cNvPr>
            <p:cNvSpPr>
              <a:spLocks noChangeAspect="1"/>
            </p:cNvSpPr>
            <p:nvPr/>
          </p:nvSpPr>
          <p:spPr>
            <a:xfrm rot="18900000">
              <a:off x="3561288" y="1226745"/>
              <a:ext cx="4740740" cy="4740740"/>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932D"/>
                </a:solidFill>
              </a:endParaRPr>
            </a:p>
          </p:txBody>
        </p:sp>
        <p:sp>
          <p:nvSpPr>
            <p:cNvPr id="33" name="Rectangle: Rounded Corners 32">
              <a:extLst>
                <a:ext uri="{FF2B5EF4-FFF2-40B4-BE49-F238E27FC236}">
                  <a16:creationId xmlns="" xmlns:a16="http://schemas.microsoft.com/office/drawing/2014/main" id="{187D97BF-5D54-462E-A9F5-4D06C775F83D}"/>
                </a:ext>
              </a:extLst>
            </p:cNvPr>
            <p:cNvSpPr>
              <a:spLocks noChangeAspect="1"/>
            </p:cNvSpPr>
            <p:nvPr/>
          </p:nvSpPr>
          <p:spPr>
            <a:xfrm rot="18900000">
              <a:off x="3748242" y="1413699"/>
              <a:ext cx="4366833" cy="436683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3932D"/>
                </a:solidFill>
              </a:endParaRPr>
            </a:p>
          </p:txBody>
        </p:sp>
        <p:sp>
          <p:nvSpPr>
            <p:cNvPr id="34" name="Rectangle: Rounded Corners 33">
              <a:extLst>
                <a:ext uri="{FF2B5EF4-FFF2-40B4-BE49-F238E27FC236}">
                  <a16:creationId xmlns="" xmlns:a16="http://schemas.microsoft.com/office/drawing/2014/main" id="{4D4B9BF8-238A-446D-90D5-29C163B4B9F0}"/>
                </a:ext>
              </a:extLst>
            </p:cNvPr>
            <p:cNvSpPr>
              <a:spLocks noChangeAspect="1"/>
            </p:cNvSpPr>
            <p:nvPr/>
          </p:nvSpPr>
          <p:spPr>
            <a:xfrm rot="18900000">
              <a:off x="3866816" y="1532273"/>
              <a:ext cx="4129684" cy="4129684"/>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3932D"/>
                </a:solidFill>
              </a:endParaRPr>
            </a:p>
          </p:txBody>
        </p:sp>
      </p:grpSp>
      <p:sp>
        <p:nvSpPr>
          <p:cNvPr id="35" name="Trapezoid 18">
            <a:extLst>
              <a:ext uri="{FF2B5EF4-FFF2-40B4-BE49-F238E27FC236}">
                <a16:creationId xmlns="" xmlns:a16="http://schemas.microsoft.com/office/drawing/2014/main" id="{764A0E90-AA10-4F04-B55B-D16094DEB6BA}"/>
              </a:ext>
            </a:extLst>
          </p:cNvPr>
          <p:cNvSpPr/>
          <p:nvPr/>
        </p:nvSpPr>
        <p:spPr>
          <a:xfrm rot="10800000">
            <a:off x="4505929" y="2029216"/>
            <a:ext cx="3188286" cy="1764186"/>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36" name="Freeform: Shape 35">
            <a:extLst>
              <a:ext uri="{FF2B5EF4-FFF2-40B4-BE49-F238E27FC236}">
                <a16:creationId xmlns="" xmlns:a16="http://schemas.microsoft.com/office/drawing/2014/main" id="{67F73F88-792E-4C1E-AC87-14A70BA07B8C}"/>
              </a:ext>
            </a:extLst>
          </p:cNvPr>
          <p:cNvSpPr/>
          <p:nvPr/>
        </p:nvSpPr>
        <p:spPr>
          <a:xfrm>
            <a:off x="5313858" y="2370647"/>
            <a:ext cx="318603" cy="955805"/>
          </a:xfrm>
          <a:custGeom>
            <a:avLst/>
            <a:gdLst>
              <a:gd name="connsiteX0" fmla="*/ 332445 w 461376"/>
              <a:gd name="connsiteY0" fmla="*/ 1024880 h 1384128"/>
              <a:gd name="connsiteX1" fmla="*/ 332445 w 461376"/>
              <a:gd name="connsiteY1" fmla="*/ 352040 h 1384128"/>
              <a:gd name="connsiteX2" fmla="*/ 380505 w 461376"/>
              <a:gd name="connsiteY2" fmla="*/ 323204 h 1384128"/>
              <a:gd name="connsiteX3" fmla="*/ 438177 w 461376"/>
              <a:gd name="connsiteY3" fmla="*/ 196325 h 1384128"/>
              <a:gd name="connsiteX4" fmla="*/ 428565 w 461376"/>
              <a:gd name="connsiteY4" fmla="*/ 142498 h 1384128"/>
              <a:gd name="connsiteX5" fmla="*/ 338212 w 461376"/>
              <a:gd name="connsiteY5" fmla="*/ 29076 h 1384128"/>
              <a:gd name="connsiteX6" fmla="*/ 313221 w 461376"/>
              <a:gd name="connsiteY6" fmla="*/ 54068 h 1384128"/>
              <a:gd name="connsiteX7" fmla="*/ 313221 w 461376"/>
              <a:gd name="connsiteY7" fmla="*/ 204015 h 1384128"/>
              <a:gd name="connsiteX8" fmla="*/ 276696 w 461376"/>
              <a:gd name="connsiteY8" fmla="*/ 240540 h 1384128"/>
              <a:gd name="connsiteX9" fmla="*/ 192110 w 461376"/>
              <a:gd name="connsiteY9" fmla="*/ 240540 h 1384128"/>
              <a:gd name="connsiteX10" fmla="*/ 155584 w 461376"/>
              <a:gd name="connsiteY10" fmla="*/ 204015 h 1384128"/>
              <a:gd name="connsiteX11" fmla="*/ 155584 w 461376"/>
              <a:gd name="connsiteY11" fmla="*/ 54068 h 1384128"/>
              <a:gd name="connsiteX12" fmla="*/ 130593 w 461376"/>
              <a:gd name="connsiteY12" fmla="*/ 29076 h 1384128"/>
              <a:gd name="connsiteX13" fmla="*/ 40240 w 461376"/>
              <a:gd name="connsiteY13" fmla="*/ 142498 h 1384128"/>
              <a:gd name="connsiteX14" fmla="*/ 30628 w 461376"/>
              <a:gd name="connsiteY14" fmla="*/ 196325 h 1384128"/>
              <a:gd name="connsiteX15" fmla="*/ 88300 w 461376"/>
              <a:gd name="connsiteY15" fmla="*/ 323204 h 1384128"/>
              <a:gd name="connsiteX16" fmla="*/ 136360 w 461376"/>
              <a:gd name="connsiteY16" fmla="*/ 352040 h 1384128"/>
              <a:gd name="connsiteX17" fmla="*/ 136360 w 461376"/>
              <a:gd name="connsiteY17" fmla="*/ 1022957 h 1384128"/>
              <a:gd name="connsiteX18" fmla="*/ 51775 w 461376"/>
              <a:gd name="connsiteY18" fmla="*/ 1174827 h 1384128"/>
              <a:gd name="connsiteX19" fmla="*/ 232480 w 461376"/>
              <a:gd name="connsiteY19" fmla="*/ 1355533 h 1384128"/>
              <a:gd name="connsiteX20" fmla="*/ 413186 w 461376"/>
              <a:gd name="connsiteY20" fmla="*/ 1174827 h 1384128"/>
              <a:gd name="connsiteX21" fmla="*/ 332445 w 461376"/>
              <a:gd name="connsiteY21" fmla="*/ 1024880 h 1384128"/>
              <a:gd name="connsiteX22" fmla="*/ 288230 w 461376"/>
              <a:gd name="connsiteY22" fmla="*/ 1269025 h 1384128"/>
              <a:gd name="connsiteX23" fmla="*/ 182498 w 461376"/>
              <a:gd name="connsiteY23" fmla="*/ 1269025 h 1384128"/>
              <a:gd name="connsiteX24" fmla="*/ 128671 w 461376"/>
              <a:gd name="connsiteY24" fmla="*/ 1176749 h 1384128"/>
              <a:gd name="connsiteX25" fmla="*/ 182498 w 461376"/>
              <a:gd name="connsiteY25" fmla="*/ 1084474 h 1384128"/>
              <a:gd name="connsiteX26" fmla="*/ 288230 w 461376"/>
              <a:gd name="connsiteY26" fmla="*/ 1084474 h 1384128"/>
              <a:gd name="connsiteX27" fmla="*/ 342057 w 461376"/>
              <a:gd name="connsiteY27" fmla="*/ 1176749 h 1384128"/>
              <a:gd name="connsiteX28" fmla="*/ 288230 w 461376"/>
              <a:gd name="connsiteY28" fmla="*/ 1269025 h 138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1376" h="1384128">
                <a:moveTo>
                  <a:pt x="332445" y="1024880"/>
                </a:moveTo>
                <a:lnTo>
                  <a:pt x="332445" y="352040"/>
                </a:lnTo>
                <a:lnTo>
                  <a:pt x="380505" y="323204"/>
                </a:lnTo>
                <a:cubicBezTo>
                  <a:pt x="424720" y="296290"/>
                  <a:pt x="445867" y="246308"/>
                  <a:pt x="438177" y="196325"/>
                </a:cubicBezTo>
                <a:lnTo>
                  <a:pt x="428565" y="142498"/>
                </a:lnTo>
                <a:cubicBezTo>
                  <a:pt x="420876" y="98283"/>
                  <a:pt x="382428" y="29076"/>
                  <a:pt x="338212" y="29076"/>
                </a:cubicBezTo>
                <a:cubicBezTo>
                  <a:pt x="324756" y="29076"/>
                  <a:pt x="313221" y="40611"/>
                  <a:pt x="313221" y="54068"/>
                </a:cubicBezTo>
                <a:lnTo>
                  <a:pt x="313221" y="204015"/>
                </a:lnTo>
                <a:cubicBezTo>
                  <a:pt x="313221" y="223239"/>
                  <a:pt x="297842" y="240540"/>
                  <a:pt x="276696" y="240540"/>
                </a:cubicBezTo>
                <a:lnTo>
                  <a:pt x="192110" y="240540"/>
                </a:lnTo>
                <a:cubicBezTo>
                  <a:pt x="172886" y="240540"/>
                  <a:pt x="155584" y="225161"/>
                  <a:pt x="155584" y="204015"/>
                </a:cubicBezTo>
                <a:lnTo>
                  <a:pt x="155584" y="54068"/>
                </a:lnTo>
                <a:cubicBezTo>
                  <a:pt x="155584" y="40611"/>
                  <a:pt x="144050" y="29076"/>
                  <a:pt x="130593" y="29076"/>
                </a:cubicBezTo>
                <a:cubicBezTo>
                  <a:pt x="86378" y="29076"/>
                  <a:pt x="47930" y="100205"/>
                  <a:pt x="40240" y="142498"/>
                </a:cubicBezTo>
                <a:lnTo>
                  <a:pt x="30628" y="196325"/>
                </a:lnTo>
                <a:cubicBezTo>
                  <a:pt x="22939" y="246308"/>
                  <a:pt x="44085" y="296290"/>
                  <a:pt x="88300" y="323204"/>
                </a:cubicBezTo>
                <a:lnTo>
                  <a:pt x="136360" y="352040"/>
                </a:lnTo>
                <a:lnTo>
                  <a:pt x="136360" y="1022957"/>
                </a:lnTo>
                <a:cubicBezTo>
                  <a:pt x="86378" y="1055638"/>
                  <a:pt x="51775" y="1111388"/>
                  <a:pt x="51775" y="1174827"/>
                </a:cubicBezTo>
                <a:cubicBezTo>
                  <a:pt x="51775" y="1274792"/>
                  <a:pt x="132516" y="1355533"/>
                  <a:pt x="232480" y="1355533"/>
                </a:cubicBezTo>
                <a:cubicBezTo>
                  <a:pt x="332445" y="1355533"/>
                  <a:pt x="413186" y="1274792"/>
                  <a:pt x="413186" y="1174827"/>
                </a:cubicBezTo>
                <a:cubicBezTo>
                  <a:pt x="415108" y="1113310"/>
                  <a:pt x="382428" y="1055638"/>
                  <a:pt x="332445" y="1024880"/>
                </a:cubicBezTo>
                <a:close/>
                <a:moveTo>
                  <a:pt x="288230" y="1269025"/>
                </a:moveTo>
                <a:lnTo>
                  <a:pt x="182498" y="1269025"/>
                </a:lnTo>
                <a:lnTo>
                  <a:pt x="128671" y="1176749"/>
                </a:lnTo>
                <a:lnTo>
                  <a:pt x="182498" y="1084474"/>
                </a:lnTo>
                <a:lnTo>
                  <a:pt x="288230" y="1084474"/>
                </a:lnTo>
                <a:lnTo>
                  <a:pt x="342057" y="1176749"/>
                </a:lnTo>
                <a:lnTo>
                  <a:pt x="288230" y="1269025"/>
                </a:lnTo>
                <a:close/>
              </a:path>
            </a:pathLst>
          </a:custGeom>
          <a:solidFill>
            <a:schemeClr val="bg1"/>
          </a:solidFill>
          <a:ln w="19209" cap="flat">
            <a:noFill/>
            <a:prstDash val="solid"/>
            <a:miter/>
          </a:ln>
        </p:spPr>
        <p:txBody>
          <a:bodyPr rtlCol="0" anchor="ctr"/>
          <a:lstStyle/>
          <a:p>
            <a:endParaRPr lang="en-US"/>
          </a:p>
        </p:txBody>
      </p:sp>
      <p:sp>
        <p:nvSpPr>
          <p:cNvPr id="44" name="Freeform: Shape 43">
            <a:extLst>
              <a:ext uri="{FF2B5EF4-FFF2-40B4-BE49-F238E27FC236}">
                <a16:creationId xmlns="" xmlns:a16="http://schemas.microsoft.com/office/drawing/2014/main" id="{6BDDBDBF-E66C-4E30-A942-5A40B003A332}"/>
              </a:ext>
            </a:extLst>
          </p:cNvPr>
          <p:cNvSpPr/>
          <p:nvPr/>
        </p:nvSpPr>
        <p:spPr>
          <a:xfrm>
            <a:off x="6117495" y="2553561"/>
            <a:ext cx="322117" cy="32790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dirty="0"/>
          </a:p>
        </p:txBody>
      </p:sp>
      <p:grpSp>
        <p:nvGrpSpPr>
          <p:cNvPr id="64" name="Group 63">
            <a:extLst>
              <a:ext uri="{FF2B5EF4-FFF2-40B4-BE49-F238E27FC236}">
                <a16:creationId xmlns="" xmlns:a16="http://schemas.microsoft.com/office/drawing/2014/main" id="{34923DC7-550C-4D59-B63C-ED91E1516E16}"/>
              </a:ext>
            </a:extLst>
          </p:cNvPr>
          <p:cNvGrpSpPr/>
          <p:nvPr/>
        </p:nvGrpSpPr>
        <p:grpSpPr>
          <a:xfrm>
            <a:off x="6221457" y="2566461"/>
            <a:ext cx="747239" cy="672805"/>
            <a:chOff x="4962321" y="3286116"/>
            <a:chExt cx="1475130" cy="1328189"/>
          </a:xfrm>
        </p:grpSpPr>
        <p:sp>
          <p:nvSpPr>
            <p:cNvPr id="45" name="Freeform: Shape 44">
              <a:extLst>
                <a:ext uri="{FF2B5EF4-FFF2-40B4-BE49-F238E27FC236}">
                  <a16:creationId xmlns="" xmlns:a16="http://schemas.microsoft.com/office/drawing/2014/main" id="{CE5365D1-147B-4E85-96C3-5825858D142A}"/>
                </a:ext>
              </a:extLst>
            </p:cNvPr>
            <p:cNvSpPr/>
            <p:nvPr/>
          </p:nvSpPr>
          <p:spPr>
            <a:xfrm>
              <a:off x="4962321" y="3907968"/>
              <a:ext cx="708241" cy="70633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dirty="0"/>
            </a:p>
          </p:txBody>
        </p:sp>
        <p:sp>
          <p:nvSpPr>
            <p:cNvPr id="63" name="Freeform: Shape 62">
              <a:extLst>
                <a:ext uri="{FF2B5EF4-FFF2-40B4-BE49-F238E27FC236}">
                  <a16:creationId xmlns="" xmlns:a16="http://schemas.microsoft.com/office/drawing/2014/main" id="{7860C27E-36A8-4E64-B8ED-FDD042EBE945}"/>
                </a:ext>
              </a:extLst>
            </p:cNvPr>
            <p:cNvSpPr/>
            <p:nvPr/>
          </p:nvSpPr>
          <p:spPr>
            <a:xfrm>
              <a:off x="5449304" y="3286116"/>
              <a:ext cx="988147" cy="987501"/>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dirty="0"/>
            </a:p>
          </p:txBody>
        </p:sp>
      </p:grpSp>
      <p:sp>
        <p:nvSpPr>
          <p:cNvPr id="49" name="Freeform: Shape 48">
            <a:extLst>
              <a:ext uri="{FF2B5EF4-FFF2-40B4-BE49-F238E27FC236}">
                <a16:creationId xmlns="" xmlns:a16="http://schemas.microsoft.com/office/drawing/2014/main" id="{38501154-EBF5-4221-8028-676F038AF6DD}"/>
              </a:ext>
            </a:extLst>
          </p:cNvPr>
          <p:cNvSpPr/>
          <p:nvPr/>
        </p:nvSpPr>
        <p:spPr>
          <a:xfrm>
            <a:off x="6334909" y="2243841"/>
            <a:ext cx="360580" cy="358577"/>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dirty="0"/>
          </a:p>
        </p:txBody>
      </p:sp>
      <p:sp>
        <p:nvSpPr>
          <p:cNvPr id="50" name="Oval 21">
            <a:extLst>
              <a:ext uri="{FF2B5EF4-FFF2-40B4-BE49-F238E27FC236}">
                <a16:creationId xmlns="" xmlns:a16="http://schemas.microsoft.com/office/drawing/2014/main" id="{90906E54-D5A3-42C5-A11E-5560CE659FD7}"/>
              </a:ext>
            </a:extLst>
          </p:cNvPr>
          <p:cNvSpPr>
            <a:spLocks noChangeAspect="1"/>
          </p:cNvSpPr>
          <p:nvPr/>
        </p:nvSpPr>
        <p:spPr>
          <a:xfrm>
            <a:off x="6537004" y="3075953"/>
            <a:ext cx="358764" cy="359612"/>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 name="Group 8">
            <a:extLst>
              <a:ext uri="{FF2B5EF4-FFF2-40B4-BE49-F238E27FC236}">
                <a16:creationId xmlns="" xmlns:a16="http://schemas.microsoft.com/office/drawing/2014/main" id="{759E4A3A-A044-4926-891F-C612C5C1D6B4}"/>
              </a:ext>
            </a:extLst>
          </p:cNvPr>
          <p:cNvGrpSpPr/>
          <p:nvPr/>
        </p:nvGrpSpPr>
        <p:grpSpPr>
          <a:xfrm>
            <a:off x="5178751" y="2370646"/>
            <a:ext cx="117483" cy="955805"/>
            <a:chOff x="2413986" y="1345118"/>
            <a:chExt cx="89038" cy="746934"/>
          </a:xfrm>
          <a:solidFill>
            <a:schemeClr val="bg1"/>
          </a:solidFill>
        </p:grpSpPr>
        <p:sp>
          <p:nvSpPr>
            <p:cNvPr id="62" name="Freeform: Shape 61">
              <a:extLst>
                <a:ext uri="{FF2B5EF4-FFF2-40B4-BE49-F238E27FC236}">
                  <a16:creationId xmlns="" xmlns:a16="http://schemas.microsoft.com/office/drawing/2014/main" id="{DA0BC6E2-2C84-49E1-928D-4B24F0C2EB2A}"/>
                </a:ext>
              </a:extLst>
            </p:cNvPr>
            <p:cNvSpPr/>
            <p:nvPr/>
          </p:nvSpPr>
          <p:spPr>
            <a:xfrm rot="10800000">
              <a:off x="2413986" y="1795787"/>
              <a:ext cx="89038" cy="296265"/>
            </a:xfrm>
            <a:custGeom>
              <a:avLst/>
              <a:gdLst>
                <a:gd name="connsiteX0" fmla="*/ 26163 w 139111"/>
                <a:gd name="connsiteY0" fmla="*/ 222208 h 296265"/>
                <a:gd name="connsiteX1" fmla="*/ 33180 w 139111"/>
                <a:gd name="connsiteY1" fmla="*/ 215191 h 296265"/>
                <a:gd name="connsiteX2" fmla="*/ 33180 w 139111"/>
                <a:gd name="connsiteY2" fmla="*/ 34393 h 296265"/>
                <a:gd name="connsiteX3" fmla="*/ 26163 w 139111"/>
                <a:gd name="connsiteY3" fmla="*/ 27376 h 296265"/>
                <a:gd name="connsiteX4" fmla="*/ 19146 w 139111"/>
                <a:gd name="connsiteY4" fmla="*/ 34393 h 296265"/>
                <a:gd name="connsiteX5" fmla="*/ 19146 w 139111"/>
                <a:gd name="connsiteY5" fmla="*/ 215191 h 296265"/>
                <a:gd name="connsiteX6" fmla="*/ 26163 w 139111"/>
                <a:gd name="connsiteY6" fmla="*/ 222208 h 296265"/>
                <a:gd name="connsiteX7" fmla="*/ 55041 w 139111"/>
                <a:gd name="connsiteY7" fmla="*/ 222208 h 296265"/>
                <a:gd name="connsiteX8" fmla="*/ 62058 w 139111"/>
                <a:gd name="connsiteY8" fmla="*/ 215191 h 296265"/>
                <a:gd name="connsiteX9" fmla="*/ 62058 w 139111"/>
                <a:gd name="connsiteY9" fmla="*/ 34393 h 296265"/>
                <a:gd name="connsiteX10" fmla="*/ 55041 w 139111"/>
                <a:gd name="connsiteY10" fmla="*/ 27376 h 296265"/>
                <a:gd name="connsiteX11" fmla="*/ 48024 w 139111"/>
                <a:gd name="connsiteY11" fmla="*/ 34393 h 296265"/>
                <a:gd name="connsiteX12" fmla="*/ 48024 w 139111"/>
                <a:gd name="connsiteY12" fmla="*/ 215191 h 296265"/>
                <a:gd name="connsiteX13" fmla="*/ 55041 w 139111"/>
                <a:gd name="connsiteY13" fmla="*/ 222208 h 296265"/>
                <a:gd name="connsiteX14" fmla="*/ 83918 w 139111"/>
                <a:gd name="connsiteY14" fmla="*/ 222208 h 296265"/>
                <a:gd name="connsiteX15" fmla="*/ 90935 w 139111"/>
                <a:gd name="connsiteY15" fmla="*/ 215191 h 296265"/>
                <a:gd name="connsiteX16" fmla="*/ 90935 w 139111"/>
                <a:gd name="connsiteY16" fmla="*/ 34393 h 296265"/>
                <a:gd name="connsiteX17" fmla="*/ 83918 w 139111"/>
                <a:gd name="connsiteY17" fmla="*/ 27376 h 296265"/>
                <a:gd name="connsiteX18" fmla="*/ 76901 w 139111"/>
                <a:gd name="connsiteY18" fmla="*/ 34393 h 296265"/>
                <a:gd name="connsiteX19" fmla="*/ 76901 w 139111"/>
                <a:gd name="connsiteY19" fmla="*/ 215191 h 296265"/>
                <a:gd name="connsiteX20" fmla="*/ 83918 w 139111"/>
                <a:gd name="connsiteY20" fmla="*/ 222208 h 296265"/>
                <a:gd name="connsiteX21" fmla="*/ 112796 w 139111"/>
                <a:gd name="connsiteY21" fmla="*/ 222208 h 296265"/>
                <a:gd name="connsiteX22" fmla="*/ 119813 w 139111"/>
                <a:gd name="connsiteY22" fmla="*/ 215191 h 296265"/>
                <a:gd name="connsiteX23" fmla="*/ 119813 w 139111"/>
                <a:gd name="connsiteY23" fmla="*/ 34393 h 296265"/>
                <a:gd name="connsiteX24" fmla="*/ 112796 w 139111"/>
                <a:gd name="connsiteY24" fmla="*/ 27376 h 296265"/>
                <a:gd name="connsiteX25" fmla="*/ 105779 w 139111"/>
                <a:gd name="connsiteY25" fmla="*/ 34393 h 296265"/>
                <a:gd name="connsiteX26" fmla="*/ 105779 w 139111"/>
                <a:gd name="connsiteY26" fmla="*/ 215191 h 296265"/>
                <a:gd name="connsiteX27" fmla="*/ 112796 w 139111"/>
                <a:gd name="connsiteY27" fmla="*/ 222208 h 296265"/>
                <a:gd name="connsiteX28" fmla="*/ 88513 w 139111"/>
                <a:gd name="connsiteY28" fmla="*/ 296265 h 296265"/>
                <a:gd name="connsiteX29" fmla="*/ 50735 w 139111"/>
                <a:gd name="connsiteY29" fmla="*/ 296265 h 296265"/>
                <a:gd name="connsiteX30" fmla="*/ 50660 w 139111"/>
                <a:gd name="connsiteY30" fmla="*/ 296099 h 296265"/>
                <a:gd name="connsiteX31" fmla="*/ 44697 w 139111"/>
                <a:gd name="connsiteY31" fmla="*/ 294685 h 296265"/>
                <a:gd name="connsiteX32" fmla="*/ 6733 w 139111"/>
                <a:gd name="connsiteY32" fmla="*/ 294971 h 296265"/>
                <a:gd name="connsiteX33" fmla="*/ 143 w 139111"/>
                <a:gd name="connsiteY33" fmla="*/ 288238 h 296265"/>
                <a:gd name="connsiteX34" fmla="*/ 10315 w 139111"/>
                <a:gd name="connsiteY34" fmla="*/ 266749 h 296265"/>
                <a:gd name="connsiteX35" fmla="*/ 9885 w 139111"/>
                <a:gd name="connsiteY35" fmla="*/ 242395 h 296265"/>
                <a:gd name="connsiteX36" fmla="*/ 0 w 139111"/>
                <a:gd name="connsiteY36" fmla="*/ 222912 h 296265"/>
                <a:gd name="connsiteX37" fmla="*/ 143 w 139111"/>
                <a:gd name="connsiteY37" fmla="*/ 45413 h 296265"/>
                <a:gd name="connsiteX38" fmla="*/ 33666 w 139111"/>
                <a:gd name="connsiteY38" fmla="*/ 1003 h 296265"/>
                <a:gd name="connsiteX39" fmla="*/ 34526 w 139111"/>
                <a:gd name="connsiteY39" fmla="*/ 0 h 296265"/>
                <a:gd name="connsiteX40" fmla="*/ 69194 w 139111"/>
                <a:gd name="connsiteY40" fmla="*/ 0 h 296265"/>
                <a:gd name="connsiteX41" fmla="*/ 69338 w 139111"/>
                <a:gd name="connsiteY41" fmla="*/ 0 h 296265"/>
                <a:gd name="connsiteX42" fmla="*/ 104006 w 139111"/>
                <a:gd name="connsiteY42" fmla="*/ 0 h 296265"/>
                <a:gd name="connsiteX43" fmla="*/ 105009 w 139111"/>
                <a:gd name="connsiteY43" fmla="*/ 1003 h 296265"/>
                <a:gd name="connsiteX44" fmla="*/ 138532 w 139111"/>
                <a:gd name="connsiteY44" fmla="*/ 45413 h 296265"/>
                <a:gd name="connsiteX45" fmla="*/ 138675 w 139111"/>
                <a:gd name="connsiteY45" fmla="*/ 222912 h 296265"/>
                <a:gd name="connsiteX46" fmla="*/ 128790 w 139111"/>
                <a:gd name="connsiteY46" fmla="*/ 242395 h 296265"/>
                <a:gd name="connsiteX47" fmla="*/ 128360 w 139111"/>
                <a:gd name="connsiteY47" fmla="*/ 266749 h 296265"/>
                <a:gd name="connsiteX48" fmla="*/ 139104 w 139111"/>
                <a:gd name="connsiteY48" fmla="*/ 288238 h 296265"/>
                <a:gd name="connsiteX49" fmla="*/ 132515 w 139111"/>
                <a:gd name="connsiteY49" fmla="*/ 294971 h 296265"/>
                <a:gd name="connsiteX50" fmla="*/ 94551 w 139111"/>
                <a:gd name="connsiteY50" fmla="*/ 294685 h 296265"/>
                <a:gd name="connsiteX51" fmla="*/ 88588 w 139111"/>
                <a:gd name="connsiteY51" fmla="*/ 296099 h 29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9111" h="296265">
                  <a:moveTo>
                    <a:pt x="26163" y="222208"/>
                  </a:moveTo>
                  <a:cubicBezTo>
                    <a:pt x="30038" y="222208"/>
                    <a:pt x="33180" y="219066"/>
                    <a:pt x="33180" y="215191"/>
                  </a:cubicBezTo>
                  <a:lnTo>
                    <a:pt x="33180" y="34393"/>
                  </a:lnTo>
                  <a:cubicBezTo>
                    <a:pt x="33180" y="30518"/>
                    <a:pt x="30038" y="27376"/>
                    <a:pt x="26163" y="27376"/>
                  </a:cubicBezTo>
                  <a:cubicBezTo>
                    <a:pt x="22288" y="27376"/>
                    <a:pt x="19146" y="30518"/>
                    <a:pt x="19146" y="34393"/>
                  </a:cubicBezTo>
                  <a:lnTo>
                    <a:pt x="19146" y="215191"/>
                  </a:lnTo>
                  <a:cubicBezTo>
                    <a:pt x="19146" y="219066"/>
                    <a:pt x="22288" y="222208"/>
                    <a:pt x="26163" y="222208"/>
                  </a:cubicBezTo>
                  <a:close/>
                  <a:moveTo>
                    <a:pt x="55041" y="222208"/>
                  </a:moveTo>
                  <a:cubicBezTo>
                    <a:pt x="58916" y="222208"/>
                    <a:pt x="62058" y="219066"/>
                    <a:pt x="62058" y="215191"/>
                  </a:cubicBezTo>
                  <a:lnTo>
                    <a:pt x="62058" y="34393"/>
                  </a:lnTo>
                  <a:cubicBezTo>
                    <a:pt x="62058" y="30518"/>
                    <a:pt x="58916" y="27376"/>
                    <a:pt x="55041" y="27376"/>
                  </a:cubicBezTo>
                  <a:cubicBezTo>
                    <a:pt x="51166" y="27376"/>
                    <a:pt x="48024" y="30518"/>
                    <a:pt x="48024" y="34393"/>
                  </a:cubicBezTo>
                  <a:lnTo>
                    <a:pt x="48024" y="215191"/>
                  </a:lnTo>
                  <a:cubicBezTo>
                    <a:pt x="48024" y="219066"/>
                    <a:pt x="51166" y="222208"/>
                    <a:pt x="55041" y="222208"/>
                  </a:cubicBezTo>
                  <a:close/>
                  <a:moveTo>
                    <a:pt x="83918" y="222208"/>
                  </a:moveTo>
                  <a:cubicBezTo>
                    <a:pt x="87793" y="222208"/>
                    <a:pt x="90935" y="219066"/>
                    <a:pt x="90935" y="215191"/>
                  </a:cubicBezTo>
                  <a:lnTo>
                    <a:pt x="90935" y="34393"/>
                  </a:lnTo>
                  <a:cubicBezTo>
                    <a:pt x="90935" y="30518"/>
                    <a:pt x="87793" y="27376"/>
                    <a:pt x="83918" y="27376"/>
                  </a:cubicBezTo>
                  <a:cubicBezTo>
                    <a:pt x="80043" y="27376"/>
                    <a:pt x="76901" y="30518"/>
                    <a:pt x="76901" y="34393"/>
                  </a:cubicBezTo>
                  <a:lnTo>
                    <a:pt x="76901" y="215191"/>
                  </a:lnTo>
                  <a:cubicBezTo>
                    <a:pt x="76901" y="219066"/>
                    <a:pt x="80043" y="222208"/>
                    <a:pt x="83918" y="222208"/>
                  </a:cubicBezTo>
                  <a:close/>
                  <a:moveTo>
                    <a:pt x="112796" y="222208"/>
                  </a:moveTo>
                  <a:cubicBezTo>
                    <a:pt x="116671" y="222208"/>
                    <a:pt x="119813" y="219066"/>
                    <a:pt x="119813" y="215191"/>
                  </a:cubicBezTo>
                  <a:lnTo>
                    <a:pt x="119813" y="34393"/>
                  </a:lnTo>
                  <a:cubicBezTo>
                    <a:pt x="119813" y="30518"/>
                    <a:pt x="116671" y="27376"/>
                    <a:pt x="112796" y="27376"/>
                  </a:cubicBezTo>
                  <a:cubicBezTo>
                    <a:pt x="108921" y="27376"/>
                    <a:pt x="105779" y="30518"/>
                    <a:pt x="105779" y="34393"/>
                  </a:cubicBezTo>
                  <a:lnTo>
                    <a:pt x="105779" y="215191"/>
                  </a:lnTo>
                  <a:cubicBezTo>
                    <a:pt x="105779" y="219066"/>
                    <a:pt x="108921" y="222208"/>
                    <a:pt x="112796" y="222208"/>
                  </a:cubicBezTo>
                  <a:close/>
                  <a:moveTo>
                    <a:pt x="88513" y="296265"/>
                  </a:moveTo>
                  <a:lnTo>
                    <a:pt x="50735" y="296265"/>
                  </a:lnTo>
                  <a:lnTo>
                    <a:pt x="50660" y="296099"/>
                  </a:lnTo>
                  <a:cubicBezTo>
                    <a:pt x="49603" y="294935"/>
                    <a:pt x="47777" y="294541"/>
                    <a:pt x="44697" y="294685"/>
                  </a:cubicBezTo>
                  <a:cubicBezTo>
                    <a:pt x="32090" y="295114"/>
                    <a:pt x="19340" y="294541"/>
                    <a:pt x="6733" y="294971"/>
                  </a:cubicBezTo>
                  <a:cubicBezTo>
                    <a:pt x="1146" y="295258"/>
                    <a:pt x="430" y="293252"/>
                    <a:pt x="143" y="288238"/>
                  </a:cubicBezTo>
                  <a:cubicBezTo>
                    <a:pt x="-573" y="278926"/>
                    <a:pt x="1289" y="272336"/>
                    <a:pt x="10315" y="266749"/>
                  </a:cubicBezTo>
                  <a:cubicBezTo>
                    <a:pt x="23065" y="258726"/>
                    <a:pt x="22778" y="250274"/>
                    <a:pt x="9885" y="242395"/>
                  </a:cubicBezTo>
                  <a:cubicBezTo>
                    <a:pt x="1719" y="237381"/>
                    <a:pt x="0" y="231650"/>
                    <a:pt x="0" y="222912"/>
                  </a:cubicBezTo>
                  <a:cubicBezTo>
                    <a:pt x="287" y="163746"/>
                    <a:pt x="143" y="104579"/>
                    <a:pt x="143" y="45413"/>
                  </a:cubicBezTo>
                  <a:cubicBezTo>
                    <a:pt x="143" y="22349"/>
                    <a:pt x="11318" y="7593"/>
                    <a:pt x="33666" y="1003"/>
                  </a:cubicBezTo>
                  <a:cubicBezTo>
                    <a:pt x="34096" y="860"/>
                    <a:pt x="34239" y="287"/>
                    <a:pt x="34526" y="0"/>
                  </a:cubicBezTo>
                  <a:cubicBezTo>
                    <a:pt x="46130" y="0"/>
                    <a:pt x="57590" y="0"/>
                    <a:pt x="69194" y="0"/>
                  </a:cubicBezTo>
                  <a:cubicBezTo>
                    <a:pt x="69194" y="0"/>
                    <a:pt x="69338" y="0"/>
                    <a:pt x="69338" y="0"/>
                  </a:cubicBezTo>
                  <a:cubicBezTo>
                    <a:pt x="80942" y="0"/>
                    <a:pt x="92402" y="0"/>
                    <a:pt x="104006" y="0"/>
                  </a:cubicBezTo>
                  <a:cubicBezTo>
                    <a:pt x="104293" y="287"/>
                    <a:pt x="104436" y="860"/>
                    <a:pt x="105009" y="1003"/>
                  </a:cubicBezTo>
                  <a:cubicBezTo>
                    <a:pt x="127357" y="7593"/>
                    <a:pt x="138532" y="22349"/>
                    <a:pt x="138532" y="45413"/>
                  </a:cubicBezTo>
                  <a:cubicBezTo>
                    <a:pt x="138532" y="104579"/>
                    <a:pt x="138245" y="163746"/>
                    <a:pt x="138675" y="222912"/>
                  </a:cubicBezTo>
                  <a:cubicBezTo>
                    <a:pt x="138675" y="231794"/>
                    <a:pt x="136812" y="237381"/>
                    <a:pt x="128790" y="242395"/>
                  </a:cubicBezTo>
                  <a:cubicBezTo>
                    <a:pt x="115753" y="250274"/>
                    <a:pt x="115610" y="258870"/>
                    <a:pt x="128360" y="266749"/>
                  </a:cubicBezTo>
                  <a:cubicBezTo>
                    <a:pt x="137385" y="272336"/>
                    <a:pt x="139248" y="278783"/>
                    <a:pt x="139104" y="288238"/>
                  </a:cubicBezTo>
                  <a:cubicBezTo>
                    <a:pt x="138818" y="293252"/>
                    <a:pt x="138102" y="295258"/>
                    <a:pt x="132515" y="294971"/>
                  </a:cubicBezTo>
                  <a:cubicBezTo>
                    <a:pt x="119908" y="294541"/>
                    <a:pt x="107158" y="295258"/>
                    <a:pt x="94551" y="294685"/>
                  </a:cubicBezTo>
                  <a:cubicBezTo>
                    <a:pt x="91471" y="294541"/>
                    <a:pt x="89644" y="294935"/>
                    <a:pt x="88588" y="29609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 xmlns:a16="http://schemas.microsoft.com/office/drawing/2014/main" id="{A196C799-CB5D-4260-9F92-856D31EEE635}"/>
                </a:ext>
              </a:extLst>
            </p:cNvPr>
            <p:cNvSpPr/>
            <p:nvPr/>
          </p:nvSpPr>
          <p:spPr>
            <a:xfrm rot="10800000">
              <a:off x="2436518" y="1345118"/>
              <a:ext cx="43837" cy="451435"/>
            </a:xfrm>
            <a:custGeom>
              <a:avLst/>
              <a:gdLst>
                <a:gd name="connsiteX0" fmla="*/ 18337 w 43837"/>
                <a:gd name="connsiteY0" fmla="*/ 434244 h 451435"/>
                <a:gd name="connsiteX1" fmla="*/ 18337 w 43837"/>
                <a:gd name="connsiteY1" fmla="*/ 433957 h 451435"/>
                <a:gd name="connsiteX2" fmla="*/ 18051 w 43837"/>
                <a:gd name="connsiteY2" fmla="*/ 433957 h 451435"/>
                <a:gd name="connsiteX3" fmla="*/ 18337 w 43837"/>
                <a:gd name="connsiteY3" fmla="*/ 434244 h 451435"/>
                <a:gd name="connsiteX4" fmla="*/ 24784 w 43837"/>
                <a:gd name="connsiteY4" fmla="*/ 434244 h 451435"/>
                <a:gd name="connsiteX5" fmla="*/ 25070 w 43837"/>
                <a:gd name="connsiteY5" fmla="*/ 433957 h 451435"/>
                <a:gd name="connsiteX6" fmla="*/ 24784 w 43837"/>
                <a:gd name="connsiteY6" fmla="*/ 433957 h 451435"/>
                <a:gd name="connsiteX7" fmla="*/ 24784 w 43837"/>
                <a:gd name="connsiteY7" fmla="*/ 434244 h 451435"/>
                <a:gd name="connsiteX8" fmla="*/ 22429 w 43837"/>
                <a:gd name="connsiteY8" fmla="*/ 449669 h 451435"/>
                <a:gd name="connsiteX9" fmla="*/ 28960 w 43837"/>
                <a:gd name="connsiteY9" fmla="*/ 394301 h 451435"/>
                <a:gd name="connsiteX10" fmla="*/ 15898 w 43837"/>
                <a:gd name="connsiteY10" fmla="*/ 394301 h 451435"/>
                <a:gd name="connsiteX11" fmla="*/ 22062 w 43837"/>
                <a:gd name="connsiteY11" fmla="*/ 451435 h 451435"/>
                <a:gd name="connsiteX12" fmla="*/ 21919 w 43837"/>
                <a:gd name="connsiteY12" fmla="*/ 451435 h 451435"/>
                <a:gd name="connsiteX13" fmla="*/ 21775 w 43837"/>
                <a:gd name="connsiteY13" fmla="*/ 451435 h 451435"/>
                <a:gd name="connsiteX14" fmla="*/ 18451 w 43837"/>
                <a:gd name="connsiteY14" fmla="*/ 448425 h 451435"/>
                <a:gd name="connsiteX15" fmla="*/ 10582 w 43837"/>
                <a:gd name="connsiteY15" fmla="*/ 394301 h 451435"/>
                <a:gd name="connsiteX16" fmla="*/ 3632 w 43837"/>
                <a:gd name="connsiteY16" fmla="*/ 394301 h 451435"/>
                <a:gd name="connsiteX17" fmla="*/ 18412 w 43837"/>
                <a:gd name="connsiteY17" fmla="*/ 448389 h 451435"/>
                <a:gd name="connsiteX18" fmla="*/ 14183 w 43837"/>
                <a:gd name="connsiteY18" fmla="*/ 444559 h 451435"/>
                <a:gd name="connsiteX19" fmla="*/ 0 w 43837"/>
                <a:gd name="connsiteY19" fmla="*/ 392412 h 451435"/>
                <a:gd name="connsiteX20" fmla="*/ 4155 w 43837"/>
                <a:gd name="connsiteY20" fmla="*/ 353016 h 451435"/>
                <a:gd name="connsiteX21" fmla="*/ 4298 w 43837"/>
                <a:gd name="connsiteY21" fmla="*/ 4323 h 451435"/>
                <a:gd name="connsiteX22" fmla="*/ 4023 w 43837"/>
                <a:gd name="connsiteY22" fmla="*/ 641 h 451435"/>
                <a:gd name="connsiteX23" fmla="*/ 3732 w 43837"/>
                <a:gd name="connsiteY23" fmla="*/ 0 h 451435"/>
                <a:gd name="connsiteX24" fmla="*/ 40105 w 43837"/>
                <a:gd name="connsiteY24" fmla="*/ 0 h 451435"/>
                <a:gd name="connsiteX25" fmla="*/ 39815 w 43837"/>
                <a:gd name="connsiteY25" fmla="*/ 641 h 451435"/>
                <a:gd name="connsiteX26" fmla="*/ 39539 w 43837"/>
                <a:gd name="connsiteY26" fmla="*/ 4323 h 451435"/>
                <a:gd name="connsiteX27" fmla="*/ 39683 w 43837"/>
                <a:gd name="connsiteY27" fmla="*/ 353016 h 451435"/>
                <a:gd name="connsiteX28" fmla="*/ 43837 w 43837"/>
                <a:gd name="connsiteY28" fmla="*/ 392412 h 451435"/>
                <a:gd name="connsiteX29" fmla="*/ 29655 w 43837"/>
                <a:gd name="connsiteY29" fmla="*/ 444559 h 451435"/>
                <a:gd name="connsiteX30" fmla="*/ 26784 w 43837"/>
                <a:gd name="connsiteY30" fmla="*/ 447159 h 451435"/>
                <a:gd name="connsiteX31" fmla="*/ 40848 w 43837"/>
                <a:gd name="connsiteY31" fmla="*/ 394301 h 451435"/>
                <a:gd name="connsiteX32" fmla="*/ 34282 w 43837"/>
                <a:gd name="connsiteY32" fmla="*/ 394301 h 451435"/>
                <a:gd name="connsiteX33" fmla="*/ 26568 w 43837"/>
                <a:gd name="connsiteY33" fmla="*/ 447354 h 4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37" h="451435">
                  <a:moveTo>
                    <a:pt x="18337" y="434244"/>
                  </a:moveTo>
                  <a:cubicBezTo>
                    <a:pt x="18337" y="434244"/>
                    <a:pt x="18337" y="434101"/>
                    <a:pt x="18337" y="433957"/>
                  </a:cubicBezTo>
                  <a:cubicBezTo>
                    <a:pt x="18194" y="433957"/>
                    <a:pt x="18194" y="433957"/>
                    <a:pt x="18051" y="433957"/>
                  </a:cubicBezTo>
                  <a:cubicBezTo>
                    <a:pt x="18194" y="434101"/>
                    <a:pt x="18194" y="434101"/>
                    <a:pt x="18337" y="434244"/>
                  </a:cubicBezTo>
                  <a:close/>
                  <a:moveTo>
                    <a:pt x="24784" y="434244"/>
                  </a:moveTo>
                  <a:cubicBezTo>
                    <a:pt x="24927" y="434244"/>
                    <a:pt x="25070" y="434101"/>
                    <a:pt x="25070" y="433957"/>
                  </a:cubicBezTo>
                  <a:cubicBezTo>
                    <a:pt x="24927" y="433957"/>
                    <a:pt x="24927" y="433957"/>
                    <a:pt x="24784" y="433957"/>
                  </a:cubicBezTo>
                  <a:cubicBezTo>
                    <a:pt x="24784" y="434101"/>
                    <a:pt x="24784" y="434101"/>
                    <a:pt x="24784" y="434244"/>
                  </a:cubicBezTo>
                  <a:close/>
                  <a:moveTo>
                    <a:pt x="22429" y="449669"/>
                  </a:moveTo>
                  <a:lnTo>
                    <a:pt x="28960" y="394301"/>
                  </a:lnTo>
                  <a:lnTo>
                    <a:pt x="15898" y="394301"/>
                  </a:lnTo>
                  <a:close/>
                  <a:moveTo>
                    <a:pt x="22062" y="451435"/>
                  </a:moveTo>
                  <a:cubicBezTo>
                    <a:pt x="21919" y="451435"/>
                    <a:pt x="21919" y="451435"/>
                    <a:pt x="21919" y="451435"/>
                  </a:cubicBezTo>
                  <a:cubicBezTo>
                    <a:pt x="21775" y="451435"/>
                    <a:pt x="21775" y="451435"/>
                    <a:pt x="21775" y="451435"/>
                  </a:cubicBezTo>
                  <a:lnTo>
                    <a:pt x="18451" y="448425"/>
                  </a:lnTo>
                  <a:lnTo>
                    <a:pt x="10582" y="394301"/>
                  </a:lnTo>
                  <a:lnTo>
                    <a:pt x="3632" y="394301"/>
                  </a:lnTo>
                  <a:lnTo>
                    <a:pt x="18412" y="448389"/>
                  </a:lnTo>
                  <a:lnTo>
                    <a:pt x="14183" y="444559"/>
                  </a:lnTo>
                  <a:cubicBezTo>
                    <a:pt x="12464" y="439545"/>
                    <a:pt x="2292" y="402727"/>
                    <a:pt x="0" y="392412"/>
                  </a:cubicBezTo>
                  <a:cubicBezTo>
                    <a:pt x="2579" y="380522"/>
                    <a:pt x="4011" y="366339"/>
                    <a:pt x="4155" y="353016"/>
                  </a:cubicBezTo>
                  <a:cubicBezTo>
                    <a:pt x="5874" y="237406"/>
                    <a:pt x="4155" y="119790"/>
                    <a:pt x="4298" y="4323"/>
                  </a:cubicBezTo>
                  <a:cubicBezTo>
                    <a:pt x="4298" y="2854"/>
                    <a:pt x="4226" y="1637"/>
                    <a:pt x="4023" y="641"/>
                  </a:cubicBezTo>
                  <a:lnTo>
                    <a:pt x="3732" y="0"/>
                  </a:lnTo>
                  <a:lnTo>
                    <a:pt x="40105" y="0"/>
                  </a:lnTo>
                  <a:lnTo>
                    <a:pt x="39815" y="641"/>
                  </a:lnTo>
                  <a:cubicBezTo>
                    <a:pt x="39611" y="1637"/>
                    <a:pt x="39539" y="2854"/>
                    <a:pt x="39539" y="4323"/>
                  </a:cubicBezTo>
                  <a:cubicBezTo>
                    <a:pt x="39683" y="119933"/>
                    <a:pt x="37820" y="237549"/>
                    <a:pt x="39683" y="353016"/>
                  </a:cubicBezTo>
                  <a:cubicBezTo>
                    <a:pt x="39826" y="366339"/>
                    <a:pt x="41258" y="380522"/>
                    <a:pt x="43837" y="392412"/>
                  </a:cubicBezTo>
                  <a:cubicBezTo>
                    <a:pt x="41545" y="402727"/>
                    <a:pt x="31374" y="439545"/>
                    <a:pt x="29655" y="444559"/>
                  </a:cubicBezTo>
                  <a:lnTo>
                    <a:pt x="26784" y="447159"/>
                  </a:lnTo>
                  <a:lnTo>
                    <a:pt x="40848" y="394301"/>
                  </a:lnTo>
                  <a:lnTo>
                    <a:pt x="34282" y="394301"/>
                  </a:lnTo>
                  <a:lnTo>
                    <a:pt x="26568" y="447354"/>
                  </a:lnTo>
                  <a:close/>
                </a:path>
              </a:pathLst>
            </a:custGeom>
            <a:grpFill/>
            <a:ln w="9525" cap="flat">
              <a:noFill/>
              <a:prstDash val="solid"/>
              <a:miter/>
            </a:ln>
          </p:spPr>
          <p:txBody>
            <a:bodyPr rtlCol="0" anchor="ctr"/>
            <a:lstStyle/>
            <a:p>
              <a:endParaRPr lang="en-US" dirty="0"/>
            </a:p>
          </p:txBody>
        </p:sp>
      </p:grpSp>
      <p:sp>
        <p:nvSpPr>
          <p:cNvPr id="65" name="Freeform: Shape 64">
            <a:extLst>
              <a:ext uri="{FF2B5EF4-FFF2-40B4-BE49-F238E27FC236}">
                <a16:creationId xmlns="" xmlns:a16="http://schemas.microsoft.com/office/drawing/2014/main" id="{68181CE4-3352-4E52-873F-BAF6034A14A3}"/>
              </a:ext>
            </a:extLst>
          </p:cNvPr>
          <p:cNvSpPr/>
          <p:nvPr/>
        </p:nvSpPr>
        <p:spPr>
          <a:xfrm>
            <a:off x="6002302" y="3111846"/>
            <a:ext cx="245744" cy="244379"/>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dirty="0"/>
          </a:p>
        </p:txBody>
      </p:sp>
      <p:sp>
        <p:nvSpPr>
          <p:cNvPr id="66" name="Freeform: Shape 65">
            <a:extLst>
              <a:ext uri="{FF2B5EF4-FFF2-40B4-BE49-F238E27FC236}">
                <a16:creationId xmlns="" xmlns:a16="http://schemas.microsoft.com/office/drawing/2014/main" id="{AEFC4ECB-1255-4B27-BE3E-095010A24221}"/>
              </a:ext>
            </a:extLst>
          </p:cNvPr>
          <p:cNvSpPr/>
          <p:nvPr/>
        </p:nvSpPr>
        <p:spPr>
          <a:xfrm>
            <a:off x="6851285" y="2260748"/>
            <a:ext cx="244018" cy="243363"/>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dirty="0"/>
          </a:p>
        </p:txBody>
      </p:sp>
      <p:sp>
        <p:nvSpPr>
          <p:cNvPr id="67" name="Freeform: Shape 66">
            <a:extLst>
              <a:ext uri="{FF2B5EF4-FFF2-40B4-BE49-F238E27FC236}">
                <a16:creationId xmlns="" xmlns:a16="http://schemas.microsoft.com/office/drawing/2014/main" id="{CDE259C0-62EC-40DF-9D27-F8B5663A335B}"/>
              </a:ext>
            </a:extLst>
          </p:cNvPr>
          <p:cNvSpPr/>
          <p:nvPr/>
        </p:nvSpPr>
        <p:spPr>
          <a:xfrm>
            <a:off x="5757523" y="2736937"/>
            <a:ext cx="421078" cy="420803"/>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dirty="0"/>
          </a:p>
        </p:txBody>
      </p:sp>
      <p:sp>
        <p:nvSpPr>
          <p:cNvPr id="68" name="Freeform: Shape 67">
            <a:extLst>
              <a:ext uri="{FF2B5EF4-FFF2-40B4-BE49-F238E27FC236}">
                <a16:creationId xmlns="" xmlns:a16="http://schemas.microsoft.com/office/drawing/2014/main" id="{CFAC3B1C-618D-48A7-AA66-DDC0E9FE0087}"/>
              </a:ext>
            </a:extLst>
          </p:cNvPr>
          <p:cNvSpPr/>
          <p:nvPr/>
        </p:nvSpPr>
        <p:spPr>
          <a:xfrm>
            <a:off x="6929767" y="2941438"/>
            <a:ext cx="233656" cy="23785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dirty="0"/>
          </a:p>
        </p:txBody>
      </p:sp>
      <p:sp>
        <p:nvSpPr>
          <p:cNvPr id="69" name="Rectangle 68">
            <a:extLst>
              <a:ext uri="{FF2B5EF4-FFF2-40B4-BE49-F238E27FC236}">
                <a16:creationId xmlns="" xmlns:a16="http://schemas.microsoft.com/office/drawing/2014/main" id="{471859FC-33AA-43EE-87B2-98C8577F6687}"/>
              </a:ext>
            </a:extLst>
          </p:cNvPr>
          <p:cNvSpPr/>
          <p:nvPr/>
        </p:nvSpPr>
        <p:spPr>
          <a:xfrm>
            <a:off x="1583820" y="4034174"/>
            <a:ext cx="9024359" cy="1403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 xmlns:a16="http://schemas.microsoft.com/office/drawing/2014/main" id="{7F405146-E4E1-47FE-B209-8E3C245A2B20}"/>
              </a:ext>
            </a:extLst>
          </p:cNvPr>
          <p:cNvSpPr txBox="1"/>
          <p:nvPr/>
        </p:nvSpPr>
        <p:spPr>
          <a:xfrm>
            <a:off x="3058909" y="4197793"/>
            <a:ext cx="6074180" cy="1015663"/>
          </a:xfrm>
          <a:prstGeom prst="rect">
            <a:avLst/>
          </a:prstGeom>
          <a:noFill/>
        </p:spPr>
        <p:txBody>
          <a:bodyPr wrap="square" rtlCol="0" anchor="ctr">
            <a:spAutoFit/>
          </a:bodyPr>
          <a:lstStyle/>
          <a:p>
            <a:pPr algn="ctr"/>
            <a:r>
              <a:rPr lang="en-US" altLang="ko-KR" sz="6000" dirty="0">
                <a:solidFill>
                  <a:schemeClr val="tx1">
                    <a:lumMod val="85000"/>
                    <a:lumOff val="15000"/>
                  </a:schemeClr>
                </a:solidFill>
                <a:cs typeface="Arial" pitchFamily="34" charset="0"/>
              </a:rPr>
              <a:t>Thank You</a:t>
            </a:r>
            <a:endParaRPr lang="ko-KR" altLang="en-US" sz="6000"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60151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 xmlns:a16="http://schemas.microsoft.com/office/drawing/2014/main" id="{A8E9A573-F123-4D17-996D-4D9A4F0A3F4A}"/>
              </a:ext>
            </a:extLst>
          </p:cNvPr>
          <p:cNvSpPr txBox="1"/>
          <p:nvPr/>
        </p:nvSpPr>
        <p:spPr>
          <a:xfrm>
            <a:off x="3127776" y="196428"/>
            <a:ext cx="5433211" cy="923330"/>
          </a:xfrm>
          <a:prstGeom prst="rect">
            <a:avLst/>
          </a:prstGeom>
          <a:noFill/>
        </p:spPr>
        <p:txBody>
          <a:bodyPr wrap="square" rtlCol="0" anchor="ctr">
            <a:spAutoFit/>
          </a:bodyPr>
          <a:lstStyle/>
          <a:p>
            <a:pPr algn="ctr"/>
            <a:r>
              <a:rPr lang="zh-CN" altLang="en-US" sz="5400" dirty="0" smtClean="0">
                <a:solidFill>
                  <a:schemeClr val="tx1">
                    <a:lumMod val="85000"/>
                    <a:lumOff val="15000"/>
                  </a:schemeClr>
                </a:solidFill>
                <a:cs typeface="Arial" pitchFamily="34" charset="0"/>
              </a:rPr>
              <a:t>目录</a:t>
            </a:r>
            <a:endParaRPr lang="ko-KR" altLang="en-US" sz="5400" dirty="0">
              <a:solidFill>
                <a:schemeClr val="tx1">
                  <a:lumMod val="85000"/>
                  <a:lumOff val="15000"/>
                </a:schemeClr>
              </a:solidFill>
              <a:cs typeface="Arial" pitchFamily="34" charset="0"/>
            </a:endParaRPr>
          </a:p>
        </p:txBody>
      </p:sp>
      <p:grpSp>
        <p:nvGrpSpPr>
          <p:cNvPr id="46" name="Group 45">
            <a:extLst>
              <a:ext uri="{FF2B5EF4-FFF2-40B4-BE49-F238E27FC236}">
                <a16:creationId xmlns="" xmlns:a16="http://schemas.microsoft.com/office/drawing/2014/main" id="{9E443BEA-881E-4A4F-AA20-F48C26757ADC}"/>
              </a:ext>
            </a:extLst>
          </p:cNvPr>
          <p:cNvGrpSpPr/>
          <p:nvPr/>
        </p:nvGrpSpPr>
        <p:grpSpPr>
          <a:xfrm>
            <a:off x="3946856" y="1366294"/>
            <a:ext cx="5667664" cy="1568935"/>
            <a:chOff x="5610479" y="1685569"/>
            <a:chExt cx="5667664" cy="1568935"/>
          </a:xfrm>
        </p:grpSpPr>
        <p:grpSp>
          <p:nvGrpSpPr>
            <p:cNvPr id="47" name="Group 46">
              <a:extLst>
                <a:ext uri="{FF2B5EF4-FFF2-40B4-BE49-F238E27FC236}">
                  <a16:creationId xmlns="" xmlns:a16="http://schemas.microsoft.com/office/drawing/2014/main" id="{9CC82911-68DF-441D-9B3C-906B7B27F97C}"/>
                </a:ext>
              </a:extLst>
            </p:cNvPr>
            <p:cNvGrpSpPr/>
            <p:nvPr/>
          </p:nvGrpSpPr>
          <p:grpSpPr>
            <a:xfrm>
              <a:off x="6715195" y="1685569"/>
              <a:ext cx="4562948" cy="1568935"/>
              <a:chOff x="6502219" y="1291570"/>
              <a:chExt cx="4562948" cy="1568935"/>
            </a:xfrm>
          </p:grpSpPr>
          <p:sp>
            <p:nvSpPr>
              <p:cNvPr id="49" name="TextBox 48">
                <a:extLst>
                  <a:ext uri="{FF2B5EF4-FFF2-40B4-BE49-F238E27FC236}">
                    <a16:creationId xmlns="" xmlns:a16="http://schemas.microsoft.com/office/drawing/2014/main" id="{17BED531-30DF-4810-803D-C976E576E7AA}"/>
                  </a:ext>
                </a:extLst>
              </p:cNvPr>
              <p:cNvSpPr txBox="1"/>
              <p:nvPr/>
            </p:nvSpPr>
            <p:spPr>
              <a:xfrm>
                <a:off x="6557475" y="1844842"/>
                <a:ext cx="4507692" cy="1015663"/>
              </a:xfrm>
              <a:prstGeom prst="rect">
                <a:avLst/>
              </a:prstGeom>
              <a:noFill/>
            </p:spPr>
            <p:txBody>
              <a:bodyPr wrap="square" rtlCol="0">
                <a:spAutoFit/>
              </a:bodyPr>
              <a:lstStyle/>
              <a:p>
                <a:pPr marL="171450" indent="-171450">
                  <a:buFont typeface="Arial" panose="020B0604020202020204" pitchFamily="34" charset="0"/>
                  <a:buChar char="•"/>
                </a:pPr>
                <a:r>
                  <a:rPr lang="zh-CN" altLang="en-US" sz="1600" dirty="0" smtClean="0">
                    <a:solidFill>
                      <a:schemeClr val="tx1">
                        <a:lumMod val="85000"/>
                        <a:lumOff val="15000"/>
                      </a:schemeClr>
                    </a:solidFill>
                    <a:cs typeface="Arial" pitchFamily="34" charset="0"/>
                  </a:rPr>
                  <a:t>专利类型</a:t>
                </a:r>
                <a:endParaRPr lang="en-US" altLang="zh-CN" sz="1600" dirty="0" smtClean="0">
                  <a:solidFill>
                    <a:schemeClr val="tx1">
                      <a:lumMod val="85000"/>
                      <a:lumOff val="15000"/>
                    </a:schemeClr>
                  </a:solidFill>
                  <a:cs typeface="Arial" pitchFamily="34" charset="0"/>
                </a:endParaRPr>
              </a:p>
              <a:p>
                <a:pPr marL="171450" indent="-171450">
                  <a:buFont typeface="Arial" panose="020B0604020202020204" pitchFamily="34" charset="0"/>
                  <a:buChar char="•"/>
                </a:pPr>
                <a:r>
                  <a:rPr lang="zh-CN" altLang="en-US" sz="1600" dirty="0" smtClean="0">
                    <a:solidFill>
                      <a:schemeClr val="tx1">
                        <a:lumMod val="85000"/>
                        <a:lumOff val="15000"/>
                      </a:schemeClr>
                    </a:solidFill>
                    <a:cs typeface="Arial" pitchFamily="34" charset="0"/>
                  </a:rPr>
                  <a:t>授予专利权的条件</a:t>
                </a:r>
                <a:endParaRPr lang="en-US" altLang="zh-CN" sz="1600" dirty="0" smtClean="0">
                  <a:solidFill>
                    <a:schemeClr val="tx1">
                      <a:lumMod val="85000"/>
                      <a:lumOff val="15000"/>
                    </a:schemeClr>
                  </a:solidFill>
                  <a:cs typeface="Arial" pitchFamily="34" charset="0"/>
                </a:endParaRPr>
              </a:p>
              <a:p>
                <a:pPr marL="171450" indent="-171450">
                  <a:buFont typeface="Arial" panose="020B0604020202020204" pitchFamily="34" charset="0"/>
                  <a:buChar char="•"/>
                </a:pPr>
                <a:r>
                  <a:rPr lang="zh-CN" altLang="en-US" sz="1600" dirty="0" smtClean="0">
                    <a:solidFill>
                      <a:schemeClr val="tx1">
                        <a:lumMod val="85000"/>
                        <a:lumOff val="15000"/>
                      </a:schemeClr>
                    </a:solidFill>
                    <a:cs typeface="Arial" pitchFamily="34" charset="0"/>
                  </a:rPr>
                  <a:t>专利检索方式</a:t>
                </a:r>
                <a:endParaRPr lang="en-US" altLang="zh-CN" sz="1600" dirty="0" smtClean="0">
                  <a:solidFill>
                    <a:schemeClr val="tx1">
                      <a:lumMod val="85000"/>
                      <a:lumOff val="15000"/>
                    </a:schemeClr>
                  </a:solidFill>
                  <a:cs typeface="Arial" pitchFamily="34" charset="0"/>
                </a:endParaRPr>
              </a:p>
              <a:p>
                <a:pPr marL="171450" indent="-171450">
                  <a:buFont typeface="Arial" panose="020B0604020202020204" pitchFamily="34" charset="0"/>
                  <a:buChar char="•"/>
                </a:pPr>
                <a:endParaRPr lang="en-US" altLang="ko-KR" sz="1200" dirty="0">
                  <a:solidFill>
                    <a:schemeClr val="tx1">
                      <a:lumMod val="85000"/>
                      <a:lumOff val="15000"/>
                    </a:schemeClr>
                  </a:solidFill>
                  <a:cs typeface="Arial" pitchFamily="34" charset="0"/>
                </a:endParaRPr>
              </a:p>
            </p:txBody>
          </p:sp>
          <p:sp>
            <p:nvSpPr>
              <p:cNvPr id="50" name="TextBox 49">
                <a:extLst>
                  <a:ext uri="{FF2B5EF4-FFF2-40B4-BE49-F238E27FC236}">
                    <a16:creationId xmlns="" xmlns:a16="http://schemas.microsoft.com/office/drawing/2014/main" id="{CE124B32-4858-428C-9A34-701444E28795}"/>
                  </a:ext>
                </a:extLst>
              </p:cNvPr>
              <p:cNvSpPr txBox="1"/>
              <p:nvPr/>
            </p:nvSpPr>
            <p:spPr>
              <a:xfrm>
                <a:off x="6502219" y="1291570"/>
                <a:ext cx="4507692" cy="523220"/>
              </a:xfrm>
              <a:prstGeom prst="rect">
                <a:avLst/>
              </a:prstGeom>
              <a:noFill/>
            </p:spPr>
            <p:txBody>
              <a:bodyPr wrap="square" lIns="108000" rIns="108000" rtlCol="0">
                <a:spAutoFit/>
              </a:bodyPr>
              <a:lstStyle/>
              <a:p>
                <a:r>
                  <a:rPr lang="zh-CN" altLang="en-US" sz="2800" b="1" dirty="0" smtClean="0">
                    <a:solidFill>
                      <a:schemeClr val="tx1">
                        <a:lumMod val="85000"/>
                        <a:lumOff val="15000"/>
                      </a:schemeClr>
                    </a:solidFill>
                    <a:cs typeface="Arial" pitchFamily="34" charset="0"/>
                  </a:rPr>
                  <a:t>基础知识</a:t>
                </a:r>
                <a:endParaRPr lang="ko-KR" altLang="en-US" sz="2800" b="1" dirty="0">
                  <a:solidFill>
                    <a:schemeClr val="tx1">
                      <a:lumMod val="85000"/>
                      <a:lumOff val="15000"/>
                    </a:schemeClr>
                  </a:solidFill>
                  <a:cs typeface="Arial" pitchFamily="34" charset="0"/>
                </a:endParaRPr>
              </a:p>
            </p:txBody>
          </p:sp>
        </p:grpSp>
        <p:sp>
          <p:nvSpPr>
            <p:cNvPr id="48" name="TextBox 47">
              <a:extLst>
                <a:ext uri="{FF2B5EF4-FFF2-40B4-BE49-F238E27FC236}">
                  <a16:creationId xmlns="" xmlns:a16="http://schemas.microsoft.com/office/drawing/2014/main" id="{17416C41-E6AA-4CDF-99F5-AB46DE385603}"/>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01</a:t>
              </a:r>
              <a:endParaRPr lang="ko-KR" altLang="en-US" sz="4800" b="1" dirty="0">
                <a:solidFill>
                  <a:schemeClr val="tx1">
                    <a:lumMod val="85000"/>
                    <a:lumOff val="15000"/>
                  </a:schemeClr>
                </a:solidFill>
                <a:cs typeface="Arial" pitchFamily="34" charset="0"/>
              </a:endParaRPr>
            </a:p>
          </p:txBody>
        </p:sp>
      </p:grpSp>
      <p:grpSp>
        <p:nvGrpSpPr>
          <p:cNvPr id="51" name="Group 50">
            <a:extLst>
              <a:ext uri="{FF2B5EF4-FFF2-40B4-BE49-F238E27FC236}">
                <a16:creationId xmlns="" xmlns:a16="http://schemas.microsoft.com/office/drawing/2014/main" id="{B1C42425-BC7A-4106-8DEC-A9D16E71C06C}"/>
              </a:ext>
            </a:extLst>
          </p:cNvPr>
          <p:cNvGrpSpPr/>
          <p:nvPr/>
        </p:nvGrpSpPr>
        <p:grpSpPr>
          <a:xfrm>
            <a:off x="3946856" y="2902246"/>
            <a:ext cx="5640368" cy="830997"/>
            <a:chOff x="5610479" y="1771774"/>
            <a:chExt cx="5640368" cy="830997"/>
          </a:xfrm>
        </p:grpSpPr>
        <p:sp>
          <p:nvSpPr>
            <p:cNvPr id="55" name="TextBox 54">
              <a:extLst>
                <a:ext uri="{FF2B5EF4-FFF2-40B4-BE49-F238E27FC236}">
                  <a16:creationId xmlns="" xmlns:a16="http://schemas.microsoft.com/office/drawing/2014/main" id="{BC1072BD-93AB-47AD-80AC-80E24069278B}"/>
                </a:ext>
              </a:extLst>
            </p:cNvPr>
            <p:cNvSpPr txBox="1"/>
            <p:nvPr/>
          </p:nvSpPr>
          <p:spPr>
            <a:xfrm>
              <a:off x="6743155" y="1771774"/>
              <a:ext cx="4507692" cy="523220"/>
            </a:xfrm>
            <a:prstGeom prst="rect">
              <a:avLst/>
            </a:prstGeom>
            <a:noFill/>
          </p:spPr>
          <p:txBody>
            <a:bodyPr wrap="square" lIns="108000" rIns="108000" rtlCol="0">
              <a:spAutoFit/>
            </a:bodyPr>
            <a:lstStyle/>
            <a:p>
              <a:r>
                <a:rPr lang="zh-CN" altLang="en-US" sz="2800" b="1" dirty="0" smtClean="0">
                  <a:solidFill>
                    <a:schemeClr val="tx1">
                      <a:lumMod val="85000"/>
                      <a:lumOff val="15000"/>
                    </a:schemeClr>
                  </a:solidFill>
                  <a:cs typeface="Arial" pitchFamily="34" charset="0"/>
                </a:rPr>
                <a:t>专利材料的撰写</a:t>
              </a:r>
              <a:endParaRPr lang="ko-KR" altLang="en-US" sz="2800" b="1" dirty="0">
                <a:solidFill>
                  <a:schemeClr val="tx1">
                    <a:lumMod val="85000"/>
                    <a:lumOff val="15000"/>
                  </a:schemeClr>
                </a:solidFill>
                <a:cs typeface="Arial" pitchFamily="34" charset="0"/>
              </a:endParaRPr>
            </a:p>
          </p:txBody>
        </p:sp>
        <p:sp>
          <p:nvSpPr>
            <p:cNvPr id="53" name="TextBox 52">
              <a:extLst>
                <a:ext uri="{FF2B5EF4-FFF2-40B4-BE49-F238E27FC236}">
                  <a16:creationId xmlns="" xmlns:a16="http://schemas.microsoft.com/office/drawing/2014/main" id="{6174513F-639E-499F-9BBA-1951519C5957}"/>
                </a:ext>
              </a:extLst>
            </p:cNvPr>
            <p:cNvSpPr txBox="1"/>
            <p:nvPr/>
          </p:nvSpPr>
          <p:spPr>
            <a:xfrm>
              <a:off x="5610479" y="177177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02</a:t>
              </a:r>
              <a:endParaRPr lang="ko-KR" altLang="en-US" sz="4800" b="1" dirty="0">
                <a:solidFill>
                  <a:schemeClr val="tx1">
                    <a:lumMod val="85000"/>
                    <a:lumOff val="15000"/>
                  </a:schemeClr>
                </a:solidFill>
                <a:cs typeface="Arial" pitchFamily="34" charset="0"/>
              </a:endParaRPr>
            </a:p>
          </p:txBody>
        </p:sp>
      </p:grpSp>
      <p:grpSp>
        <p:nvGrpSpPr>
          <p:cNvPr id="56" name="Group 55">
            <a:extLst>
              <a:ext uri="{FF2B5EF4-FFF2-40B4-BE49-F238E27FC236}">
                <a16:creationId xmlns="" xmlns:a16="http://schemas.microsoft.com/office/drawing/2014/main" id="{03717409-36EA-41C8-8829-D061E52BB8F3}"/>
              </a:ext>
            </a:extLst>
          </p:cNvPr>
          <p:cNvGrpSpPr/>
          <p:nvPr/>
        </p:nvGrpSpPr>
        <p:grpSpPr>
          <a:xfrm>
            <a:off x="3946856" y="5493194"/>
            <a:ext cx="5585112" cy="830997"/>
            <a:chOff x="5513335" y="1364520"/>
            <a:chExt cx="5585112" cy="830997"/>
          </a:xfrm>
        </p:grpSpPr>
        <p:sp>
          <p:nvSpPr>
            <p:cNvPr id="60" name="TextBox 59">
              <a:extLst>
                <a:ext uri="{FF2B5EF4-FFF2-40B4-BE49-F238E27FC236}">
                  <a16:creationId xmlns="" xmlns:a16="http://schemas.microsoft.com/office/drawing/2014/main" id="{A6C0177E-7B3C-45C8-8FD5-085919565912}"/>
                </a:ext>
              </a:extLst>
            </p:cNvPr>
            <p:cNvSpPr txBox="1"/>
            <p:nvPr/>
          </p:nvSpPr>
          <p:spPr>
            <a:xfrm>
              <a:off x="6590755" y="1413752"/>
              <a:ext cx="4507692" cy="523220"/>
            </a:xfrm>
            <a:prstGeom prst="rect">
              <a:avLst/>
            </a:prstGeom>
            <a:noFill/>
          </p:spPr>
          <p:txBody>
            <a:bodyPr wrap="square" lIns="108000" rIns="108000" rtlCol="0">
              <a:spAutoFit/>
            </a:bodyPr>
            <a:lstStyle/>
            <a:p>
              <a:r>
                <a:rPr lang="zh-CN" altLang="en-US" sz="2800" b="1" dirty="0" smtClean="0">
                  <a:solidFill>
                    <a:schemeClr val="tx1">
                      <a:lumMod val="85000"/>
                      <a:lumOff val="15000"/>
                    </a:schemeClr>
                  </a:solidFill>
                  <a:cs typeface="Arial" pitchFamily="34" charset="0"/>
                </a:rPr>
                <a:t>南航</a:t>
              </a:r>
              <a:r>
                <a:rPr lang="zh-CN" altLang="en-US" sz="2800" b="1" smtClean="0">
                  <a:solidFill>
                    <a:schemeClr val="tx1">
                      <a:lumMod val="85000"/>
                      <a:lumOff val="15000"/>
                    </a:schemeClr>
                  </a:solidFill>
                  <a:cs typeface="Arial" pitchFamily="34" charset="0"/>
                </a:rPr>
                <a:t>专利申请注意</a:t>
              </a:r>
              <a:r>
                <a:rPr lang="zh-CN" altLang="en-US" sz="2800" b="1" dirty="0" smtClean="0">
                  <a:solidFill>
                    <a:schemeClr val="tx1">
                      <a:lumMod val="85000"/>
                      <a:lumOff val="15000"/>
                    </a:schemeClr>
                  </a:solidFill>
                  <a:cs typeface="Arial" pitchFamily="34" charset="0"/>
                </a:rPr>
                <a:t>点</a:t>
              </a:r>
              <a:endParaRPr lang="ko-KR" altLang="en-US" sz="2800" b="1" dirty="0">
                <a:solidFill>
                  <a:schemeClr val="tx1">
                    <a:lumMod val="85000"/>
                    <a:lumOff val="15000"/>
                  </a:schemeClr>
                </a:solidFill>
                <a:cs typeface="Arial" pitchFamily="34" charset="0"/>
              </a:endParaRPr>
            </a:p>
          </p:txBody>
        </p:sp>
        <p:sp>
          <p:nvSpPr>
            <p:cNvPr id="58" name="TextBox 57">
              <a:extLst>
                <a:ext uri="{FF2B5EF4-FFF2-40B4-BE49-F238E27FC236}">
                  <a16:creationId xmlns="" xmlns:a16="http://schemas.microsoft.com/office/drawing/2014/main" id="{4FFBB609-FA30-46EF-A8FD-318D7CEAAD3F}"/>
                </a:ext>
              </a:extLst>
            </p:cNvPr>
            <p:cNvSpPr txBox="1"/>
            <p:nvPr/>
          </p:nvSpPr>
          <p:spPr>
            <a:xfrm>
              <a:off x="5513335" y="1364520"/>
              <a:ext cx="1077420" cy="830997"/>
            </a:xfrm>
            <a:prstGeom prst="rect">
              <a:avLst/>
            </a:prstGeom>
            <a:noFill/>
          </p:spPr>
          <p:txBody>
            <a:bodyPr wrap="square" lIns="108000" rIns="108000" rtlCol="0">
              <a:spAutoFit/>
            </a:bodyPr>
            <a:lstStyle/>
            <a:p>
              <a:pPr algn="r"/>
              <a:r>
                <a:rPr lang="en-US" altLang="ko-KR" sz="4800" b="1" dirty="0" smtClean="0">
                  <a:solidFill>
                    <a:schemeClr val="tx1">
                      <a:lumMod val="85000"/>
                      <a:lumOff val="15000"/>
                    </a:schemeClr>
                  </a:solidFill>
                  <a:cs typeface="Arial" pitchFamily="34" charset="0"/>
                </a:rPr>
                <a:t>04</a:t>
              </a:r>
              <a:endParaRPr lang="ko-KR" altLang="en-US" sz="4800" b="1" dirty="0">
                <a:solidFill>
                  <a:schemeClr val="tx1">
                    <a:lumMod val="85000"/>
                    <a:lumOff val="15000"/>
                  </a:schemeClr>
                </a:solidFill>
                <a:cs typeface="Arial" pitchFamily="34" charset="0"/>
              </a:endParaRPr>
            </a:p>
          </p:txBody>
        </p:sp>
      </p:grpSp>
      <p:sp>
        <p:nvSpPr>
          <p:cNvPr id="67" name="TextBox 48">
            <a:extLst>
              <a:ext uri="{FF2B5EF4-FFF2-40B4-BE49-F238E27FC236}">
                <a16:creationId xmlns="" xmlns:a16="http://schemas.microsoft.com/office/drawing/2014/main" id="{17BED531-30DF-4810-803D-C976E576E7AA}"/>
              </a:ext>
            </a:extLst>
          </p:cNvPr>
          <p:cNvSpPr txBox="1"/>
          <p:nvPr/>
        </p:nvSpPr>
        <p:spPr>
          <a:xfrm>
            <a:off x="5106828" y="3403284"/>
            <a:ext cx="4507692" cy="584775"/>
          </a:xfrm>
          <a:prstGeom prst="rect">
            <a:avLst/>
          </a:prstGeom>
          <a:noFill/>
        </p:spPr>
        <p:txBody>
          <a:bodyPr wrap="square" rtlCol="0">
            <a:spAutoFit/>
          </a:bodyPr>
          <a:lstStyle/>
          <a:p>
            <a:pPr marL="171450" indent="-171450">
              <a:buFont typeface="Arial" panose="020B0604020202020204" pitchFamily="34" charset="0"/>
              <a:buChar char="•"/>
            </a:pPr>
            <a:r>
              <a:rPr lang="zh-CN" altLang="en-US" sz="1600" dirty="0" smtClean="0">
                <a:solidFill>
                  <a:schemeClr val="tx1">
                    <a:lumMod val="85000"/>
                    <a:lumOff val="15000"/>
                  </a:schemeClr>
                </a:solidFill>
                <a:cs typeface="Arial" pitchFamily="34" charset="0"/>
              </a:rPr>
              <a:t>专利申请文件</a:t>
            </a:r>
            <a:endParaRPr lang="en-US" altLang="zh-CN" sz="1600" dirty="0" smtClean="0">
              <a:solidFill>
                <a:schemeClr val="tx1">
                  <a:lumMod val="85000"/>
                  <a:lumOff val="15000"/>
                </a:schemeClr>
              </a:solidFill>
              <a:cs typeface="Arial" pitchFamily="34" charset="0"/>
            </a:endParaRPr>
          </a:p>
          <a:p>
            <a:pPr marL="171450" indent="-171450">
              <a:buFont typeface="Arial" panose="020B0604020202020204" pitchFamily="34" charset="0"/>
              <a:buChar char="•"/>
            </a:pPr>
            <a:r>
              <a:rPr lang="zh-CN" altLang="en-US" sz="1600" dirty="0" smtClean="0">
                <a:solidFill>
                  <a:schemeClr val="tx1">
                    <a:lumMod val="85000"/>
                    <a:lumOff val="15000"/>
                  </a:schemeClr>
                </a:solidFill>
                <a:cs typeface="Arial" pitchFamily="34" charset="0"/>
              </a:rPr>
              <a:t>撰写要求</a:t>
            </a:r>
            <a:endParaRPr lang="en-US" altLang="ko-KR" sz="1600" dirty="0">
              <a:solidFill>
                <a:schemeClr val="tx1">
                  <a:lumMod val="85000"/>
                  <a:lumOff val="15000"/>
                </a:schemeClr>
              </a:solidFill>
              <a:cs typeface="Arial" pitchFamily="34" charset="0"/>
            </a:endParaRPr>
          </a:p>
        </p:txBody>
      </p:sp>
      <p:sp>
        <p:nvSpPr>
          <p:cNvPr id="68" name="TextBox 48">
            <a:extLst>
              <a:ext uri="{FF2B5EF4-FFF2-40B4-BE49-F238E27FC236}">
                <a16:creationId xmlns="" xmlns:a16="http://schemas.microsoft.com/office/drawing/2014/main" id="{17BED531-30DF-4810-803D-C976E576E7AA}"/>
              </a:ext>
            </a:extLst>
          </p:cNvPr>
          <p:cNvSpPr txBox="1"/>
          <p:nvPr/>
        </p:nvSpPr>
        <p:spPr>
          <a:xfrm>
            <a:off x="5106828" y="4696961"/>
            <a:ext cx="4507692" cy="830997"/>
          </a:xfrm>
          <a:prstGeom prst="rect">
            <a:avLst/>
          </a:prstGeom>
          <a:noFill/>
        </p:spPr>
        <p:txBody>
          <a:bodyPr wrap="square" rtlCol="0">
            <a:spAutoFit/>
          </a:bodyPr>
          <a:lstStyle/>
          <a:p>
            <a:pPr marL="171450" indent="-171450">
              <a:buFont typeface="Arial" panose="020B0604020202020204" pitchFamily="34" charset="0"/>
              <a:buChar char="•"/>
            </a:pPr>
            <a:r>
              <a:rPr lang="zh-CN" altLang="en-US" sz="1600" dirty="0">
                <a:solidFill>
                  <a:schemeClr val="tx1">
                    <a:lumMod val="85000"/>
                    <a:lumOff val="15000"/>
                  </a:schemeClr>
                </a:solidFill>
                <a:cs typeface="Arial" pitchFamily="34" charset="0"/>
              </a:rPr>
              <a:t>专利受理部门</a:t>
            </a:r>
          </a:p>
          <a:p>
            <a:pPr marL="171450" indent="-171450">
              <a:buFont typeface="Arial" panose="020B0604020202020204" pitchFamily="34" charset="0"/>
              <a:buChar char="•"/>
            </a:pPr>
            <a:r>
              <a:rPr lang="zh-CN" altLang="en-US" sz="1600" dirty="0">
                <a:solidFill>
                  <a:schemeClr val="tx1">
                    <a:lumMod val="85000"/>
                    <a:lumOff val="15000"/>
                  </a:schemeClr>
                </a:solidFill>
                <a:cs typeface="Arial" pitchFamily="34" charset="0"/>
              </a:rPr>
              <a:t>专利审批流程</a:t>
            </a:r>
            <a:endParaRPr lang="en-US" altLang="zh-CN" sz="1600" dirty="0">
              <a:solidFill>
                <a:schemeClr val="tx1">
                  <a:lumMod val="85000"/>
                  <a:lumOff val="15000"/>
                </a:schemeClr>
              </a:solidFill>
              <a:cs typeface="Arial" pitchFamily="34" charset="0"/>
            </a:endParaRPr>
          </a:p>
          <a:p>
            <a:pPr marL="171450" indent="-171450">
              <a:buFont typeface="Arial" panose="020B0604020202020204" pitchFamily="34" charset="0"/>
              <a:buChar char="•"/>
            </a:pPr>
            <a:r>
              <a:rPr lang="zh-CN" altLang="en-US" sz="1600" dirty="0" smtClean="0">
                <a:solidFill>
                  <a:schemeClr val="tx1">
                    <a:lumMod val="85000"/>
                    <a:lumOff val="15000"/>
                  </a:schemeClr>
                </a:solidFill>
                <a:cs typeface="Arial" pitchFamily="34" charset="0"/>
              </a:rPr>
              <a:t>缴费标准</a:t>
            </a:r>
            <a:endParaRPr lang="en-US" altLang="zh-CN" sz="1600" dirty="0" smtClean="0">
              <a:solidFill>
                <a:schemeClr val="tx1">
                  <a:lumMod val="85000"/>
                  <a:lumOff val="15000"/>
                </a:schemeClr>
              </a:solidFill>
              <a:cs typeface="Arial" pitchFamily="34" charset="0"/>
            </a:endParaRPr>
          </a:p>
        </p:txBody>
      </p:sp>
      <p:grpSp>
        <p:nvGrpSpPr>
          <p:cNvPr id="69" name="Group 55">
            <a:extLst>
              <a:ext uri="{FF2B5EF4-FFF2-40B4-BE49-F238E27FC236}">
                <a16:creationId xmlns="" xmlns:a16="http://schemas.microsoft.com/office/drawing/2014/main" id="{03717409-36EA-41C8-8829-D061E52BB8F3}"/>
              </a:ext>
            </a:extLst>
          </p:cNvPr>
          <p:cNvGrpSpPr/>
          <p:nvPr/>
        </p:nvGrpSpPr>
        <p:grpSpPr>
          <a:xfrm>
            <a:off x="3956418" y="4118964"/>
            <a:ext cx="5640368" cy="830997"/>
            <a:chOff x="5610479" y="1770064"/>
            <a:chExt cx="5640368" cy="830997"/>
          </a:xfrm>
        </p:grpSpPr>
        <p:sp>
          <p:nvSpPr>
            <p:cNvPr id="74" name="TextBox 59">
              <a:extLst>
                <a:ext uri="{FF2B5EF4-FFF2-40B4-BE49-F238E27FC236}">
                  <a16:creationId xmlns="" xmlns:a16="http://schemas.microsoft.com/office/drawing/2014/main" id="{A6C0177E-7B3C-45C8-8FD5-085919565912}"/>
                </a:ext>
              </a:extLst>
            </p:cNvPr>
            <p:cNvSpPr txBox="1"/>
            <p:nvPr/>
          </p:nvSpPr>
          <p:spPr>
            <a:xfrm>
              <a:off x="6743155" y="1775609"/>
              <a:ext cx="4507692" cy="523220"/>
            </a:xfrm>
            <a:prstGeom prst="rect">
              <a:avLst/>
            </a:prstGeom>
            <a:noFill/>
          </p:spPr>
          <p:txBody>
            <a:bodyPr wrap="square" lIns="108000" rIns="108000" rtlCol="0">
              <a:spAutoFit/>
            </a:bodyPr>
            <a:lstStyle/>
            <a:p>
              <a:r>
                <a:rPr lang="zh-CN" altLang="en-US" sz="2800" b="1" dirty="0" smtClean="0">
                  <a:solidFill>
                    <a:schemeClr val="tx1">
                      <a:lumMod val="85000"/>
                      <a:lumOff val="15000"/>
                    </a:schemeClr>
                  </a:solidFill>
                  <a:cs typeface="Arial" pitchFamily="34" charset="0"/>
                </a:rPr>
                <a:t>专利申请的流程</a:t>
              </a:r>
              <a:endParaRPr lang="ko-KR" altLang="en-US" sz="2800" b="1" dirty="0">
                <a:solidFill>
                  <a:schemeClr val="tx1">
                    <a:lumMod val="85000"/>
                    <a:lumOff val="15000"/>
                  </a:schemeClr>
                </a:solidFill>
                <a:cs typeface="Arial" pitchFamily="34" charset="0"/>
              </a:endParaRPr>
            </a:p>
          </p:txBody>
        </p:sp>
        <p:sp>
          <p:nvSpPr>
            <p:cNvPr id="75" name="TextBox 57">
              <a:extLst>
                <a:ext uri="{FF2B5EF4-FFF2-40B4-BE49-F238E27FC236}">
                  <a16:creationId xmlns="" xmlns:a16="http://schemas.microsoft.com/office/drawing/2014/main" id="{4FFBB609-FA30-46EF-A8FD-318D7CEAAD3F}"/>
                </a:ext>
              </a:extLst>
            </p:cNvPr>
            <p:cNvSpPr txBox="1"/>
            <p:nvPr/>
          </p:nvSpPr>
          <p:spPr>
            <a:xfrm>
              <a:off x="5610479" y="1770064"/>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03</a:t>
              </a:r>
              <a:endParaRPr lang="ko-KR" altLang="en-US" sz="4800" b="1" dirty="0">
                <a:solidFill>
                  <a:schemeClr val="tx1">
                    <a:lumMod val="85000"/>
                    <a:lumOff val="15000"/>
                  </a:schemeClr>
                </a:solidFill>
                <a:cs typeface="Arial" pitchFamily="34" charset="0"/>
              </a:endParaRPr>
            </a:p>
          </p:txBody>
        </p:sp>
      </p:grpSp>
      <p:sp>
        <p:nvSpPr>
          <p:cNvPr id="82" name="TextBox 48">
            <a:extLst>
              <a:ext uri="{FF2B5EF4-FFF2-40B4-BE49-F238E27FC236}">
                <a16:creationId xmlns="" xmlns:a16="http://schemas.microsoft.com/office/drawing/2014/main" id="{17BED531-30DF-4810-803D-C976E576E7AA}"/>
              </a:ext>
            </a:extLst>
          </p:cNvPr>
          <p:cNvSpPr txBox="1"/>
          <p:nvPr/>
        </p:nvSpPr>
        <p:spPr>
          <a:xfrm>
            <a:off x="5106828" y="6027003"/>
            <a:ext cx="4507692" cy="830997"/>
          </a:xfrm>
          <a:prstGeom prst="rect">
            <a:avLst/>
          </a:prstGeom>
          <a:noFill/>
        </p:spPr>
        <p:txBody>
          <a:bodyPr wrap="square" rtlCol="0">
            <a:spAutoFit/>
          </a:bodyPr>
          <a:lstStyle/>
          <a:p>
            <a:pPr marL="171450" indent="-171450">
              <a:buFont typeface="Arial" panose="020B0604020202020204" pitchFamily="34" charset="0"/>
              <a:buChar char="•"/>
            </a:pPr>
            <a:r>
              <a:rPr lang="zh-CN" altLang="en-US" sz="1600" dirty="0" smtClean="0">
                <a:solidFill>
                  <a:schemeClr val="tx1">
                    <a:lumMod val="85000"/>
                    <a:lumOff val="15000"/>
                  </a:schemeClr>
                </a:solidFill>
                <a:cs typeface="Arial" pitchFamily="34" charset="0"/>
              </a:rPr>
              <a:t>申请材料中的注意点</a:t>
            </a:r>
            <a:endParaRPr lang="en-US" altLang="zh-CN" sz="1600" dirty="0" smtClean="0">
              <a:solidFill>
                <a:schemeClr val="tx1">
                  <a:lumMod val="85000"/>
                  <a:lumOff val="15000"/>
                </a:schemeClr>
              </a:solidFill>
              <a:cs typeface="Arial" pitchFamily="34" charset="0"/>
            </a:endParaRPr>
          </a:p>
          <a:p>
            <a:pPr marL="171450" indent="-171450">
              <a:buFont typeface="Arial" panose="020B0604020202020204" pitchFamily="34" charset="0"/>
              <a:buChar char="•"/>
            </a:pPr>
            <a:r>
              <a:rPr lang="zh-CN" altLang="en-US" sz="1600" dirty="0">
                <a:cs typeface="Arial" pitchFamily="34" charset="0"/>
              </a:rPr>
              <a:t>南航专利申请流程</a:t>
            </a:r>
            <a:endParaRPr lang="en-US" altLang="zh-CN" sz="1600" dirty="0">
              <a:cs typeface="Arial" pitchFamily="34" charset="0"/>
            </a:endParaRPr>
          </a:p>
          <a:p>
            <a:pPr marL="171450" indent="-171450">
              <a:buFont typeface="Arial" panose="020B0604020202020204" pitchFamily="34" charset="0"/>
              <a:buChar char="•"/>
            </a:pPr>
            <a:endParaRPr lang="en-US" altLang="zh-CN" sz="1600" dirty="0" smtClean="0">
              <a:solidFill>
                <a:schemeClr val="tx1">
                  <a:lumMod val="85000"/>
                  <a:lumOff val="15000"/>
                </a:schemeClr>
              </a:solidFill>
              <a:cs typeface="Arial" pitchFamily="34" charset="0"/>
            </a:endParaRPr>
          </a:p>
        </p:txBody>
      </p:sp>
      <p:cxnSp>
        <p:nvCxnSpPr>
          <p:cNvPr id="4" name="直接连接符 3"/>
          <p:cNvCxnSpPr/>
          <p:nvPr/>
        </p:nvCxnSpPr>
        <p:spPr>
          <a:xfrm>
            <a:off x="2006600" y="1119758"/>
            <a:ext cx="7747000" cy="0"/>
          </a:xfrm>
          <a:prstGeom prst="line">
            <a:avLst/>
          </a:prstGeom>
          <a:ln w="9525">
            <a:headEnd type="none" w="med" len="med"/>
            <a:tailEnd type="none" w="med" len="med"/>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1400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 xmlns:a16="http://schemas.microsoft.com/office/drawing/2014/main" id="{9CC82911-68DF-441D-9B3C-906B7B27F97C}"/>
              </a:ext>
            </a:extLst>
          </p:cNvPr>
          <p:cNvGrpSpPr/>
          <p:nvPr/>
        </p:nvGrpSpPr>
        <p:grpSpPr>
          <a:xfrm>
            <a:off x="2901218" y="1874902"/>
            <a:ext cx="8459090" cy="523220"/>
            <a:chOff x="6535075" y="1386370"/>
            <a:chExt cx="6620195" cy="523220"/>
          </a:xfrm>
        </p:grpSpPr>
        <p:sp>
          <p:nvSpPr>
            <p:cNvPr id="49" name="TextBox 48">
              <a:extLst>
                <a:ext uri="{FF2B5EF4-FFF2-40B4-BE49-F238E27FC236}">
                  <a16:creationId xmlns="" xmlns:a16="http://schemas.microsoft.com/office/drawing/2014/main" id="{17BED531-30DF-4810-803D-C976E576E7AA}"/>
                </a:ext>
              </a:extLst>
            </p:cNvPr>
            <p:cNvSpPr txBox="1"/>
            <p:nvPr/>
          </p:nvSpPr>
          <p:spPr>
            <a:xfrm>
              <a:off x="8647578" y="1463314"/>
              <a:ext cx="450769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pitchFamily="34" charset="0"/>
                </a:rPr>
                <a:t>是指对产品、方法或者其改进所提出的新的技术方案</a:t>
              </a:r>
              <a:endParaRPr lang="en-US" altLang="ko-KR" dirty="0">
                <a:latin typeface="宋体" panose="02010600030101010101" pitchFamily="2" charset="-122"/>
                <a:ea typeface="宋体" panose="02010600030101010101" pitchFamily="2" charset="-122"/>
                <a:cs typeface="Arial" pitchFamily="34" charset="0"/>
              </a:endParaRPr>
            </a:p>
          </p:txBody>
        </p:sp>
        <p:sp>
          <p:nvSpPr>
            <p:cNvPr id="50" name="TextBox 49">
              <a:extLst>
                <a:ext uri="{FF2B5EF4-FFF2-40B4-BE49-F238E27FC236}">
                  <a16:creationId xmlns="" xmlns:a16="http://schemas.microsoft.com/office/drawing/2014/main" id="{CE124B32-4858-428C-9A34-701444E28795}"/>
                </a:ext>
              </a:extLst>
            </p:cNvPr>
            <p:cNvSpPr txBox="1"/>
            <p:nvPr/>
          </p:nvSpPr>
          <p:spPr>
            <a:xfrm>
              <a:off x="6535075" y="1386370"/>
              <a:ext cx="1805296" cy="523220"/>
            </a:xfrm>
            <a:prstGeom prst="rect">
              <a:avLst/>
            </a:prstGeom>
            <a:noFill/>
          </p:spPr>
          <p:txBody>
            <a:bodyPr wrap="square" lIns="108000" rIns="108000" rtlCol="0">
              <a:spAutoFit/>
            </a:bodyPr>
            <a:lstStyle/>
            <a:p>
              <a:pPr marL="342900" indent="-342900">
                <a:buFont typeface="Arial" panose="020B0604020202020204" pitchFamily="34" charset="0"/>
                <a:buChar char="•"/>
              </a:pPr>
              <a:r>
                <a:rPr lang="zh-CN" altLang="en-US" sz="2800" b="1" dirty="0">
                  <a:solidFill>
                    <a:schemeClr val="accent2">
                      <a:lumMod val="75000"/>
                    </a:schemeClr>
                  </a:solidFill>
                  <a:latin typeface="黑体" panose="02010609060101010101" pitchFamily="49" charset="-122"/>
                  <a:ea typeface="黑体" panose="02010609060101010101" pitchFamily="49" charset="-122"/>
                  <a:cs typeface="Arial" pitchFamily="34" charset="0"/>
                </a:rPr>
                <a:t>发明专利</a:t>
              </a:r>
              <a:endParaRPr lang="ko-KR" altLang="en-US" sz="2800" b="1" dirty="0">
                <a:solidFill>
                  <a:schemeClr val="accent2">
                    <a:lumMod val="75000"/>
                  </a:schemeClr>
                </a:solidFill>
                <a:latin typeface="黑体" panose="02010609060101010101" pitchFamily="49" charset="-122"/>
                <a:cs typeface="Arial" pitchFamily="34" charset="0"/>
              </a:endParaRPr>
            </a:p>
          </p:txBody>
        </p:sp>
      </p:grpSp>
      <p:sp>
        <p:nvSpPr>
          <p:cNvPr id="66" name="TextBox 65">
            <a:extLst>
              <a:ext uri="{FF2B5EF4-FFF2-40B4-BE49-F238E27FC236}">
                <a16:creationId xmlns="" xmlns:a16="http://schemas.microsoft.com/office/drawing/2014/main" id="{25907A11-A5A9-4979-875D-26D9C3ED555A}"/>
              </a:ext>
            </a:extLst>
          </p:cNvPr>
          <p:cNvSpPr txBox="1"/>
          <p:nvPr/>
        </p:nvSpPr>
        <p:spPr>
          <a:xfrm>
            <a:off x="5695856" y="130046"/>
            <a:ext cx="6163615" cy="584775"/>
          </a:xfrm>
          <a:prstGeom prst="rect">
            <a:avLst/>
          </a:prstGeom>
          <a:noFill/>
        </p:spPr>
        <p:txBody>
          <a:bodyPr wrap="square" rtlCol="0">
            <a:spAutoFit/>
          </a:bodyPr>
          <a:lstStyle/>
          <a:p>
            <a:r>
              <a:rPr lang="zh-CN" altLang="en-US" sz="3200" b="1" dirty="0">
                <a:solidFill>
                  <a:schemeClr val="tx1">
                    <a:lumMod val="85000"/>
                    <a:lumOff val="15000"/>
                  </a:schemeClr>
                </a:solidFill>
                <a:cs typeface="Arial" pitchFamily="34" charset="0"/>
              </a:rPr>
              <a:t>专利类型</a:t>
            </a:r>
            <a:endParaRPr lang="en-US" altLang="ko-KR" sz="3200" b="1" dirty="0">
              <a:solidFill>
                <a:schemeClr val="tx1">
                  <a:lumMod val="85000"/>
                  <a:lumOff val="15000"/>
                </a:schemeClr>
              </a:solidFill>
              <a:cs typeface="Arial" pitchFamily="34" charset="0"/>
            </a:endParaRPr>
          </a:p>
        </p:txBody>
      </p:sp>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cs typeface="Arial" pitchFamily="34" charset="0"/>
                </a:rPr>
                <a:t>专利类型</a:t>
              </a:r>
              <a:endParaRPr lang="en-US" altLang="zh-CN" sz="1400" b="1" dirty="0" smtClean="0">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授予专利权的条件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专利检索方式</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cs typeface="Arial" pitchFamily="34" charset="0"/>
                </a:rPr>
                <a:t>基础知识</a:t>
              </a:r>
              <a:endParaRPr lang="ko-KR" altLang="en-US" sz="1600" b="1" dirty="0">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撰写要求</a:t>
            </a:r>
            <a:endParaRPr lang="en-US" altLang="ko-KR" sz="1400"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a:solidFill>
                  <a:schemeClr val="bg1">
                    <a:lumMod val="65000"/>
                  </a:schemeClr>
                </a:solidFill>
                <a:cs typeface="Arial" pitchFamily="34" charset="0"/>
              </a:rPr>
              <a:t>专利受理部门</a:t>
            </a: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a:t>
            </a:r>
            <a:r>
              <a:rPr lang="zh-CN" altLang="en-US" sz="1400" dirty="0" smtClean="0">
                <a:solidFill>
                  <a:schemeClr val="bg1">
                    <a:lumMod val="65000"/>
                  </a:schemeClr>
                </a:solidFill>
                <a:cs typeface="Arial" pitchFamily="34" charset="0"/>
              </a:rPr>
              <a:t>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grpSp>
        <p:nvGrpSpPr>
          <p:cNvPr id="108" name="Group 46">
            <a:extLst>
              <a:ext uri="{FF2B5EF4-FFF2-40B4-BE49-F238E27FC236}">
                <a16:creationId xmlns="" xmlns:a16="http://schemas.microsoft.com/office/drawing/2014/main" id="{9CC82911-68DF-441D-9B3C-906B7B27F97C}"/>
              </a:ext>
            </a:extLst>
          </p:cNvPr>
          <p:cNvGrpSpPr/>
          <p:nvPr/>
        </p:nvGrpSpPr>
        <p:grpSpPr>
          <a:xfrm>
            <a:off x="2882262" y="3361515"/>
            <a:ext cx="8471790" cy="763298"/>
            <a:chOff x="6520240" y="1386370"/>
            <a:chExt cx="6630134" cy="763298"/>
          </a:xfrm>
        </p:grpSpPr>
        <p:sp>
          <p:nvSpPr>
            <p:cNvPr id="109" name="TextBox 48">
              <a:extLst>
                <a:ext uri="{FF2B5EF4-FFF2-40B4-BE49-F238E27FC236}">
                  <a16:creationId xmlns="" xmlns:a16="http://schemas.microsoft.com/office/drawing/2014/main" id="{17BED531-30DF-4810-803D-C976E576E7AA}"/>
                </a:ext>
              </a:extLst>
            </p:cNvPr>
            <p:cNvSpPr txBox="1"/>
            <p:nvPr/>
          </p:nvSpPr>
          <p:spPr>
            <a:xfrm>
              <a:off x="8642682" y="1503337"/>
              <a:ext cx="4507692"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pitchFamily="34" charset="0"/>
                </a:rPr>
                <a:t>是指对</a:t>
              </a:r>
              <a:r>
                <a:rPr lang="zh-CN" altLang="en-US" dirty="0" smtClean="0">
                  <a:latin typeface="宋体" panose="02010600030101010101" pitchFamily="2" charset="-122"/>
                  <a:ea typeface="宋体" panose="02010600030101010101" pitchFamily="2" charset="-122"/>
                  <a:cs typeface="Arial" pitchFamily="34" charset="0"/>
                </a:rPr>
                <a:t>产品的形状、结构或者其结合所提出的适用于实用的新技术方案</a:t>
              </a:r>
              <a:endParaRPr lang="en-US" altLang="ko-KR" dirty="0">
                <a:latin typeface="宋体" panose="02010600030101010101" pitchFamily="2" charset="-122"/>
                <a:ea typeface="宋体" panose="02010600030101010101" pitchFamily="2" charset="-122"/>
                <a:cs typeface="Arial" pitchFamily="34" charset="0"/>
              </a:endParaRPr>
            </a:p>
          </p:txBody>
        </p:sp>
        <p:sp>
          <p:nvSpPr>
            <p:cNvPr id="110" name="TextBox 49">
              <a:extLst>
                <a:ext uri="{FF2B5EF4-FFF2-40B4-BE49-F238E27FC236}">
                  <a16:creationId xmlns="" xmlns:a16="http://schemas.microsoft.com/office/drawing/2014/main" id="{CE124B32-4858-428C-9A34-701444E28795}"/>
                </a:ext>
              </a:extLst>
            </p:cNvPr>
            <p:cNvSpPr txBox="1"/>
            <p:nvPr/>
          </p:nvSpPr>
          <p:spPr>
            <a:xfrm>
              <a:off x="6520240" y="1386370"/>
              <a:ext cx="2107607" cy="523220"/>
            </a:xfrm>
            <a:prstGeom prst="rect">
              <a:avLst/>
            </a:prstGeom>
            <a:noFill/>
          </p:spPr>
          <p:txBody>
            <a:bodyPr wrap="square" lIns="108000" rIns="108000" rtlCol="0">
              <a:spAutoFit/>
            </a:bodyPr>
            <a:lstStyle/>
            <a:p>
              <a:pPr marL="342900" indent="-342900">
                <a:buFont typeface="Arial" panose="020B0604020202020204" pitchFamily="34" charset="0"/>
                <a:buChar char="•"/>
              </a:pPr>
              <a:r>
                <a:rPr lang="zh-CN" altLang="en-US" sz="2800" dirty="0" smtClean="0">
                  <a:latin typeface="黑体" panose="02010609060101010101" pitchFamily="49" charset="-122"/>
                  <a:ea typeface="黑体" panose="02010609060101010101" pitchFamily="49" charset="-122"/>
                  <a:cs typeface="Arial" pitchFamily="34" charset="0"/>
                </a:rPr>
                <a:t>实用新型专利</a:t>
              </a:r>
              <a:endParaRPr lang="ko-KR" altLang="en-US" sz="2800" dirty="0">
                <a:latin typeface="黑体" panose="02010609060101010101" pitchFamily="49" charset="-122"/>
                <a:cs typeface="Arial" pitchFamily="34" charset="0"/>
              </a:endParaRPr>
            </a:p>
          </p:txBody>
        </p:sp>
      </p:grpSp>
      <p:grpSp>
        <p:nvGrpSpPr>
          <p:cNvPr id="111" name="Group 46">
            <a:extLst>
              <a:ext uri="{FF2B5EF4-FFF2-40B4-BE49-F238E27FC236}">
                <a16:creationId xmlns="" xmlns:a16="http://schemas.microsoft.com/office/drawing/2014/main" id="{9CC82911-68DF-441D-9B3C-906B7B27F97C}"/>
              </a:ext>
            </a:extLst>
          </p:cNvPr>
          <p:cNvGrpSpPr/>
          <p:nvPr/>
        </p:nvGrpSpPr>
        <p:grpSpPr>
          <a:xfrm>
            <a:off x="2901218" y="4889033"/>
            <a:ext cx="8452834" cy="923330"/>
            <a:chOff x="6535075" y="1503184"/>
            <a:chExt cx="6615299" cy="923330"/>
          </a:xfrm>
        </p:grpSpPr>
        <p:sp>
          <p:nvSpPr>
            <p:cNvPr id="112" name="TextBox 48">
              <a:extLst>
                <a:ext uri="{FF2B5EF4-FFF2-40B4-BE49-F238E27FC236}">
                  <a16:creationId xmlns="" xmlns:a16="http://schemas.microsoft.com/office/drawing/2014/main" id="{17BED531-30DF-4810-803D-C976E576E7AA}"/>
                </a:ext>
              </a:extLst>
            </p:cNvPr>
            <p:cNvSpPr txBox="1"/>
            <p:nvPr/>
          </p:nvSpPr>
          <p:spPr>
            <a:xfrm>
              <a:off x="8642682" y="1503184"/>
              <a:ext cx="4507692"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pitchFamily="34" charset="0"/>
                </a:rPr>
                <a:t>是指对</a:t>
              </a:r>
              <a:r>
                <a:rPr lang="zh-CN" altLang="en-US" dirty="0" smtClean="0">
                  <a:latin typeface="宋体" panose="02010600030101010101" pitchFamily="2" charset="-122"/>
                  <a:ea typeface="宋体" panose="02010600030101010101" pitchFamily="2" charset="-122"/>
                  <a:cs typeface="Arial" pitchFamily="34" charset="0"/>
                </a:rPr>
                <a:t>产品的形状、图案或者其结合以及色彩与形状、图案的结合所作出的富有美感并适用于工业应用的新设计</a:t>
              </a:r>
              <a:endParaRPr lang="en-US" altLang="ko-KR" dirty="0">
                <a:latin typeface="宋体" panose="02010600030101010101" pitchFamily="2" charset="-122"/>
                <a:ea typeface="宋体" panose="02010600030101010101" pitchFamily="2" charset="-122"/>
                <a:cs typeface="Arial" pitchFamily="34" charset="0"/>
              </a:endParaRPr>
            </a:p>
          </p:txBody>
        </p:sp>
        <p:sp>
          <p:nvSpPr>
            <p:cNvPr id="113" name="TextBox 49">
              <a:extLst>
                <a:ext uri="{FF2B5EF4-FFF2-40B4-BE49-F238E27FC236}">
                  <a16:creationId xmlns="" xmlns:a16="http://schemas.microsoft.com/office/drawing/2014/main" id="{CE124B32-4858-428C-9A34-701444E28795}"/>
                </a:ext>
              </a:extLst>
            </p:cNvPr>
            <p:cNvSpPr txBox="1"/>
            <p:nvPr/>
          </p:nvSpPr>
          <p:spPr>
            <a:xfrm>
              <a:off x="6535075" y="1503184"/>
              <a:ext cx="2107607" cy="523220"/>
            </a:xfrm>
            <a:prstGeom prst="rect">
              <a:avLst/>
            </a:prstGeom>
            <a:noFill/>
          </p:spPr>
          <p:txBody>
            <a:bodyPr wrap="square" lIns="108000" rIns="108000" rtlCol="0">
              <a:spAutoFit/>
            </a:bodyPr>
            <a:lstStyle/>
            <a:p>
              <a:pPr marL="342900" indent="-342900">
                <a:buFont typeface="Arial" panose="020B0604020202020204" pitchFamily="34" charset="0"/>
                <a:buChar char="•"/>
              </a:pPr>
              <a:r>
                <a:rPr lang="zh-CN" altLang="en-US" sz="2800" dirty="0" smtClean="0">
                  <a:latin typeface="黑体" panose="02010609060101010101" pitchFamily="49" charset="-122"/>
                  <a:ea typeface="黑体" panose="02010609060101010101" pitchFamily="49" charset="-122"/>
                  <a:cs typeface="Arial" pitchFamily="34" charset="0"/>
                </a:rPr>
                <a:t>外观设计专利</a:t>
              </a:r>
              <a:endParaRPr lang="ko-KR" altLang="en-US" sz="2800" dirty="0">
                <a:latin typeface="黑体" panose="02010609060101010101" pitchFamily="49" charset="-122"/>
                <a:cs typeface="Arial" pitchFamily="34" charset="0"/>
              </a:endParaRPr>
            </a:p>
          </p:txBody>
        </p:sp>
      </p:grpSp>
    </p:spTree>
    <p:extLst>
      <p:ext uri="{BB962C8B-B14F-4D97-AF65-F5344CB8AC3E}">
        <p14:creationId xmlns:p14="http://schemas.microsoft.com/office/powerpoint/2010/main" val="3435379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 xmlns:a16="http://schemas.microsoft.com/office/drawing/2014/main" id="{9CC82911-68DF-441D-9B3C-906B7B27F97C}"/>
              </a:ext>
            </a:extLst>
          </p:cNvPr>
          <p:cNvGrpSpPr/>
          <p:nvPr/>
        </p:nvGrpSpPr>
        <p:grpSpPr>
          <a:xfrm>
            <a:off x="2894963" y="936183"/>
            <a:ext cx="8459089" cy="1200329"/>
            <a:chOff x="6535076" y="1463314"/>
            <a:chExt cx="6620194" cy="1200329"/>
          </a:xfrm>
        </p:grpSpPr>
        <p:sp>
          <p:nvSpPr>
            <p:cNvPr id="49" name="TextBox 48">
              <a:extLst>
                <a:ext uri="{FF2B5EF4-FFF2-40B4-BE49-F238E27FC236}">
                  <a16:creationId xmlns="" xmlns:a16="http://schemas.microsoft.com/office/drawing/2014/main" id="{17BED531-30DF-4810-803D-C976E576E7AA}"/>
                </a:ext>
              </a:extLst>
            </p:cNvPr>
            <p:cNvSpPr txBox="1"/>
            <p:nvPr/>
          </p:nvSpPr>
          <p:spPr>
            <a:xfrm>
              <a:off x="8647578" y="1463314"/>
              <a:ext cx="4507692" cy="1200329"/>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cs typeface="Arial" pitchFamily="34" charset="0"/>
                </a:rPr>
                <a:t>是指在申请日以前没有同样的发明在国内外出版物上公开发表过、没有在国内公开使用或者以其他方式为公众所知，也没有同样的发明由他人向专利局提出过申请并且记载在申请日以后公布的专利申请文件中</a:t>
              </a:r>
              <a:endParaRPr lang="en-US" altLang="ko-KR" dirty="0">
                <a:latin typeface="宋体" panose="02010600030101010101" pitchFamily="2" charset="-122"/>
                <a:ea typeface="宋体" panose="02010600030101010101" pitchFamily="2" charset="-122"/>
                <a:cs typeface="Arial" pitchFamily="34" charset="0"/>
              </a:endParaRPr>
            </a:p>
          </p:txBody>
        </p:sp>
        <p:sp>
          <p:nvSpPr>
            <p:cNvPr id="50" name="TextBox 49">
              <a:extLst>
                <a:ext uri="{FF2B5EF4-FFF2-40B4-BE49-F238E27FC236}">
                  <a16:creationId xmlns="" xmlns:a16="http://schemas.microsoft.com/office/drawing/2014/main" id="{CE124B32-4858-428C-9A34-701444E28795}"/>
                </a:ext>
              </a:extLst>
            </p:cNvPr>
            <p:cNvSpPr txBox="1"/>
            <p:nvPr/>
          </p:nvSpPr>
          <p:spPr>
            <a:xfrm>
              <a:off x="6535076" y="1463314"/>
              <a:ext cx="1805296" cy="523220"/>
            </a:xfrm>
            <a:prstGeom prst="rect">
              <a:avLst/>
            </a:prstGeom>
            <a:noFill/>
          </p:spPr>
          <p:txBody>
            <a:bodyPr wrap="square" lIns="108000" rIns="108000" rtlCol="0">
              <a:spAutoFit/>
            </a:bodyPr>
            <a:lstStyle/>
            <a:p>
              <a:pPr marL="457200" indent="-457200">
                <a:buFont typeface="Wingdings" panose="05000000000000000000" pitchFamily="2" charset="2"/>
                <a:buChar char="ü"/>
              </a:pPr>
              <a:r>
                <a:rPr lang="zh-CN" altLang="en-US" sz="2800" b="1" dirty="0" smtClean="0">
                  <a:solidFill>
                    <a:schemeClr val="accent3">
                      <a:lumMod val="75000"/>
                    </a:schemeClr>
                  </a:solidFill>
                  <a:latin typeface="黑体" panose="02010609060101010101" pitchFamily="49" charset="-122"/>
                  <a:cs typeface="Arial" pitchFamily="34" charset="0"/>
                </a:rPr>
                <a:t>新颖性</a:t>
              </a:r>
              <a:endParaRPr lang="ko-KR" altLang="en-US" sz="2800" b="1" dirty="0">
                <a:solidFill>
                  <a:schemeClr val="accent3">
                    <a:lumMod val="75000"/>
                  </a:schemeClr>
                </a:solidFill>
                <a:latin typeface="黑体" panose="02010609060101010101" pitchFamily="49" charset="-122"/>
                <a:cs typeface="Arial" pitchFamily="34" charset="0"/>
              </a:endParaRPr>
            </a:p>
          </p:txBody>
        </p:sp>
      </p:grpSp>
      <p:sp>
        <p:nvSpPr>
          <p:cNvPr id="66" name="TextBox 65">
            <a:extLst>
              <a:ext uri="{FF2B5EF4-FFF2-40B4-BE49-F238E27FC236}">
                <a16:creationId xmlns="" xmlns:a16="http://schemas.microsoft.com/office/drawing/2014/main" id="{25907A11-A5A9-4979-875D-26D9C3ED555A}"/>
              </a:ext>
            </a:extLst>
          </p:cNvPr>
          <p:cNvSpPr txBox="1"/>
          <p:nvPr/>
        </p:nvSpPr>
        <p:spPr>
          <a:xfrm>
            <a:off x="5575300" y="130046"/>
            <a:ext cx="6163615" cy="584775"/>
          </a:xfrm>
          <a:prstGeom prst="rect">
            <a:avLst/>
          </a:prstGeom>
          <a:noFill/>
        </p:spPr>
        <p:txBody>
          <a:bodyPr wrap="square" rtlCol="0">
            <a:spAutoFit/>
          </a:bodyPr>
          <a:lstStyle/>
          <a:p>
            <a:r>
              <a:rPr lang="zh-CN" altLang="en-US" sz="3200" b="1" dirty="0" smtClean="0">
                <a:solidFill>
                  <a:schemeClr val="tx1">
                    <a:lumMod val="85000"/>
                    <a:lumOff val="15000"/>
                  </a:schemeClr>
                </a:solidFill>
                <a:cs typeface="Arial" pitchFamily="34" charset="0"/>
              </a:rPr>
              <a:t>授予专利权的条件</a:t>
            </a:r>
            <a:endParaRPr lang="en-US" altLang="ko-KR" sz="3200" b="1" dirty="0">
              <a:solidFill>
                <a:schemeClr val="tx1">
                  <a:lumMod val="85000"/>
                  <a:lumOff val="15000"/>
                </a:schemeClr>
              </a:solidFill>
              <a:cs typeface="Arial" pitchFamily="34" charset="0"/>
            </a:endParaRPr>
          </a:p>
        </p:txBody>
      </p:sp>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cs typeface="Arial" pitchFamily="34" charset="0"/>
                </a:rPr>
                <a:t>授予专利权的条件</a:t>
              </a:r>
              <a:endParaRPr lang="en-US" altLang="zh-CN" sz="1400" b="1" dirty="0" smtClean="0">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专利检索方式</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cs typeface="Arial" pitchFamily="34" charset="0"/>
                </a:rPr>
                <a:t>基础知识</a:t>
              </a:r>
              <a:endParaRPr lang="ko-KR" altLang="en-US" sz="1600" b="1" dirty="0">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撰写要求</a:t>
            </a:r>
            <a:endParaRPr lang="en-US" altLang="ko-KR" sz="1400"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a:solidFill>
                  <a:schemeClr val="bg1">
                    <a:lumMod val="65000"/>
                  </a:schemeClr>
                </a:solidFill>
                <a:cs typeface="Arial" pitchFamily="34" charset="0"/>
              </a:rPr>
              <a:t>专利受理部门</a:t>
            </a: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a:t>
            </a:r>
            <a:r>
              <a:rPr lang="zh-CN" altLang="en-US" sz="1400" dirty="0" smtClean="0">
                <a:solidFill>
                  <a:schemeClr val="bg1">
                    <a:lumMod val="65000"/>
                  </a:schemeClr>
                </a:solidFill>
                <a:cs typeface="Arial" pitchFamily="34" charset="0"/>
              </a:rPr>
              <a:t>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grpSp>
        <p:nvGrpSpPr>
          <p:cNvPr id="108" name="Group 46">
            <a:extLst>
              <a:ext uri="{FF2B5EF4-FFF2-40B4-BE49-F238E27FC236}">
                <a16:creationId xmlns="" xmlns:a16="http://schemas.microsoft.com/office/drawing/2014/main" id="{9CC82911-68DF-441D-9B3C-906B7B27F97C}"/>
              </a:ext>
            </a:extLst>
          </p:cNvPr>
          <p:cNvGrpSpPr/>
          <p:nvPr/>
        </p:nvGrpSpPr>
        <p:grpSpPr>
          <a:xfrm>
            <a:off x="2901219" y="3478482"/>
            <a:ext cx="8452833" cy="646331"/>
            <a:chOff x="6535076" y="1503337"/>
            <a:chExt cx="6615298" cy="646331"/>
          </a:xfrm>
        </p:grpSpPr>
        <p:sp>
          <p:nvSpPr>
            <p:cNvPr id="109" name="TextBox 48">
              <a:extLst>
                <a:ext uri="{FF2B5EF4-FFF2-40B4-BE49-F238E27FC236}">
                  <a16:creationId xmlns="" xmlns:a16="http://schemas.microsoft.com/office/drawing/2014/main" id="{17BED531-30DF-4810-803D-C976E576E7AA}"/>
                </a:ext>
              </a:extLst>
            </p:cNvPr>
            <p:cNvSpPr txBox="1"/>
            <p:nvPr/>
          </p:nvSpPr>
          <p:spPr>
            <a:xfrm>
              <a:off x="8642682" y="1503337"/>
              <a:ext cx="4507692" cy="646331"/>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cs typeface="Arial" pitchFamily="34" charset="0"/>
                </a:rPr>
                <a:t>是指同申请日以前已有的技术相比，该发明有突出的实质性特点和显著的进步</a:t>
              </a:r>
              <a:endParaRPr lang="en-US" altLang="ko-KR" dirty="0">
                <a:latin typeface="宋体" panose="02010600030101010101" pitchFamily="2" charset="-122"/>
                <a:ea typeface="宋体" panose="02010600030101010101" pitchFamily="2" charset="-122"/>
                <a:cs typeface="Arial" pitchFamily="34" charset="0"/>
              </a:endParaRPr>
            </a:p>
          </p:txBody>
        </p:sp>
        <p:sp>
          <p:nvSpPr>
            <p:cNvPr id="110" name="TextBox 49">
              <a:extLst>
                <a:ext uri="{FF2B5EF4-FFF2-40B4-BE49-F238E27FC236}">
                  <a16:creationId xmlns="" xmlns:a16="http://schemas.microsoft.com/office/drawing/2014/main" id="{CE124B32-4858-428C-9A34-701444E28795}"/>
                </a:ext>
              </a:extLst>
            </p:cNvPr>
            <p:cNvSpPr txBox="1"/>
            <p:nvPr/>
          </p:nvSpPr>
          <p:spPr>
            <a:xfrm>
              <a:off x="6535076" y="1503337"/>
              <a:ext cx="2107607" cy="523220"/>
            </a:xfrm>
            <a:prstGeom prst="rect">
              <a:avLst/>
            </a:prstGeom>
            <a:noFill/>
          </p:spPr>
          <p:txBody>
            <a:bodyPr wrap="square" lIns="108000" rIns="108000" rtlCol="0">
              <a:spAutoFit/>
            </a:bodyPr>
            <a:lstStyle/>
            <a:p>
              <a:pPr marL="457200" indent="-457200">
                <a:buFont typeface="Wingdings" panose="05000000000000000000" pitchFamily="2" charset="2"/>
                <a:buChar char="ü"/>
              </a:pPr>
              <a:r>
                <a:rPr lang="zh-CN" altLang="en-US" sz="2800" b="1" dirty="0" smtClean="0">
                  <a:solidFill>
                    <a:schemeClr val="accent3">
                      <a:lumMod val="75000"/>
                    </a:schemeClr>
                  </a:solidFill>
                  <a:latin typeface="黑体" panose="02010609060101010101" pitchFamily="49" charset="-122"/>
                  <a:cs typeface="Arial" pitchFamily="34" charset="0"/>
                </a:rPr>
                <a:t>创造性</a:t>
              </a:r>
              <a:endParaRPr lang="ko-KR" altLang="en-US" sz="2800" b="1" dirty="0">
                <a:solidFill>
                  <a:schemeClr val="accent3">
                    <a:lumMod val="75000"/>
                  </a:schemeClr>
                </a:solidFill>
                <a:latin typeface="黑体" panose="02010609060101010101" pitchFamily="49" charset="-122"/>
                <a:cs typeface="Arial" pitchFamily="34" charset="0"/>
              </a:endParaRPr>
            </a:p>
          </p:txBody>
        </p:sp>
      </p:grpSp>
      <p:grpSp>
        <p:nvGrpSpPr>
          <p:cNvPr id="111" name="Group 46">
            <a:extLst>
              <a:ext uri="{FF2B5EF4-FFF2-40B4-BE49-F238E27FC236}">
                <a16:creationId xmlns="" xmlns:a16="http://schemas.microsoft.com/office/drawing/2014/main" id="{9CC82911-68DF-441D-9B3C-906B7B27F97C}"/>
              </a:ext>
            </a:extLst>
          </p:cNvPr>
          <p:cNvGrpSpPr/>
          <p:nvPr/>
        </p:nvGrpSpPr>
        <p:grpSpPr>
          <a:xfrm>
            <a:off x="2947702" y="4888566"/>
            <a:ext cx="8406350" cy="523220"/>
            <a:chOff x="6571454" y="1502717"/>
            <a:chExt cx="6578920" cy="523220"/>
          </a:xfrm>
        </p:grpSpPr>
        <p:sp>
          <p:nvSpPr>
            <p:cNvPr id="112" name="TextBox 48">
              <a:extLst>
                <a:ext uri="{FF2B5EF4-FFF2-40B4-BE49-F238E27FC236}">
                  <a16:creationId xmlns="" xmlns:a16="http://schemas.microsoft.com/office/drawing/2014/main" id="{17BED531-30DF-4810-803D-C976E576E7AA}"/>
                </a:ext>
              </a:extLst>
            </p:cNvPr>
            <p:cNvSpPr txBox="1"/>
            <p:nvPr/>
          </p:nvSpPr>
          <p:spPr>
            <a:xfrm>
              <a:off x="8642682" y="1503184"/>
              <a:ext cx="450769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Arial" pitchFamily="34" charset="0"/>
                </a:rPr>
                <a:t>是</a:t>
              </a:r>
              <a:r>
                <a:rPr lang="zh-CN" altLang="en-US" dirty="0" smtClean="0">
                  <a:latin typeface="宋体" panose="02010600030101010101" pitchFamily="2" charset="-122"/>
                  <a:ea typeface="宋体" panose="02010600030101010101" pitchFamily="2" charset="-122"/>
                  <a:cs typeface="Arial" pitchFamily="34" charset="0"/>
                </a:rPr>
                <a:t>指该发明能够制造或者使用，并能产生积极的效果</a:t>
              </a:r>
              <a:endParaRPr lang="en-US" altLang="ko-KR" dirty="0">
                <a:latin typeface="宋体" panose="02010600030101010101" pitchFamily="2" charset="-122"/>
                <a:ea typeface="宋体" panose="02010600030101010101" pitchFamily="2" charset="-122"/>
                <a:cs typeface="Arial" pitchFamily="34" charset="0"/>
              </a:endParaRPr>
            </a:p>
          </p:txBody>
        </p:sp>
        <p:sp>
          <p:nvSpPr>
            <p:cNvPr id="113" name="TextBox 49">
              <a:extLst>
                <a:ext uri="{FF2B5EF4-FFF2-40B4-BE49-F238E27FC236}">
                  <a16:creationId xmlns="" xmlns:a16="http://schemas.microsoft.com/office/drawing/2014/main" id="{CE124B32-4858-428C-9A34-701444E28795}"/>
                </a:ext>
              </a:extLst>
            </p:cNvPr>
            <p:cNvSpPr txBox="1"/>
            <p:nvPr/>
          </p:nvSpPr>
          <p:spPr>
            <a:xfrm>
              <a:off x="6571454" y="1502717"/>
              <a:ext cx="2107607" cy="523220"/>
            </a:xfrm>
            <a:prstGeom prst="rect">
              <a:avLst/>
            </a:prstGeom>
            <a:noFill/>
          </p:spPr>
          <p:txBody>
            <a:bodyPr wrap="square" lIns="108000" rIns="108000" rtlCol="0">
              <a:spAutoFit/>
            </a:bodyPr>
            <a:lstStyle/>
            <a:p>
              <a:pPr marL="457200" indent="-457200">
                <a:buFont typeface="Wingdings" panose="05000000000000000000" pitchFamily="2" charset="2"/>
                <a:buChar char="ü"/>
              </a:pPr>
              <a:r>
                <a:rPr lang="zh-CN" altLang="en-US" sz="2800" b="1" dirty="0" smtClean="0">
                  <a:solidFill>
                    <a:schemeClr val="accent3">
                      <a:lumMod val="75000"/>
                    </a:schemeClr>
                  </a:solidFill>
                  <a:latin typeface="黑体" panose="02010609060101010101" pitchFamily="49" charset="-122"/>
                  <a:cs typeface="Arial" pitchFamily="34" charset="0"/>
                </a:rPr>
                <a:t>实用性</a:t>
              </a:r>
              <a:endParaRPr lang="ko-KR" altLang="en-US" sz="2800" b="1" dirty="0">
                <a:solidFill>
                  <a:schemeClr val="accent3">
                    <a:lumMod val="75000"/>
                  </a:schemeClr>
                </a:solidFill>
                <a:latin typeface="黑体" panose="02010609060101010101" pitchFamily="49" charset="-122"/>
                <a:cs typeface="Arial" pitchFamily="34" charset="0"/>
              </a:endParaRPr>
            </a:p>
          </p:txBody>
        </p:sp>
      </p:grpSp>
      <p:sp>
        <p:nvSpPr>
          <p:cNvPr id="2" name="文本框 1"/>
          <p:cNvSpPr txBox="1"/>
          <p:nvPr/>
        </p:nvSpPr>
        <p:spPr>
          <a:xfrm>
            <a:off x="3445945" y="2221722"/>
            <a:ext cx="7060130" cy="954107"/>
          </a:xfrm>
          <a:prstGeom prst="rect">
            <a:avLst/>
          </a:prstGeom>
          <a:noFill/>
        </p:spPr>
        <p:txBody>
          <a:bodyPr wrap="square" rtlCol="0">
            <a:spAutoFit/>
          </a:bodyPr>
          <a:lstStyle/>
          <a:p>
            <a:r>
              <a:rPr lang="zh-CN" altLang="en-US" sz="1400" dirty="0" smtClean="0"/>
              <a:t>宽限期：专利</a:t>
            </a:r>
            <a:r>
              <a:rPr lang="zh-CN" altLang="en-US" sz="1400" dirty="0"/>
              <a:t>的发明创造在</a:t>
            </a:r>
            <a:r>
              <a:rPr lang="zh-CN" altLang="en-US" sz="1400" dirty="0" smtClean="0"/>
              <a:t>申请</a:t>
            </a:r>
            <a:r>
              <a:rPr lang="zh-CN" altLang="en-US" sz="1400" dirty="0"/>
              <a:t>日以前</a:t>
            </a:r>
            <a:r>
              <a:rPr lang="zh-CN" altLang="en-US" sz="1400" b="1" dirty="0" smtClean="0">
                <a:solidFill>
                  <a:srgbClr val="F2B662"/>
                </a:solidFill>
              </a:rPr>
              <a:t>六个月</a:t>
            </a:r>
            <a:r>
              <a:rPr lang="zh-CN" altLang="en-US" sz="1400" dirty="0" smtClean="0"/>
              <a:t>内</a:t>
            </a:r>
            <a:r>
              <a:rPr lang="zh-CN" altLang="en-US" sz="1400" dirty="0"/>
              <a:t>，有下列情形之一</a:t>
            </a:r>
            <a:r>
              <a:rPr lang="zh-CN" altLang="en-US" sz="1400" dirty="0" smtClean="0"/>
              <a:t>的，</a:t>
            </a:r>
            <a:r>
              <a:rPr lang="zh-CN" altLang="en-US" sz="1400" dirty="0"/>
              <a:t>不丧失</a:t>
            </a:r>
            <a:r>
              <a:rPr lang="zh-CN" altLang="en-US" sz="1400" dirty="0" smtClean="0"/>
              <a:t>新颖</a:t>
            </a:r>
            <a:r>
              <a:rPr lang="zh-CN" altLang="en-US" sz="1400" dirty="0"/>
              <a:t>性</a:t>
            </a:r>
            <a:r>
              <a:rPr lang="zh-CN" altLang="en-US" sz="1400" dirty="0" smtClean="0"/>
              <a:t>：</a:t>
            </a:r>
            <a:r>
              <a:rPr lang="en-US" altLang="zh-CN" sz="1400" dirty="0"/>
              <a:t/>
            </a:r>
            <a:br>
              <a:rPr lang="en-US" altLang="zh-CN" sz="1400" dirty="0"/>
            </a:br>
            <a:r>
              <a:rPr lang="en-US" altLang="zh-CN" sz="1400" dirty="0" smtClean="0"/>
              <a:t>	1. </a:t>
            </a:r>
            <a:r>
              <a:rPr lang="zh-CN" altLang="en-US" sz="1400" dirty="0" smtClean="0"/>
              <a:t>在</a:t>
            </a:r>
            <a:r>
              <a:rPr lang="zh-CN" altLang="en-US" sz="1400" dirty="0"/>
              <a:t>中国政府主办或者承认的国际展览会上首次展出的</a:t>
            </a:r>
            <a:r>
              <a:rPr lang="zh-CN" altLang="en-US" sz="1400" dirty="0" smtClean="0"/>
              <a:t>；</a:t>
            </a:r>
            <a:br>
              <a:rPr lang="zh-CN" altLang="en-US" sz="1400" dirty="0" smtClean="0"/>
            </a:br>
            <a:r>
              <a:rPr lang="en-US" altLang="zh-CN" sz="1400" dirty="0" smtClean="0"/>
              <a:t>	2. </a:t>
            </a:r>
            <a:r>
              <a:rPr lang="zh-CN" altLang="en-US" sz="1400" dirty="0" smtClean="0"/>
              <a:t>在</a:t>
            </a:r>
            <a:r>
              <a:rPr lang="zh-CN" altLang="en-US" sz="1400" dirty="0"/>
              <a:t>规定的学术会议或者技术会议上首次发表的；</a:t>
            </a:r>
            <a:br>
              <a:rPr lang="zh-CN" altLang="en-US" sz="1400" dirty="0"/>
            </a:br>
            <a:r>
              <a:rPr lang="en-US" altLang="zh-CN" sz="1400" dirty="0" smtClean="0"/>
              <a:t>	3. </a:t>
            </a:r>
            <a:r>
              <a:rPr lang="zh-CN" altLang="en-US" sz="1400" dirty="0" smtClean="0"/>
              <a:t>他人</a:t>
            </a:r>
            <a:r>
              <a:rPr lang="zh-CN" altLang="en-US" sz="1400" dirty="0"/>
              <a:t>未经申请人同意而泄露其内容的</a:t>
            </a:r>
            <a:r>
              <a:rPr lang="zh-CN" altLang="en-US" sz="1400" dirty="0" smtClean="0"/>
              <a:t>。</a:t>
            </a:r>
            <a:endParaRPr lang="zh-CN" altLang="en-US" dirty="0"/>
          </a:p>
        </p:txBody>
      </p:sp>
      <p:sp>
        <p:nvSpPr>
          <p:cNvPr id="23" name="Oval 6">
            <a:extLst>
              <a:ext uri="{FF2B5EF4-FFF2-40B4-BE49-F238E27FC236}">
                <a16:creationId xmlns="" xmlns:a16="http://schemas.microsoft.com/office/drawing/2014/main" id="{319E467E-1F19-4CBB-A070-3B6CE4078D17}"/>
              </a:ext>
            </a:extLst>
          </p:cNvPr>
          <p:cNvSpPr/>
          <p:nvPr/>
        </p:nvSpPr>
        <p:spPr>
          <a:xfrm>
            <a:off x="3214790" y="2136512"/>
            <a:ext cx="347145" cy="417000"/>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95422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 xmlns:a16="http://schemas.microsoft.com/office/drawing/2014/main" id="{25907A11-A5A9-4979-875D-26D9C3ED555A}"/>
              </a:ext>
            </a:extLst>
          </p:cNvPr>
          <p:cNvSpPr txBox="1"/>
          <p:nvPr/>
        </p:nvSpPr>
        <p:spPr>
          <a:xfrm>
            <a:off x="5575300" y="130046"/>
            <a:ext cx="6163615" cy="584775"/>
          </a:xfrm>
          <a:prstGeom prst="rect">
            <a:avLst/>
          </a:prstGeom>
          <a:noFill/>
        </p:spPr>
        <p:txBody>
          <a:bodyPr wrap="square" rtlCol="0">
            <a:spAutoFit/>
          </a:bodyPr>
          <a:lstStyle/>
          <a:p>
            <a:r>
              <a:rPr lang="zh-CN" altLang="en-US" sz="3200" b="1" dirty="0" smtClean="0">
                <a:solidFill>
                  <a:schemeClr val="tx1">
                    <a:lumMod val="85000"/>
                    <a:lumOff val="15000"/>
                  </a:schemeClr>
                </a:solidFill>
                <a:cs typeface="Arial" pitchFamily="34" charset="0"/>
              </a:rPr>
              <a:t>专利检索</a:t>
            </a:r>
            <a:endParaRPr lang="en-US" altLang="ko-KR" sz="3200" b="1" dirty="0">
              <a:solidFill>
                <a:schemeClr val="tx1">
                  <a:lumMod val="85000"/>
                  <a:lumOff val="15000"/>
                </a:schemeClr>
              </a:solidFill>
              <a:cs typeface="Arial" pitchFamily="34" charset="0"/>
            </a:endParaRPr>
          </a:p>
        </p:txBody>
      </p:sp>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cs typeface="Arial" pitchFamily="34" charset="0"/>
                </a:rPr>
                <a:t>专利检索方式</a:t>
              </a:r>
              <a:endParaRPr lang="en-US" altLang="zh-CN" sz="1400" b="1" dirty="0" smtClean="0">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cs typeface="Arial" pitchFamily="34" charset="0"/>
                </a:rPr>
                <a:t>基础知识</a:t>
              </a:r>
              <a:endParaRPr lang="ko-KR" altLang="en-US" sz="1600" b="1" dirty="0">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17954" y="4750847"/>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撰写要求</a:t>
            </a:r>
            <a:endParaRPr lang="en-US" altLang="ko-KR" sz="1400"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a:solidFill>
                  <a:schemeClr val="bg1">
                    <a:lumMod val="65000"/>
                  </a:schemeClr>
                </a:solidFill>
                <a:cs typeface="Arial" pitchFamily="34" charset="0"/>
              </a:rPr>
              <a:t>专利受理部门</a:t>
            </a: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a:t>
            </a:r>
            <a:r>
              <a:rPr lang="zh-CN" altLang="en-US" sz="1400" dirty="0" smtClean="0">
                <a:solidFill>
                  <a:schemeClr val="bg1">
                    <a:lumMod val="65000"/>
                  </a:schemeClr>
                </a:solidFill>
                <a:cs typeface="Arial" pitchFamily="34" charset="0"/>
              </a:rPr>
              <a:t>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grpSp>
        <p:nvGrpSpPr>
          <p:cNvPr id="111" name="Group 46">
            <a:extLst>
              <a:ext uri="{FF2B5EF4-FFF2-40B4-BE49-F238E27FC236}">
                <a16:creationId xmlns="" xmlns:a16="http://schemas.microsoft.com/office/drawing/2014/main" id="{9CC82911-68DF-441D-9B3C-906B7B27F97C}"/>
              </a:ext>
            </a:extLst>
          </p:cNvPr>
          <p:cNvGrpSpPr/>
          <p:nvPr/>
        </p:nvGrpSpPr>
        <p:grpSpPr>
          <a:xfrm>
            <a:off x="2396991" y="1309737"/>
            <a:ext cx="8017011" cy="417103"/>
            <a:chOff x="6579875" y="1455413"/>
            <a:chExt cx="5894436" cy="417103"/>
          </a:xfrm>
        </p:grpSpPr>
        <p:sp>
          <p:nvSpPr>
            <p:cNvPr id="112" name="TextBox 48">
              <a:extLst>
                <a:ext uri="{FF2B5EF4-FFF2-40B4-BE49-F238E27FC236}">
                  <a16:creationId xmlns="" xmlns:a16="http://schemas.microsoft.com/office/drawing/2014/main" id="{17BED531-30DF-4810-803D-C976E576E7AA}"/>
                </a:ext>
              </a:extLst>
            </p:cNvPr>
            <p:cNvSpPr txBox="1"/>
            <p:nvPr/>
          </p:nvSpPr>
          <p:spPr>
            <a:xfrm>
              <a:off x="9697700" y="1455413"/>
              <a:ext cx="2776611" cy="369332"/>
            </a:xfrm>
            <a:prstGeom prst="rect">
              <a:avLst/>
            </a:prstGeom>
            <a:noFill/>
          </p:spPr>
          <p:txBody>
            <a:bodyPr wrap="square" rtlCol="0">
              <a:spAutoFit/>
            </a:bodyPr>
            <a:lstStyle/>
            <a:p>
              <a:r>
                <a:rPr lang="en-US" altLang="zh-CN" dirty="0"/>
                <a:t> </a:t>
              </a:r>
              <a:r>
                <a:rPr lang="en-US" altLang="zh-CN" dirty="0">
                  <a:hlinkClick r:id="rId2"/>
                </a:rPr>
                <a:t>http://pss-system.cnipa.gov.cn</a:t>
              </a:r>
              <a:endParaRPr lang="en-US" altLang="ko-KR" dirty="0">
                <a:latin typeface="宋体" panose="02010600030101010101" pitchFamily="2" charset="-122"/>
                <a:ea typeface="宋体" panose="02010600030101010101" pitchFamily="2" charset="-122"/>
                <a:cs typeface="Arial" pitchFamily="34" charset="0"/>
              </a:endParaRPr>
            </a:p>
          </p:txBody>
        </p:sp>
        <p:sp>
          <p:nvSpPr>
            <p:cNvPr id="113" name="TextBox 49">
              <a:extLst>
                <a:ext uri="{FF2B5EF4-FFF2-40B4-BE49-F238E27FC236}">
                  <a16:creationId xmlns="" xmlns:a16="http://schemas.microsoft.com/office/drawing/2014/main" id="{CE124B32-4858-428C-9A34-701444E28795}"/>
                </a:ext>
              </a:extLst>
            </p:cNvPr>
            <p:cNvSpPr txBox="1"/>
            <p:nvPr/>
          </p:nvSpPr>
          <p:spPr>
            <a:xfrm>
              <a:off x="6579875" y="1503184"/>
              <a:ext cx="3260552" cy="369332"/>
            </a:xfrm>
            <a:prstGeom prst="rect">
              <a:avLst/>
            </a:prstGeom>
            <a:noFill/>
          </p:spPr>
          <p:txBody>
            <a:bodyPr wrap="square" lIns="108000" rIns="108000" rtlCol="0">
              <a:spAutoFit/>
            </a:bodyPr>
            <a:lstStyle/>
            <a:p>
              <a:r>
                <a:rPr lang="zh-CN" altLang="en-US" b="1" dirty="0" smtClean="0"/>
                <a:t>中国</a:t>
              </a:r>
              <a:r>
                <a:rPr lang="zh-CN" altLang="en-US" b="1" dirty="0"/>
                <a:t>国家知识产权局专利检索</a:t>
              </a:r>
              <a:r>
                <a:rPr lang="zh-CN" altLang="en-US" b="1" dirty="0" smtClean="0"/>
                <a:t>与分析系统：</a:t>
              </a:r>
              <a:endParaRPr lang="ko-KR" altLang="en-US" sz="2800" b="1" dirty="0">
                <a:solidFill>
                  <a:schemeClr val="accent3">
                    <a:lumMod val="75000"/>
                  </a:schemeClr>
                </a:solidFill>
                <a:latin typeface="黑体" panose="02010609060101010101" pitchFamily="49" charset="-122"/>
                <a:cs typeface="Arial" pitchFamily="34" charset="0"/>
              </a:endParaRPr>
            </a:p>
          </p:txBody>
        </p:sp>
      </p:grpSp>
      <p:pic>
        <p:nvPicPr>
          <p:cNvPr id="3" name="图片 2"/>
          <p:cNvPicPr>
            <a:picLocks noChangeAspect="1"/>
          </p:cNvPicPr>
          <p:nvPr/>
        </p:nvPicPr>
        <p:blipFill>
          <a:blip r:embed="rId3"/>
          <a:stretch>
            <a:fillRect/>
          </a:stretch>
        </p:blipFill>
        <p:spPr>
          <a:xfrm>
            <a:off x="2458965" y="1679069"/>
            <a:ext cx="7934462" cy="4434549"/>
          </a:xfrm>
          <a:prstGeom prst="rect">
            <a:avLst/>
          </a:prstGeom>
        </p:spPr>
      </p:pic>
      <p:sp>
        <p:nvSpPr>
          <p:cNvPr id="4" name="文本框 3"/>
          <p:cNvSpPr txBox="1"/>
          <p:nvPr/>
        </p:nvSpPr>
        <p:spPr>
          <a:xfrm>
            <a:off x="2396991" y="6313673"/>
            <a:ext cx="9682074" cy="338554"/>
          </a:xfrm>
          <a:prstGeom prst="rect">
            <a:avLst/>
          </a:prstGeom>
          <a:noFill/>
        </p:spPr>
        <p:txBody>
          <a:bodyPr wrap="none" rtlCol="0">
            <a:spAutoFit/>
          </a:bodyPr>
          <a:lstStyle/>
          <a:p>
            <a:r>
              <a:rPr lang="zh-CN" altLang="en-US" sz="1600" dirty="0" smtClean="0"/>
              <a:t>速派</a:t>
            </a:r>
            <a:r>
              <a:rPr lang="en-US" altLang="zh-CN" sz="1600" dirty="0" smtClean="0"/>
              <a:t>(</a:t>
            </a:r>
            <a:r>
              <a:rPr lang="en-US" altLang="zh-CN" sz="1600" dirty="0">
                <a:hlinkClick r:id="rId4"/>
              </a:rPr>
              <a:t>http://www.soopat.com/</a:t>
            </a:r>
            <a:r>
              <a:rPr lang="en-US" altLang="zh-CN" sz="1600" dirty="0" smtClean="0"/>
              <a:t>)</a:t>
            </a:r>
            <a:r>
              <a:rPr lang="zh-CN" altLang="en-US" sz="1600" dirty="0" smtClean="0"/>
              <a:t>、佰腾</a:t>
            </a:r>
            <a:r>
              <a:rPr lang="en-US" altLang="zh-CN" sz="1600" dirty="0"/>
              <a:t>(https://www.baiten.cn/)</a:t>
            </a:r>
            <a:r>
              <a:rPr lang="zh-CN" altLang="en-US" sz="1600" dirty="0" smtClean="0"/>
              <a:t>、谷歌专利</a:t>
            </a:r>
            <a:r>
              <a:rPr lang="en-US" altLang="zh-CN" sz="1600" dirty="0" smtClean="0"/>
              <a:t>(</a:t>
            </a:r>
            <a:r>
              <a:rPr lang="en-US" altLang="zh-CN" sz="1600" dirty="0">
                <a:hlinkClick r:id="rId5"/>
              </a:rPr>
              <a:t>http://www.google.com/patents</a:t>
            </a:r>
            <a:r>
              <a:rPr lang="en-US" altLang="zh-CN" sz="1600" dirty="0" smtClean="0"/>
              <a:t>)...</a:t>
            </a:r>
            <a:endParaRPr lang="zh-CN" altLang="en-US" sz="1600" dirty="0"/>
          </a:p>
        </p:txBody>
      </p:sp>
    </p:spTree>
    <p:extLst>
      <p:ext uri="{BB962C8B-B14F-4D97-AF65-F5344CB8AC3E}">
        <p14:creationId xmlns:p14="http://schemas.microsoft.com/office/powerpoint/2010/main" val="3580424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 xmlns:a16="http://schemas.microsoft.com/office/drawing/2014/main" id="{25907A11-A5A9-4979-875D-26D9C3ED555A}"/>
              </a:ext>
            </a:extLst>
          </p:cNvPr>
          <p:cNvSpPr txBox="1"/>
          <p:nvPr/>
        </p:nvSpPr>
        <p:spPr>
          <a:xfrm>
            <a:off x="5575300" y="130046"/>
            <a:ext cx="6163615" cy="584775"/>
          </a:xfrm>
          <a:prstGeom prst="rect">
            <a:avLst/>
          </a:prstGeom>
          <a:noFill/>
        </p:spPr>
        <p:txBody>
          <a:bodyPr wrap="square" rtlCol="0">
            <a:spAutoFit/>
          </a:bodyPr>
          <a:lstStyle/>
          <a:p>
            <a:r>
              <a:rPr lang="zh-CN" altLang="en-US" sz="3200" b="1" dirty="0" smtClean="0">
                <a:solidFill>
                  <a:schemeClr val="tx1">
                    <a:lumMod val="85000"/>
                    <a:lumOff val="15000"/>
                  </a:schemeClr>
                </a:solidFill>
                <a:cs typeface="Arial" pitchFamily="34" charset="0"/>
              </a:rPr>
              <a:t>专利申请文件</a:t>
            </a:r>
            <a:endParaRPr lang="en-US" altLang="ko-KR" sz="3200" b="1" dirty="0">
              <a:solidFill>
                <a:schemeClr val="tx1">
                  <a:lumMod val="85000"/>
                  <a:lumOff val="15000"/>
                </a:schemeClr>
              </a:solidFill>
              <a:cs typeface="Arial" pitchFamily="34" charset="0"/>
            </a:endParaRPr>
          </a:p>
        </p:txBody>
      </p:sp>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cs typeface="Arial" pitchFamily="34" charset="0"/>
              </a:rPr>
              <a:t>专利材料的撰写</a:t>
            </a:r>
            <a:endParaRPr lang="ko-KR" altLang="en-US" sz="1600" b="1" dirty="0">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cs typeface="Arial" pitchFamily="34" charset="0"/>
              </a:rPr>
              <a:t>专利申请文件</a:t>
            </a:r>
            <a:endParaRPr lang="en-US" altLang="zh-CN" sz="1400" b="1" dirty="0" smtClean="0">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撰写要求</a:t>
            </a:r>
            <a:endParaRPr lang="en-US" altLang="ko-KR" sz="1400"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a:solidFill>
                  <a:schemeClr val="bg1">
                    <a:lumMod val="65000"/>
                  </a:schemeClr>
                </a:solidFill>
                <a:cs typeface="Arial" pitchFamily="34" charset="0"/>
              </a:rPr>
              <a:t>专利受理部门</a:t>
            </a: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a:t>
            </a:r>
            <a:r>
              <a:rPr lang="zh-CN" altLang="en-US" sz="1400" dirty="0" smtClean="0">
                <a:solidFill>
                  <a:schemeClr val="bg1">
                    <a:lumMod val="65000"/>
                  </a:schemeClr>
                </a:solidFill>
                <a:cs typeface="Arial" pitchFamily="34" charset="0"/>
              </a:rPr>
              <a:t>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3606800" y="1501185"/>
            <a:ext cx="6591300" cy="3970318"/>
          </a:xfrm>
          <a:prstGeom prst="rect">
            <a:avLst/>
          </a:prstGeom>
          <a:noFill/>
        </p:spPr>
        <p:txBody>
          <a:bodyPr wrap="square" rtlCol="0">
            <a:spAutoFit/>
          </a:bodyPr>
          <a:lstStyle/>
          <a:p>
            <a:pPr marL="342900" indent="-342900">
              <a:buFont typeface="+mj-lt"/>
              <a:buAutoNum type="arabicPeriod"/>
            </a:pPr>
            <a:r>
              <a:rPr lang="zh-CN" altLang="en-US" dirty="0" smtClean="0"/>
              <a:t>发明专利请求书 </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smtClean="0"/>
              <a:t>说明书</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smtClean="0"/>
              <a:t>说明书摘要</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a:t>说明书附</a:t>
            </a:r>
            <a:r>
              <a:rPr lang="zh-CN" altLang="en-US" dirty="0" smtClean="0"/>
              <a:t>图</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smtClean="0"/>
              <a:t>权利要求书</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smtClean="0"/>
              <a:t>实质性审查请求书 *</a:t>
            </a:r>
            <a:endParaRPr lang="en-US" altLang="zh-CN" dirty="0" smtClean="0"/>
          </a:p>
          <a:p>
            <a:pPr marL="342900" indent="-342900">
              <a:buFont typeface="+mj-lt"/>
              <a:buAutoNum type="arabicPeriod"/>
            </a:pPr>
            <a:endParaRPr lang="en-US" altLang="zh-CN" dirty="0" smtClean="0"/>
          </a:p>
          <a:p>
            <a:endParaRPr lang="en-US" altLang="zh-CN" dirty="0" smtClean="0"/>
          </a:p>
          <a:p>
            <a:endParaRPr lang="en-US" altLang="zh-CN" dirty="0" smtClean="0"/>
          </a:p>
        </p:txBody>
      </p:sp>
      <p:sp>
        <p:nvSpPr>
          <p:cNvPr id="6" name="文本框 5"/>
          <p:cNvSpPr txBox="1"/>
          <p:nvPr/>
        </p:nvSpPr>
        <p:spPr>
          <a:xfrm>
            <a:off x="5095173" y="6310619"/>
            <a:ext cx="6643742" cy="369332"/>
          </a:xfrm>
          <a:prstGeom prst="rect">
            <a:avLst/>
          </a:prstGeom>
          <a:noFill/>
        </p:spPr>
        <p:txBody>
          <a:bodyPr wrap="none" rtlCol="0">
            <a:spAutoFit/>
          </a:bodyPr>
          <a:lstStyle/>
          <a:p>
            <a:r>
              <a:rPr lang="zh-CN" altLang="en-US" b="1" dirty="0" smtClean="0"/>
              <a:t>下载地址</a:t>
            </a:r>
            <a:r>
              <a:rPr lang="zh-CN" altLang="en-US" dirty="0" smtClean="0"/>
              <a:t>：国家知识产权局 </a:t>
            </a:r>
            <a:r>
              <a:rPr lang="en-US" altLang="zh-CN" u="sng" dirty="0" smtClean="0"/>
              <a:t>https</a:t>
            </a:r>
            <a:r>
              <a:rPr lang="en-US" altLang="zh-CN" u="sng" dirty="0"/>
              <a:t>://www.cnipa.gov.cn/col/col192/</a:t>
            </a:r>
            <a:endParaRPr lang="zh-CN" altLang="en-US" u="sng" dirty="0"/>
          </a:p>
        </p:txBody>
      </p:sp>
    </p:spTree>
    <p:extLst>
      <p:ext uri="{BB962C8B-B14F-4D97-AF65-F5344CB8AC3E}">
        <p14:creationId xmlns:p14="http://schemas.microsoft.com/office/powerpoint/2010/main" val="174379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 xmlns:a16="http://schemas.microsoft.com/office/drawing/2014/main" id="{25907A11-A5A9-4979-875D-26D9C3ED555A}"/>
              </a:ext>
            </a:extLst>
          </p:cNvPr>
          <p:cNvSpPr txBox="1"/>
          <p:nvPr/>
        </p:nvSpPr>
        <p:spPr>
          <a:xfrm>
            <a:off x="5054600" y="130046"/>
            <a:ext cx="4737100" cy="584775"/>
          </a:xfrm>
          <a:prstGeom prst="rect">
            <a:avLst/>
          </a:prstGeom>
          <a:noFill/>
        </p:spPr>
        <p:txBody>
          <a:bodyPr wrap="square" rtlCol="0">
            <a:spAutoFit/>
          </a:bodyPr>
          <a:lstStyle/>
          <a:p>
            <a:r>
              <a:rPr lang="zh-CN" altLang="en-US" sz="3200" b="1" dirty="0" smtClean="0">
                <a:solidFill>
                  <a:schemeClr val="tx1">
                    <a:lumMod val="85000"/>
                    <a:lumOff val="15000"/>
                  </a:schemeClr>
                </a:solidFill>
                <a:cs typeface="Arial" pitchFamily="34" charset="0"/>
              </a:rPr>
              <a:t>发明专利请求书撰写要求</a:t>
            </a:r>
            <a:endParaRPr lang="en-US" altLang="ko-KR" sz="3200" b="1" dirty="0">
              <a:solidFill>
                <a:schemeClr val="tx1">
                  <a:lumMod val="85000"/>
                  <a:lumOff val="15000"/>
                </a:schemeClr>
              </a:solidFill>
              <a:cs typeface="Arial" pitchFamily="34" charset="0"/>
            </a:endParaRPr>
          </a:p>
        </p:txBody>
      </p:sp>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cs typeface="Arial" pitchFamily="34" charset="0"/>
              </a:rPr>
              <a:t>专利材料的撰写</a:t>
            </a:r>
            <a:endParaRPr lang="ko-KR" altLang="en-US" sz="1600" b="1" dirty="0">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cs typeface="Arial" pitchFamily="34" charset="0"/>
              </a:rPr>
              <a:t>撰写要求</a:t>
            </a:r>
            <a:endParaRPr lang="en-US" altLang="ko-KR" sz="1400" b="1" dirty="0">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a:solidFill>
                  <a:schemeClr val="bg1">
                    <a:lumMod val="65000"/>
                  </a:schemeClr>
                </a:solidFill>
                <a:cs typeface="Arial" pitchFamily="34" charset="0"/>
              </a:rPr>
              <a:t>专利受理部门</a:t>
            </a: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a:t>
            </a:r>
            <a:r>
              <a:rPr lang="zh-CN" altLang="en-US" sz="1400" dirty="0" smtClean="0">
                <a:solidFill>
                  <a:schemeClr val="bg1">
                    <a:lumMod val="65000"/>
                  </a:schemeClr>
                </a:solidFill>
                <a:cs typeface="Arial" pitchFamily="34" charset="0"/>
              </a:rPr>
              <a:t>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10" name="矩形 9"/>
          <p:cNvSpPr/>
          <p:nvPr/>
        </p:nvSpPr>
        <p:spPr>
          <a:xfrm>
            <a:off x="5219700" y="2136512"/>
            <a:ext cx="3467100" cy="58128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3563937" y="713066"/>
            <a:ext cx="7400925" cy="5857875"/>
          </a:xfrm>
          <a:prstGeom prst="rect">
            <a:avLst/>
          </a:prstGeom>
        </p:spPr>
      </p:pic>
      <p:sp>
        <p:nvSpPr>
          <p:cNvPr id="12" name="矩形 11"/>
          <p:cNvSpPr/>
          <p:nvPr/>
        </p:nvSpPr>
        <p:spPr>
          <a:xfrm>
            <a:off x="3563937" y="2986188"/>
            <a:ext cx="3509963" cy="11921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219700" y="2136512"/>
            <a:ext cx="2997200" cy="45428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3" name="矩形 12"/>
          <p:cNvSpPr/>
          <p:nvPr/>
        </p:nvSpPr>
        <p:spPr>
          <a:xfrm>
            <a:off x="7302500" y="2986188"/>
            <a:ext cx="3416300" cy="2523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54600" y="4742253"/>
            <a:ext cx="609600" cy="4393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3464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 xmlns:a16="http://schemas.microsoft.com/office/drawing/2014/main" id="{25907A11-A5A9-4979-875D-26D9C3ED555A}"/>
              </a:ext>
            </a:extLst>
          </p:cNvPr>
          <p:cNvSpPr txBox="1"/>
          <p:nvPr/>
        </p:nvSpPr>
        <p:spPr>
          <a:xfrm>
            <a:off x="6054477" y="143168"/>
            <a:ext cx="3433571" cy="584775"/>
          </a:xfrm>
          <a:prstGeom prst="rect">
            <a:avLst/>
          </a:prstGeom>
          <a:noFill/>
        </p:spPr>
        <p:txBody>
          <a:bodyPr wrap="square" rtlCol="0">
            <a:spAutoFit/>
          </a:bodyPr>
          <a:lstStyle/>
          <a:p>
            <a:r>
              <a:rPr lang="zh-CN" altLang="en-US" sz="3200" b="1" dirty="0" smtClean="0">
                <a:solidFill>
                  <a:schemeClr val="tx1">
                    <a:lumMod val="85000"/>
                    <a:lumOff val="15000"/>
                  </a:schemeClr>
                </a:solidFill>
                <a:cs typeface="Arial" pitchFamily="34" charset="0"/>
              </a:rPr>
              <a:t>说明书撰写要求</a:t>
            </a:r>
            <a:endParaRPr lang="en-US" altLang="ko-KR" sz="3200" b="1" dirty="0">
              <a:solidFill>
                <a:schemeClr val="tx1">
                  <a:lumMod val="85000"/>
                  <a:lumOff val="15000"/>
                </a:schemeClr>
              </a:solidFill>
              <a:cs typeface="Arial" pitchFamily="34" charset="0"/>
            </a:endParaRPr>
          </a:p>
        </p:txBody>
      </p:sp>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cs typeface="Arial" pitchFamily="34" charset="0"/>
              </a:rPr>
              <a:t>专利材料的撰写</a:t>
            </a:r>
            <a:endParaRPr lang="ko-KR" altLang="en-US" sz="1600" b="1" dirty="0">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cs typeface="Arial" pitchFamily="34" charset="0"/>
              </a:rPr>
              <a:t>撰写要求</a:t>
            </a:r>
            <a:endParaRPr lang="en-US" altLang="ko-KR" sz="1400" b="1" dirty="0">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a:solidFill>
                  <a:schemeClr val="bg1">
                    <a:lumMod val="65000"/>
                  </a:schemeClr>
                </a:solidFill>
                <a:cs typeface="Arial" pitchFamily="34" charset="0"/>
              </a:rPr>
              <a:t>专利受理部门</a:t>
            </a: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a:t>
            </a:r>
            <a:r>
              <a:rPr lang="zh-CN" altLang="en-US" sz="1400" dirty="0" smtClean="0">
                <a:solidFill>
                  <a:schemeClr val="bg1">
                    <a:lumMod val="65000"/>
                  </a:schemeClr>
                </a:solidFill>
                <a:cs typeface="Arial" pitchFamily="34" charset="0"/>
              </a:rPr>
              <a:t>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专利申请的流程</a:t>
            </a:r>
            <a:endParaRPr lang="ko-KR" altLang="en-US" sz="1600" b="1" dirty="0">
              <a:solidFill>
                <a:schemeClr val="bg1">
                  <a:lumMod val="65000"/>
                </a:schemeClr>
              </a:solidFill>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2" name="文本框 1"/>
          <p:cNvSpPr txBox="1"/>
          <p:nvPr/>
        </p:nvSpPr>
        <p:spPr>
          <a:xfrm>
            <a:off x="3907029" y="1766642"/>
            <a:ext cx="64643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技术领域</a:t>
            </a:r>
            <a:r>
              <a:rPr lang="zh-CN" altLang="en-US" dirty="0" smtClean="0"/>
              <a:t>：写明要求保护的技术方案所属的技术领域</a:t>
            </a:r>
            <a:endParaRPr lang="zh-CN" altLang="en-US" dirty="0"/>
          </a:p>
        </p:txBody>
      </p:sp>
      <p:sp>
        <p:nvSpPr>
          <p:cNvPr id="20" name="文本框 19"/>
          <p:cNvSpPr txBox="1"/>
          <p:nvPr/>
        </p:nvSpPr>
        <p:spPr>
          <a:xfrm>
            <a:off x="3907029" y="2368340"/>
            <a:ext cx="64643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背景技术</a:t>
            </a:r>
            <a:r>
              <a:rPr lang="zh-CN" altLang="en-US" dirty="0" smtClean="0"/>
              <a:t>：写明对发明的理解、检索、审查有用的背景技术；有可能的，并引证反应这些背景技术的文件</a:t>
            </a:r>
            <a:endParaRPr lang="zh-CN" altLang="en-US" dirty="0"/>
          </a:p>
        </p:txBody>
      </p:sp>
      <p:sp>
        <p:nvSpPr>
          <p:cNvPr id="22" name="文本框 21"/>
          <p:cNvSpPr txBox="1"/>
          <p:nvPr/>
        </p:nvSpPr>
        <p:spPr>
          <a:xfrm>
            <a:off x="3907029" y="3361515"/>
            <a:ext cx="64643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发明内容</a:t>
            </a:r>
            <a:r>
              <a:rPr lang="zh-CN" altLang="en-US" dirty="0" smtClean="0"/>
              <a:t>：写明发明所要解决的技术问题以及解决其技术问题采样的技术方案，并对照现有的技术写明发明的有益效果</a:t>
            </a:r>
            <a:endParaRPr lang="zh-CN" altLang="en-US" dirty="0"/>
          </a:p>
        </p:txBody>
      </p:sp>
      <p:sp>
        <p:nvSpPr>
          <p:cNvPr id="23" name="文本框 22"/>
          <p:cNvSpPr txBox="1"/>
          <p:nvPr/>
        </p:nvSpPr>
        <p:spPr>
          <a:xfrm>
            <a:off x="3907029" y="4443070"/>
            <a:ext cx="64643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附体说明</a:t>
            </a:r>
            <a:r>
              <a:rPr lang="zh-CN" altLang="en-US" dirty="0" smtClean="0"/>
              <a:t>：说明书有附图的，对各幅附图作简略说明</a:t>
            </a:r>
            <a:endParaRPr lang="zh-CN" altLang="en-US" dirty="0"/>
          </a:p>
        </p:txBody>
      </p:sp>
      <p:sp>
        <p:nvSpPr>
          <p:cNvPr id="24" name="文本框 23"/>
          <p:cNvSpPr txBox="1"/>
          <p:nvPr/>
        </p:nvSpPr>
        <p:spPr>
          <a:xfrm>
            <a:off x="3907029" y="5181734"/>
            <a:ext cx="64643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smtClean="0"/>
              <a:t>具体实施方式</a:t>
            </a:r>
            <a:r>
              <a:rPr lang="zh-CN" altLang="en-US" dirty="0" smtClean="0"/>
              <a:t>：详细写明申请人认为实现发明的优选方式；必要时，举例说明；有附图的，对照附图</a:t>
            </a:r>
            <a:endParaRPr lang="zh-CN" altLang="en-US" dirty="0"/>
          </a:p>
        </p:txBody>
      </p:sp>
      <p:sp>
        <p:nvSpPr>
          <p:cNvPr id="25" name="文本框 24"/>
          <p:cNvSpPr txBox="1"/>
          <p:nvPr/>
        </p:nvSpPr>
        <p:spPr>
          <a:xfrm>
            <a:off x="5940177" y="855390"/>
            <a:ext cx="3433571" cy="307777"/>
          </a:xfrm>
          <a:prstGeom prst="rect">
            <a:avLst/>
          </a:prstGeom>
          <a:noFill/>
        </p:spPr>
        <p:txBody>
          <a:bodyPr wrap="square" rtlCol="0">
            <a:spAutoFit/>
          </a:bodyPr>
          <a:lstStyle/>
          <a:p>
            <a:r>
              <a:rPr lang="zh-CN" altLang="en-US" sz="1400" dirty="0" smtClean="0"/>
              <a:t>中华人民共和国专利法实施细则第十七条</a:t>
            </a:r>
            <a:endParaRPr lang="en-US" altLang="zh-CN" sz="1400" dirty="0" smtClean="0"/>
          </a:p>
        </p:txBody>
      </p:sp>
      <p:sp>
        <p:nvSpPr>
          <p:cNvPr id="7" name="文本框 6"/>
          <p:cNvSpPr txBox="1"/>
          <p:nvPr/>
        </p:nvSpPr>
        <p:spPr>
          <a:xfrm>
            <a:off x="3907029" y="6077082"/>
            <a:ext cx="8214941" cy="954107"/>
          </a:xfrm>
          <a:prstGeom prst="rect">
            <a:avLst/>
          </a:prstGeom>
          <a:noFill/>
        </p:spPr>
        <p:txBody>
          <a:bodyPr wrap="none" rtlCol="0">
            <a:spAutoFit/>
          </a:bodyPr>
          <a:lstStyle/>
          <a:p>
            <a:r>
              <a:rPr lang="zh-CN" altLang="en-US" sz="1400" dirty="0" smtClean="0"/>
              <a:t>其他文件的撰写要求：</a:t>
            </a:r>
            <a:endParaRPr lang="en-US" altLang="zh-CN" sz="1400" dirty="0" smtClean="0"/>
          </a:p>
          <a:p>
            <a:r>
              <a:rPr lang="en-US" altLang="zh-CN" sz="1400" dirty="0" smtClean="0"/>
              <a:t>1.</a:t>
            </a:r>
            <a:r>
              <a:rPr lang="zh-CN" altLang="en-US" sz="1400" dirty="0" smtClean="0"/>
              <a:t>中华人民共和国</a:t>
            </a:r>
            <a:r>
              <a:rPr lang="zh-CN" altLang="en-US" sz="1400" dirty="0"/>
              <a:t>专利法实施</a:t>
            </a:r>
            <a:r>
              <a:rPr lang="zh-CN" altLang="en-US" sz="1400" dirty="0" smtClean="0"/>
              <a:t>细则：</a:t>
            </a:r>
            <a:r>
              <a:rPr lang="en-US" altLang="zh-CN" sz="1400" dirty="0" smtClean="0">
                <a:hlinkClick r:id="rId2"/>
              </a:rPr>
              <a:t>http</a:t>
            </a:r>
            <a:r>
              <a:rPr lang="en-US" altLang="zh-CN" sz="1400" dirty="0">
                <a:hlinkClick r:id="rId2"/>
              </a:rPr>
              <a:t>://</a:t>
            </a:r>
            <a:r>
              <a:rPr lang="en-US" altLang="zh-CN" sz="1400" dirty="0" smtClean="0">
                <a:hlinkClick r:id="rId2"/>
              </a:rPr>
              <a:t>gkml.samr.gov.cn/nsjg/zfjcj/201902/t20190228_291527.html</a:t>
            </a:r>
            <a:endParaRPr lang="en-US" altLang="zh-CN" sz="1400" dirty="0" smtClean="0"/>
          </a:p>
          <a:p>
            <a:r>
              <a:rPr lang="en-US" altLang="zh-CN" sz="1400" dirty="0" smtClean="0"/>
              <a:t>2.</a:t>
            </a:r>
            <a:r>
              <a:rPr lang="zh-CN" altLang="en-US" sz="1400" dirty="0" smtClean="0"/>
              <a:t>每个文件模板的附页</a:t>
            </a:r>
            <a:endParaRPr lang="zh-CN" altLang="en-US" sz="1400" dirty="0"/>
          </a:p>
          <a:p>
            <a:endParaRPr lang="zh-CN" altLang="en-US" sz="1400" dirty="0"/>
          </a:p>
        </p:txBody>
      </p:sp>
    </p:spTree>
    <p:extLst>
      <p:ext uri="{BB962C8B-B14F-4D97-AF65-F5344CB8AC3E}">
        <p14:creationId xmlns:p14="http://schemas.microsoft.com/office/powerpoint/2010/main" val="1225556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46">
            <a:extLst>
              <a:ext uri="{FF2B5EF4-FFF2-40B4-BE49-F238E27FC236}">
                <a16:creationId xmlns="" xmlns:a16="http://schemas.microsoft.com/office/drawing/2014/main" id="{9CC82911-68DF-441D-9B3C-906B7B27F97C}"/>
              </a:ext>
            </a:extLst>
          </p:cNvPr>
          <p:cNvGrpSpPr/>
          <p:nvPr/>
        </p:nvGrpSpPr>
        <p:grpSpPr>
          <a:xfrm>
            <a:off x="13440" y="714821"/>
            <a:ext cx="1829581" cy="1236487"/>
            <a:chOff x="6543840" y="1469528"/>
            <a:chExt cx="1829581" cy="1236487"/>
          </a:xfrm>
        </p:grpSpPr>
        <p:sp>
          <p:nvSpPr>
            <p:cNvPr id="74" name="TextBox 48">
              <a:extLst>
                <a:ext uri="{FF2B5EF4-FFF2-40B4-BE49-F238E27FC236}">
                  <a16:creationId xmlns="" xmlns:a16="http://schemas.microsoft.com/office/drawing/2014/main" id="{17BED531-30DF-4810-803D-C976E576E7AA}"/>
                </a:ext>
              </a:extLst>
            </p:cNvPr>
            <p:cNvSpPr txBox="1"/>
            <p:nvPr/>
          </p:nvSpPr>
          <p:spPr>
            <a:xfrm>
              <a:off x="6543840" y="1805769"/>
              <a:ext cx="1829581" cy="900246"/>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专利类型</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授予专利权的条件</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专利检索方式</a:t>
              </a:r>
              <a:endParaRPr lang="en-US" altLang="zh-CN" sz="1400" b="1" dirty="0" smtClean="0">
                <a:solidFill>
                  <a:schemeClr val="bg1">
                    <a:lumMod val="65000"/>
                  </a:schemeClr>
                </a:solidFill>
                <a:cs typeface="Arial" pitchFamily="34" charset="0"/>
              </a:endParaRPr>
            </a:p>
            <a:p>
              <a:pPr marL="171450" indent="-171450">
                <a:buFont typeface="Arial" panose="020B0604020202020204" pitchFamily="34" charset="0"/>
                <a:buChar char="•"/>
              </a:pPr>
              <a:endParaRPr lang="en-US" altLang="ko-KR" sz="1100" dirty="0">
                <a:solidFill>
                  <a:schemeClr val="bg1">
                    <a:lumMod val="65000"/>
                  </a:schemeClr>
                </a:solidFill>
                <a:cs typeface="Arial" pitchFamily="34" charset="0"/>
              </a:endParaRPr>
            </a:p>
          </p:txBody>
        </p:sp>
        <p:sp>
          <p:nvSpPr>
            <p:cNvPr id="75" name="TextBox 49">
              <a:extLst>
                <a:ext uri="{FF2B5EF4-FFF2-40B4-BE49-F238E27FC236}">
                  <a16:creationId xmlns="" xmlns:a16="http://schemas.microsoft.com/office/drawing/2014/main" id="{CE124B32-4858-428C-9A34-701444E28795}"/>
                </a:ext>
              </a:extLst>
            </p:cNvPr>
            <p:cNvSpPr txBox="1"/>
            <p:nvPr/>
          </p:nvSpPr>
          <p:spPr>
            <a:xfrm>
              <a:off x="6543840" y="1469528"/>
              <a:ext cx="1292974"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基础知识</a:t>
              </a:r>
              <a:endParaRPr lang="ko-KR" altLang="en-US" sz="1600" b="1" dirty="0">
                <a:solidFill>
                  <a:schemeClr val="bg1">
                    <a:lumMod val="65000"/>
                  </a:schemeClr>
                </a:solidFill>
                <a:cs typeface="Arial" pitchFamily="34" charset="0"/>
              </a:endParaRPr>
            </a:p>
          </p:txBody>
        </p:sp>
      </p:grpSp>
      <p:sp>
        <p:nvSpPr>
          <p:cNvPr id="77" name="TextBox 54">
            <a:extLst>
              <a:ext uri="{FF2B5EF4-FFF2-40B4-BE49-F238E27FC236}">
                <a16:creationId xmlns="" xmlns:a16="http://schemas.microsoft.com/office/drawing/2014/main" id="{BC1072BD-93AB-47AD-80AC-80E24069278B}"/>
              </a:ext>
            </a:extLst>
          </p:cNvPr>
          <p:cNvSpPr txBox="1"/>
          <p:nvPr/>
        </p:nvSpPr>
        <p:spPr>
          <a:xfrm>
            <a:off x="0" y="2136512"/>
            <a:ext cx="1925570"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专利材料的撰写</a:t>
            </a:r>
            <a:endParaRPr lang="ko-KR" altLang="en-US" sz="1600" b="1" dirty="0">
              <a:solidFill>
                <a:schemeClr val="bg1">
                  <a:lumMod val="65000"/>
                </a:schemeClr>
              </a:solidFill>
              <a:cs typeface="Arial" pitchFamily="34" charset="0"/>
            </a:endParaRPr>
          </a:p>
        </p:txBody>
      </p:sp>
      <p:sp>
        <p:nvSpPr>
          <p:cNvPr id="80" name="TextBox 59">
            <a:extLst>
              <a:ext uri="{FF2B5EF4-FFF2-40B4-BE49-F238E27FC236}">
                <a16:creationId xmlns="" xmlns:a16="http://schemas.microsoft.com/office/drawing/2014/main" id="{A6C0177E-7B3C-45C8-8FD5-085919565912}"/>
              </a:ext>
            </a:extLst>
          </p:cNvPr>
          <p:cNvSpPr txBox="1"/>
          <p:nvPr/>
        </p:nvSpPr>
        <p:spPr>
          <a:xfrm>
            <a:off x="0" y="4742253"/>
            <a:ext cx="2648736" cy="338554"/>
          </a:xfrm>
          <a:prstGeom prst="rect">
            <a:avLst/>
          </a:prstGeom>
          <a:noFill/>
        </p:spPr>
        <p:txBody>
          <a:bodyPr wrap="square" lIns="108000" rIns="108000" rtlCol="0">
            <a:spAutoFit/>
          </a:bodyPr>
          <a:lstStyle/>
          <a:p>
            <a:r>
              <a:rPr lang="zh-CN" altLang="en-US" sz="1600" b="1" dirty="0" smtClean="0">
                <a:solidFill>
                  <a:schemeClr val="bg1">
                    <a:lumMod val="65000"/>
                  </a:schemeClr>
                </a:solidFill>
                <a:cs typeface="Arial" pitchFamily="34" charset="0"/>
              </a:rPr>
              <a:t>南航专利申请注意点</a:t>
            </a:r>
            <a:endParaRPr lang="ko-KR" altLang="en-US" sz="1600" b="1" dirty="0">
              <a:solidFill>
                <a:schemeClr val="bg1">
                  <a:lumMod val="65000"/>
                </a:schemeClr>
              </a:solidFill>
              <a:cs typeface="Arial" pitchFamily="34" charset="0"/>
            </a:endParaRPr>
          </a:p>
        </p:txBody>
      </p:sp>
      <p:sp>
        <p:nvSpPr>
          <p:cNvPr id="82" name="TextBox 48">
            <a:extLst>
              <a:ext uri="{FF2B5EF4-FFF2-40B4-BE49-F238E27FC236}">
                <a16:creationId xmlns="" xmlns:a16="http://schemas.microsoft.com/office/drawing/2014/main" id="{17BED531-30DF-4810-803D-C976E576E7AA}"/>
              </a:ext>
            </a:extLst>
          </p:cNvPr>
          <p:cNvSpPr txBox="1"/>
          <p:nvPr/>
        </p:nvSpPr>
        <p:spPr>
          <a:xfrm>
            <a:off x="17241" y="2462968"/>
            <a:ext cx="1829581"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专利申请文件</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smtClean="0">
                <a:solidFill>
                  <a:schemeClr val="bg1">
                    <a:lumMod val="65000"/>
                  </a:schemeClr>
                </a:solidFill>
                <a:cs typeface="Arial" pitchFamily="34" charset="0"/>
              </a:rPr>
              <a:t>撰写要求</a:t>
            </a:r>
            <a:endParaRPr lang="en-US" altLang="ko-KR" sz="1400" b="1" dirty="0">
              <a:solidFill>
                <a:schemeClr val="bg1">
                  <a:lumMod val="65000"/>
                </a:schemeClr>
              </a:solidFill>
              <a:cs typeface="Arial" pitchFamily="34" charset="0"/>
            </a:endParaRPr>
          </a:p>
        </p:txBody>
      </p:sp>
      <p:sp>
        <p:nvSpPr>
          <p:cNvPr id="83" name="TextBox 48">
            <a:extLst>
              <a:ext uri="{FF2B5EF4-FFF2-40B4-BE49-F238E27FC236}">
                <a16:creationId xmlns="" xmlns:a16="http://schemas.microsoft.com/office/drawing/2014/main" id="{17BED531-30DF-4810-803D-C976E576E7AA}"/>
              </a:ext>
            </a:extLst>
          </p:cNvPr>
          <p:cNvSpPr txBox="1"/>
          <p:nvPr/>
        </p:nvSpPr>
        <p:spPr>
          <a:xfrm>
            <a:off x="17241" y="3704366"/>
            <a:ext cx="2299484" cy="738664"/>
          </a:xfrm>
          <a:prstGeom prst="rect">
            <a:avLst/>
          </a:prstGeom>
          <a:noFill/>
        </p:spPr>
        <p:txBody>
          <a:bodyPr wrap="square" rtlCol="0">
            <a:spAutoFit/>
          </a:bodyPr>
          <a:lstStyle/>
          <a:p>
            <a:pPr marL="171450" indent="-171450">
              <a:buFont typeface="Arial" panose="020B0604020202020204" pitchFamily="34" charset="0"/>
              <a:buChar char="•"/>
            </a:pPr>
            <a:r>
              <a:rPr lang="zh-CN" altLang="en-US" sz="1400" b="1" dirty="0" smtClean="0">
                <a:cs typeface="Arial" pitchFamily="34" charset="0"/>
              </a:rPr>
              <a:t>专利受理部门</a:t>
            </a:r>
            <a:endParaRPr lang="en-US" altLang="zh-CN" sz="1400" b="1" dirty="0" smtClean="0">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专利审批流程</a:t>
            </a:r>
            <a:endParaRPr lang="en-US" altLang="zh-CN" sz="1400" b="1" dirty="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缴</a:t>
            </a:r>
            <a:r>
              <a:rPr lang="zh-CN" altLang="en-US" sz="1400" dirty="0" smtClean="0">
                <a:solidFill>
                  <a:schemeClr val="bg1">
                    <a:lumMod val="65000"/>
                  </a:schemeClr>
                </a:solidFill>
                <a:cs typeface="Arial" pitchFamily="34" charset="0"/>
              </a:rPr>
              <a:t>费标准</a:t>
            </a:r>
            <a:endParaRPr lang="en-US" altLang="zh-CN" sz="1400" dirty="0" smtClean="0">
              <a:solidFill>
                <a:schemeClr val="bg1">
                  <a:lumMod val="65000"/>
                </a:schemeClr>
              </a:solidFill>
              <a:cs typeface="Arial" pitchFamily="34" charset="0"/>
            </a:endParaRPr>
          </a:p>
        </p:txBody>
      </p:sp>
      <p:sp>
        <p:nvSpPr>
          <p:cNvPr id="85" name="TextBox 59">
            <a:extLst>
              <a:ext uri="{FF2B5EF4-FFF2-40B4-BE49-F238E27FC236}">
                <a16:creationId xmlns="" xmlns:a16="http://schemas.microsoft.com/office/drawing/2014/main" id="{A6C0177E-7B3C-45C8-8FD5-085919565912}"/>
              </a:ext>
            </a:extLst>
          </p:cNvPr>
          <p:cNvSpPr txBox="1"/>
          <p:nvPr/>
        </p:nvSpPr>
        <p:spPr>
          <a:xfrm>
            <a:off x="0" y="3361515"/>
            <a:ext cx="2039815" cy="338554"/>
          </a:xfrm>
          <a:prstGeom prst="rect">
            <a:avLst/>
          </a:prstGeom>
          <a:noFill/>
        </p:spPr>
        <p:txBody>
          <a:bodyPr wrap="square" lIns="108000" rIns="108000" rtlCol="0">
            <a:spAutoFit/>
          </a:bodyPr>
          <a:lstStyle/>
          <a:p>
            <a:r>
              <a:rPr lang="zh-CN" altLang="en-US" sz="1600" b="1" dirty="0" smtClean="0">
                <a:cs typeface="Arial" pitchFamily="34" charset="0"/>
              </a:rPr>
              <a:t>专利申请的流程</a:t>
            </a:r>
            <a:endParaRPr lang="ko-KR" altLang="en-US" sz="1600" b="1" dirty="0">
              <a:cs typeface="Arial" pitchFamily="34" charset="0"/>
            </a:endParaRPr>
          </a:p>
        </p:txBody>
      </p:sp>
      <p:sp>
        <p:nvSpPr>
          <p:cNvPr id="87" name="TextBox 48">
            <a:extLst>
              <a:ext uri="{FF2B5EF4-FFF2-40B4-BE49-F238E27FC236}">
                <a16:creationId xmlns="" xmlns:a16="http://schemas.microsoft.com/office/drawing/2014/main" id="{17BED531-30DF-4810-803D-C976E576E7AA}"/>
              </a:ext>
            </a:extLst>
          </p:cNvPr>
          <p:cNvSpPr txBox="1"/>
          <p:nvPr/>
        </p:nvSpPr>
        <p:spPr>
          <a:xfrm>
            <a:off x="3802" y="5089401"/>
            <a:ext cx="2299484" cy="523220"/>
          </a:xfrm>
          <a:prstGeom prst="rect">
            <a:avLst/>
          </a:prstGeom>
          <a:noFill/>
        </p:spPr>
        <p:txBody>
          <a:bodyPr wrap="square" rtlCol="0">
            <a:spAutoFit/>
          </a:bodyPr>
          <a:lstStyle/>
          <a:p>
            <a:pPr marL="171450" indent="-171450">
              <a:buFont typeface="Arial" panose="020B0604020202020204" pitchFamily="34" charset="0"/>
              <a:buChar char="•"/>
            </a:pPr>
            <a:r>
              <a:rPr lang="zh-CN" altLang="en-US" sz="1400" dirty="0" smtClean="0">
                <a:solidFill>
                  <a:schemeClr val="bg1">
                    <a:lumMod val="65000"/>
                  </a:schemeClr>
                </a:solidFill>
                <a:cs typeface="Arial" pitchFamily="34" charset="0"/>
              </a:rPr>
              <a:t>申请材料中的注意点</a:t>
            </a:r>
            <a:endParaRPr lang="en-US" altLang="zh-CN" sz="1400" dirty="0" smtClean="0">
              <a:solidFill>
                <a:schemeClr val="bg1">
                  <a:lumMod val="65000"/>
                </a:schemeClr>
              </a:solidFill>
              <a:cs typeface="Arial" pitchFamily="34" charset="0"/>
            </a:endParaRPr>
          </a:p>
          <a:p>
            <a:pPr marL="171450" indent="-171450">
              <a:buFont typeface="Arial" panose="020B0604020202020204" pitchFamily="34" charset="0"/>
              <a:buChar char="•"/>
            </a:pPr>
            <a:r>
              <a:rPr lang="zh-CN" altLang="en-US" sz="1400" b="1" dirty="0">
                <a:solidFill>
                  <a:schemeClr val="bg1">
                    <a:lumMod val="65000"/>
                  </a:schemeClr>
                </a:solidFill>
                <a:cs typeface="Arial" pitchFamily="34" charset="0"/>
              </a:rPr>
              <a:t>南航专利申请流程</a:t>
            </a:r>
            <a:endParaRPr lang="en-US" altLang="zh-CN" sz="1400" b="1" dirty="0">
              <a:solidFill>
                <a:schemeClr val="bg1">
                  <a:lumMod val="65000"/>
                </a:schemeClr>
              </a:solidFill>
              <a:cs typeface="Arial" pitchFamily="34" charset="0"/>
            </a:endParaRPr>
          </a:p>
        </p:txBody>
      </p:sp>
      <p:cxnSp>
        <p:nvCxnSpPr>
          <p:cNvPr id="38" name="直接连接符 37"/>
          <p:cNvCxnSpPr/>
          <p:nvPr/>
        </p:nvCxnSpPr>
        <p:spPr>
          <a:xfrm>
            <a:off x="2081249" y="2136512"/>
            <a:ext cx="6471" cy="2306518"/>
          </a:xfrm>
          <a:prstGeom prst="line">
            <a:avLst/>
          </a:prstGeom>
          <a:ln w="19050">
            <a:solidFill>
              <a:schemeClr val="bg1">
                <a:lumMod val="50000"/>
              </a:schemeClr>
            </a:solidFill>
            <a:prstDash val="dash"/>
          </a:ln>
          <a:effectLst/>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2916429" y="1766642"/>
            <a:ext cx="646430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t>国家知识产权局专利局受理处</a:t>
            </a:r>
            <a:endParaRPr lang="zh-CN" altLang="en-US" sz="2000" dirty="0"/>
          </a:p>
        </p:txBody>
      </p:sp>
      <p:sp>
        <p:nvSpPr>
          <p:cNvPr id="24" name="文本框 23"/>
          <p:cNvSpPr txBox="1"/>
          <p:nvPr/>
        </p:nvSpPr>
        <p:spPr>
          <a:xfrm>
            <a:off x="2916429" y="3018518"/>
            <a:ext cx="646430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t>国家知识产权局专利局</a:t>
            </a:r>
            <a:r>
              <a:rPr lang="en-US" altLang="zh-CN" sz="2000" dirty="0" smtClean="0"/>
              <a:t>XX</a:t>
            </a:r>
            <a:r>
              <a:rPr lang="zh-CN" altLang="en-US" sz="2000" dirty="0" smtClean="0"/>
              <a:t>代办处</a:t>
            </a:r>
            <a:endParaRPr lang="zh-CN" altLang="en-US" sz="2000" dirty="0"/>
          </a:p>
        </p:txBody>
      </p:sp>
      <p:sp>
        <p:nvSpPr>
          <p:cNvPr id="25" name="文本框 24"/>
          <p:cNvSpPr txBox="1"/>
          <p:nvPr/>
        </p:nvSpPr>
        <p:spPr>
          <a:xfrm>
            <a:off x="5721102" y="130046"/>
            <a:ext cx="3433571" cy="584775"/>
          </a:xfrm>
          <a:prstGeom prst="rect">
            <a:avLst/>
          </a:prstGeom>
          <a:noFill/>
        </p:spPr>
        <p:txBody>
          <a:bodyPr wrap="square" rtlCol="0">
            <a:spAutoFit/>
          </a:bodyPr>
          <a:lstStyle/>
          <a:p>
            <a:r>
              <a:rPr lang="zh-CN" altLang="en-US" sz="3200" dirty="0" smtClean="0"/>
              <a:t>专利受理部门</a:t>
            </a:r>
            <a:endParaRPr lang="en-US" altLang="zh-CN" sz="3200" dirty="0" smtClean="0"/>
          </a:p>
        </p:txBody>
      </p:sp>
      <p:sp>
        <p:nvSpPr>
          <p:cNvPr id="26" name="Donut 24">
            <a:extLst>
              <a:ext uri="{FF2B5EF4-FFF2-40B4-BE49-F238E27FC236}">
                <a16:creationId xmlns="" xmlns:a16="http://schemas.microsoft.com/office/drawing/2014/main" id="{2358F6B7-5407-478C-BBCE-24DB33354B70}"/>
              </a:ext>
            </a:extLst>
          </p:cNvPr>
          <p:cNvSpPr/>
          <p:nvPr/>
        </p:nvSpPr>
        <p:spPr>
          <a:xfrm>
            <a:off x="3265422" y="5420402"/>
            <a:ext cx="376610" cy="376149"/>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7" name="文本框 26"/>
          <p:cNvSpPr txBox="1"/>
          <p:nvPr/>
        </p:nvSpPr>
        <p:spPr>
          <a:xfrm>
            <a:off x="3768719" y="5427219"/>
            <a:ext cx="5612010" cy="338554"/>
          </a:xfrm>
          <a:prstGeom prst="rect">
            <a:avLst/>
          </a:prstGeom>
          <a:noFill/>
        </p:spPr>
        <p:txBody>
          <a:bodyPr wrap="square" rtlCol="0">
            <a:spAutoFit/>
          </a:bodyPr>
          <a:lstStyle/>
          <a:p>
            <a:r>
              <a:rPr lang="zh-CN" altLang="en-US" sz="1600" b="1" dirty="0" smtClean="0"/>
              <a:t>国家知识产权局专利局南京代办</a:t>
            </a:r>
            <a:r>
              <a:rPr lang="zh-CN" altLang="en-US" sz="1600" b="1" dirty="0" smtClean="0"/>
              <a:t>处（江苏省政务服务中心）</a:t>
            </a:r>
            <a:endParaRPr lang="zh-CN" altLang="en-US" sz="1600" b="1" dirty="0"/>
          </a:p>
        </p:txBody>
      </p:sp>
      <p:sp>
        <p:nvSpPr>
          <p:cNvPr id="3" name="文本框 2"/>
          <p:cNvSpPr txBox="1"/>
          <p:nvPr/>
        </p:nvSpPr>
        <p:spPr>
          <a:xfrm>
            <a:off x="3265422" y="3529640"/>
            <a:ext cx="7683315" cy="1754326"/>
          </a:xfrm>
          <a:prstGeom prst="rect">
            <a:avLst/>
          </a:prstGeom>
          <a:noFill/>
        </p:spPr>
        <p:txBody>
          <a:bodyPr wrap="square" rtlCol="0">
            <a:spAutoFit/>
          </a:bodyPr>
          <a:lstStyle/>
          <a:p>
            <a:r>
              <a:rPr lang="zh-CN" altLang="en-US" dirty="0" smtClean="0"/>
              <a:t>代办处是国家知识产权局专利局在各省、自治区、直辖市知识产权局设立的专利业务派出机构。主要业务包括：</a:t>
            </a:r>
            <a:endParaRPr lang="en-US" altLang="zh-CN" dirty="0" smtClean="0"/>
          </a:p>
          <a:p>
            <a:pPr marL="800100" lvl="1" indent="-342900">
              <a:buAutoNum type="arabicPeriod"/>
            </a:pPr>
            <a:r>
              <a:rPr lang="zh-CN" altLang="en-US" dirty="0" smtClean="0"/>
              <a:t>专利申请文件的受理</a:t>
            </a:r>
            <a:endParaRPr lang="en-US" altLang="zh-CN" dirty="0" smtClean="0"/>
          </a:p>
          <a:p>
            <a:pPr marL="800100" lvl="1" indent="-342900">
              <a:buAutoNum type="arabicPeriod"/>
            </a:pPr>
            <a:r>
              <a:rPr lang="zh-CN" altLang="en-US" dirty="0"/>
              <a:t>专利费用的收缴</a:t>
            </a:r>
            <a:endParaRPr lang="en-US" altLang="zh-CN" dirty="0"/>
          </a:p>
          <a:p>
            <a:pPr marL="800100" lvl="1" indent="-342900">
              <a:buAutoNum type="arabicPeriod"/>
            </a:pPr>
            <a:r>
              <a:rPr lang="zh-CN" altLang="en-US" dirty="0" smtClean="0"/>
              <a:t>专利实施许可合同备案</a:t>
            </a:r>
            <a:endParaRPr lang="en-US" altLang="zh-CN" dirty="0" smtClean="0"/>
          </a:p>
          <a:p>
            <a:r>
              <a:rPr lang="en-US" altLang="zh-CN" dirty="0" smtClean="0"/>
              <a:t>	…</a:t>
            </a:r>
          </a:p>
        </p:txBody>
      </p:sp>
    </p:spTree>
    <p:extLst>
      <p:ext uri="{BB962C8B-B14F-4D97-AF65-F5344CB8AC3E}">
        <p14:creationId xmlns:p14="http://schemas.microsoft.com/office/powerpoint/2010/main" val="661827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2412</Words>
  <Application>Microsoft Office PowerPoint</Application>
  <PresentationFormat>Widescreen</PresentationFormat>
  <Paragraphs>288</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 Unicode MS</vt:lpstr>
      <vt:lpstr>黑体</vt:lpstr>
      <vt:lpstr>宋体</vt: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xbany</cp:lastModifiedBy>
  <cp:revision>393</cp:revision>
  <dcterms:created xsi:type="dcterms:W3CDTF">2019-01-14T06:35:35Z</dcterms:created>
  <dcterms:modified xsi:type="dcterms:W3CDTF">2020-11-04T02:15:03Z</dcterms:modified>
</cp:coreProperties>
</file>