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AV" ContentType="audio/wav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8.xml" ContentType="application/vnd.openxmlformats-officedocument.presentationml.notesSlide+xml"/>
  <Override PartName="/ppt/tags/tag1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350" r:id="rId9"/>
    <p:sldId id="345" r:id="rId10"/>
    <p:sldId id="267" r:id="rId11"/>
    <p:sldId id="346" r:id="rId12"/>
    <p:sldId id="35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62" r:id="rId32"/>
    <p:sldId id="348" r:id="rId33"/>
    <p:sldId id="349" r:id="rId34"/>
    <p:sldId id="361" r:id="rId35"/>
    <p:sldId id="358" r:id="rId36"/>
    <p:sldId id="360" r:id="rId37"/>
    <p:sldId id="35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A1C287-DA92-FD4E-A495-2F8DFCD8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8313FF-1AA3-C24E-82FB-3825622B7DCC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1804CE-B87C-F44E-9F8E-2335352F7AB4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Time matters for processing. These two wave forms are identical except for a gap in one. Notice how we hear completely different words.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3DEB2D-892F-C645-A81A-B4F7B3F0B80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11936D-F314-3D4D-961A-8487818FC3C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4CBEAF-1417-1043-B3AE-AA1F32978AF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BE8E5F-BCD8-454A-A7C9-20C6D0C5E812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947766-0EAC-3C42-AE07-4903A70FD7D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02E2EF-3C20-8D49-88EA-854C4D0AA4FC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4BAE31-DFAF-1445-944E-B58491AFC64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8B20EB-8459-214D-AD7C-CA1F647EB8FB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D521E-5208-FF4D-B561-9C808920B78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363AD-7B7B-4F41-8F10-FA5273989F3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CCC6E-2940-2743-B638-0AC11E2E4E88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7B8EFB-3CBB-8648-9162-0E5E163ECC20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B8F4C1-695A-B74A-8A8A-1B9D7BBC21D0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BB320E-7571-584D-A002-BCC9E8EB343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C9B3DB-5E14-7847-831D-EA579E118FA1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7BD9A9-7123-7146-A40B-735AC7E0C9D2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7A8E35-B170-944D-B838-DF72D7637BF6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D992C-73E4-9A4F-A5CD-683C65D06287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D28A64-42A4-3344-8326-D55B2AE8716F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D21ED0-D0B8-A644-B298-CF8D821F6423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BF5B9-7A86-084F-9A68-9CC87EB1FE6C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C9B3DB-5E14-7847-831D-EA579E118FA1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20601D-C62A-D04D-ABF0-AA74E5204549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5F22B9-032F-C94D-848D-DA22CCA02B40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5F22B9-032F-C94D-848D-DA22CCA02B40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62E39D-A066-F040-97B8-BCE7351E2CC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985F83-20D3-B54F-B4BF-6FAF7E6F6F0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298AFF-6916-4F48-B187-5F5C6F221C50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Time matters for processing. These two wave forms are identical except for a gap in one. Notice how we hear completely different words.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C8DB60-D26D-7B4F-84BC-9008BD99B5A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BDE2CE-F637-634B-B742-42E0FF1CFD3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Time matters for processing. These two wave forms are identical except for a gap in one. Notice how we hear completely different words.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2194A9-AD7F-D24A-866A-B57D97BBEB4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4213"/>
            <a:ext cx="4573587" cy="3430587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Time matters for processing. These two wave forms are identical except for a gap in one. Notice how we hear completely different words.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4EA04-8C79-CF47-B8E5-110996639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DA2E-5E89-764F-AAD4-C0400EE87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0DCE1-464E-3740-8639-4C8A4CDB0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8EBA5-BD2F-0040-8CA2-3D1D5D507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F8836-6345-E241-B06C-D203AF56C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1F083-D75C-DE44-AAA6-6D706893B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BC6A2-56B0-6642-9B37-7FC5749B2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ED7C7-0148-8641-8DE4-EC015B0BE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5594-74C1-5546-BBCA-BB4C42EF5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FF2D7-5273-AF40-93BC-610FEE18E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0A741-9CD1-BC4C-B1F8-BB3895CBE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A626F8-0166-314B-B2A9-91C4AAD5C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2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9.png"/><Relationship Id="rId5" Type="http://schemas.openxmlformats.org/officeDocument/2006/relationships/image" Target="../media/image30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31.png"/><Relationship Id="rId5" Type="http://schemas.openxmlformats.org/officeDocument/2006/relationships/image" Target="../media/image32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8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3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83058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Neural Networks for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Pattern Recognition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62200"/>
            <a:ext cx="79248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CSE 253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A.K.A. The “deep nets”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course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>
                <a:latin typeface="Times New Roman" charset="0"/>
              </a:rPr>
              <a:t>A simpler example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066800"/>
            <a:ext cx="7620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Problem #2: Still will be a lot of mistakes!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 Idea 2: (we don’t have a lot of ideas yet):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 Add another feature. Call it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 Now, in "feature space", we need a </a:t>
            </a:r>
            <a:r>
              <a:rPr lang="en-US" i="1" dirty="0">
                <a:latin typeface="Times New Roman"/>
                <a:cs typeface="Times New Roman"/>
              </a:rPr>
              <a:t>decision boundary</a:t>
            </a:r>
            <a:r>
              <a:rPr lang="en-US" dirty="0">
                <a:latin typeface="Times New Roman"/>
                <a:cs typeface="Times New Roman"/>
              </a:rPr>
              <a:t>, in this case a line: </a:t>
            </a:r>
          </a:p>
        </p:txBody>
      </p:sp>
      <p:pic>
        <p:nvPicPr>
          <p:cNvPr id="450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060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>
                <a:latin typeface="Times New Roman" charset="0"/>
              </a:rPr>
              <a:t>A simpler example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066800"/>
            <a:ext cx="7620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If we had to do all 26 letters, then we would need functions that give (for example) the probability of the category, </a:t>
            </a:r>
            <a:r>
              <a:rPr lang="en-US" i="1" dirty="0">
                <a:latin typeface="Times New Roman"/>
                <a:cs typeface="Times New Roman"/>
              </a:rPr>
              <a:t>k </a:t>
            </a:r>
            <a:r>
              <a:rPr lang="en-US" dirty="0">
                <a:latin typeface="Times New Roman"/>
                <a:cs typeface="Times New Roman"/>
              </a:rPr>
              <a:t>= {1,…,</a:t>
            </a:r>
            <a:r>
              <a:rPr lang="en-US" i="1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}, where </a:t>
            </a:r>
            <a:r>
              <a:rPr lang="en-US" i="1" dirty="0">
                <a:latin typeface="Times New Roman"/>
                <a:cs typeface="Times New Roman"/>
              </a:rPr>
              <a:t>c </a:t>
            </a:r>
            <a:r>
              <a:rPr lang="en-US" dirty="0">
                <a:latin typeface="Times New Roman"/>
                <a:cs typeface="Times New Roman"/>
              </a:rPr>
              <a:t>is the number of categories.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We can do this by a set of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 functions: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800100" lvl="1" indent="-342900" eaLnBrk="1" hangingPunct="1">
              <a:buFont typeface="Arial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lvl="1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   where the functions are parameterized by </a:t>
            </a:r>
            <a:r>
              <a:rPr lang="en-US" b="1" dirty="0">
                <a:latin typeface="Times New Roman"/>
                <a:cs typeface="Times New Roman"/>
              </a:rPr>
              <a:t>w.</a:t>
            </a:r>
          </a:p>
          <a:p>
            <a:pPr lvl="1" eaLnBrk="1" hangingPunct="1"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lvl="1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The category decision is </a:t>
            </a:r>
            <a:r>
              <a:rPr lang="en-US" i="1" dirty="0">
                <a:latin typeface="Times New Roman"/>
                <a:cs typeface="Times New Roman"/>
              </a:rPr>
              <a:t>k=</a:t>
            </a:r>
            <a:r>
              <a:rPr lang="en-US" dirty="0" err="1">
                <a:latin typeface="Times New Roman"/>
                <a:cs typeface="Times New Roman"/>
              </a:rPr>
              <a:t>argmax</a:t>
            </a:r>
            <a:r>
              <a:rPr lang="en-US" baseline="-25000" dirty="0" err="1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 err="1"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x</a:t>
            </a:r>
            <a:r>
              <a:rPr lang="en-US" dirty="0" err="1">
                <a:latin typeface="Times New Roman"/>
                <a:cs typeface="Times New Roman"/>
              </a:rPr>
              <a:t>;</a:t>
            </a:r>
            <a:r>
              <a:rPr lang="en-US" b="1" dirty="0" err="1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(i.e., the maximum </a:t>
            </a:r>
            <a:r>
              <a:rPr lang="en-US" i="1" dirty="0" err="1"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133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5454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latin typeface="Times New Roman" charset="0"/>
                <a:cs typeface="Times New Roman" charset="0"/>
              </a:rPr>
              <a:t>The curse of Dimensionality</a:t>
            </a:r>
          </a:p>
        </p:txBody>
      </p:sp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609600" y="1447800"/>
            <a:ext cx="70866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 charset="0"/>
                <a:cs typeface="Times New Roman" charset="0"/>
              </a:rPr>
              <a:t>Feature extraction is one way to deal with this curse: </a:t>
            </a:r>
            <a:endParaRPr lang="en-US" sz="2800" dirty="0" smtClean="0">
              <a:latin typeface="Times New Roman" charset="0"/>
              <a:cs typeface="Times New Roman" charset="0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Feature </a:t>
            </a:r>
            <a:r>
              <a:rPr lang="en-US" dirty="0">
                <a:latin typeface="Times New Roman" charset="0"/>
                <a:cs typeface="Times New Roman" charset="0"/>
              </a:rPr>
              <a:t>extraction reduces the dimensionality of the </a:t>
            </a:r>
            <a:r>
              <a:rPr lang="en-US" dirty="0" smtClean="0">
                <a:latin typeface="Times New Roman" charset="0"/>
                <a:cs typeface="Times New Roman" charset="0"/>
              </a:rPr>
              <a:t>data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This </a:t>
            </a:r>
            <a:r>
              <a:rPr lang="en-US" dirty="0">
                <a:latin typeface="Times New Roman" charset="0"/>
                <a:cs typeface="Times New Roman" charset="0"/>
              </a:rPr>
              <a:t>reduces the size of the required training </a:t>
            </a:r>
            <a:r>
              <a:rPr lang="en-US" dirty="0" smtClean="0">
                <a:latin typeface="Times New Roman" charset="0"/>
                <a:cs typeface="Times New Roman" charset="0"/>
              </a:rPr>
              <a:t>set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Feature </a:t>
            </a:r>
            <a:r>
              <a:rPr lang="en-US" dirty="0">
                <a:latin typeface="Times New Roman" charset="0"/>
                <a:cs typeface="Times New Roman" charset="0"/>
              </a:rPr>
              <a:t>extraction recognizes that most </a:t>
            </a:r>
            <a:r>
              <a:rPr lang="en-US" dirty="0" smtClean="0">
                <a:latin typeface="Times New Roman" charset="0"/>
                <a:cs typeface="Times New Roman" charset="0"/>
              </a:rPr>
              <a:t>data actually </a:t>
            </a:r>
            <a:r>
              <a:rPr lang="en-US" dirty="0">
                <a:latin typeface="Times New Roman" charset="0"/>
                <a:cs typeface="Times New Roman" charset="0"/>
              </a:rPr>
              <a:t>lies on a lower-dimensional manifold of </a:t>
            </a:r>
            <a:r>
              <a:rPr lang="en-US" dirty="0" smtClean="0">
                <a:latin typeface="Times New Roman" charset="0"/>
                <a:cs typeface="Times New Roman" charset="0"/>
              </a:rPr>
              <a:t>the "</a:t>
            </a:r>
            <a:r>
              <a:rPr lang="en-US" dirty="0">
                <a:latin typeface="Times New Roman" charset="0"/>
                <a:cs typeface="Times New Roman" charset="0"/>
              </a:rPr>
              <a:t>ambient space." </a:t>
            </a:r>
          </a:p>
          <a:p>
            <a:pPr>
              <a:spcBef>
                <a:spcPts val="600"/>
              </a:spcBef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Statistical Pattern Recognition:</a:t>
            </a:r>
            <a:b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Classification vs. Regression</a:t>
            </a:r>
            <a:endParaRPr lang="en-US" sz="40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These examples are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classification problems</a:t>
            </a:r>
          </a:p>
          <a:p>
            <a:pPr eaLnBrk="1" hangingPunct="1">
              <a:lnSpc>
                <a:spcPct val="90000"/>
              </a:lnSpc>
            </a:pPr>
            <a:endParaRPr lang="en-US" sz="2400" i="1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This is in contrast to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regression problems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The output is the value of a </a:t>
            </a:r>
            <a:r>
              <a:rPr lang="en-US" sz="2400" i="1">
                <a:latin typeface="Times New Roman" charset="0"/>
                <a:ea typeface="ＭＳ Ｐゴシック" charset="0"/>
              </a:rPr>
              <a:t>continuous variable</a:t>
            </a:r>
            <a:r>
              <a:rPr lang="en-US" sz="2400">
                <a:latin typeface="Times New Roman" charset="0"/>
                <a:ea typeface="ＭＳ Ｐゴシック" charset="0"/>
              </a:rPr>
              <a:t>: exchange rates, amount of an emotion being expressed,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Or: The average of a random quantity.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Both of these (classification and regression) are examples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function approximation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In classification, often we want the probability of class membership - a function approximation problem.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Statistical Pattern Recognition:</a:t>
            </a:r>
            <a:b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Classification vs. Regression</a:t>
            </a:r>
            <a:endParaRPr lang="en-US" sz="40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Usually, the data we are trying to approximate has: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Some underlying regularity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Some noise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Often, the function we are using to approximate the data is not from the same class as the one that generated the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There will be a </a:t>
            </a:r>
            <a:r>
              <a:rPr lang="en-US" sz="2400" i="1">
                <a:latin typeface="Times New Roman" charset="0"/>
                <a:ea typeface="ＭＳ Ｐゴシック" charset="0"/>
              </a:rPr>
              <a:t>loss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There will be parameters we are trying to fit to minimize the loss.</a:t>
            </a:r>
            <a:endParaRPr lang="en-US" sz="24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b="1">
                <a:latin typeface="Times New Roman" charset="0"/>
                <a:ea typeface="ＭＳ Ｐゴシック" charset="0"/>
                <a:cs typeface="ＭＳ Ｐゴシック" charset="0"/>
              </a:rPr>
              <a:t>A regression example: </a:t>
            </a:r>
            <a:br>
              <a:rPr lang="en-GB" sz="3600" b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GB" sz="3600" b="1">
                <a:latin typeface="Times New Roman" charset="0"/>
                <a:ea typeface="ＭＳ Ｐゴシック" charset="0"/>
                <a:cs typeface="ＭＳ Ｐゴシック" charset="0"/>
              </a:rPr>
              <a:t>Polynomial Curve Fitting	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4274" name="Content Placeholder 7" descr="Figure1.2.jpg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4800600" cy="3565525"/>
          </a:xfrm>
        </p:spPr>
      </p:pic>
      <p:pic>
        <p:nvPicPr>
          <p:cNvPr id="5427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602615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5791200"/>
            <a:ext cx="68647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Note: this is </a:t>
            </a:r>
            <a:r>
              <a:rPr lang="en-US" i="1" dirty="0">
                <a:latin typeface="Times New Roman" charset="0"/>
                <a:cs typeface="Arial" charset="0"/>
              </a:rPr>
              <a:t>linear </a:t>
            </a:r>
            <a:r>
              <a:rPr lang="en-US" dirty="0">
                <a:latin typeface="Times New Roman" charset="0"/>
                <a:cs typeface="Arial" charset="0"/>
              </a:rPr>
              <a:t>in the parameters </a:t>
            </a:r>
            <a:r>
              <a:rPr lang="en-US" i="1" dirty="0" smtClean="0">
                <a:latin typeface="Times New Roman" charset="0"/>
                <a:cs typeface="Arial" charset="0"/>
              </a:rPr>
              <a:t>w:</a:t>
            </a:r>
          </a:p>
          <a:p>
            <a:pPr algn="ctr" eaLnBrk="1" hangingPunct="1">
              <a:defRPr/>
            </a:pPr>
            <a:r>
              <a:rPr lang="en-US" dirty="0" smtClean="0">
                <a:latin typeface="Times New Roman" charset="0"/>
                <a:cs typeface="Arial" charset="0"/>
              </a:rPr>
              <a:t>We can use linear regression techniques to solve for </a:t>
            </a:r>
            <a:r>
              <a:rPr lang="en-US" i="1" dirty="0" smtClean="0">
                <a:latin typeface="Times New Roman" charset="0"/>
                <a:cs typeface="Arial" charset="0"/>
              </a:rPr>
              <a:t>w</a:t>
            </a:r>
            <a:endParaRPr lang="en-US" dirty="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Now, we need a loss function:</a:t>
            </a:r>
            <a:b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Sum-of-Squares Error Function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6322" name="Content Placeholder 3" descr="Figure1.3.jpg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209800"/>
            <a:ext cx="3505200" cy="2643188"/>
          </a:xfrm>
        </p:spPr>
      </p:pic>
      <p:pic>
        <p:nvPicPr>
          <p:cNvPr id="56323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34448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4800" y="4876800"/>
            <a:ext cx="87069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charset="0"/>
                <a:cs typeface="Arial" charset="0"/>
              </a:rPr>
              <a:t>Note that what we want to do is minimize this: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charset="0"/>
                <a:cs typeface="Arial" charset="0"/>
              </a:rPr>
              <a:t>	take the derivative and set it to 0.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charset="0"/>
                <a:cs typeface="Arial" charset="0"/>
              </a:rPr>
              <a:t>Since this is linear in the variables</a:t>
            </a:r>
            <a:r>
              <a:rPr lang="en-US" sz="2800" i="1" dirty="0" smtClean="0">
                <a:latin typeface="Times New Roman" charset="0"/>
                <a:cs typeface="Arial" charset="0"/>
              </a:rPr>
              <a:t>,</a:t>
            </a:r>
          </a:p>
          <a:p>
            <a:pPr eaLnBrk="1" hangingPunct="1">
              <a:defRPr/>
            </a:pPr>
            <a:r>
              <a:rPr lang="en-US" sz="2800" i="1" dirty="0" smtClean="0">
                <a:latin typeface="Times New Roman" charset="0"/>
                <a:cs typeface="Arial" charset="0"/>
              </a:rPr>
              <a:t> </a:t>
            </a:r>
            <a:r>
              <a:rPr lang="en-US" sz="2800" dirty="0">
                <a:latin typeface="Times New Roman" charset="0"/>
                <a:cs typeface="Arial" charset="0"/>
              </a:rPr>
              <a:t>this leads to a closed form </a:t>
            </a:r>
            <a:r>
              <a:rPr lang="en-US" sz="2800" dirty="0" smtClean="0">
                <a:latin typeface="Times New Roman" charset="0"/>
                <a:cs typeface="Arial" charset="0"/>
              </a:rPr>
              <a:t>solution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(more on that in the next lecture)</a:t>
            </a:r>
            <a:endParaRPr lang="en-US" sz="18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0</a:t>
            </a:r>
            <a:r>
              <a:rPr lang="en-GB" sz="4000" b="1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 Order Polynomial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0" name="Content Placeholder 3" descr="Figure1.4a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213" y="2163763"/>
            <a:ext cx="5037137" cy="360203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GB" sz="4000" b="1" baseline="30000">
                <a:latin typeface="Times New Roman" charset="0"/>
                <a:ea typeface="ＭＳ Ｐゴシック" charset="0"/>
                <a:cs typeface="ＭＳ Ｐゴシック" charset="0"/>
              </a:rPr>
              <a:t>st</a:t>
            </a: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 Order Polynomial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0418" name="Content Placeholder 3" descr="Figure1.4b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213" y="2163763"/>
            <a:ext cx="5037137" cy="360203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GB" sz="4000" b="1" baseline="30000">
                <a:latin typeface="Times New Roman" charset="0"/>
                <a:ea typeface="ＭＳ Ｐゴシック" charset="0"/>
                <a:cs typeface="ＭＳ Ｐゴシック" charset="0"/>
              </a:rPr>
              <a:t>rd</a:t>
            </a: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 Order Polynomial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2466" name="Content Placeholder 3" descr="Figure1.4c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213" y="2163763"/>
            <a:ext cx="5037137" cy="360203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Statistical Pattern Recognition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828800"/>
            <a:ext cx="8686800" cy="23622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CSE 253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Complementary courses, different content: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Anything taught by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Manmohan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Chandraker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Hao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Su,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Kamalika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Chaudhury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Sanjoy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Dasgupta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Yoav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Freund, Julian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McAuley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Lawrence Saul,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Zhuowen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Tu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(Cog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Sci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or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Nuno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Vasconcelos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(ECE)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Related courses taught by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Virginia de Sa 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CogSci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Ndapa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Nakashole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Laurel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Riek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9</a:t>
            </a:r>
            <a:r>
              <a:rPr lang="en-GB" sz="4000" b="1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 Order Polynomial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4514" name="Content Placeholder 3" descr="Figure1.4d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4724400" cy="3378200"/>
          </a:xfrm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4800600"/>
            <a:ext cx="7881938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charset="0"/>
                <a:cs typeface="Arial" charset="0"/>
              </a:rPr>
              <a:t>Note, we have fit the training data </a:t>
            </a:r>
            <a:r>
              <a:rPr lang="en-US" i="1" dirty="0">
                <a:latin typeface="Times New Roman" charset="0"/>
                <a:cs typeface="Arial" charset="0"/>
              </a:rPr>
              <a:t>perfectly.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charset="0"/>
                <a:cs typeface="Arial" charset="0"/>
              </a:rPr>
              <a:t>But we would like the solution to </a:t>
            </a:r>
            <a:r>
              <a:rPr lang="en-US" i="1" dirty="0">
                <a:latin typeface="Times New Roman" charset="0"/>
                <a:cs typeface="Arial" charset="0"/>
              </a:rPr>
              <a:t>generalize</a:t>
            </a:r>
            <a:r>
              <a:rPr lang="en-US" dirty="0">
                <a:latin typeface="Times New Roman" charset="0"/>
                <a:cs typeface="Arial" charset="0"/>
              </a:rPr>
              <a:t> to new examples,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charset="0"/>
                <a:cs typeface="Arial" charset="0"/>
              </a:rPr>
              <a:t>and here we are fitting the noise!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The problem: Over-fitting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562" name="Content Placeholder 3" descr="Figure1.5.jpg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5254625" cy="3833813"/>
          </a:xfrm>
        </p:spPr>
      </p:pic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1219200" y="5486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>
                <a:latin typeface="Times New Roman" charset="0"/>
              </a:rPr>
              <a:t>Root-Mean-Square (RMS) Error:</a:t>
            </a:r>
          </a:p>
        </p:txBody>
      </p:sp>
      <p:pic>
        <p:nvPicPr>
          <p:cNvPr id="66564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86400"/>
            <a:ext cx="24463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The Polynomial Coefficients   </a:t>
            </a:r>
            <a:endParaRPr lang="en-GB" sz="4000" b="1">
              <a:latin typeface="cmmi10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0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600200"/>
            <a:ext cx="671512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Effects of Data Set Size 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8" name="Picture 5" descr="Figure1.6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209800"/>
            <a:ext cx="533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457200" y="1524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>
                <a:latin typeface="Times New Roman" charset="0"/>
              </a:rPr>
              <a:t>9</a:t>
            </a:r>
            <a:r>
              <a:rPr lang="en-GB" baseline="30000">
                <a:latin typeface="Times New Roman" charset="0"/>
              </a:rPr>
              <a:t>th</a:t>
            </a:r>
            <a:r>
              <a:rPr lang="en-GB">
                <a:latin typeface="Times New Roman" charset="0"/>
              </a:rPr>
              <a:t> Order Polynomial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Effects of Data Set Size 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2706" name="Content Placeholder 8" descr="Figure1.6b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225" y="2209800"/>
            <a:ext cx="5334000" cy="3962400"/>
          </a:xfrm>
        </p:spPr>
      </p:pic>
      <p:sp>
        <p:nvSpPr>
          <p:cNvPr id="72707" name="TextBox 10"/>
          <p:cNvSpPr txBox="1">
            <a:spLocks noChangeArrowheads="1"/>
          </p:cNvSpPr>
          <p:nvPr/>
        </p:nvSpPr>
        <p:spPr bwMode="auto">
          <a:xfrm>
            <a:off x="457200" y="1524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>
                <a:latin typeface="Times New Roman" charset="0"/>
              </a:rPr>
              <a:t>9</a:t>
            </a:r>
            <a:r>
              <a:rPr lang="en-GB" baseline="30000">
                <a:latin typeface="Times New Roman" charset="0"/>
              </a:rPr>
              <a:t>th</a:t>
            </a:r>
            <a:r>
              <a:rPr lang="en-GB">
                <a:latin typeface="Times New Roman" charset="0"/>
              </a:rPr>
              <a:t> Order Polynomial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 to deal with overfitting?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The best way: </a:t>
            </a:r>
            <a:r>
              <a:rPr lang="en-US" sz="24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Get more data!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(Or, manufacture more data...)</a:t>
            </a:r>
            <a:endParaRPr lang="en-US" sz="2400" i="1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Otherwise, to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eliminate 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overfitting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one idea it to use “Occam’s (or Ockham’s) Razor”: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 simplest hypothesis is the best.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Applying this to a model, we change our objective function: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Minimize J=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E+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λ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where E is the error and C is a measure of model complexity.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This is called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regularization.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In neural networks, for example, we might use: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C = w</a:t>
            </a:r>
            <a:r>
              <a:rPr lang="en-US" sz="24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/ (w</a:t>
            </a:r>
            <a:r>
              <a:rPr lang="en-US" sz="24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(Penalizes big weights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very little,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small weights are eliminated.)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How do we prevent overfitting? Regularization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4294967295"/>
          </p:nvPr>
        </p:nvSpPr>
        <p:spPr>
          <a:xfrm>
            <a:off x="685800" y="2189163"/>
            <a:ext cx="7772400" cy="3906837"/>
          </a:xfrm>
        </p:spPr>
        <p:txBody>
          <a:bodyPr/>
          <a:lstStyle/>
          <a:p>
            <a:pPr eaLnBrk="1" hangingPunct="1"/>
            <a:r>
              <a:rPr lang="en-GB" sz="2400">
                <a:latin typeface="Times New Roman" charset="0"/>
                <a:ea typeface="ＭＳ Ｐゴシック" charset="0"/>
                <a:cs typeface="ＭＳ Ｐゴシック" charset="0"/>
              </a:rPr>
              <a:t>Penalize large coefficient values</a:t>
            </a:r>
          </a:p>
        </p:txBody>
      </p:sp>
      <p:pic>
        <p:nvPicPr>
          <p:cNvPr id="76803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67818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Regularization:</a:t>
            </a:r>
            <a:b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GB" sz="2800" b="1">
                <a:latin typeface="Times New Roman" charset="0"/>
                <a:ea typeface="ＭＳ Ｐゴシック" charset="0"/>
                <a:cs typeface="ＭＳ Ｐゴシック" charset="0"/>
              </a:rPr>
              <a:t>(9</a:t>
            </a:r>
            <a:r>
              <a:rPr lang="en-GB" sz="2800" b="1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GB" sz="2800" b="1">
                <a:latin typeface="Times New Roman" charset="0"/>
                <a:ea typeface="ＭＳ Ｐゴシック" charset="0"/>
                <a:cs typeface="ＭＳ Ｐゴシック" charset="0"/>
              </a:rPr>
              <a:t> order polynomial) </a:t>
            </a:r>
            <a:endParaRPr lang="en-GB" sz="28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850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17986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5" descr="Figure1.7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21000"/>
            <a:ext cx="533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extBox 1"/>
          <p:cNvSpPr txBox="1">
            <a:spLocks noChangeArrowheads="1"/>
          </p:cNvSpPr>
          <p:nvPr/>
        </p:nvSpPr>
        <p:spPr bwMode="auto">
          <a:xfrm>
            <a:off x="3886200" y="2362200"/>
            <a:ext cx="2090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(.00000015)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Regularization:</a:t>
            </a:r>
            <a:b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GB" sz="2800" b="1">
                <a:latin typeface="Times New Roman" charset="0"/>
                <a:ea typeface="ＭＳ Ｐゴシック" charset="0"/>
                <a:cs typeface="ＭＳ Ｐゴシック" charset="0"/>
              </a:rPr>
              <a:t>(9</a:t>
            </a:r>
            <a:r>
              <a:rPr lang="en-GB" sz="2800" b="1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GB" sz="2800" b="1">
                <a:latin typeface="Times New Roman" charset="0"/>
                <a:ea typeface="ＭＳ Ｐゴシック" charset="0"/>
                <a:cs typeface="ＭＳ Ｐゴシック" charset="0"/>
              </a:rPr>
              <a:t> order polynomial)  </a:t>
            </a:r>
            <a:endParaRPr lang="en-GB" sz="28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0898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13398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5" descr="Figure1.7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308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1"/>
          <p:cNvSpPr txBox="1">
            <a:spLocks noChangeArrowheads="1"/>
          </p:cNvSpPr>
          <p:nvPr/>
        </p:nvSpPr>
        <p:spPr bwMode="auto">
          <a:xfrm>
            <a:off x="3886200" y="2057400"/>
            <a:ext cx="893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</a:t>
            </a:r>
            <a:r>
              <a:rPr lang="el-GR"/>
              <a:t>λ</a:t>
            </a:r>
            <a:r>
              <a:rPr lang="en-US"/>
              <a:t>=1)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Regularization:           vs. 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946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0"/>
            <a:ext cx="6080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62000"/>
            <a:ext cx="952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7" descr="Figure1.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00225"/>
            <a:ext cx="525462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imes New Roman" charset="0"/>
                <a:ea typeface="ＭＳ Ｐゴシック" charset="0"/>
                <a:cs typeface="ＭＳ Ｐゴシック" charset="0"/>
              </a:rPr>
              <a:t>Outline of today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Pattern recognition: Some examples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Classification vs. Regression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Pre-processing and feature extraction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Polynomial curve fitting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Model complexity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Polynomial Coefficients   </a:t>
            </a:r>
            <a:endParaRPr lang="en-GB" sz="4000" b="1">
              <a:latin typeface="cmmi10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499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00200"/>
            <a:ext cx="6149975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 to deal with overfitting?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The best way: </a:t>
            </a:r>
            <a:r>
              <a:rPr lang="en-US" sz="28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Get more data!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(Or, manufacture more data...)</a:t>
            </a:r>
            <a:endParaRPr lang="en-US" sz="2800" i="1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Minimize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J=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E+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λ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where E is the error and C is a measure of model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complexity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Early stopping: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Have a hold out set (some fraction of the training set) – this is a stand-in for the unseen test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Use the remaining portion of the training set to change the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Watch the error on the holdout set and stop when it starts to rise.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Statistical Pattern Recognition: </a:t>
            </a:r>
            <a:b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Pre-processing and feature extraction</a:t>
            </a:r>
            <a:endParaRPr lang="en-US" sz="4000">
              <a:latin typeface="Times New Roman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7042" name="TextBox 2"/>
          <p:cNvSpPr txBox="1">
            <a:spLocks noChangeArrowheads="1"/>
          </p:cNvSpPr>
          <p:nvPr/>
        </p:nvSpPr>
        <p:spPr bwMode="auto">
          <a:xfrm>
            <a:off x="304800" y="1752600"/>
            <a:ext cx="86868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• </a:t>
            </a:r>
            <a:r>
              <a:rPr lang="en-US" sz="2800">
                <a:latin typeface="Times New Roman" charset="0"/>
                <a:cs typeface="Times New Roman" charset="0"/>
              </a:rPr>
              <a:t>Pattern classsification is usually a multi-step process: 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Times New Roman" charset="0"/>
                <a:cs typeface="Times New Roman" charset="0"/>
              </a:rPr>
              <a:t>• Preprocessing (normalization, feature extraction) 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Times New Roman" charset="0"/>
                <a:cs typeface="Times New Roman" charset="0"/>
              </a:rPr>
              <a:t>• processing by the neural network 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Times New Roman" charset="0"/>
                <a:cs typeface="Times New Roman" charset="0"/>
              </a:rPr>
              <a:t>• possible post-processing of the network output.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Statistical Pattern Recognition: </a:t>
            </a:r>
            <a:b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Pre-processing and feature extraction</a:t>
            </a:r>
            <a:endParaRPr lang="en-US" sz="4000">
              <a:latin typeface="Times New Roman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9090" name="TextBox 2"/>
          <p:cNvSpPr txBox="1">
            <a:spLocks noChangeArrowheads="1"/>
          </p:cNvSpPr>
          <p:nvPr/>
        </p:nvSpPr>
        <p:spPr bwMode="auto">
          <a:xfrm>
            <a:off x="-8467" y="1447800"/>
            <a:ext cx="9144000" cy="632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2800" dirty="0" smtClean="0">
                <a:latin typeface="Times New Roman" charset="0"/>
                <a:cs typeface="Times New Roman" charset="0"/>
              </a:rPr>
              <a:t>For </a:t>
            </a:r>
            <a:r>
              <a:rPr lang="en-US" sz="2800" dirty="0">
                <a:latin typeface="Times New Roman" charset="0"/>
                <a:cs typeface="Times New Roman" charset="0"/>
              </a:rPr>
              <a:t>example, in face recognition, 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in the bad old days, before deep nets, we first: 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Normalize </a:t>
            </a:r>
            <a:r>
              <a:rPr lang="en-US" dirty="0">
                <a:latin typeface="Times New Roman" charset="0"/>
                <a:cs typeface="Times New Roman" charset="0"/>
              </a:rPr>
              <a:t>the brightness (and possibly variance) of the </a:t>
            </a:r>
            <a:r>
              <a:rPr lang="en-US" dirty="0" smtClean="0">
                <a:latin typeface="Times New Roman" charset="0"/>
                <a:cs typeface="Times New Roman" charset="0"/>
              </a:rPr>
              <a:t>image.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Find </a:t>
            </a:r>
            <a:r>
              <a:rPr lang="en-US" dirty="0">
                <a:latin typeface="Times New Roman" charset="0"/>
                <a:cs typeface="Times New Roman" charset="0"/>
              </a:rPr>
              <a:t>particular feature points in the image (mouth, eyes) </a:t>
            </a:r>
            <a:endParaRPr lang="en-US" dirty="0" smtClean="0">
              <a:latin typeface="Times New Roman" charset="0"/>
              <a:cs typeface="Times New Roman" charset="0"/>
            </a:endParaRP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N</a:t>
            </a:r>
            <a:r>
              <a:rPr lang="en-US" dirty="0" smtClean="0">
                <a:latin typeface="Times New Roman" charset="0"/>
                <a:cs typeface="Times New Roman" charset="0"/>
              </a:rPr>
              <a:t>ormalize </a:t>
            </a:r>
            <a:r>
              <a:rPr lang="en-US" dirty="0">
                <a:latin typeface="Times New Roman" charset="0"/>
                <a:cs typeface="Times New Roman" charset="0"/>
              </a:rPr>
              <a:t>these features to fixed positions (translation, size invariance) </a:t>
            </a:r>
            <a:endParaRPr lang="en-US" dirty="0" smtClean="0">
              <a:latin typeface="Times New Roman" charset="0"/>
              <a:cs typeface="Times New Roman" charset="0"/>
            </a:endParaRP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C</a:t>
            </a:r>
            <a:r>
              <a:rPr lang="en-US" dirty="0" smtClean="0">
                <a:latin typeface="Times New Roman" charset="0"/>
                <a:cs typeface="Times New Roman" charset="0"/>
              </a:rPr>
              <a:t>rop </a:t>
            </a:r>
            <a:r>
              <a:rPr lang="en-US" dirty="0">
                <a:latin typeface="Times New Roman" charset="0"/>
                <a:cs typeface="Times New Roman" charset="0"/>
              </a:rPr>
              <a:t>the image (eliminate irrelevant features) </a:t>
            </a:r>
            <a:endParaRPr lang="en-US" dirty="0" smtClean="0">
              <a:latin typeface="Times New Roman" charset="0"/>
              <a:cs typeface="Times New Roman" charset="0"/>
            </a:endParaRP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Extract </a:t>
            </a:r>
            <a:r>
              <a:rPr lang="en-US" dirty="0">
                <a:latin typeface="Times New Roman" charset="0"/>
                <a:cs typeface="Times New Roman" charset="0"/>
              </a:rPr>
              <a:t>features from the </a:t>
            </a:r>
            <a:r>
              <a:rPr lang="en-US" dirty="0" smtClean="0">
                <a:latin typeface="Times New Roman" charset="0"/>
                <a:cs typeface="Times New Roman" charset="0"/>
              </a:rPr>
              <a:t>resulting image for processing by the neural network (e.g., Gabor filtering followed by PCA).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>
                <a:latin typeface="Times New Roman" charset="0"/>
                <a:cs typeface="Times New Roman" charset="0"/>
              </a:rPr>
              <a:t>Use a linear classifier on the result (e.g.,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softmax</a:t>
            </a:r>
            <a:r>
              <a:rPr lang="en-US" dirty="0" smtClean="0">
                <a:latin typeface="Times New Roman" charset="0"/>
                <a:cs typeface="Times New Roman" charset="0"/>
              </a:rPr>
              <a:t> regression)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800" dirty="0" smtClean="0">
                <a:latin typeface="Times New Roman" charset="0"/>
                <a:cs typeface="Times New Roman" charset="0"/>
              </a:rPr>
              <a:t>This is what computer vision did for the 50 years or so before 2012.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endParaRPr lang="en-US" sz="2800" dirty="0" smtClean="0">
              <a:latin typeface="Times New Roman" charset="0"/>
              <a:cs typeface="Times New Roman" charset="0"/>
            </a:endParaRPr>
          </a:p>
          <a:p>
            <a:pPr lvl="1">
              <a:spcBef>
                <a:spcPts val="12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Statistical Pattern Recognition: </a:t>
            </a:r>
            <a:b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4000" baseline="30000">
                <a:latin typeface="Times New Roman" charset="0"/>
                <a:ea typeface="ＭＳ Ｐゴシック" charset="0"/>
                <a:cs typeface="Times New Roman" charset="0"/>
              </a:rPr>
              <a:t>Pre-processing and feature extraction</a:t>
            </a:r>
            <a:endParaRPr lang="en-US" sz="4000">
              <a:latin typeface="Times New Roman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9090" name="TextBox 2"/>
          <p:cNvSpPr txBox="1">
            <a:spLocks noChangeArrowheads="1"/>
          </p:cNvSpPr>
          <p:nvPr/>
        </p:nvSpPr>
        <p:spPr bwMode="auto">
          <a:xfrm>
            <a:off x="0" y="1752600"/>
            <a:ext cx="9144000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 charset="0"/>
                <a:cs typeface="Times New Roman" charset="0"/>
              </a:rPr>
              <a:t>Nowadays, with deep nets, we might just subtract the mean of the pixels, and divide by the standard deviation (</a:t>
            </a:r>
            <a:r>
              <a:rPr lang="en-US" sz="2800" i="1" dirty="0" smtClean="0">
                <a:latin typeface="Times New Roman" charset="0"/>
                <a:cs typeface="Times New Roman" charset="0"/>
              </a:rPr>
              <a:t>z-scoring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)</a:t>
            </a:r>
          </a:p>
          <a:p>
            <a:endParaRPr lang="en-US" sz="2800" dirty="0" smtClean="0">
              <a:latin typeface="Times New Roman" charset="0"/>
              <a:cs typeface="Times New Roman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 charset="0"/>
                <a:cs typeface="Times New Roman" charset="0"/>
              </a:rPr>
              <a:t>Or just subtract the mean over the whole dataset.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 charset="0"/>
              <a:cs typeface="Times New Roman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 charset="0"/>
                <a:cs typeface="Times New Roman" charset="0"/>
              </a:rPr>
              <a:t>Then we let the deep network </a:t>
            </a:r>
            <a:r>
              <a:rPr lang="en-US" sz="2800" i="1" dirty="0" smtClean="0">
                <a:latin typeface="Times New Roman" charset="0"/>
                <a:cs typeface="Times New Roman" charset="0"/>
              </a:rPr>
              <a:t>learn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 the features.</a:t>
            </a:r>
            <a:endParaRPr lang="en-US" sz="28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0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Box 2"/>
          <p:cNvSpPr txBox="1">
            <a:spLocks noChangeArrowheads="1"/>
          </p:cNvSpPr>
          <p:nvPr/>
        </p:nvSpPr>
        <p:spPr bwMode="auto">
          <a:xfrm>
            <a:off x="1828800" y="304800"/>
            <a:ext cx="4787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>
                <a:latin typeface="Times New Roman" charset="0"/>
                <a:cs typeface="Times New Roman" charset="0"/>
              </a:rPr>
              <a:t>Final Points/Summary</a:t>
            </a:r>
          </a:p>
        </p:txBody>
      </p:sp>
      <p:sp>
        <p:nvSpPr>
          <p:cNvPr id="92162" name="TextBox 3"/>
          <p:cNvSpPr txBox="1">
            <a:spLocks noChangeArrowheads="1"/>
          </p:cNvSpPr>
          <p:nvPr/>
        </p:nvSpPr>
        <p:spPr bwMode="auto">
          <a:xfrm>
            <a:off x="533400" y="990600"/>
            <a:ext cx="8610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Neural networks are function </a:t>
            </a:r>
            <a:r>
              <a:rPr lang="en-US" dirty="0" err="1">
                <a:latin typeface="Times New Roman" charset="0"/>
                <a:cs typeface="Times New Roman" charset="0"/>
              </a:rPr>
              <a:t>approximators</a:t>
            </a:r>
            <a:r>
              <a:rPr lang="en-US" dirty="0">
                <a:latin typeface="Times New Roman" charset="0"/>
                <a:cs typeface="Times New Roman" charset="0"/>
              </a:rPr>
              <a:t> that can do both classification and regression: This class focuses on classification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Logistic regression and linear regression are examples of very simple neural networks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Regression is trying to fit a function as closely as possible, while generalizing well to new points.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Classifiers create </a:t>
            </a:r>
            <a:r>
              <a:rPr lang="en-US" i="1" dirty="0">
                <a:latin typeface="Times New Roman" charset="0"/>
                <a:cs typeface="Times New Roman" charset="0"/>
              </a:rPr>
              <a:t>decision boundaries,</a:t>
            </a:r>
            <a:r>
              <a:rPr lang="en-US" dirty="0">
                <a:latin typeface="Times New Roman" charset="0"/>
                <a:cs typeface="Times New Roman" charset="0"/>
              </a:rPr>
              <a:t> such as a line, that separate classes in a feature space.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Pattern recognition involves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Extracting features from the input to reduce dimensionality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The resulting function returns a value that could be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A real number in the case of regression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latin typeface="Times New Roman" charset="0"/>
                <a:cs typeface="Times New Roman" charset="0"/>
              </a:rPr>
              <a:t>A probability of being in a category, or a hard decision, in the case of classification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Box 2"/>
          <p:cNvSpPr txBox="1">
            <a:spLocks noChangeArrowheads="1"/>
          </p:cNvSpPr>
          <p:nvPr/>
        </p:nvSpPr>
        <p:spPr bwMode="auto">
          <a:xfrm>
            <a:off x="1828800" y="304800"/>
            <a:ext cx="4787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>
                <a:latin typeface="Times New Roman" charset="0"/>
                <a:cs typeface="Times New Roman" charset="0"/>
              </a:rPr>
              <a:t>Final Points/Summary</a:t>
            </a:r>
          </a:p>
        </p:txBody>
      </p:sp>
      <p:sp>
        <p:nvSpPr>
          <p:cNvPr id="93186" name="TextBox 3"/>
          <p:cNvSpPr txBox="1">
            <a:spLocks noChangeArrowheads="1"/>
          </p:cNvSpPr>
          <p:nvPr/>
        </p:nvSpPr>
        <p:spPr bwMode="auto">
          <a:xfrm>
            <a:off x="533400" y="9906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Typical confusion:</a:t>
            </a:r>
          </a:p>
          <a:p>
            <a:pPr lvl="1"/>
            <a:endParaRPr lang="en-US">
              <a:latin typeface="Times New Roman" charset="0"/>
              <a:cs typeface="Times New Roman" charset="0"/>
            </a:endParaRPr>
          </a:p>
          <a:p>
            <a:pPr lvl="1"/>
            <a:r>
              <a:rPr lang="en-US">
                <a:latin typeface="Times New Roman" charset="0"/>
                <a:cs typeface="Times New Roman" charset="0"/>
              </a:rPr>
              <a:t>Logistic regression is called </a:t>
            </a:r>
            <a:r>
              <a:rPr lang="en-US" i="1">
                <a:latin typeface="Times New Roman" charset="0"/>
                <a:cs typeface="Times New Roman" charset="0"/>
              </a:rPr>
              <a:t>regression</a:t>
            </a:r>
            <a:r>
              <a:rPr lang="en-US">
                <a:latin typeface="Times New Roman" charset="0"/>
                <a:cs typeface="Times New Roman" charset="0"/>
              </a:rPr>
              <a:t> because you are fitting a continuous function that is the probability of being in a category – so we use it for </a:t>
            </a:r>
            <a:r>
              <a:rPr lang="en-US" i="1">
                <a:latin typeface="Times New Roman" charset="0"/>
                <a:cs typeface="Times New Roman" charset="0"/>
              </a:rPr>
              <a:t>classification</a:t>
            </a:r>
            <a:r>
              <a:rPr lang="en-US">
                <a:latin typeface="Times New Roman" charset="0"/>
                <a:cs typeface="Times New Roman" charset="0"/>
              </a:rPr>
              <a:t>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Box 2"/>
          <p:cNvSpPr txBox="1">
            <a:spLocks noChangeArrowheads="1"/>
          </p:cNvSpPr>
          <p:nvPr/>
        </p:nvSpPr>
        <p:spPr bwMode="auto">
          <a:xfrm>
            <a:off x="1905000" y="228600"/>
            <a:ext cx="4787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>
                <a:latin typeface="Times New Roman" charset="0"/>
                <a:cs typeface="Times New Roman" charset="0"/>
              </a:rPr>
              <a:t>Final Points/Summary</a:t>
            </a:r>
          </a:p>
        </p:txBody>
      </p:sp>
      <p:sp>
        <p:nvSpPr>
          <p:cNvPr id="94210" name="TextBox 3"/>
          <p:cNvSpPr txBox="1">
            <a:spLocks noChangeArrowheads="1"/>
          </p:cNvSpPr>
          <p:nvPr/>
        </p:nvSpPr>
        <p:spPr bwMode="auto">
          <a:xfrm>
            <a:off x="381000" y="990600"/>
            <a:ext cx="8610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Since there is usually noisy data, we will make errors. Our goal is to minimize them.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We achieve this by defining an objective function (a.k.a. a loss or cost function), such as sum-squared error that when minimized, minimizes errors in some sense.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However, we can’t just minimize errors on the training set! This can lead to overfitting (as in the case of the 9</a:t>
            </a:r>
            <a:r>
              <a:rPr lang="en-US" baseline="30000">
                <a:latin typeface="Times New Roman" charset="0"/>
                <a:cs typeface="Times New Roman" charset="0"/>
              </a:rPr>
              <a:t>th</a:t>
            </a:r>
            <a:r>
              <a:rPr lang="en-US">
                <a:latin typeface="Times New Roman" charset="0"/>
                <a:cs typeface="Times New Roman" charset="0"/>
              </a:rPr>
              <a:t> order polynomial, which reduces errors to 0 on the training set).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To deal with overfitting, we can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Get more data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Penalize complexity of our function approximator (regularization)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Times New Roman" charset="0"/>
                <a:cs typeface="Times New Roman" charset="0"/>
              </a:rPr>
              <a:t>Use a hold-out set as a stand-in for the unseen test set, and (for example) choose the complexity of our model based on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The standard example:</a:t>
            </a:r>
            <a:b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Handwritten digits (MNIST)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2770" name="Content Placeholder 3" descr="Figure1.1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8305800" cy="35321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153400" cy="1143000"/>
          </a:xfrm>
        </p:spPr>
        <p:txBody>
          <a:bodyPr/>
          <a:lstStyle/>
          <a:p>
            <a:pPr eaLnBrk="1" hangingPunct="1"/>
            <a:r>
              <a:rPr lang="en-GB" sz="4000" b="1">
                <a:latin typeface="Times New Roman" charset="0"/>
                <a:ea typeface="ＭＳ Ｐゴシック" charset="0"/>
                <a:cs typeface="ＭＳ Ｐゴシック" charset="0"/>
              </a:rPr>
              <a:t>Facial Expression &amp; Identity</a:t>
            </a:r>
            <a:endParaRPr lang="en-GB" sz="4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4818" name="Picture 3" descr="pofa-ex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7239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9" name="Group 16"/>
          <p:cNvGrpSpPr>
            <a:grpSpLocks/>
          </p:cNvGrpSpPr>
          <p:nvPr/>
        </p:nvGrpSpPr>
        <p:grpSpPr bwMode="auto">
          <a:xfrm>
            <a:off x="7467600" y="533400"/>
            <a:ext cx="1012825" cy="6019800"/>
            <a:chOff x="4992" y="288"/>
            <a:chExt cx="638" cy="3792"/>
          </a:xfrm>
        </p:grpSpPr>
        <p:pic>
          <p:nvPicPr>
            <p:cNvPr id="34820" name="Picture 12" descr="face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2" y="288"/>
              <a:ext cx="63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1" name="Picture 13" descr="face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2" y="1248"/>
              <a:ext cx="63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14" descr="face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2" y="2208"/>
              <a:ext cx="63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15" descr="face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2" y="3168"/>
              <a:ext cx="63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 dirty="0">
                <a:latin typeface="Times New Roman" charset="0"/>
              </a:rPr>
              <a:t>Speech recognition</a:t>
            </a:r>
          </a:p>
        </p:txBody>
      </p:sp>
      <p:grpSp>
        <p:nvGrpSpPr>
          <p:cNvPr id="36866" name="Group 5"/>
          <p:cNvGrpSpPr>
            <a:grpSpLocks/>
          </p:cNvGrpSpPr>
          <p:nvPr/>
        </p:nvGrpSpPr>
        <p:grpSpPr bwMode="auto">
          <a:xfrm>
            <a:off x="990600" y="1143000"/>
            <a:ext cx="6553200" cy="4146550"/>
            <a:chOff x="624" y="720"/>
            <a:chExt cx="4128" cy="2612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" t="33000" b="13499"/>
            <a:stretch>
              <a:fillRect/>
            </a:stretch>
          </p:blipFill>
          <p:spPr bwMode="auto">
            <a:xfrm>
              <a:off x="1104" y="720"/>
              <a:ext cx="2685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936" y="1008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936" y="2208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3200">
                <a:solidFill>
                  <a:srgbClr val="000000"/>
                </a:solidFill>
              </a:endParaRP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-5400000">
              <a:off x="318" y="1506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solidFill>
                    <a:srgbClr val="000000"/>
                  </a:solidFill>
                </a:rPr>
                <a:t>Frequency</a:t>
              </a: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876" name="Group 10"/>
            <p:cNvGrpSpPr>
              <a:grpSpLocks/>
            </p:cNvGrpSpPr>
            <p:nvPr/>
          </p:nvGrpSpPr>
          <p:grpSpPr bwMode="auto">
            <a:xfrm>
              <a:off x="1104" y="1776"/>
              <a:ext cx="2685" cy="1556"/>
              <a:chOff x="1098" y="2236"/>
              <a:chExt cx="2685" cy="1556"/>
            </a:xfrm>
          </p:grpSpPr>
          <p:pic>
            <p:nvPicPr>
              <p:cNvPr id="20491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666" r="45959" b="14166"/>
              <a:stretch>
                <a:fillRect/>
              </a:stretch>
            </p:blipFill>
            <p:spPr bwMode="auto">
              <a:xfrm>
                <a:off x="1098" y="2236"/>
                <a:ext cx="2685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1951" y="2465"/>
                <a:ext cx="1" cy="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1104" y="3168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1419" tIns="45710" rIns="91419" bIns="45710">
                <a:spAutoFit/>
              </a:bodyPr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</a:rPr>
                  <a:t>100 ms</a:t>
                </a:r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H="1">
                <a:off x="1776" y="3120"/>
                <a:ext cx="288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2167" y="2465"/>
                <a:ext cx="1" cy="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1680" y="3561"/>
                <a:ext cx="14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>
                    <a:solidFill>
                      <a:srgbClr val="000000"/>
                    </a:solidFill>
                  </a:rPr>
                  <a:t>Time (milliseconds)</a:t>
                </a:r>
              </a:p>
            </p:txBody>
          </p:sp>
        </p:grp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85800" y="5334000"/>
            <a:ext cx="7620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Requires subtle temporal information: Note these wave forms are nearly </a:t>
            </a:r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identical</a:t>
            </a:r>
            <a:r>
              <a:rPr lang="en-US" dirty="0">
                <a:latin typeface="Times New Roman" charset="0"/>
              </a:rPr>
              <a:t> except for the artificially inserted gap! </a:t>
            </a:r>
          </a:p>
        </p:txBody>
      </p:sp>
      <p:pic>
        <p:nvPicPr>
          <p:cNvPr id="20" name="74463712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0200"/>
            <a:ext cx="692150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1FFF52E1.WAV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3535363"/>
            <a:ext cx="620712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9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>
                <a:latin typeface="Times New Roman" charset="0"/>
              </a:rPr>
              <a:t>A simpler example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2590800"/>
            <a:ext cx="7239000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 </a:t>
            </a:r>
            <a:r>
              <a:rPr lang="en-US" sz="2800" dirty="0">
                <a:latin typeface="Times New Roman" charset="0"/>
              </a:rPr>
              <a:t>Distinguish handwritten “</a:t>
            </a:r>
            <a:r>
              <a:rPr lang="en-US" sz="2800" dirty="0" err="1">
                <a:latin typeface="Times New Roman" charset="0"/>
              </a:rPr>
              <a:t>a”s</a:t>
            </a:r>
            <a:r>
              <a:rPr lang="en-US" sz="2800" dirty="0">
                <a:latin typeface="Times New Roman" charset="0"/>
              </a:rPr>
              <a:t> from “</a:t>
            </a:r>
            <a:r>
              <a:rPr lang="en-US" sz="2800" dirty="0" err="1">
                <a:latin typeface="Times New Roman" charset="0"/>
              </a:rPr>
              <a:t>b”s</a:t>
            </a:r>
            <a:endParaRPr lang="en-US" sz="2800" dirty="0">
              <a:latin typeface="Times New Roman" charset="0"/>
            </a:endParaRP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Input: An array of </a:t>
            </a:r>
            <a:r>
              <a:rPr lang="en-US" i="1" dirty="0">
                <a:latin typeface="Times New Roman" charset="0"/>
              </a:rPr>
              <a:t>pixel values </a:t>
            </a:r>
            <a:r>
              <a:rPr lang="en-US" dirty="0">
                <a:latin typeface="Times New Roman" charset="0"/>
              </a:rPr>
              <a:t>(vector </a:t>
            </a:r>
            <a:r>
              <a:rPr lang="en-US" b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Output: A </a:t>
            </a:r>
            <a:r>
              <a:rPr lang="en-US" i="1" dirty="0">
                <a:latin typeface="Times New Roman" charset="0"/>
              </a:rPr>
              <a:t>class label 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i="1" baseline="-25000" dirty="0" err="1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=1, 2: often we use -1, 1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Training Set: A large number of input/output examples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Goal: Develop a </a:t>
            </a:r>
            <a:r>
              <a:rPr lang="en-US" i="1" dirty="0">
                <a:latin typeface="Times New Roman" charset="0"/>
              </a:rPr>
              <a:t>classifier </a:t>
            </a:r>
            <a:r>
              <a:rPr lang="en-US" dirty="0">
                <a:latin typeface="Times New Roman" charset="0"/>
              </a:rPr>
              <a:t>that assigns class labels to novel images with minimal mistakes. (i.e., a classifier that </a:t>
            </a:r>
            <a:r>
              <a:rPr lang="en-US" i="1" dirty="0">
                <a:latin typeface="Times New Roman" charset="0"/>
              </a:rPr>
              <a:t>generalizes </a:t>
            </a:r>
            <a:r>
              <a:rPr lang="en-US" dirty="0">
                <a:latin typeface="Times New Roman" charset="0"/>
              </a:rPr>
              <a:t>well)</a:t>
            </a:r>
          </a:p>
          <a:p>
            <a:pPr lvl="1" eaLnBrk="1" hangingPunct="1">
              <a:buFontTx/>
              <a:buChar char="•"/>
              <a:defRPr/>
            </a:pPr>
            <a:endParaRPr lang="en-US" dirty="0">
              <a:latin typeface="Times New Roman" charset="0"/>
            </a:endParaRP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00"/>
            <a:ext cx="2616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>
                <a:latin typeface="Times New Roman" charset="0"/>
              </a:rPr>
              <a:t>A simpler example</a:t>
            </a:r>
          </a:p>
        </p:txBody>
      </p:sp>
      <p:pic>
        <p:nvPicPr>
          <p:cNvPr id="409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6162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400" y="1905000"/>
            <a:ext cx="91440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800" dirty="0">
                <a:latin typeface="Times New Roman" charset="0"/>
              </a:rPr>
              <a:t> Problem: High </a:t>
            </a:r>
            <a:r>
              <a:rPr lang="en-US" sz="2800" i="1" dirty="0">
                <a:latin typeface="Times New Roman" charset="0"/>
              </a:rPr>
              <a:t>dimensionality</a:t>
            </a:r>
            <a:r>
              <a:rPr lang="en-US" sz="2800" dirty="0">
                <a:latin typeface="Times New Roman" charset="0"/>
              </a:rPr>
              <a:t>: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Given a 256X256 image with 8 bit pixels =&gt;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Inputs are of dimensionality 65,536 =&gt;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There are approximately 10</a:t>
            </a:r>
            <a:r>
              <a:rPr lang="en-US" baseline="30000" dirty="0">
                <a:latin typeface="Times New Roman" charset="0"/>
              </a:rPr>
              <a:t>158,000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possible </a:t>
            </a:r>
            <a:r>
              <a:rPr lang="en-US" dirty="0">
                <a:latin typeface="Times New Roman" charset="0"/>
              </a:rPr>
              <a:t>images </a:t>
            </a: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</a:rPr>
              <a:t>This has been called the </a:t>
            </a:r>
            <a:r>
              <a:rPr lang="en-US" sz="2800" i="1" dirty="0">
                <a:latin typeface="Times New Roman" charset="0"/>
              </a:rPr>
              <a:t>curse of dimensionality</a:t>
            </a:r>
            <a:endParaRPr lang="en-US" sz="2800" dirty="0">
              <a:latin typeface="Times New Roman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2800" dirty="0">
                <a:latin typeface="Times New Roman" charset="0"/>
              </a:rPr>
              <a:t> This implies we need to extract </a:t>
            </a:r>
            <a:r>
              <a:rPr lang="en-US" sz="2800" i="1" dirty="0">
                <a:latin typeface="Times New Roman" charset="0"/>
              </a:rPr>
              <a:t>features</a:t>
            </a:r>
            <a:r>
              <a:rPr lang="en-US" sz="2800" dirty="0">
                <a:latin typeface="Times New Roman" charset="0"/>
              </a:rPr>
              <a:t> that are of smaller dimension than the original images. </a:t>
            </a:r>
          </a:p>
          <a:p>
            <a:pPr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2800" dirty="0">
                <a:latin typeface="Times New Roman" charset="0"/>
              </a:rPr>
              <a:t>  Idea: Use ratio of height to width as a "feature". Call it 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baseline="-25000" dirty="0">
                <a:latin typeface="Times New Roman" charset="0"/>
              </a:rPr>
              <a:t>1</a:t>
            </a:r>
            <a:r>
              <a:rPr lang="en-US" sz="2800" dirty="0">
                <a:latin typeface="Times New Roman" charset="0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1813" y="304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>
                <a:latin typeface="Times New Roman" charset="0"/>
              </a:rPr>
              <a:t>A simpler example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981075"/>
            <a:ext cx="76200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 </a:t>
            </a:r>
            <a:r>
              <a:rPr lang="en-US" dirty="0">
                <a:latin typeface="Times New Roman"/>
                <a:cs typeface="Times New Roman"/>
              </a:rPr>
              <a:t>Hypothetical distribution of values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from the training set: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Classifer</a:t>
            </a:r>
            <a:r>
              <a:rPr lang="en-US" dirty="0">
                <a:latin typeface="Times New Roman"/>
                <a:cs typeface="Times New Roman"/>
              </a:rPr>
              <a:t> #1: Pick threshold </a:t>
            </a:r>
            <a:r>
              <a:rPr lang="en-US" i="1" dirty="0">
                <a:latin typeface="Times New Roman"/>
                <a:cs typeface="Times New Roman"/>
                <a:sym typeface="Symbol" charset="0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that minimizes mistakes.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3011" name="Picture 4" descr="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2703513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3390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}&#10;&amp; $\ln \lambda = - \infty$ &amp; $\ln \lambda = -18$ &amp; $\ln \lambda = 0$ \\ \hline &#10;$w_{ 0}^{\star}$ &amp;        0.35  &amp;       0.35  &amp;       0.13 \\&#10;$w_{ 1}^{\star}$ &amp;      232.37  &amp;       4.74  &amp;      -0.05 \\&#10;$w_{ 2}^{\star}$ &amp;    -5321.83  &amp;      -0.77  &amp;      -0.06 \\&#10;$w_{ 3}^{\star}$ &amp;    48568.31  &amp;     -31.97  &amp;      -0.05 \\&#10;$w_{ 4}^{\star}$ &amp;  -231639.30  &amp;      -3.89  &amp;      -0.03 \\&#10;$w_{ 5}^{\star}$ &amp;   640042.26  &amp;      55.28  &amp;      -0.02 \\&#10;$w_{ 6}^{\star}$ &amp;  -1061800.52  &amp;      41.32  &amp;      -0.01 \\&#10;$w_{ 7}^{\star}$ &amp;  1042400.18  &amp;     -45.95  &amp;      -0.00 \\&#10;$w_{ 8}^{\star}$ &amp;  -557682.99  &amp;     -91.53  &amp;       0.00 \\&#10;$w_{ 9}^{\star}$ &amp;   125201.43  &amp;      72.68  &amp;       0.01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3"/>
  <p:tag name="PICTUREFILESIZE" val="330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E(\bfw) = \frac{1}{2} \sum_{n=1}^N \left\{ y(x_n, \bfw) - t_n&#10;    \right\}^2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135"/>
  <p:tag name="PICTUREFILESIZE" val="54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 = \sqrt{2E(\bfw^\star)/N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6"/>
  <p:tag name="PICTUREFILESIZE" val="35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usepackage{color}&#10;\begin{document}&#10;\[&#10;    \widetilde{E}(\bfw) = \frac{1}{2} \sum_{n=1}^N&#10;    \left\{ y(x_n, \bfw) - t_n \right\}^2&#10;    \color{red} + \frac{\lambda}{2} \| \bfw \|^2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9"/>
  <p:tag name="PICTUREFILESIZE" val="66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-18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7"/>
  <p:tag name="PICTUREFILESIZE" val="16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 =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5"/>
  <p:tag name="PICTUREFILESIZE" val="14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ambda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"/>
  <p:tag name="PICTUREFILESIZE" val="12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E_{\rm RMS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5"/>
  <p:tag name="PICTUREFILESIZE" val="16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13200</TotalTime>
  <Words>1696</Words>
  <Application>Microsoft Macintosh PowerPoint</Application>
  <PresentationFormat>On-screen Show (4:3)</PresentationFormat>
  <Paragraphs>211</Paragraphs>
  <Slides>37</Slides>
  <Notes>33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Neural Networks for  Pattern Recognition </vt:lpstr>
      <vt:lpstr>Statistical Pattern Recognition </vt:lpstr>
      <vt:lpstr>Outline of today</vt:lpstr>
      <vt:lpstr>The standard example: Handwritten digits (MNIST)</vt:lpstr>
      <vt:lpstr>Facial Expression &amp; Identity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Pattern Recognition: Classification vs. Regression</vt:lpstr>
      <vt:lpstr>Statistical Pattern Recognition: Classification vs. Regression</vt:lpstr>
      <vt:lpstr>A regression example:  Polynomial Curve Fitting </vt:lpstr>
      <vt:lpstr>Now, we need a loss function: Sum-of-Squares Error Function</vt:lpstr>
      <vt:lpstr>0th Order Polynomial</vt:lpstr>
      <vt:lpstr>1st Order Polynomial</vt:lpstr>
      <vt:lpstr>3rd Order Polynomial</vt:lpstr>
      <vt:lpstr>9th Order Polynomial</vt:lpstr>
      <vt:lpstr>The problem: Over-fitting</vt:lpstr>
      <vt:lpstr>The Polynomial Coefficients   </vt:lpstr>
      <vt:lpstr>Effects of Data Set Size </vt:lpstr>
      <vt:lpstr>Effects of Data Set Size </vt:lpstr>
      <vt:lpstr>How to deal with overfitting?</vt:lpstr>
      <vt:lpstr>How do we prevent overfitting? Regularization</vt:lpstr>
      <vt:lpstr>Regularization: (9th order polynomial) </vt:lpstr>
      <vt:lpstr>Regularization: (9th order polynomial)  </vt:lpstr>
      <vt:lpstr>Regularization:           vs. </vt:lpstr>
      <vt:lpstr>Polynomial Coefficients   </vt:lpstr>
      <vt:lpstr>How to deal with overfitting?</vt:lpstr>
      <vt:lpstr>Statistical Pattern Recognition:  Pre-processing and feature extraction</vt:lpstr>
      <vt:lpstr>Statistical Pattern Recognition:  Pre-processing and feature extraction</vt:lpstr>
      <vt:lpstr>Statistical Pattern Recognition:  Pre-processing and feature extraction</vt:lpstr>
      <vt:lpstr>PowerPoint Presentation</vt:lpstr>
      <vt:lpstr>PowerPoint Presentation</vt:lpstr>
      <vt:lpstr>PowerPoint Presentation</vt:lpstr>
    </vt:vector>
  </TitlesOfParts>
  <Company>Computer Science and Engineering, 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Pattern Recognition </dc:title>
  <dc:creator>Gary Cottrell</dc:creator>
  <cp:lastModifiedBy>Gary Cottrell</cp:lastModifiedBy>
  <cp:revision>40</cp:revision>
  <dcterms:created xsi:type="dcterms:W3CDTF">2008-01-19T03:15:02Z</dcterms:created>
  <dcterms:modified xsi:type="dcterms:W3CDTF">2019-01-16T19:57:21Z</dcterms:modified>
</cp:coreProperties>
</file>