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d82c79a33_0_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d82c79a3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d82c79a33_0_7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d82c79a3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d82c79a33_0_8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d82c79a3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d82c79a33_0_9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d82c79a3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d82c79a33_0_9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d82c79a3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0" name="Google Shape;50;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0" y="6465450"/>
            <a:ext cx="9144000" cy="3924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txBox="1"/>
          <p:nvPr/>
        </p:nvSpPr>
        <p:spPr>
          <a:xfrm>
            <a:off x="65975" y="6453450"/>
            <a:ext cx="47766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CSE 253</a:t>
            </a:r>
            <a:endParaRPr>
              <a:solidFill>
                <a:schemeClr val="lt1"/>
              </a:solidFill>
            </a:endParaRPr>
          </a:p>
        </p:txBody>
      </p:sp>
      <p:sp>
        <p:nvSpPr>
          <p:cNvPr id="11" name="Google Shape;11;p1"/>
          <p:cNvSpPr txBox="1"/>
          <p:nvPr/>
        </p:nvSpPr>
        <p:spPr>
          <a:xfrm>
            <a:off x="7737975" y="6453450"/>
            <a:ext cx="47766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Discussions</a:t>
            </a:r>
            <a:endParaRPr>
              <a:solidFill>
                <a:schemeClr val="lt1"/>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tats.stackexchange.com/q/219344" TargetMode="External"/><Relationship Id="rId4" Type="http://schemas.openxmlformats.org/officeDocument/2006/relationships/hyperlink" Target="https://stats.stackexchange.com/q/14057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gi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3"/>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PCA: Principal Component Analysis</a:t>
            </a:r>
            <a:endParaRPr/>
          </a:p>
        </p:txBody>
      </p:sp>
      <p:sp>
        <p:nvSpPr>
          <p:cNvPr id="58" name="Google Shape;58;p13"/>
          <p:cNvSpPr txBox="1"/>
          <p:nvPr>
            <p:ph idx="1" type="subTitle"/>
          </p:nvPr>
        </p:nvSpPr>
        <p:spPr>
          <a:xfrm>
            <a:off x="241000" y="4895908"/>
            <a:ext cx="85206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Sources: </a:t>
            </a:r>
            <a:r>
              <a:rPr lang="en" sz="1800" u="sng">
                <a:solidFill>
                  <a:schemeClr val="hlink"/>
                </a:solidFill>
                <a:hlinkClick r:id="rId3"/>
              </a:rPr>
              <a:t>https://stats.stackexchange.com/q/219344</a:t>
            </a:r>
            <a:endParaRPr sz="1800"/>
          </a:p>
          <a:p>
            <a:pPr indent="0" lvl="0" marL="0" rtl="0" algn="ctr">
              <a:spcBef>
                <a:spcPts val="0"/>
              </a:spcBef>
              <a:spcAft>
                <a:spcPts val="0"/>
              </a:spcAft>
              <a:buNone/>
            </a:pPr>
            <a:r>
              <a:rPr lang="en" sz="1800" u="sng">
                <a:solidFill>
                  <a:schemeClr val="hlink"/>
                </a:solidFill>
                <a:hlinkClick r:id="rId4"/>
              </a:rPr>
              <a:t>https://stats.stackexchange.com/q/140579</a:t>
            </a:r>
            <a:endParaRPr sz="1800"/>
          </a:p>
          <a:p>
            <a:pPr indent="0" lvl="0" marL="0" rtl="0" algn="ctr">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Principal Component Analysis</a:t>
            </a:r>
            <a:endParaRPr/>
          </a:p>
        </p:txBody>
      </p:sp>
      <p:sp>
        <p:nvSpPr>
          <p:cNvPr id="64" name="Google Shape;64;p1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Dimensionality Reduction using a linear transformation </a:t>
            </a:r>
            <a:r>
              <a:rPr lang="en"/>
              <a:t>that chooses a new coordinate system for the data set such that greatest variance by any projection of the data set comes to lie on the first axis (then called the first principal component), the second greatest variance on the second axis, and so on. </a:t>
            </a:r>
            <a:endParaRPr/>
          </a:p>
        </p:txBody>
      </p:sp>
      <p:pic>
        <p:nvPicPr>
          <p:cNvPr id="65" name="Google Shape;65;p14"/>
          <p:cNvPicPr preferRelativeResize="0"/>
          <p:nvPr/>
        </p:nvPicPr>
        <p:blipFill>
          <a:blip r:embed="rId3">
            <a:alphaModFix/>
          </a:blip>
          <a:stretch>
            <a:fillRect/>
          </a:stretch>
        </p:blipFill>
        <p:spPr>
          <a:xfrm>
            <a:off x="2106150" y="3213217"/>
            <a:ext cx="7962475" cy="3172184"/>
          </a:xfrm>
          <a:prstGeom prst="rect">
            <a:avLst/>
          </a:prstGeom>
          <a:noFill/>
          <a:ln>
            <a:noFill/>
          </a:ln>
        </p:spPr>
      </p:pic>
      <p:pic>
        <p:nvPicPr>
          <p:cNvPr id="66" name="Google Shape;66;p14"/>
          <p:cNvPicPr preferRelativeResize="0"/>
          <p:nvPr/>
        </p:nvPicPr>
        <p:blipFill rotWithShape="1">
          <a:blip r:embed="rId4">
            <a:alphaModFix/>
          </a:blip>
          <a:srcRect b="0" l="29636" r="30336" t="0"/>
          <a:stretch/>
        </p:blipFill>
        <p:spPr>
          <a:xfrm>
            <a:off x="423825" y="3210698"/>
            <a:ext cx="3660175" cy="317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PCA Theorem</a:t>
            </a:r>
            <a:endParaRPr/>
          </a:p>
        </p:txBody>
      </p:sp>
      <p:sp>
        <p:nvSpPr>
          <p:cNvPr id="72" name="Google Shape;72;p15"/>
          <p:cNvSpPr txBox="1"/>
          <p:nvPr>
            <p:ph idx="1" type="body"/>
          </p:nvPr>
        </p:nvSpPr>
        <p:spPr>
          <a:xfrm>
            <a:off x="311700" y="1536628"/>
            <a:ext cx="8520600" cy="29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X</a:t>
            </a:r>
            <a:r>
              <a:rPr baseline="-25000" lang="en" sz="2400"/>
              <a:t>NXD</a:t>
            </a:r>
            <a:r>
              <a:rPr lang="en"/>
              <a:t> be the </a:t>
            </a:r>
            <a:r>
              <a:rPr b="1" lang="en"/>
              <a:t>centered</a:t>
            </a:r>
            <a:r>
              <a:rPr lang="en"/>
              <a:t> data matrix where </a:t>
            </a:r>
            <a:endParaRPr/>
          </a:p>
          <a:p>
            <a:pPr indent="0" lvl="0" marL="0" rtl="0" algn="l">
              <a:spcBef>
                <a:spcPts val="1600"/>
              </a:spcBef>
              <a:spcAft>
                <a:spcPts val="0"/>
              </a:spcAft>
              <a:buNone/>
            </a:pPr>
            <a:r>
              <a:rPr lang="en"/>
              <a:t>N: number of examples, </a:t>
            </a:r>
            <a:br>
              <a:rPr lang="en"/>
            </a:br>
            <a:r>
              <a:rPr lang="en"/>
              <a:t>D: Total number of dimensions</a:t>
            </a:r>
            <a:endParaRPr/>
          </a:p>
          <a:p>
            <a:pPr indent="0" lvl="0" marL="0" rtl="0" algn="l">
              <a:spcBef>
                <a:spcPts val="1600"/>
              </a:spcBef>
              <a:spcAft>
                <a:spcPts val="1600"/>
              </a:spcAft>
              <a:buNone/>
            </a:pPr>
            <a:r>
              <a:rPr lang="en"/>
              <a:t>C</a:t>
            </a:r>
            <a:r>
              <a:rPr baseline="-25000" lang="en"/>
              <a:t>DXD</a:t>
            </a:r>
            <a:r>
              <a:rPr lang="en"/>
              <a:t>: Covariance matrix = 1/(n-1) * X</a:t>
            </a:r>
            <a:r>
              <a:rPr baseline="30000" lang="en"/>
              <a:t>T</a:t>
            </a:r>
            <a:r>
              <a:rPr lang="en"/>
              <a:t>X</a:t>
            </a:r>
            <a:endParaRPr/>
          </a:p>
        </p:txBody>
      </p:sp>
      <p:sp>
        <p:nvSpPr>
          <p:cNvPr id="73" name="Google Shape;73;p15"/>
          <p:cNvSpPr txBox="1"/>
          <p:nvPr/>
        </p:nvSpPr>
        <p:spPr>
          <a:xfrm>
            <a:off x="155525" y="3526325"/>
            <a:ext cx="8865900" cy="10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wish to find a find a projection vector w such that, the projection given by  projection </a:t>
            </a:r>
            <a:r>
              <a:rPr b="1" lang="en"/>
              <a:t>Xw has the highest variance.</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sz="2400"/>
              <a:t>Variance in projection Xw =</a:t>
            </a:r>
            <a:endParaRPr b="1" sz="2400"/>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pic>
        <p:nvPicPr>
          <p:cNvPr id="74" name="Google Shape;74;p15"/>
          <p:cNvPicPr preferRelativeResize="0"/>
          <p:nvPr/>
        </p:nvPicPr>
        <p:blipFill>
          <a:blip r:embed="rId3">
            <a:alphaModFix/>
          </a:blip>
          <a:stretch>
            <a:fillRect/>
          </a:stretch>
        </p:blipFill>
        <p:spPr>
          <a:xfrm>
            <a:off x="311694" y="4779500"/>
            <a:ext cx="7343257" cy="678600"/>
          </a:xfrm>
          <a:prstGeom prst="rect">
            <a:avLst/>
          </a:prstGeom>
          <a:noFill/>
          <a:ln>
            <a:noFill/>
          </a:ln>
        </p:spPr>
      </p:pic>
      <p:sp>
        <p:nvSpPr>
          <p:cNvPr id="75" name="Google Shape;75;p15"/>
          <p:cNvSpPr txBox="1"/>
          <p:nvPr/>
        </p:nvSpPr>
        <p:spPr>
          <a:xfrm>
            <a:off x="155525" y="5537000"/>
            <a:ext cx="90921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42729"/>
                </a:solidFill>
                <a:highlight>
                  <a:srgbClr val="FFFFFF"/>
                </a:highlight>
              </a:rPr>
              <a:t>we are looking for a vector </a:t>
            </a:r>
            <a:r>
              <a:rPr b="1" lang="en" sz="1800">
                <a:solidFill>
                  <a:srgbClr val="242729"/>
                </a:solidFill>
                <a:highlight>
                  <a:srgbClr val="FFFFFF"/>
                </a:highlight>
              </a:rPr>
              <a:t>w</a:t>
            </a:r>
            <a:r>
              <a:rPr lang="en" sz="1800">
                <a:solidFill>
                  <a:srgbClr val="242729"/>
                </a:solidFill>
                <a:highlight>
                  <a:srgbClr val="FFFFFF"/>
                </a:highlight>
              </a:rPr>
              <a:t> having unit length, ‖</a:t>
            </a:r>
            <a:r>
              <a:rPr b="1" lang="en" sz="1800">
                <a:solidFill>
                  <a:srgbClr val="242729"/>
                </a:solidFill>
                <a:highlight>
                  <a:srgbClr val="FFFFFF"/>
                </a:highlight>
              </a:rPr>
              <a:t>w</a:t>
            </a:r>
            <a:r>
              <a:rPr lang="en" sz="1800">
                <a:solidFill>
                  <a:srgbClr val="242729"/>
                </a:solidFill>
                <a:highlight>
                  <a:srgbClr val="FFFFFF"/>
                </a:highlight>
              </a:rPr>
              <a:t>‖=1, such that </a:t>
            </a:r>
            <a:r>
              <a:rPr b="1" lang="en" sz="1800">
                <a:solidFill>
                  <a:srgbClr val="242729"/>
                </a:solidFill>
                <a:highlight>
                  <a:srgbClr val="FFFFFF"/>
                </a:highlight>
              </a:rPr>
              <a:t>w</a:t>
            </a:r>
            <a:r>
              <a:rPr lang="en" sz="1800">
                <a:solidFill>
                  <a:srgbClr val="242729"/>
                </a:solidFill>
                <a:highlight>
                  <a:srgbClr val="FFFFFF"/>
                </a:highlight>
              </a:rPr>
              <a:t>⊤</a:t>
            </a:r>
            <a:r>
              <a:rPr b="1" lang="en" sz="1800">
                <a:solidFill>
                  <a:srgbClr val="242729"/>
                </a:solidFill>
                <a:highlight>
                  <a:srgbClr val="FFFFFF"/>
                </a:highlight>
              </a:rPr>
              <a:t>Cw</a:t>
            </a:r>
            <a:r>
              <a:rPr lang="en" sz="1800">
                <a:solidFill>
                  <a:srgbClr val="242729"/>
                </a:solidFill>
                <a:highlight>
                  <a:srgbClr val="FFFFFF"/>
                </a:highlight>
              </a:rPr>
              <a:t> is maximal.</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593373"/>
            <a:ext cx="8520600" cy="5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PCA Theorem Contd</a:t>
            </a:r>
            <a:endParaRPr/>
          </a:p>
        </p:txBody>
      </p:sp>
      <p:sp>
        <p:nvSpPr>
          <p:cNvPr id="81" name="Google Shape;81;p16"/>
          <p:cNvSpPr txBox="1"/>
          <p:nvPr>
            <p:ph idx="1" type="body"/>
          </p:nvPr>
        </p:nvSpPr>
        <p:spPr>
          <a:xfrm>
            <a:off x="311700" y="1151408"/>
            <a:ext cx="8520600" cy="455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242729"/>
                </a:solidFill>
                <a:highlight>
                  <a:srgbClr val="FFFFFF"/>
                </a:highlight>
              </a:rPr>
              <a:t>W</a:t>
            </a:r>
            <a:r>
              <a:rPr lang="en">
                <a:solidFill>
                  <a:srgbClr val="242729"/>
                </a:solidFill>
                <a:highlight>
                  <a:srgbClr val="FFFFFF"/>
                </a:highlight>
              </a:rPr>
              <a:t>e are looking for a vector </a:t>
            </a:r>
            <a:r>
              <a:rPr b="1" lang="en">
                <a:solidFill>
                  <a:srgbClr val="242729"/>
                </a:solidFill>
                <a:highlight>
                  <a:srgbClr val="FFFFFF"/>
                </a:highlight>
              </a:rPr>
              <a:t>w</a:t>
            </a:r>
            <a:r>
              <a:rPr lang="en">
                <a:solidFill>
                  <a:srgbClr val="242729"/>
                </a:solidFill>
                <a:highlight>
                  <a:srgbClr val="FFFFFF"/>
                </a:highlight>
              </a:rPr>
              <a:t> having unit length, ‖</a:t>
            </a:r>
            <a:r>
              <a:rPr b="1" lang="en">
                <a:solidFill>
                  <a:srgbClr val="242729"/>
                </a:solidFill>
                <a:highlight>
                  <a:srgbClr val="FFFFFF"/>
                </a:highlight>
              </a:rPr>
              <a:t>w</a:t>
            </a:r>
            <a:r>
              <a:rPr lang="en">
                <a:solidFill>
                  <a:srgbClr val="242729"/>
                </a:solidFill>
                <a:highlight>
                  <a:srgbClr val="FFFFFF"/>
                </a:highlight>
              </a:rPr>
              <a:t>‖=1, such that </a:t>
            </a:r>
            <a:r>
              <a:rPr b="1" lang="en">
                <a:solidFill>
                  <a:srgbClr val="242729"/>
                </a:solidFill>
                <a:highlight>
                  <a:srgbClr val="FFFFFF"/>
                </a:highlight>
              </a:rPr>
              <a:t>w</a:t>
            </a:r>
            <a:r>
              <a:rPr lang="en">
                <a:solidFill>
                  <a:srgbClr val="242729"/>
                </a:solidFill>
                <a:highlight>
                  <a:srgbClr val="FFFFFF"/>
                </a:highlight>
              </a:rPr>
              <a:t>⊤</a:t>
            </a:r>
            <a:r>
              <a:rPr b="1" lang="en">
                <a:solidFill>
                  <a:srgbClr val="242729"/>
                </a:solidFill>
                <a:highlight>
                  <a:srgbClr val="FFFFFF"/>
                </a:highlight>
              </a:rPr>
              <a:t>Cw</a:t>
            </a:r>
            <a:r>
              <a:rPr lang="en">
                <a:solidFill>
                  <a:srgbClr val="242729"/>
                </a:solidFill>
                <a:highlight>
                  <a:srgbClr val="FFFFFF"/>
                </a:highlight>
              </a:rPr>
              <a:t> is maximal.</a:t>
            </a:r>
            <a:endParaRPr>
              <a:solidFill>
                <a:srgbClr val="242729"/>
              </a:solidFill>
              <a:highlight>
                <a:srgbClr val="FFFFFF"/>
              </a:highlight>
            </a:endParaRPr>
          </a:p>
          <a:p>
            <a:pPr indent="-342900" lvl="0" marL="457200" rtl="0" algn="l">
              <a:spcBef>
                <a:spcPts val="0"/>
              </a:spcBef>
              <a:spcAft>
                <a:spcPts val="0"/>
              </a:spcAft>
              <a:buSzPts val="1800"/>
              <a:buChar char="●"/>
            </a:pPr>
            <a:r>
              <a:rPr lang="en"/>
              <a:t>because C is symmetric matrix, it is diagonal in its eigenvector basis- spectral theorem.</a:t>
            </a:r>
            <a:endParaRPr/>
          </a:p>
          <a:p>
            <a:pPr indent="-342900" lvl="0" marL="457200" rtl="0" algn="l">
              <a:spcBef>
                <a:spcPts val="0"/>
              </a:spcBef>
              <a:spcAft>
                <a:spcPts val="0"/>
              </a:spcAft>
              <a:buSzPts val="1800"/>
              <a:buChar char="●"/>
            </a:pPr>
            <a:r>
              <a:rPr lang="en"/>
              <a:t>So we can choose an orthogonal basis, namely the one given by the eigenvectors, where C is diagonal and has eigenvalues λi on the diagonal. In that basis, w⊤Cw simplifies to ∑λ</a:t>
            </a:r>
            <a:r>
              <a:rPr baseline="-25000" lang="en"/>
              <a:t>i</a:t>
            </a:r>
            <a:r>
              <a:rPr lang="en"/>
              <a:t>w</a:t>
            </a:r>
            <a:r>
              <a:rPr baseline="30000" lang="en"/>
              <a:t>2</a:t>
            </a:r>
            <a:r>
              <a:rPr baseline="-25000" lang="en"/>
              <a:t>i</a:t>
            </a:r>
            <a:r>
              <a:rPr lang="en"/>
              <a:t>, or in other words the variance is given by the weighted sum of the eigenvalues. </a:t>
            </a:r>
            <a:endParaRPr/>
          </a:p>
          <a:p>
            <a:pPr indent="-342900" lvl="0" marL="457200" rtl="0" algn="l">
              <a:spcBef>
                <a:spcPts val="0"/>
              </a:spcBef>
              <a:spcAft>
                <a:spcPts val="0"/>
              </a:spcAft>
              <a:buSzPts val="1800"/>
              <a:buChar char="●"/>
            </a:pPr>
            <a:r>
              <a:rPr lang="en"/>
              <a:t>It is almost immediate that to maximize this expression one should simply take w=(1,0,0,…,0), i.e. the first eigenvector, yielding variance λ1 (indeed, deviating from this solution and "trading" parts of the largest eigenvalue for the parts of smaller ones will only lead to smaller overall variance). </a:t>
            </a:r>
            <a:endParaRPr/>
          </a:p>
          <a:p>
            <a:pPr indent="-342900" lvl="0" marL="457200" rtl="0" algn="l">
              <a:spcBef>
                <a:spcPts val="0"/>
              </a:spcBef>
              <a:spcAft>
                <a:spcPts val="0"/>
              </a:spcAft>
              <a:buSzPts val="1800"/>
              <a:buChar char="●"/>
            </a:pPr>
            <a:r>
              <a:rPr b="1" lang="en"/>
              <a:t>Note that the value of w⊤Cw does not depend on the basis! Changing to the eigenvector basis amounts to a rotation, so in 2D one can imagine simply rotating a piece of paper with the scatterplot; obviously this cannot change any variances.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PCA: Steps</a:t>
            </a:r>
            <a:endParaRPr/>
          </a:p>
        </p:txBody>
      </p:sp>
      <p:sp>
        <p:nvSpPr>
          <p:cNvPr id="87" name="Google Shape;87;p1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Find the centered matrix X</a:t>
            </a:r>
            <a:endParaRPr/>
          </a:p>
          <a:p>
            <a:pPr indent="-317500" lvl="1" marL="914400" rtl="0" algn="l">
              <a:spcBef>
                <a:spcPts val="0"/>
              </a:spcBef>
              <a:spcAft>
                <a:spcPts val="0"/>
              </a:spcAft>
              <a:buSzPts val="1400"/>
              <a:buChar char="○"/>
            </a:pPr>
            <a:r>
              <a:rPr lang="en"/>
              <a:t>Take the mean of all examples</a:t>
            </a:r>
            <a:endParaRPr/>
          </a:p>
          <a:p>
            <a:pPr indent="-317500" lvl="1" marL="914400" rtl="0" algn="l">
              <a:spcBef>
                <a:spcPts val="0"/>
              </a:spcBef>
              <a:spcAft>
                <a:spcPts val="0"/>
              </a:spcAft>
              <a:buSzPts val="1400"/>
              <a:buChar char="○"/>
            </a:pPr>
            <a:r>
              <a:rPr lang="en"/>
              <a:t>Subtract it from each example</a:t>
            </a:r>
            <a:endParaRPr/>
          </a:p>
          <a:p>
            <a:pPr indent="-317500" lvl="1" marL="914400" rtl="0" algn="l">
              <a:spcBef>
                <a:spcPts val="0"/>
              </a:spcBef>
              <a:spcAft>
                <a:spcPts val="0"/>
              </a:spcAft>
              <a:buSzPts val="1400"/>
              <a:buChar char="○"/>
            </a:pPr>
            <a:r>
              <a:rPr lang="en"/>
              <a:t>X</a:t>
            </a:r>
            <a:r>
              <a:rPr baseline="-25000" lang="en"/>
              <a:t>N X D</a:t>
            </a:r>
            <a:endParaRPr baseline="-25000"/>
          </a:p>
          <a:p>
            <a:pPr indent="-342900" lvl="0" marL="457200" rtl="0" algn="l">
              <a:spcBef>
                <a:spcPts val="0"/>
              </a:spcBef>
              <a:spcAft>
                <a:spcPts val="0"/>
              </a:spcAft>
              <a:buSzPts val="1800"/>
              <a:buChar char="●"/>
            </a:pPr>
            <a:r>
              <a:rPr lang="en"/>
              <a:t>Find the covariance matrix C = 1/(n-1)X</a:t>
            </a:r>
            <a:r>
              <a:rPr baseline="30000" lang="en"/>
              <a:t>T</a:t>
            </a:r>
            <a:r>
              <a:rPr lang="en"/>
              <a:t>X</a:t>
            </a:r>
            <a:endParaRPr/>
          </a:p>
          <a:p>
            <a:pPr indent="-342900" lvl="0" marL="457200" rtl="0" algn="l">
              <a:spcBef>
                <a:spcPts val="0"/>
              </a:spcBef>
              <a:spcAft>
                <a:spcPts val="0"/>
              </a:spcAft>
              <a:buSzPts val="1800"/>
              <a:buChar char="●"/>
            </a:pPr>
            <a:r>
              <a:rPr lang="en"/>
              <a:t>Find the eigen-values, eigen-vectors of C</a:t>
            </a:r>
            <a:r>
              <a:rPr baseline="-25000" lang="en"/>
              <a:t>D X D</a:t>
            </a:r>
            <a:endParaRPr baseline="-25000"/>
          </a:p>
          <a:p>
            <a:pPr indent="-342900" lvl="0" marL="457200" rtl="0" algn="l">
              <a:spcBef>
                <a:spcPts val="0"/>
              </a:spcBef>
              <a:spcAft>
                <a:spcPts val="0"/>
              </a:spcAft>
              <a:buSzPts val="1800"/>
              <a:buChar char="●"/>
            </a:pPr>
            <a:r>
              <a:rPr lang="en"/>
              <a:t>Make the eigen-vectors unit length by dividing them with their norm.</a:t>
            </a:r>
            <a:endParaRPr baseline="-25000"/>
          </a:p>
          <a:p>
            <a:pPr indent="-342900" lvl="0" marL="457200" rtl="0" algn="l">
              <a:spcBef>
                <a:spcPts val="0"/>
              </a:spcBef>
              <a:spcAft>
                <a:spcPts val="0"/>
              </a:spcAft>
              <a:buSzPts val="1800"/>
              <a:buChar char="●"/>
            </a:pPr>
            <a:r>
              <a:rPr lang="en"/>
              <a:t>Choose top m eigen-vectors with the highest eigen values to obtain a matrix M of shape D X m : M</a:t>
            </a:r>
            <a:r>
              <a:rPr baseline="-25000" lang="en"/>
              <a:t>D X m</a:t>
            </a:r>
            <a:endParaRPr baseline="-25000"/>
          </a:p>
          <a:p>
            <a:pPr indent="-342900" lvl="0" marL="457200" rtl="0" algn="l">
              <a:spcBef>
                <a:spcPts val="0"/>
              </a:spcBef>
              <a:spcAft>
                <a:spcPts val="0"/>
              </a:spcAft>
              <a:buSzPts val="1800"/>
              <a:buChar char="●"/>
            </a:pPr>
            <a:r>
              <a:rPr lang="en"/>
              <a:t>Project the data to m dimensions using </a:t>
            </a:r>
            <a:endParaRPr/>
          </a:p>
          <a:p>
            <a:pPr indent="-381000" lvl="1" marL="914400" rtl="0" algn="l">
              <a:spcBef>
                <a:spcPts val="0"/>
              </a:spcBef>
              <a:spcAft>
                <a:spcPts val="0"/>
              </a:spcAft>
              <a:buSzPts val="2400"/>
              <a:buChar char="○"/>
            </a:pPr>
            <a:r>
              <a:rPr lang="en" sz="2400"/>
              <a:t>X</a:t>
            </a:r>
            <a:r>
              <a:rPr baseline="-25000" lang="en" sz="2400"/>
              <a:t>N X D </a:t>
            </a:r>
            <a:r>
              <a:rPr lang="en" sz="2400"/>
              <a:t>. M</a:t>
            </a:r>
            <a:r>
              <a:rPr baseline="-25000" lang="en" sz="2400"/>
              <a:t>D X m</a:t>
            </a:r>
            <a:endParaRPr baseline="-25000" sz="2400"/>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Trick!! When number of dimensions &gt;&gt; Number of Examples</a:t>
            </a:r>
            <a:endParaRPr/>
          </a:p>
        </p:txBody>
      </p:sp>
      <p:sp>
        <p:nvSpPr>
          <p:cNvPr id="93" name="Google Shape;93;p18"/>
          <p:cNvSpPr txBox="1"/>
          <p:nvPr>
            <p:ph idx="1" type="body"/>
          </p:nvPr>
        </p:nvSpPr>
        <p:spPr>
          <a:xfrm>
            <a:off x="311700" y="1833558"/>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x : Eigen-vector of A•A'</a:t>
            </a:r>
            <a:endParaRPr b="1" sz="3600">
              <a:solidFill>
                <a:srgbClr val="333333"/>
              </a:solidFill>
            </a:endParaRPr>
          </a:p>
          <a:p>
            <a:pPr indent="0" lvl="0" marL="0" rtl="0" algn="l">
              <a:spcBef>
                <a:spcPts val="200"/>
              </a:spcBef>
              <a:spcAft>
                <a:spcPts val="0"/>
              </a:spcAft>
              <a:buClr>
                <a:schemeClr val="dk1"/>
              </a:buClr>
              <a:buSzPts val="1100"/>
              <a:buFont typeface="Arial"/>
              <a:buNone/>
            </a:pPr>
            <a:r>
              <a:rPr b="1" lang="en" sz="3600">
                <a:solidFill>
                  <a:srgbClr val="333333"/>
                </a:solidFill>
              </a:rPr>
              <a:t>A•</a:t>
            </a:r>
            <a:r>
              <a:rPr b="1" lang="en" sz="3600">
                <a:solidFill>
                  <a:srgbClr val="333333"/>
                </a:solidFill>
              </a:rPr>
              <a:t>A'•x</a:t>
            </a:r>
            <a:r>
              <a:rPr lang="en" sz="3600">
                <a:solidFill>
                  <a:srgbClr val="333333"/>
                </a:solidFill>
              </a:rPr>
              <a:t> = </a:t>
            </a:r>
            <a:r>
              <a:rPr b="1" lang="en" sz="3600">
                <a:solidFill>
                  <a:srgbClr val="333333"/>
                </a:solidFill>
              </a:rPr>
              <a:t>lam * x</a:t>
            </a:r>
            <a:endParaRPr b="1" sz="3600">
              <a:solidFill>
                <a:srgbClr val="333333"/>
              </a:solidFill>
            </a:endParaRPr>
          </a:p>
          <a:p>
            <a:pPr indent="0" lvl="0" marL="0" rtl="0" algn="l">
              <a:spcBef>
                <a:spcPts val="200"/>
              </a:spcBef>
              <a:spcAft>
                <a:spcPts val="0"/>
              </a:spcAft>
              <a:buClr>
                <a:schemeClr val="dk1"/>
              </a:buClr>
              <a:buSzPts val="1100"/>
              <a:buFont typeface="Arial"/>
              <a:buNone/>
            </a:pPr>
            <a:r>
              <a:rPr i="1" lang="en" sz="3600">
                <a:solidFill>
                  <a:srgbClr val="333333"/>
                </a:solidFill>
              </a:rPr>
              <a:t>Multiplying with</a:t>
            </a:r>
            <a:r>
              <a:rPr lang="en" sz="3600">
                <a:solidFill>
                  <a:srgbClr val="333333"/>
                </a:solidFill>
              </a:rPr>
              <a:t> </a:t>
            </a:r>
            <a:r>
              <a:rPr b="1" lang="en" sz="3600">
                <a:solidFill>
                  <a:srgbClr val="333333"/>
                </a:solidFill>
              </a:rPr>
              <a:t>A'</a:t>
            </a:r>
            <a:endParaRPr b="1" sz="3600">
              <a:solidFill>
                <a:srgbClr val="333333"/>
              </a:solidFill>
            </a:endParaRPr>
          </a:p>
          <a:p>
            <a:pPr indent="0" lvl="0" marL="0" rtl="0" algn="l">
              <a:spcBef>
                <a:spcPts val="200"/>
              </a:spcBef>
              <a:spcAft>
                <a:spcPts val="0"/>
              </a:spcAft>
              <a:buClr>
                <a:schemeClr val="dk1"/>
              </a:buClr>
              <a:buSzPts val="1100"/>
              <a:buFont typeface="Arial"/>
              <a:buNone/>
            </a:pPr>
            <a:r>
              <a:rPr b="1" lang="en" sz="3600">
                <a:solidFill>
                  <a:srgbClr val="333333"/>
                </a:solidFill>
              </a:rPr>
              <a:t>A'•A•A'•x</a:t>
            </a:r>
            <a:r>
              <a:rPr lang="en" sz="3600">
                <a:solidFill>
                  <a:srgbClr val="333333"/>
                </a:solidFill>
              </a:rPr>
              <a:t> = </a:t>
            </a:r>
            <a:r>
              <a:rPr b="1" lang="en" sz="3600">
                <a:solidFill>
                  <a:srgbClr val="333333"/>
                </a:solidFill>
              </a:rPr>
              <a:t>A' • </a:t>
            </a:r>
            <a:r>
              <a:rPr lang="en" sz="3600">
                <a:solidFill>
                  <a:srgbClr val="333333"/>
                </a:solidFill>
              </a:rPr>
              <a:t>(</a:t>
            </a:r>
            <a:r>
              <a:rPr b="1" lang="en" sz="3600">
                <a:solidFill>
                  <a:srgbClr val="333333"/>
                </a:solidFill>
              </a:rPr>
              <a:t>lam *x</a:t>
            </a:r>
            <a:r>
              <a:rPr lang="en" sz="3600">
                <a:solidFill>
                  <a:srgbClr val="333333"/>
                </a:solidFill>
              </a:rPr>
              <a:t>)</a:t>
            </a:r>
            <a:endParaRPr sz="3600">
              <a:solidFill>
                <a:srgbClr val="333333"/>
              </a:solidFill>
            </a:endParaRPr>
          </a:p>
          <a:p>
            <a:pPr indent="0" lvl="0" marL="0" rtl="0" algn="l">
              <a:spcBef>
                <a:spcPts val="200"/>
              </a:spcBef>
              <a:spcAft>
                <a:spcPts val="0"/>
              </a:spcAft>
              <a:buClr>
                <a:schemeClr val="dk1"/>
              </a:buClr>
              <a:buSzPts val="1100"/>
              <a:buFont typeface="Arial"/>
              <a:buNone/>
            </a:pPr>
            <a:r>
              <a:rPr i="1" lang="en" sz="3600">
                <a:solidFill>
                  <a:srgbClr val="333333"/>
                </a:solidFill>
              </a:rPr>
              <a:t>=&gt; </a:t>
            </a:r>
            <a:r>
              <a:rPr b="1" lang="en" sz="3600">
                <a:solidFill>
                  <a:srgbClr val="333333"/>
                </a:solidFill>
              </a:rPr>
              <a:t>A'•A•</a:t>
            </a:r>
            <a:r>
              <a:rPr lang="en" sz="3600">
                <a:solidFill>
                  <a:srgbClr val="333333"/>
                </a:solidFill>
              </a:rPr>
              <a:t>(</a:t>
            </a:r>
            <a:r>
              <a:rPr b="1" lang="en" sz="3600">
                <a:solidFill>
                  <a:srgbClr val="333333"/>
                </a:solidFill>
              </a:rPr>
              <a:t>A'•x</a:t>
            </a:r>
            <a:r>
              <a:rPr lang="en" sz="3600">
                <a:solidFill>
                  <a:srgbClr val="333333"/>
                </a:solidFill>
              </a:rPr>
              <a:t>) = </a:t>
            </a:r>
            <a:r>
              <a:rPr b="1" lang="en" sz="3600">
                <a:solidFill>
                  <a:srgbClr val="333333"/>
                </a:solidFill>
              </a:rPr>
              <a:t>lam * </a:t>
            </a:r>
            <a:r>
              <a:rPr lang="en" sz="3600">
                <a:solidFill>
                  <a:srgbClr val="333333"/>
                </a:solidFill>
              </a:rPr>
              <a:t>(</a:t>
            </a:r>
            <a:r>
              <a:rPr b="1" lang="en" sz="3600">
                <a:solidFill>
                  <a:srgbClr val="333333"/>
                </a:solidFill>
              </a:rPr>
              <a:t>A'•x</a:t>
            </a:r>
            <a:r>
              <a:rPr lang="en" sz="3600">
                <a:solidFill>
                  <a:srgbClr val="333333"/>
                </a:solidFill>
              </a:rPr>
              <a:t>)</a:t>
            </a:r>
            <a:endParaRPr sz="3600">
              <a:solidFill>
                <a:srgbClr val="333333"/>
              </a:solidFill>
            </a:endParaRPr>
          </a:p>
          <a:p>
            <a:pPr indent="0" lvl="0" marL="0" rtl="0" algn="l">
              <a:spcBef>
                <a:spcPts val="200"/>
              </a:spcBef>
              <a:spcAft>
                <a:spcPts val="0"/>
              </a:spcAft>
              <a:buClr>
                <a:schemeClr val="dk1"/>
              </a:buClr>
              <a:buSzPts val="1100"/>
              <a:buFont typeface="Arial"/>
              <a:buNone/>
            </a:pPr>
            <a:r>
              <a:rPr lang="en">
                <a:solidFill>
                  <a:srgbClr val="980000"/>
                </a:solidFill>
              </a:rPr>
              <a:t>(</a:t>
            </a:r>
            <a:r>
              <a:rPr b="1" lang="en">
                <a:solidFill>
                  <a:srgbClr val="980000"/>
                </a:solidFill>
              </a:rPr>
              <a:t>A'•x</a:t>
            </a:r>
            <a:r>
              <a:rPr lang="en">
                <a:solidFill>
                  <a:srgbClr val="980000"/>
                </a:solidFill>
              </a:rPr>
              <a:t>) : Eigen-vector of </a:t>
            </a:r>
            <a:r>
              <a:rPr b="1" lang="en">
                <a:solidFill>
                  <a:srgbClr val="980000"/>
                </a:solidFill>
              </a:rPr>
              <a:t>A'•A</a:t>
            </a:r>
            <a:endParaRPr b="1">
              <a:solidFill>
                <a:srgbClr val="980000"/>
              </a:solidFill>
            </a:endParaRPr>
          </a:p>
          <a:p>
            <a:pPr indent="0" lvl="0" marL="0" rtl="0" algn="l">
              <a:spcBef>
                <a:spcPts val="200"/>
              </a:spcBef>
              <a:spcAft>
                <a:spcPts val="0"/>
              </a:spcAft>
              <a:buClr>
                <a:schemeClr val="dk1"/>
              </a:buClr>
              <a:buSzPts val="1100"/>
              <a:buFont typeface="Arial"/>
              <a:buNone/>
            </a:pPr>
            <a:r>
              <a:t/>
            </a:r>
            <a:endParaRPr b="1">
              <a:solidFill>
                <a:srgbClr val="980000"/>
              </a:solidFill>
            </a:endParaRPr>
          </a:p>
          <a:p>
            <a:pPr indent="-342900" lvl="0" marL="457200" rtl="0" algn="l">
              <a:spcBef>
                <a:spcPts val="200"/>
              </a:spcBef>
              <a:spcAft>
                <a:spcPts val="0"/>
              </a:spcAft>
              <a:buClr>
                <a:srgbClr val="980000"/>
              </a:buClr>
              <a:buSzPts val="1800"/>
              <a:buChar char="●"/>
            </a:pPr>
            <a:r>
              <a:rPr b="1" lang="en">
                <a:solidFill>
                  <a:srgbClr val="980000"/>
                </a:solidFill>
              </a:rPr>
              <a:t>This means, You may find eigen-vectors of </a:t>
            </a:r>
            <a:r>
              <a:rPr lang="en"/>
              <a:t>XX</a:t>
            </a:r>
            <a:r>
              <a:rPr baseline="30000" lang="en"/>
              <a:t>T</a:t>
            </a:r>
            <a:r>
              <a:rPr lang="en"/>
              <a:t> </a:t>
            </a:r>
            <a:r>
              <a:rPr b="1" lang="en">
                <a:solidFill>
                  <a:srgbClr val="980000"/>
                </a:solidFill>
              </a:rPr>
              <a:t>in the previous case and use them to obtain eigen-vectors of </a:t>
            </a:r>
            <a:r>
              <a:rPr lang="en"/>
              <a:t>X</a:t>
            </a:r>
            <a:r>
              <a:rPr baseline="30000" lang="en"/>
              <a:t>T</a:t>
            </a:r>
            <a:r>
              <a:rPr lang="en"/>
              <a:t>X </a:t>
            </a:r>
            <a:r>
              <a:rPr b="1" lang="en">
                <a:solidFill>
                  <a:srgbClr val="980000"/>
                </a:solidFill>
              </a:rPr>
              <a:t>by multiplying them with </a:t>
            </a:r>
            <a:r>
              <a:rPr lang="en"/>
              <a:t>X</a:t>
            </a:r>
            <a:r>
              <a:rPr baseline="30000" lang="en"/>
              <a:t>T</a:t>
            </a:r>
            <a:r>
              <a:rPr lang="en"/>
              <a:t> </a:t>
            </a:r>
            <a:endParaRPr b="1">
              <a:solidFill>
                <a:srgbClr val="98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