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29201-1D21-5A48-A8EB-D6E650576743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BF153-2E61-F240-B946-8D8390BE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4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C9B3DB-5E14-7847-831D-EA579E118FA1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52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5A91-3B67-1A4B-A084-DF8571908F5B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439-92D3-A24D-8D93-CA49A4BA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5A91-3B67-1A4B-A084-DF8571908F5B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439-92D3-A24D-8D93-CA49A4BA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3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5A91-3B67-1A4B-A084-DF8571908F5B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439-92D3-A24D-8D93-CA49A4BA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5A91-3B67-1A4B-A084-DF8571908F5B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439-92D3-A24D-8D93-CA49A4BA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0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5A91-3B67-1A4B-A084-DF8571908F5B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439-92D3-A24D-8D93-CA49A4BA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5A91-3B67-1A4B-A084-DF8571908F5B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439-92D3-A24D-8D93-CA49A4BA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5A91-3B67-1A4B-A084-DF8571908F5B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439-92D3-A24D-8D93-CA49A4BA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5A91-3B67-1A4B-A084-DF8571908F5B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439-92D3-A24D-8D93-CA49A4BA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3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5A91-3B67-1A4B-A084-DF8571908F5B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439-92D3-A24D-8D93-CA49A4BA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3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5A91-3B67-1A4B-A084-DF8571908F5B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439-92D3-A24D-8D93-CA49A4BA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5A91-3B67-1A4B-A084-DF8571908F5B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439-92D3-A24D-8D93-CA49A4BA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5A91-3B67-1A4B-A084-DF8571908F5B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A439-92D3-A24D-8D93-CA49A4BA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Few </a:t>
            </a:r>
            <a:r>
              <a:rPr lang="en-US" smtClean="0"/>
              <a:t>Notes on Improving </a:t>
            </a:r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Gary Cottrell</a:t>
            </a:r>
          </a:p>
          <a:p>
            <a:r>
              <a:rPr lang="en-US" dirty="0" smtClean="0"/>
              <a:t>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1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Recall from Week 1:</a:t>
            </a:r>
            <a:b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How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to deal with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overfitting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The best way: </a:t>
            </a:r>
            <a:r>
              <a:rPr lang="en-US" sz="2800" i="1" dirty="0" smtClean="0">
                <a:latin typeface="Times New Roman" charset="0"/>
                <a:ea typeface="ＭＳ Ｐゴシック" charset="0"/>
                <a:cs typeface="ＭＳ Ｐゴシック" charset="0"/>
              </a:rPr>
              <a:t>Get more data!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(Or, manufacture more data...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800" i="1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this is what all those transformations in </a:t>
            </a:r>
            <a:r>
              <a:rPr lang="en-US" sz="280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PyTorch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 do.</a:t>
            </a:r>
            <a:endParaRPr lang="en-US" sz="2800" i="1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Minimize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J=</a:t>
            </a:r>
            <a:r>
              <a:rPr lang="en-US" sz="2800" dirty="0" err="1">
                <a:latin typeface="Times New Roman" charset="0"/>
                <a:ea typeface="ＭＳ Ｐゴシック" charset="0"/>
                <a:cs typeface="ＭＳ Ｐゴシック" charset="0"/>
              </a:rPr>
              <a:t>E+</a:t>
            </a:r>
            <a:r>
              <a:rPr lang="en-US" sz="2800" dirty="0" err="1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λ</a:t>
            </a:r>
            <a:r>
              <a:rPr lang="en-US" sz="2800" dirty="0" err="1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where E is the error and C is a measure of model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complexity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i="1" dirty="0" smtClean="0">
                <a:latin typeface="Times New Roman" charset="0"/>
                <a:ea typeface="ＭＳ Ｐゴシック" charset="0"/>
                <a:cs typeface="ＭＳ Ｐゴシック" charset="0"/>
              </a:rPr>
              <a:t>regularization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Early stopping: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Have a hold out set (some fraction of the training set) – this is a stand-in for the unseen test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Use the remaining portion of the training set to change the weights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charset="0"/>
                <a:ea typeface="ＭＳ Ｐゴシック" charset="0"/>
                <a:cs typeface="ＭＳ Ｐゴシック" charset="0"/>
              </a:rPr>
              <a:t>Watch the error on the holdout set and stop when it starts to rise.</a:t>
            </a:r>
            <a:endParaRPr lang="en-US" sz="24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29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form can C 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 Idea: Make the model “smaller”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2 </a:t>
            </a:r>
            <a:r>
              <a:rPr lang="en-US" dirty="0" smtClean="0"/>
              <a:t>regularization: Minimize</a:t>
            </a:r>
          </a:p>
          <a:p>
            <a:pPr lvl="2"/>
            <a:r>
              <a:rPr lang="en-US" dirty="0" smtClean="0"/>
              <a:t>Derivative: 2W  - Make the weight smaller in proportion to its size,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regularization: Minimize</a:t>
            </a:r>
          </a:p>
          <a:p>
            <a:pPr lvl="2"/>
            <a:r>
              <a:rPr lang="en-US" dirty="0" smtClean="0"/>
              <a:t>Derivative: 1 </a:t>
            </a:r>
            <a:r>
              <a:rPr lang="mr-IN" dirty="0" smtClean="0"/>
              <a:t>–</a:t>
            </a:r>
            <a:r>
              <a:rPr lang="en-US" dirty="0" smtClean="0"/>
              <a:t>Make the weight smaller at a constant rate.</a:t>
            </a:r>
          </a:p>
          <a:p>
            <a:pPr lvl="1"/>
            <a:r>
              <a:rPr lang="en-US" dirty="0" err="1" smtClean="0"/>
              <a:t>Rumelhart’s</a:t>
            </a:r>
            <a:r>
              <a:rPr lang="en-US" dirty="0" smtClean="0"/>
              <a:t> idea: Minimize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 = ||w||</a:t>
            </a:r>
            <a:r>
              <a:rPr lang="en-US" baseline="30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/ (||w||</a:t>
            </a:r>
            <a:r>
              <a:rPr lang="en-US" baseline="30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+1)</a:t>
            </a:r>
          </a:p>
          <a:p>
            <a:pPr lvl="2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Penalizes big weights less while penalizing small weights more, driving them to 0.</a:t>
            </a: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45" y="1885415"/>
            <a:ext cx="829409" cy="861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45" y="3247635"/>
            <a:ext cx="649316" cy="7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4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form can C 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 </a:t>
            </a:r>
            <a:r>
              <a:rPr lang="en-US" dirty="0" smtClean="0"/>
              <a:t>regularization:</a:t>
            </a:r>
          </a:p>
          <a:p>
            <a:pPr lvl="1"/>
            <a:r>
              <a:rPr lang="en-US" dirty="0" smtClean="0"/>
              <a:t>Big weights more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regularization:</a:t>
            </a:r>
          </a:p>
          <a:p>
            <a:pPr lvl="1"/>
            <a:r>
              <a:rPr lang="en-US" dirty="0" smtClean="0"/>
              <a:t>All weights the same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Rumelhart’s</a:t>
            </a:r>
            <a:r>
              <a:rPr lang="en-US" dirty="0" smtClean="0"/>
              <a:t> idea:</a:t>
            </a:r>
          </a:p>
          <a:p>
            <a:pPr lvl="1"/>
            <a:r>
              <a:rPr lang="en-US" dirty="0" smtClean="0"/>
              <a:t>Small weights more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46" y="4728692"/>
            <a:ext cx="2461845" cy="1397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171" y="1417638"/>
            <a:ext cx="2461845" cy="1397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846" y="3010311"/>
            <a:ext cx="2523520" cy="14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4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idea: Dropout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any hidden layer, probabilistically </a:t>
            </a:r>
            <a:r>
              <a:rPr lang="en-US" i="1" dirty="0" smtClean="0"/>
              <a:t>turn off</a:t>
            </a:r>
            <a:r>
              <a:rPr lang="en-US" dirty="0" smtClean="0"/>
              <a:t> some fraction of the hidden units</a:t>
            </a:r>
          </a:p>
          <a:p>
            <a:endParaRPr lang="en-US" dirty="0"/>
          </a:p>
          <a:p>
            <a:r>
              <a:rPr lang="en-US" dirty="0" smtClean="0"/>
              <a:t>This makes it so that no hidden unit can depend on any other</a:t>
            </a:r>
          </a:p>
          <a:p>
            <a:endParaRPr lang="en-US" dirty="0"/>
          </a:p>
          <a:p>
            <a:r>
              <a:rPr lang="en-US" dirty="0" smtClean="0"/>
              <a:t>Explores an exponential number of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7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idea: Dropout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Explores an exponential number of models</a:t>
            </a:r>
          </a:p>
          <a:p>
            <a:r>
              <a:rPr lang="en-US" dirty="0" smtClean="0"/>
              <a:t>Assume dropout rate is 0.5</a:t>
            </a:r>
          </a:p>
          <a:p>
            <a:r>
              <a:rPr lang="en-US" dirty="0" smtClean="0"/>
              <a:t>What happens if we have 4 hidden units:</a:t>
            </a:r>
          </a:p>
          <a:p>
            <a:pPr lvl="1"/>
            <a:r>
              <a:rPr lang="en-US" dirty="0" smtClean="0"/>
              <a:t>Can have </a:t>
            </a:r>
            <a:r>
              <a:rPr lang="en-US" dirty="0" smtClean="0"/>
              <a:t>(Assuming </a:t>
            </a:r>
            <a:r>
              <a:rPr lang="en-US" i="1" dirty="0" smtClean="0"/>
              <a:t>exactly</a:t>
            </a:r>
            <a:r>
              <a:rPr lang="en-US" dirty="0" smtClean="0"/>
              <a:t> half turn off)</a:t>
            </a:r>
            <a:endParaRPr lang="en-US" dirty="0" smtClean="0"/>
          </a:p>
          <a:p>
            <a:pPr lvl="2"/>
            <a:r>
              <a:rPr lang="en-US" dirty="0" smtClean="0"/>
              <a:t>0011</a:t>
            </a:r>
          </a:p>
          <a:p>
            <a:pPr lvl="2"/>
            <a:r>
              <a:rPr lang="en-US" dirty="0" smtClean="0"/>
              <a:t>1001</a:t>
            </a:r>
          </a:p>
          <a:p>
            <a:pPr lvl="2"/>
            <a:r>
              <a:rPr lang="en-US" dirty="0" smtClean="0"/>
              <a:t>1010</a:t>
            </a:r>
          </a:p>
          <a:p>
            <a:pPr lvl="2"/>
            <a:r>
              <a:rPr lang="en-US" dirty="0" smtClean="0"/>
              <a:t>1100</a:t>
            </a:r>
          </a:p>
          <a:p>
            <a:pPr lvl="2"/>
            <a:r>
              <a:rPr lang="en-US" dirty="0" smtClean="0"/>
              <a:t>0101</a:t>
            </a:r>
          </a:p>
          <a:p>
            <a:pPr lvl="2"/>
            <a:r>
              <a:rPr lang="en-US" dirty="0" smtClean="0"/>
              <a:t>0110</a:t>
            </a:r>
          </a:p>
          <a:p>
            <a:pPr lvl="1"/>
            <a:r>
              <a:rPr lang="en-US" dirty="0" smtClean="0"/>
              <a:t>This is 4 choose 2 (6)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82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idea: Dropout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 smtClean="0"/>
              <a:t>4 choose 2: 6</a:t>
            </a:r>
          </a:p>
          <a:p>
            <a:pPr marL="514350" indent="-457200"/>
            <a:r>
              <a:rPr lang="en-US" dirty="0" smtClean="0"/>
              <a:t>8 choose 4: 70</a:t>
            </a:r>
          </a:p>
          <a:p>
            <a:pPr marL="514350" indent="-457200"/>
            <a:r>
              <a:rPr lang="en-US" dirty="0" smtClean="0"/>
              <a:t>10 choose 5: 252</a:t>
            </a:r>
          </a:p>
          <a:p>
            <a:pPr marL="514350" indent="-457200"/>
            <a:r>
              <a:rPr lang="en-US" dirty="0" smtClean="0"/>
              <a:t>12 choose 6: 924</a:t>
            </a:r>
          </a:p>
          <a:p>
            <a:pPr marL="514350" indent="-457200"/>
            <a:r>
              <a:rPr lang="en-US" dirty="0" smtClean="0"/>
              <a:t>100 choose 50: e</a:t>
            </a:r>
            <a:r>
              <a:rPr lang="en-US" baseline="30000" dirty="0" smtClean="0"/>
              <a:t>29</a:t>
            </a:r>
          </a:p>
          <a:p>
            <a:pPr marL="514350" indent="-457200"/>
            <a:r>
              <a:rPr lang="en-US" dirty="0" smtClean="0"/>
              <a:t>So if exactly half turn off, we won’t actually investigate an exponential number of models, (unless we train for e</a:t>
            </a:r>
            <a:r>
              <a:rPr lang="en-US" baseline="30000" dirty="0" smtClean="0"/>
              <a:t>29 </a:t>
            </a:r>
            <a:r>
              <a:rPr lang="en-US" dirty="0" smtClean="0"/>
              <a:t>epochs...) but we’ll try.</a:t>
            </a:r>
          </a:p>
        </p:txBody>
      </p:sp>
    </p:spTree>
    <p:extLst>
      <p:ext uri="{BB962C8B-B14F-4D97-AF65-F5344CB8AC3E}">
        <p14:creationId xmlns:p14="http://schemas.microsoft.com/office/powerpoint/2010/main" val="321162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noise to the training set or the 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 smtClean="0"/>
              <a:t>Add a small amount of </a:t>
            </a:r>
            <a:r>
              <a:rPr lang="en-US" dirty="0" err="1" smtClean="0"/>
              <a:t>gaussian</a:t>
            </a:r>
            <a:r>
              <a:rPr lang="en-US" dirty="0" smtClean="0"/>
              <a:t> random noise to the inputs</a:t>
            </a:r>
          </a:p>
          <a:p>
            <a:pPr marL="514350" indent="-457200"/>
            <a:r>
              <a:rPr lang="en-US" dirty="0" smtClean="0"/>
              <a:t>Add a small amount of </a:t>
            </a:r>
            <a:r>
              <a:rPr lang="en-US" dirty="0" err="1" smtClean="0"/>
              <a:t>gaussian</a:t>
            </a:r>
            <a:r>
              <a:rPr lang="en-US" dirty="0" smtClean="0"/>
              <a:t> random noise to the hidden unit activations</a:t>
            </a:r>
          </a:p>
          <a:p>
            <a:pPr marL="514350" indent="-457200"/>
            <a:r>
              <a:rPr lang="en-US" dirty="0" smtClean="0"/>
              <a:t>Both make the model more robust to perturbations: makes them generalize better.</a:t>
            </a:r>
          </a:p>
        </p:txBody>
      </p:sp>
    </p:spTree>
    <p:extLst>
      <p:ext uri="{BB962C8B-B14F-4D97-AF65-F5344CB8AC3E}">
        <p14:creationId xmlns:p14="http://schemas.microsoft.com/office/powerpoint/2010/main" val="283374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So: to improve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stopping</a:t>
            </a:r>
          </a:p>
          <a:p>
            <a:r>
              <a:rPr lang="en-US" dirty="0" smtClean="0"/>
              <a:t>Get more data or create more data artificially</a:t>
            </a:r>
          </a:p>
          <a:p>
            <a:r>
              <a:rPr lang="en-US" dirty="0" smtClean="0"/>
              <a:t>Complexity minimization (regularization)</a:t>
            </a:r>
          </a:p>
          <a:p>
            <a:r>
              <a:rPr lang="en-US" dirty="0" smtClean="0"/>
              <a:t>Dropout</a:t>
            </a:r>
          </a:p>
          <a:p>
            <a:r>
              <a:rPr lang="en-US" dirty="0" smtClean="0"/>
              <a:t>Add noise to the input or the model</a:t>
            </a:r>
          </a:p>
          <a:p>
            <a:pPr lvl="1"/>
            <a:r>
              <a:rPr lang="en-US" dirty="0" smtClean="0"/>
              <a:t>(I don’t know if anyone has tried adding noise to the output...)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4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474</Words>
  <Application>Microsoft Macintosh PowerPoint</Application>
  <PresentationFormat>On-screen Show (4:3)</PresentationFormat>
  <Paragraphs>64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 Few Notes on Improving Generalization</vt:lpstr>
      <vt:lpstr>Recall from Week 1: How to deal with overfitting?</vt:lpstr>
      <vt:lpstr>What form can C take?</vt:lpstr>
      <vt:lpstr>What form can C take?</vt:lpstr>
      <vt:lpstr>Another idea: Dropout</vt:lpstr>
      <vt:lpstr>Another idea: Dropout</vt:lpstr>
      <vt:lpstr>Another idea: Dropout</vt:lpstr>
      <vt:lpstr>Add noise to the training set or the model:</vt:lpstr>
      <vt:lpstr>So: to improve generalization</vt:lpstr>
    </vt:vector>
  </TitlesOfParts>
  <Company>Computer Science and Engineering, 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Things About Improving Generalization</dc:title>
  <dc:creator>Gary Cottrell</dc:creator>
  <cp:lastModifiedBy>Gary Cottrell</cp:lastModifiedBy>
  <cp:revision>6</cp:revision>
  <dcterms:created xsi:type="dcterms:W3CDTF">2019-02-08T21:04:20Z</dcterms:created>
  <dcterms:modified xsi:type="dcterms:W3CDTF">2019-02-08T22:58:55Z</dcterms:modified>
</cp:coreProperties>
</file>