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357" r:id="rId2"/>
    <p:sldId id="334" r:id="rId3"/>
    <p:sldId id="335" r:id="rId4"/>
    <p:sldId id="269" r:id="rId5"/>
    <p:sldId id="336" r:id="rId6"/>
    <p:sldId id="368" r:id="rId7"/>
    <p:sldId id="369" r:id="rId8"/>
    <p:sldId id="333" r:id="rId9"/>
    <p:sldId id="370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02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3" r:id="rId26"/>
    <p:sldId id="314" r:id="rId27"/>
    <p:sldId id="313" r:id="rId28"/>
    <p:sldId id="281" r:id="rId29"/>
    <p:sldId id="312" r:id="rId30"/>
    <p:sldId id="283" r:id="rId31"/>
    <p:sldId id="315" r:id="rId32"/>
    <p:sldId id="285" r:id="rId33"/>
    <p:sldId id="365" r:id="rId34"/>
    <p:sldId id="270" r:id="rId35"/>
    <p:sldId id="271" r:id="rId36"/>
    <p:sldId id="272" r:id="rId37"/>
    <p:sldId id="317" r:id="rId38"/>
    <p:sldId id="273" r:id="rId39"/>
    <p:sldId id="274" r:id="rId40"/>
    <p:sldId id="332" r:id="rId41"/>
    <p:sldId id="275" r:id="rId42"/>
    <p:sldId id="358" r:id="rId43"/>
    <p:sldId id="359" r:id="rId44"/>
    <p:sldId id="360" r:id="rId45"/>
    <p:sldId id="363" r:id="rId46"/>
    <p:sldId id="361" r:id="rId47"/>
    <p:sldId id="362" r:id="rId48"/>
    <p:sldId id="276" r:id="rId49"/>
    <p:sldId id="277" r:id="rId50"/>
    <p:sldId id="278" r:id="rId51"/>
    <p:sldId id="279" r:id="rId52"/>
    <p:sldId id="354" r:id="rId53"/>
    <p:sldId id="374" r:id="rId54"/>
    <p:sldId id="355" r:id="rId55"/>
    <p:sldId id="375" r:id="rId56"/>
    <p:sldId id="356" r:id="rId57"/>
    <p:sldId id="377" r:id="rId58"/>
    <p:sldId id="371" r:id="rId59"/>
    <p:sldId id="373" r:id="rId60"/>
    <p:sldId id="265" r:id="rId61"/>
    <p:sldId id="264" r:id="rId62"/>
    <p:sldId id="366" r:id="rId63"/>
    <p:sldId id="327" r:id="rId64"/>
    <p:sldId id="326" r:id="rId65"/>
    <p:sldId id="330" r:id="rId66"/>
    <p:sldId id="311" r:id="rId67"/>
    <p:sldId id="328" r:id="rId68"/>
    <p:sldId id="329" r:id="rId69"/>
    <p:sldId id="331" r:id="rId70"/>
    <p:sldId id="364" r:id="rId71"/>
    <p:sldId id="367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376" y="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handoutMaster" Target="handoutMasters/handoutMaster1.xml"/><Relationship Id="rId75" Type="http://schemas.openxmlformats.org/officeDocument/2006/relationships/printerSettings" Target="printerSettings/printerSettings1.bin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DC7BC-2897-9F44-A8CC-50D354228F2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65DEF-4F65-4B43-87C2-BB310C416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93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D088F-36AD-C749-A172-3EAF16ACA6E1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F058F-AE6E-9D43-ADBF-DF34D6D4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149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B43F18-EFF7-6042-877F-75F8088BDE5A}" type="slidenum">
              <a:rPr lang="en-US"/>
              <a:pPr/>
              <a:t>2</a:t>
            </a:fld>
            <a:endParaRPr lang="en-US"/>
          </a:p>
        </p:txBody>
      </p:sp>
      <p:sp>
        <p:nvSpPr>
          <p:cNvPr id="263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93738"/>
            <a:ext cx="4521200" cy="3390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3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5904"/>
            <a:ext cx="5029200" cy="41617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2" algn="just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F8BA34-54E9-8A4D-90FA-000AE628D5CA}" type="slidenum">
              <a:rPr lang="en-US"/>
              <a:pPr/>
              <a:t>14</a:t>
            </a:fld>
            <a:endParaRPr lang="en-US"/>
          </a:p>
        </p:txBody>
      </p:sp>
      <p:sp>
        <p:nvSpPr>
          <p:cNvPr id="2721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93738"/>
            <a:ext cx="4521200" cy="3390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21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5904"/>
            <a:ext cx="5029200" cy="41617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2" algn="just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C9433-A925-F942-9B86-44018C24969A}" type="slidenum">
              <a:rPr lang="en-US"/>
              <a:pPr/>
              <a:t>15</a:t>
            </a:fld>
            <a:endParaRPr lang="en-US"/>
          </a:p>
        </p:txBody>
      </p:sp>
      <p:sp>
        <p:nvSpPr>
          <p:cNvPr id="27238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93738"/>
            <a:ext cx="4521200" cy="3390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23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5904"/>
            <a:ext cx="5029200" cy="41617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2" algn="just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370821-8869-7647-9BAC-2B64EF9FDF8A}" type="slidenum">
              <a:rPr lang="en-US"/>
              <a:pPr/>
              <a:t>16</a:t>
            </a:fld>
            <a:endParaRPr lang="en-US"/>
          </a:p>
        </p:txBody>
      </p:sp>
      <p:sp>
        <p:nvSpPr>
          <p:cNvPr id="27258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93738"/>
            <a:ext cx="4521200" cy="3390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25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5904"/>
            <a:ext cx="5029200" cy="41617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2" algn="just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019A8-DC2A-C84E-99D8-E7141E6A9CC7}" type="slidenum">
              <a:rPr lang="en-US"/>
              <a:pPr/>
              <a:t>18</a:t>
            </a:fld>
            <a:endParaRPr lang="en-US"/>
          </a:p>
        </p:txBody>
      </p:sp>
      <p:sp>
        <p:nvSpPr>
          <p:cNvPr id="27279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93738"/>
            <a:ext cx="4521200" cy="3390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27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5904"/>
            <a:ext cx="5029200" cy="41617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2" algn="just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489992-7C2B-6541-AFDF-6364003AC8DF}" type="slidenum">
              <a:rPr lang="en-US"/>
              <a:pPr/>
              <a:t>19</a:t>
            </a:fld>
            <a:endParaRPr lang="en-US"/>
          </a:p>
        </p:txBody>
      </p:sp>
      <p:sp>
        <p:nvSpPr>
          <p:cNvPr id="2729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93738"/>
            <a:ext cx="4521200" cy="3390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29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5904"/>
            <a:ext cx="5029200" cy="41617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2" algn="just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1ED19F-D098-6149-A7EC-6F182A62CEBC}" type="slidenum">
              <a:rPr lang="en-US"/>
              <a:pPr/>
              <a:t>20</a:t>
            </a:fld>
            <a:endParaRPr lang="en-US"/>
          </a:p>
        </p:txBody>
      </p:sp>
      <p:sp>
        <p:nvSpPr>
          <p:cNvPr id="2732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93738"/>
            <a:ext cx="4521200" cy="3390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32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5904"/>
            <a:ext cx="5029200" cy="41617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2" algn="just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6EE1CE-CE8A-C945-8A46-5CD7B8D39943}" type="slidenum">
              <a:rPr lang="en-US"/>
              <a:pPr/>
              <a:t>21</a:t>
            </a:fld>
            <a:endParaRPr lang="en-US"/>
          </a:p>
        </p:txBody>
      </p:sp>
      <p:sp>
        <p:nvSpPr>
          <p:cNvPr id="27340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93738"/>
            <a:ext cx="4521200" cy="3390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34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5904"/>
            <a:ext cx="5029200" cy="41617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2" algn="just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0E4FDB-4EA1-4548-A0F2-B571155F5C37}" type="slidenum">
              <a:rPr lang="en-US"/>
              <a:pPr/>
              <a:t>22</a:t>
            </a:fld>
            <a:endParaRPr lang="en-US"/>
          </a:p>
        </p:txBody>
      </p:sp>
      <p:sp>
        <p:nvSpPr>
          <p:cNvPr id="27361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93738"/>
            <a:ext cx="4521200" cy="3390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36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5904"/>
            <a:ext cx="5029200" cy="41617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2" algn="just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842A85-5CFA-6641-8885-BAD186FFB26A}" type="slidenum">
              <a:rPr lang="en-US"/>
              <a:pPr/>
              <a:t>23</a:t>
            </a:fld>
            <a:endParaRPr lang="en-US"/>
          </a:p>
        </p:txBody>
      </p:sp>
      <p:sp>
        <p:nvSpPr>
          <p:cNvPr id="27381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93738"/>
            <a:ext cx="4521200" cy="3390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38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5904"/>
            <a:ext cx="5029200" cy="41617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2" algn="just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38D10A-589B-A042-B349-EE292CF6EB9C}" type="slidenum">
              <a:rPr lang="en-US"/>
              <a:pPr/>
              <a:t>24</a:t>
            </a:fld>
            <a:endParaRPr lang="en-US"/>
          </a:p>
        </p:txBody>
      </p:sp>
      <p:sp>
        <p:nvSpPr>
          <p:cNvPr id="274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4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A3B6B-1382-7340-9B45-AABD4F0E0F4C}" type="slidenum">
              <a:rPr lang="en-US"/>
              <a:pPr/>
              <a:t>3</a:t>
            </a:fld>
            <a:endParaRPr lang="en-US"/>
          </a:p>
        </p:txBody>
      </p:sp>
      <p:sp>
        <p:nvSpPr>
          <p:cNvPr id="27095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93738"/>
            <a:ext cx="4521200" cy="3390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09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5904"/>
            <a:ext cx="5029200" cy="41617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2" algn="just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A31257-EB60-2340-9313-B69DDF71FCE2}" type="slidenum">
              <a:rPr lang="en-US"/>
              <a:pPr/>
              <a:t>25</a:t>
            </a:fld>
            <a:endParaRPr lang="en-US"/>
          </a:p>
        </p:txBody>
      </p:sp>
      <p:sp>
        <p:nvSpPr>
          <p:cNvPr id="274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4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Store</a:t>
            </a:r>
            <a:r>
              <a:rPr lang="en-US" baseline="0" dirty="0" smtClean="0"/>
              <a:t> information in the hidden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058F-AE6E-9D43-ADBF-DF34D6D4472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19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baseline="0" dirty="0" smtClean="0"/>
              <a:t> Filtering is a recursive algorithm that efficiently yields </a:t>
            </a:r>
            <a:r>
              <a:rPr lang="en-US" dirty="0" smtClean="0"/>
              <a:t>the probability</a:t>
            </a:r>
            <a:r>
              <a:rPr lang="en-US" baseline="0" dirty="0" smtClean="0"/>
              <a:t> of the hidden state given the observations.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Recall that a linear transformation of a Gaussian is a Gaussian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058F-AE6E-9D43-ADBF-DF34D6D447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11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Likelihood of observation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Most likely hidden state given </a:t>
            </a:r>
            <a:r>
              <a:rPr lang="en-US" baseline="0" dirty="0" err="1" smtClean="0"/>
              <a:t>obersvations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Estimate parameters (</a:t>
            </a:r>
            <a:r>
              <a:rPr lang="en-US" baseline="0" dirty="0" err="1" smtClean="0"/>
              <a:t>pi_i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a_ij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b_ik</a:t>
            </a:r>
            <a:r>
              <a:rPr lang="en-US" baseline="0" dirty="0" smtClean="0"/>
              <a:t>) to maximize probabilities of observation.  EM-algorithm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058F-AE6E-9D43-ADBF-DF34D6D4472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62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Memory is what state it is in!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058F-AE6E-9D43-ADBF-DF34D6D4472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167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Regular oscillation</a:t>
            </a:r>
            <a:r>
              <a:rPr lang="en-US" baseline="0" dirty="0" smtClean="0"/>
              <a:t>, retrieve memories from point attractors, up against a smart adversary, use chaotic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058F-AE6E-9D43-ADBF-DF34D6D4472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39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Regular oscillation</a:t>
            </a:r>
            <a:r>
              <a:rPr lang="en-US" baseline="0" dirty="0" smtClean="0"/>
              <a:t>, retrieve memories from point attractors, up against a smart adversary, use chaotic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058F-AE6E-9D43-ADBF-DF34D6D4472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39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Time-delay</a:t>
            </a:r>
            <a:r>
              <a:rPr lang="en-US" baseline="0" dirty="0" smtClean="0"/>
              <a:t> of 1, discrete time. </a:t>
            </a:r>
          </a:p>
          <a:p>
            <a:r>
              <a:rPr lang="en-US" baseline="0" dirty="0" smtClean="0"/>
              <a:t>Layered feed-forward network with weight constraints!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058F-AE6E-9D43-ADBF-DF34D6D4472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600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Easy to learn when there are weight constraints! Incorporate</a:t>
            </a:r>
            <a:r>
              <a:rPr lang="en-US" baseline="0" dirty="0" smtClean="0"/>
              <a:t> linear constraints very easily. 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Compute gradients as usual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Add or Average them for a Combined Gradient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Apply that gradient to both weight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058F-AE6E-9D43-ADBF-DF34D6D4472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613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058F-AE6E-9D43-ADBF-DF34D6D4472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16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3C0885-45A8-BB41-8A4E-E8E51AE78420}" type="slidenum">
              <a:rPr lang="en-US"/>
              <a:pPr/>
              <a:t>5</a:t>
            </a:fld>
            <a:endParaRPr lang="en-US"/>
          </a:p>
        </p:txBody>
      </p:sp>
      <p:sp>
        <p:nvSpPr>
          <p:cNvPr id="2711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93738"/>
            <a:ext cx="4521200" cy="3390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11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5904"/>
            <a:ext cx="5029200" cy="41617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2" algn="just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Forward</a:t>
            </a:r>
            <a:r>
              <a:rPr lang="en-US" baseline="0" dirty="0" smtClean="0"/>
              <a:t> pass, no outputs greater than 1 or less than 0!</a:t>
            </a:r>
          </a:p>
          <a:p>
            <a:r>
              <a:rPr lang="en-US" baseline="0" dirty="0" smtClean="0"/>
              <a:t>Backward pass is completely linear! Double error derivatives, all the error derivatives will double. Gradients of the blue curves demonstrated by the slope (red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058F-AE6E-9D43-ADBF-DF34D6D4472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166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Dynamic state of the neural</a:t>
            </a:r>
            <a:r>
              <a:rPr lang="en-US" baseline="0" dirty="0" smtClean="0"/>
              <a:t> network to be the short-term memory. Make this short-term memory last a long time. Special modules that allow information to be gated-in and gated-out as necessary!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058F-AE6E-9D43-ADBF-DF34D6D4472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066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Logistic</a:t>
            </a:r>
            <a:r>
              <a:rPr lang="en-US" baseline="0" dirty="0" smtClean="0"/>
              <a:t> units have nice derivatives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058F-AE6E-9D43-ADBF-DF34D6D4472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36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3C0885-45A8-BB41-8A4E-E8E51AE78420}" type="slidenum">
              <a:rPr lang="en-US"/>
              <a:pPr/>
              <a:t>6</a:t>
            </a:fld>
            <a:endParaRPr lang="en-US"/>
          </a:p>
        </p:txBody>
      </p:sp>
      <p:sp>
        <p:nvSpPr>
          <p:cNvPr id="2711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93738"/>
            <a:ext cx="4521200" cy="3390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11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5904"/>
            <a:ext cx="5029200" cy="41617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2" algn="just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3C0885-45A8-BB41-8A4E-E8E51AE78420}" type="slidenum">
              <a:rPr lang="en-US"/>
              <a:pPr/>
              <a:t>7</a:t>
            </a:fld>
            <a:endParaRPr lang="en-US"/>
          </a:p>
        </p:txBody>
      </p:sp>
      <p:sp>
        <p:nvSpPr>
          <p:cNvPr id="2711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93738"/>
            <a:ext cx="4521200" cy="3390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11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5904"/>
            <a:ext cx="5029200" cy="41617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2" algn="just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EEE02-24A6-B84E-AF35-5E7FCE77D2EF}" type="slidenum">
              <a:rPr lang="en-US"/>
              <a:pPr/>
              <a:t>10</a:t>
            </a:fld>
            <a:endParaRPr lang="en-US"/>
          </a:p>
        </p:txBody>
      </p:sp>
      <p:sp>
        <p:nvSpPr>
          <p:cNvPr id="2713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93738"/>
            <a:ext cx="4521200" cy="3390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13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5904"/>
            <a:ext cx="5029200" cy="41617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2" algn="just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66E3C8-0E66-4144-B8B9-9A1A8E864241}" type="slidenum">
              <a:rPr lang="en-US"/>
              <a:pPr/>
              <a:t>11</a:t>
            </a:fld>
            <a:endParaRPr lang="en-US"/>
          </a:p>
        </p:txBody>
      </p:sp>
      <p:sp>
        <p:nvSpPr>
          <p:cNvPr id="2715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93738"/>
            <a:ext cx="4521200" cy="3390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1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5904"/>
            <a:ext cx="5029200" cy="41617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2" algn="just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CC953-0CBC-FD42-B029-F017788273C0}" type="slidenum">
              <a:rPr lang="en-US"/>
              <a:pPr/>
              <a:t>12</a:t>
            </a:fld>
            <a:endParaRPr lang="en-US"/>
          </a:p>
        </p:txBody>
      </p:sp>
      <p:sp>
        <p:nvSpPr>
          <p:cNvPr id="2717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93738"/>
            <a:ext cx="4521200" cy="3390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17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5904"/>
            <a:ext cx="5029200" cy="41617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2" algn="just"/>
            <a:r>
              <a:rPr lang="en-US" dirty="0" smtClean="0">
                <a:latin typeface="Times New Roman" charset="0"/>
              </a:rPr>
              <a:t>Jeff died on campus on June 28</a:t>
            </a:r>
            <a:r>
              <a:rPr lang="en-US" baseline="30000" dirty="0" smtClean="0">
                <a:latin typeface="Times New Roman" charset="0"/>
              </a:rPr>
              <a:t>th</a:t>
            </a:r>
            <a:r>
              <a:rPr lang="en-US" dirty="0" smtClean="0">
                <a:latin typeface="Times New Roman" charset="0"/>
              </a:rPr>
              <a:t>,</a:t>
            </a:r>
            <a:r>
              <a:rPr lang="en-US" baseline="0" dirty="0" smtClean="0">
                <a:latin typeface="Times New Roman" charset="0"/>
              </a:rPr>
              <a:t> 2018, of a heart attack.</a:t>
            </a: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042B6B-8FF7-9349-BA5A-D652B0CAEE47}" type="slidenum">
              <a:rPr lang="en-US"/>
              <a:pPr/>
              <a:t>13</a:t>
            </a:fld>
            <a:endParaRPr lang="en-US"/>
          </a:p>
        </p:txBody>
      </p:sp>
      <p:sp>
        <p:nvSpPr>
          <p:cNvPr id="2719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93738"/>
            <a:ext cx="4521200" cy="3390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19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5904"/>
            <a:ext cx="5029200" cy="41617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2" algn="just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4801"/>
            <a:ext cx="7772400" cy="2878667"/>
          </a:xfrm>
        </p:spPr>
        <p:txBody>
          <a:bodyPr/>
          <a:lstStyle>
            <a:lvl1pPr>
              <a:defRPr sz="3200" baseline="0"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Neural Networks for Machine Learning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Lecture 1a</a:t>
            </a:r>
            <a:br>
              <a:rPr lang="en-US" dirty="0" smtClean="0"/>
            </a:br>
            <a:r>
              <a:rPr lang="en-US" dirty="0" err="1" smtClean="0"/>
              <a:t>Bla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08102" y="4216402"/>
            <a:ext cx="32300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Geoffrey Hinton </a:t>
            </a:r>
          </a:p>
          <a:p>
            <a:r>
              <a:rPr lang="en-US" sz="2000" dirty="0" err="1" smtClean="0"/>
              <a:t>Nitish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Srivastava</a:t>
            </a:r>
            <a:r>
              <a:rPr lang="en-US" sz="2000" baseline="0" dirty="0" smtClean="0"/>
              <a:t>,</a:t>
            </a:r>
          </a:p>
          <a:p>
            <a:r>
              <a:rPr lang="en-US" sz="2000" baseline="0" dirty="0" smtClean="0"/>
              <a:t>Kevin </a:t>
            </a:r>
            <a:r>
              <a:rPr lang="en-US" sz="2000" baseline="0" dirty="0" err="1" smtClean="0"/>
              <a:t>Swersky</a:t>
            </a:r>
            <a:endParaRPr lang="en-US" sz="2000" baseline="0" dirty="0" smtClean="0"/>
          </a:p>
          <a:p>
            <a:r>
              <a:rPr lang="en-US" sz="2000" baseline="0" dirty="0" err="1" smtClean="0"/>
              <a:t>Tijmen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Tieleman</a:t>
            </a:r>
            <a:endParaRPr lang="en-US" sz="2000" baseline="0" dirty="0" smtClean="0"/>
          </a:p>
          <a:p>
            <a:r>
              <a:rPr lang="en-US" sz="2000" baseline="0" dirty="0" smtClean="0"/>
              <a:t>Abdel-</a:t>
            </a:r>
            <a:r>
              <a:rPr lang="en-US" sz="2000" baseline="0" dirty="0" err="1" smtClean="0"/>
              <a:t>rahman</a:t>
            </a:r>
            <a:r>
              <a:rPr lang="en-US" sz="2000" baseline="0" dirty="0" smtClean="0"/>
              <a:t> Mohamed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2076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245225"/>
            <a:ext cx="3429000" cy="4762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Deep Learning: Recurrent Nets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D094B0E-185D-FE44-94E5-3356BA3B1D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9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55333" y="6245225"/>
            <a:ext cx="3564467" cy="4762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Deep Learning: Recurrent Nets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57B0E98-269E-334A-9F2C-70180D6616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3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2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91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55333" y="6245225"/>
            <a:ext cx="3564467" cy="4762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Deep Learning: Recurrent Nets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8499E7F-A2C0-094F-97AC-50CDAD358F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1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3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6" r:id="rId4"/>
    <p:sldLayoutId id="2147483657" r:id="rId5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00009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8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000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mLxsbWAYIpw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3" y="274638"/>
            <a:ext cx="8856134" cy="6092295"/>
          </a:xfrm>
        </p:spPr>
        <p:txBody>
          <a:bodyPr>
            <a:normAutofit/>
          </a:bodyPr>
          <a:lstStyle/>
          <a:p>
            <a:r>
              <a:rPr lang="en-US" dirty="0" smtClean="0"/>
              <a:t>Modeling sequences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Gary Cottrell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With some slides borrowed from Geoff Hinton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See also:</a:t>
            </a:r>
            <a:br>
              <a:rPr lang="en-US" dirty="0" smtClean="0"/>
            </a:br>
            <a:r>
              <a:rPr lang="en-US" dirty="0" smtClean="0"/>
              <a:t>“The unreasonable effectiveness of recurrent networks”</a:t>
            </a:r>
            <a:br>
              <a:rPr lang="en-US" dirty="0" smtClean="0"/>
            </a:br>
            <a:r>
              <a:rPr lang="en-US" dirty="0" smtClean="0"/>
              <a:t>(Andrej </a:t>
            </a:r>
            <a:r>
              <a:rPr lang="en-US" dirty="0" err="1" smtClean="0"/>
              <a:t>Karpathy</a:t>
            </a:r>
            <a:r>
              <a:rPr lang="en-US" dirty="0"/>
              <a:t> blog):</a:t>
            </a:r>
            <a:br>
              <a:rPr lang="en-US" dirty="0"/>
            </a:br>
            <a:r>
              <a:rPr lang="en-US" dirty="0"/>
              <a:t>http://</a:t>
            </a:r>
            <a:r>
              <a:rPr lang="en-US" dirty="0" err="1"/>
              <a:t>karpathy.github.io</a:t>
            </a:r>
            <a:r>
              <a:rPr lang="en-US" dirty="0"/>
              <a:t>/2015/05/21/</a:t>
            </a:r>
            <a:r>
              <a:rPr lang="en-US" dirty="0" err="1"/>
              <a:t>rnn</a:t>
            </a:r>
            <a:r>
              <a:rPr lang="en-US" dirty="0"/>
              <a:t>-effectiveness/</a:t>
            </a:r>
          </a:p>
        </p:txBody>
      </p:sp>
    </p:spTree>
    <p:extLst>
      <p:ext uri="{BB962C8B-B14F-4D97-AF65-F5344CB8AC3E}">
        <p14:creationId xmlns:p14="http://schemas.microsoft.com/office/powerpoint/2010/main" val="2044540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sz="3600"/>
              <a:t>Mapping Time into State</a:t>
            </a:r>
            <a:endParaRPr lang="en-US"/>
          </a:p>
        </p:txBody>
      </p:sp>
      <p:sp>
        <p:nvSpPr>
          <p:cNvPr id="271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079500"/>
            <a:ext cx="8610600" cy="5334000"/>
          </a:xfrm>
        </p:spPr>
        <p:txBody>
          <a:bodyPr>
            <a:normAutofit/>
          </a:bodyPr>
          <a:lstStyle/>
          <a:p>
            <a:r>
              <a:rPr lang="en-US" sz="3200" dirty="0"/>
              <a:t>Use some </a:t>
            </a:r>
            <a:r>
              <a:rPr lang="en-US" sz="3200" i="1" dirty="0"/>
              <a:t>memory</a:t>
            </a:r>
            <a:r>
              <a:rPr lang="en-US" sz="3200" dirty="0"/>
              <a:t> so that new things are processed based upon what has come before.</a:t>
            </a:r>
          </a:p>
        </p:txBody>
      </p:sp>
      <p:grpSp>
        <p:nvGrpSpPr>
          <p:cNvPr id="2712606" name="Group 30"/>
          <p:cNvGrpSpPr>
            <a:grpSpLocks/>
          </p:cNvGrpSpPr>
          <p:nvPr/>
        </p:nvGrpSpPr>
        <p:grpSpPr bwMode="auto">
          <a:xfrm>
            <a:off x="3395663" y="2162175"/>
            <a:ext cx="3262312" cy="3771900"/>
            <a:chOff x="2160" y="1149"/>
            <a:chExt cx="2055" cy="2376"/>
          </a:xfrm>
        </p:grpSpPr>
        <p:grpSp>
          <p:nvGrpSpPr>
            <p:cNvPr id="2712593" name="Group 17"/>
            <p:cNvGrpSpPr>
              <a:grpSpLocks/>
            </p:cNvGrpSpPr>
            <p:nvPr/>
          </p:nvGrpSpPr>
          <p:grpSpPr bwMode="auto">
            <a:xfrm>
              <a:off x="2176" y="3146"/>
              <a:ext cx="1408" cy="379"/>
              <a:chOff x="2176" y="3018"/>
              <a:chExt cx="1408" cy="379"/>
            </a:xfrm>
          </p:grpSpPr>
          <p:sp>
            <p:nvSpPr>
              <p:cNvPr id="2712583" name="Oval 7"/>
              <p:cNvSpPr>
                <a:spLocks noChangeArrowheads="1"/>
              </p:cNvSpPr>
              <p:nvPr/>
            </p:nvSpPr>
            <p:spPr bwMode="auto">
              <a:xfrm>
                <a:off x="2176" y="3018"/>
                <a:ext cx="1408" cy="37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12587" name="Rectangle 11"/>
              <p:cNvSpPr>
                <a:spLocks noChangeArrowheads="1"/>
              </p:cNvSpPr>
              <p:nvPr/>
            </p:nvSpPr>
            <p:spPr bwMode="auto">
              <a:xfrm>
                <a:off x="2520" y="3056"/>
                <a:ext cx="7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baseline="0"/>
                  <a:t>INPUT</a:t>
                </a:r>
              </a:p>
            </p:txBody>
          </p:sp>
        </p:grpSp>
        <p:grpSp>
          <p:nvGrpSpPr>
            <p:cNvPr id="2712592" name="Group 16"/>
            <p:cNvGrpSpPr>
              <a:grpSpLocks/>
            </p:cNvGrpSpPr>
            <p:nvPr/>
          </p:nvGrpSpPr>
          <p:grpSpPr bwMode="auto">
            <a:xfrm>
              <a:off x="2160" y="2304"/>
              <a:ext cx="1408" cy="379"/>
              <a:chOff x="2160" y="2112"/>
              <a:chExt cx="1408" cy="379"/>
            </a:xfrm>
          </p:grpSpPr>
          <p:sp>
            <p:nvSpPr>
              <p:cNvPr id="2712585" name="Oval 9"/>
              <p:cNvSpPr>
                <a:spLocks noChangeArrowheads="1"/>
              </p:cNvSpPr>
              <p:nvPr/>
            </p:nvSpPr>
            <p:spPr bwMode="auto">
              <a:xfrm>
                <a:off x="2160" y="2112"/>
                <a:ext cx="1408" cy="37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12589" name="Rectangle 13"/>
              <p:cNvSpPr>
                <a:spLocks noChangeArrowheads="1"/>
              </p:cNvSpPr>
              <p:nvPr/>
            </p:nvSpPr>
            <p:spPr bwMode="auto">
              <a:xfrm>
                <a:off x="2427" y="2160"/>
                <a:ext cx="9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baseline="0"/>
                  <a:t>HIDDEN</a:t>
                </a:r>
              </a:p>
            </p:txBody>
          </p:sp>
        </p:grpSp>
        <p:grpSp>
          <p:nvGrpSpPr>
            <p:cNvPr id="2712591" name="Group 15"/>
            <p:cNvGrpSpPr>
              <a:grpSpLocks/>
            </p:cNvGrpSpPr>
            <p:nvPr/>
          </p:nvGrpSpPr>
          <p:grpSpPr bwMode="auto">
            <a:xfrm>
              <a:off x="2176" y="1503"/>
              <a:ext cx="1408" cy="379"/>
              <a:chOff x="2176" y="1407"/>
              <a:chExt cx="1408" cy="379"/>
            </a:xfrm>
          </p:grpSpPr>
          <p:sp>
            <p:nvSpPr>
              <p:cNvPr id="2712584" name="Oval 8"/>
              <p:cNvSpPr>
                <a:spLocks noChangeArrowheads="1"/>
              </p:cNvSpPr>
              <p:nvPr/>
            </p:nvSpPr>
            <p:spPr bwMode="auto">
              <a:xfrm>
                <a:off x="2176" y="1407"/>
                <a:ext cx="1408" cy="37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12590" name="Rectangle 14"/>
              <p:cNvSpPr>
                <a:spLocks noChangeArrowheads="1"/>
              </p:cNvSpPr>
              <p:nvPr/>
            </p:nvSpPr>
            <p:spPr bwMode="auto">
              <a:xfrm>
                <a:off x="2400" y="1440"/>
                <a:ext cx="9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baseline="0"/>
                  <a:t>OUTPUT</a:t>
                </a:r>
              </a:p>
            </p:txBody>
          </p:sp>
        </p:grpSp>
        <p:sp>
          <p:nvSpPr>
            <p:cNvPr id="2712594" name="Line 18"/>
            <p:cNvSpPr>
              <a:spLocks noChangeShapeType="1"/>
            </p:cNvSpPr>
            <p:nvPr/>
          </p:nvSpPr>
          <p:spPr bwMode="auto">
            <a:xfrm flipV="1">
              <a:off x="2880" y="2688"/>
              <a:ext cx="0" cy="44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2596" name="Line 20"/>
            <p:cNvSpPr>
              <a:spLocks noChangeShapeType="1"/>
            </p:cNvSpPr>
            <p:nvPr/>
          </p:nvSpPr>
          <p:spPr bwMode="auto">
            <a:xfrm flipV="1">
              <a:off x="2880" y="1861"/>
              <a:ext cx="0" cy="43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2603" name="Freeform 27"/>
            <p:cNvSpPr>
              <a:spLocks/>
            </p:cNvSpPr>
            <p:nvPr/>
          </p:nvSpPr>
          <p:spPr bwMode="auto">
            <a:xfrm>
              <a:off x="3253" y="1149"/>
              <a:ext cx="962" cy="978"/>
            </a:xfrm>
            <a:custGeom>
              <a:avLst/>
              <a:gdLst>
                <a:gd name="T0" fmla="*/ 0 w 962"/>
                <a:gd name="T1" fmla="*/ 367 h 978"/>
                <a:gd name="T2" fmla="*/ 502 w 962"/>
                <a:gd name="T3" fmla="*/ 4 h 978"/>
                <a:gd name="T4" fmla="*/ 960 w 962"/>
                <a:gd name="T5" fmla="*/ 388 h 978"/>
                <a:gd name="T6" fmla="*/ 512 w 962"/>
                <a:gd name="T7" fmla="*/ 932 h 978"/>
                <a:gd name="T8" fmla="*/ 107 w 962"/>
                <a:gd name="T9" fmla="*/ 665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2" h="978">
                  <a:moveTo>
                    <a:pt x="0" y="367"/>
                  </a:moveTo>
                  <a:cubicBezTo>
                    <a:pt x="171" y="183"/>
                    <a:pt x="342" y="0"/>
                    <a:pt x="502" y="4"/>
                  </a:cubicBezTo>
                  <a:cubicBezTo>
                    <a:pt x="662" y="8"/>
                    <a:pt x="958" y="233"/>
                    <a:pt x="960" y="388"/>
                  </a:cubicBezTo>
                  <a:cubicBezTo>
                    <a:pt x="962" y="543"/>
                    <a:pt x="654" y="886"/>
                    <a:pt x="512" y="932"/>
                  </a:cubicBezTo>
                  <a:cubicBezTo>
                    <a:pt x="370" y="978"/>
                    <a:pt x="175" y="713"/>
                    <a:pt x="107" y="665"/>
                  </a:cubicBez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2604" name="Freeform 28"/>
            <p:cNvSpPr>
              <a:spLocks/>
            </p:cNvSpPr>
            <p:nvPr/>
          </p:nvSpPr>
          <p:spPr bwMode="auto">
            <a:xfrm>
              <a:off x="3156" y="1959"/>
              <a:ext cx="962" cy="978"/>
            </a:xfrm>
            <a:custGeom>
              <a:avLst/>
              <a:gdLst>
                <a:gd name="T0" fmla="*/ 0 w 962"/>
                <a:gd name="T1" fmla="*/ 367 h 978"/>
                <a:gd name="T2" fmla="*/ 502 w 962"/>
                <a:gd name="T3" fmla="*/ 4 h 978"/>
                <a:gd name="T4" fmla="*/ 960 w 962"/>
                <a:gd name="T5" fmla="*/ 388 h 978"/>
                <a:gd name="T6" fmla="*/ 512 w 962"/>
                <a:gd name="T7" fmla="*/ 932 h 978"/>
                <a:gd name="T8" fmla="*/ 107 w 962"/>
                <a:gd name="T9" fmla="*/ 665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2" h="978">
                  <a:moveTo>
                    <a:pt x="0" y="367"/>
                  </a:moveTo>
                  <a:cubicBezTo>
                    <a:pt x="171" y="183"/>
                    <a:pt x="342" y="0"/>
                    <a:pt x="502" y="4"/>
                  </a:cubicBezTo>
                  <a:cubicBezTo>
                    <a:pt x="662" y="8"/>
                    <a:pt x="958" y="233"/>
                    <a:pt x="960" y="388"/>
                  </a:cubicBezTo>
                  <a:cubicBezTo>
                    <a:pt x="962" y="543"/>
                    <a:pt x="654" y="886"/>
                    <a:pt x="512" y="932"/>
                  </a:cubicBezTo>
                  <a:cubicBezTo>
                    <a:pt x="370" y="978"/>
                    <a:pt x="175" y="713"/>
                    <a:pt x="107" y="665"/>
                  </a:cubicBez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2605" name="Line 29"/>
            <p:cNvSpPr>
              <a:spLocks noChangeShapeType="1"/>
            </p:cNvSpPr>
            <p:nvPr/>
          </p:nvSpPr>
          <p:spPr bwMode="auto">
            <a:xfrm>
              <a:off x="2485" y="1824"/>
              <a:ext cx="11" cy="51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Learning: Recurrent Nets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B0E-185D-FE44-94E5-3356BA3B1D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79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sz="3600"/>
              <a:t>Mapping Time into State</a:t>
            </a:r>
            <a:endParaRPr lang="en-US"/>
          </a:p>
        </p:txBody>
      </p:sp>
      <p:sp>
        <p:nvSpPr>
          <p:cNvPr id="271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079500"/>
            <a:ext cx="8610600" cy="5334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Historically, two </a:t>
            </a:r>
            <a:r>
              <a:rPr lang="en-US" sz="3200" dirty="0"/>
              <a:t>variants </a:t>
            </a:r>
            <a:r>
              <a:rPr lang="en-US" sz="3200" dirty="0" smtClean="0"/>
              <a:t>were </a:t>
            </a:r>
            <a:r>
              <a:rPr lang="en-US" sz="3200" dirty="0"/>
              <a:t>commonly </a:t>
            </a:r>
            <a:r>
              <a:rPr lang="en-US" sz="3200" dirty="0" smtClean="0"/>
              <a:t>used</a:t>
            </a:r>
            <a:r>
              <a:rPr lang="en-US" sz="3200" dirty="0"/>
              <a:t>:</a:t>
            </a:r>
          </a:p>
          <a:p>
            <a:r>
              <a:rPr lang="en-US" sz="3200" dirty="0"/>
              <a:t>Jordan networks: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60463" y="3000375"/>
            <a:ext cx="2260600" cy="3209925"/>
            <a:chOff x="3395663" y="2724150"/>
            <a:chExt cx="2260600" cy="3209925"/>
          </a:xfrm>
        </p:grpSpPr>
        <p:grpSp>
          <p:nvGrpSpPr>
            <p:cNvPr id="2714629" name="Group 5"/>
            <p:cNvGrpSpPr>
              <a:grpSpLocks/>
            </p:cNvGrpSpPr>
            <p:nvPr/>
          </p:nvGrpSpPr>
          <p:grpSpPr bwMode="auto">
            <a:xfrm>
              <a:off x="3421063" y="5332413"/>
              <a:ext cx="2235200" cy="601662"/>
              <a:chOff x="2176" y="3018"/>
              <a:chExt cx="1408" cy="379"/>
            </a:xfrm>
          </p:grpSpPr>
          <p:sp>
            <p:nvSpPr>
              <p:cNvPr id="2714630" name="Oval 6"/>
              <p:cNvSpPr>
                <a:spLocks noChangeArrowheads="1"/>
              </p:cNvSpPr>
              <p:nvPr/>
            </p:nvSpPr>
            <p:spPr bwMode="auto">
              <a:xfrm>
                <a:off x="2176" y="3018"/>
                <a:ext cx="1408" cy="37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14631" name="Rectangle 7"/>
              <p:cNvSpPr>
                <a:spLocks noChangeArrowheads="1"/>
              </p:cNvSpPr>
              <p:nvPr/>
            </p:nvSpPr>
            <p:spPr bwMode="auto">
              <a:xfrm>
                <a:off x="2520" y="3056"/>
                <a:ext cx="7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baseline="0"/>
                  <a:t>INPUT</a:t>
                </a:r>
              </a:p>
            </p:txBody>
          </p:sp>
        </p:grpSp>
        <p:grpSp>
          <p:nvGrpSpPr>
            <p:cNvPr id="2714632" name="Group 8"/>
            <p:cNvGrpSpPr>
              <a:grpSpLocks/>
            </p:cNvGrpSpPr>
            <p:nvPr/>
          </p:nvGrpSpPr>
          <p:grpSpPr bwMode="auto">
            <a:xfrm>
              <a:off x="3395663" y="3995738"/>
              <a:ext cx="2235200" cy="601662"/>
              <a:chOff x="2160" y="2112"/>
              <a:chExt cx="1408" cy="379"/>
            </a:xfrm>
          </p:grpSpPr>
          <p:sp>
            <p:nvSpPr>
              <p:cNvPr id="2714633" name="Oval 9"/>
              <p:cNvSpPr>
                <a:spLocks noChangeArrowheads="1"/>
              </p:cNvSpPr>
              <p:nvPr/>
            </p:nvSpPr>
            <p:spPr bwMode="auto">
              <a:xfrm>
                <a:off x="2160" y="2112"/>
                <a:ext cx="1408" cy="37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14634" name="Rectangle 10"/>
              <p:cNvSpPr>
                <a:spLocks noChangeArrowheads="1"/>
              </p:cNvSpPr>
              <p:nvPr/>
            </p:nvSpPr>
            <p:spPr bwMode="auto">
              <a:xfrm>
                <a:off x="2427" y="2160"/>
                <a:ext cx="9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baseline="0"/>
                  <a:t>HIDDEN</a:t>
                </a:r>
              </a:p>
            </p:txBody>
          </p:sp>
        </p:grpSp>
        <p:grpSp>
          <p:nvGrpSpPr>
            <p:cNvPr id="2714635" name="Group 11"/>
            <p:cNvGrpSpPr>
              <a:grpSpLocks/>
            </p:cNvGrpSpPr>
            <p:nvPr/>
          </p:nvGrpSpPr>
          <p:grpSpPr bwMode="auto">
            <a:xfrm>
              <a:off x="3421063" y="2724150"/>
              <a:ext cx="2235200" cy="601663"/>
              <a:chOff x="2176" y="1407"/>
              <a:chExt cx="1408" cy="379"/>
            </a:xfrm>
          </p:grpSpPr>
          <p:sp>
            <p:nvSpPr>
              <p:cNvPr id="2714636" name="Oval 12"/>
              <p:cNvSpPr>
                <a:spLocks noChangeArrowheads="1"/>
              </p:cNvSpPr>
              <p:nvPr/>
            </p:nvSpPr>
            <p:spPr bwMode="auto">
              <a:xfrm>
                <a:off x="2176" y="1407"/>
                <a:ext cx="1408" cy="37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14637" name="Rectangle 13"/>
              <p:cNvSpPr>
                <a:spLocks noChangeArrowheads="1"/>
              </p:cNvSpPr>
              <p:nvPr/>
            </p:nvSpPr>
            <p:spPr bwMode="auto">
              <a:xfrm>
                <a:off x="2400" y="1440"/>
                <a:ext cx="9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baseline="0"/>
                  <a:t>OUTPUT</a:t>
                </a:r>
              </a:p>
            </p:txBody>
          </p:sp>
        </p:grpSp>
        <p:sp>
          <p:nvSpPr>
            <p:cNvPr id="2714638" name="Line 14"/>
            <p:cNvSpPr>
              <a:spLocks noChangeShapeType="1"/>
            </p:cNvSpPr>
            <p:nvPr/>
          </p:nvSpPr>
          <p:spPr bwMode="auto">
            <a:xfrm flipV="1">
              <a:off x="4538663" y="4605338"/>
              <a:ext cx="0" cy="7112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4639" name="Line 15"/>
            <p:cNvSpPr>
              <a:spLocks noChangeShapeType="1"/>
            </p:cNvSpPr>
            <p:nvPr/>
          </p:nvSpPr>
          <p:spPr bwMode="auto">
            <a:xfrm flipV="1">
              <a:off x="4538663" y="3292475"/>
              <a:ext cx="0" cy="685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4642" name="Line 18"/>
            <p:cNvSpPr>
              <a:spLocks noChangeShapeType="1"/>
            </p:cNvSpPr>
            <p:nvPr/>
          </p:nvSpPr>
          <p:spPr bwMode="auto">
            <a:xfrm>
              <a:off x="3911600" y="3233738"/>
              <a:ext cx="17463" cy="81915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-41" r="24614"/>
          <a:stretch/>
        </p:blipFill>
        <p:spPr>
          <a:xfrm>
            <a:off x="4264490" y="1798161"/>
            <a:ext cx="4680725" cy="387080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Learning: Recurrent Nets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B0E-185D-FE44-94E5-3356BA3B1D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831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sz="3600"/>
              <a:t>Mapping Time into State</a:t>
            </a:r>
            <a:endParaRPr lang="en-US"/>
          </a:p>
        </p:txBody>
      </p:sp>
      <p:sp>
        <p:nvSpPr>
          <p:cNvPr id="271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079500"/>
            <a:ext cx="8610600" cy="5334000"/>
          </a:xfrm>
        </p:spPr>
        <p:txBody>
          <a:bodyPr>
            <a:normAutofit/>
          </a:bodyPr>
          <a:lstStyle/>
          <a:p>
            <a:r>
              <a:rPr lang="en-US" sz="3200" dirty="0"/>
              <a:t>Simple recurrent networks, or Elman nets: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68338" y="2466975"/>
            <a:ext cx="3108325" cy="3209925"/>
            <a:chOff x="3395663" y="2724150"/>
            <a:chExt cx="3108325" cy="3209925"/>
          </a:xfrm>
        </p:grpSpPr>
        <p:grpSp>
          <p:nvGrpSpPr>
            <p:cNvPr id="2716677" name="Group 5"/>
            <p:cNvGrpSpPr>
              <a:grpSpLocks/>
            </p:cNvGrpSpPr>
            <p:nvPr/>
          </p:nvGrpSpPr>
          <p:grpSpPr bwMode="auto">
            <a:xfrm>
              <a:off x="3421063" y="5332413"/>
              <a:ext cx="2235200" cy="601662"/>
              <a:chOff x="2176" y="3018"/>
              <a:chExt cx="1408" cy="379"/>
            </a:xfrm>
          </p:grpSpPr>
          <p:sp>
            <p:nvSpPr>
              <p:cNvPr id="2716678" name="Oval 6"/>
              <p:cNvSpPr>
                <a:spLocks noChangeArrowheads="1"/>
              </p:cNvSpPr>
              <p:nvPr/>
            </p:nvSpPr>
            <p:spPr bwMode="auto">
              <a:xfrm>
                <a:off x="2176" y="3018"/>
                <a:ext cx="1408" cy="37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16679" name="Rectangle 7"/>
              <p:cNvSpPr>
                <a:spLocks noChangeArrowheads="1"/>
              </p:cNvSpPr>
              <p:nvPr/>
            </p:nvSpPr>
            <p:spPr bwMode="auto">
              <a:xfrm>
                <a:off x="2520" y="3056"/>
                <a:ext cx="7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baseline="0"/>
                  <a:t>INPUT</a:t>
                </a:r>
              </a:p>
            </p:txBody>
          </p:sp>
        </p:grpSp>
        <p:grpSp>
          <p:nvGrpSpPr>
            <p:cNvPr id="2716680" name="Group 8"/>
            <p:cNvGrpSpPr>
              <a:grpSpLocks/>
            </p:cNvGrpSpPr>
            <p:nvPr/>
          </p:nvGrpSpPr>
          <p:grpSpPr bwMode="auto">
            <a:xfrm>
              <a:off x="3395663" y="3995738"/>
              <a:ext cx="2235200" cy="601662"/>
              <a:chOff x="2160" y="2112"/>
              <a:chExt cx="1408" cy="379"/>
            </a:xfrm>
          </p:grpSpPr>
          <p:sp>
            <p:nvSpPr>
              <p:cNvPr id="2716681" name="Oval 9"/>
              <p:cNvSpPr>
                <a:spLocks noChangeArrowheads="1"/>
              </p:cNvSpPr>
              <p:nvPr/>
            </p:nvSpPr>
            <p:spPr bwMode="auto">
              <a:xfrm>
                <a:off x="2160" y="2112"/>
                <a:ext cx="1408" cy="37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16682" name="Rectangle 10"/>
              <p:cNvSpPr>
                <a:spLocks noChangeArrowheads="1"/>
              </p:cNvSpPr>
              <p:nvPr/>
            </p:nvSpPr>
            <p:spPr bwMode="auto">
              <a:xfrm>
                <a:off x="2427" y="2160"/>
                <a:ext cx="9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baseline="0"/>
                  <a:t>HIDDEN</a:t>
                </a:r>
              </a:p>
            </p:txBody>
          </p:sp>
        </p:grpSp>
        <p:grpSp>
          <p:nvGrpSpPr>
            <p:cNvPr id="2716683" name="Group 11"/>
            <p:cNvGrpSpPr>
              <a:grpSpLocks/>
            </p:cNvGrpSpPr>
            <p:nvPr/>
          </p:nvGrpSpPr>
          <p:grpSpPr bwMode="auto">
            <a:xfrm>
              <a:off x="3421063" y="2724150"/>
              <a:ext cx="2235200" cy="601663"/>
              <a:chOff x="2176" y="1407"/>
              <a:chExt cx="1408" cy="379"/>
            </a:xfrm>
          </p:grpSpPr>
          <p:sp>
            <p:nvSpPr>
              <p:cNvPr id="2716684" name="Oval 12"/>
              <p:cNvSpPr>
                <a:spLocks noChangeArrowheads="1"/>
              </p:cNvSpPr>
              <p:nvPr/>
            </p:nvSpPr>
            <p:spPr bwMode="auto">
              <a:xfrm>
                <a:off x="2176" y="1407"/>
                <a:ext cx="1408" cy="37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16685" name="Rectangle 13"/>
              <p:cNvSpPr>
                <a:spLocks noChangeArrowheads="1"/>
              </p:cNvSpPr>
              <p:nvPr/>
            </p:nvSpPr>
            <p:spPr bwMode="auto">
              <a:xfrm>
                <a:off x="2400" y="1440"/>
                <a:ext cx="9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baseline="0"/>
                  <a:t>OUTPUT</a:t>
                </a:r>
              </a:p>
            </p:txBody>
          </p:sp>
        </p:grpSp>
        <p:sp>
          <p:nvSpPr>
            <p:cNvPr id="2716686" name="Line 14"/>
            <p:cNvSpPr>
              <a:spLocks noChangeShapeType="1"/>
            </p:cNvSpPr>
            <p:nvPr/>
          </p:nvSpPr>
          <p:spPr bwMode="auto">
            <a:xfrm flipV="1">
              <a:off x="4538663" y="4605338"/>
              <a:ext cx="0" cy="7112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6687" name="Line 15"/>
            <p:cNvSpPr>
              <a:spLocks noChangeShapeType="1"/>
            </p:cNvSpPr>
            <p:nvPr/>
          </p:nvSpPr>
          <p:spPr bwMode="auto">
            <a:xfrm flipV="1">
              <a:off x="4538663" y="3292475"/>
              <a:ext cx="0" cy="685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6689" name="Freeform 17"/>
            <p:cNvSpPr>
              <a:spLocks/>
            </p:cNvSpPr>
            <p:nvPr/>
          </p:nvSpPr>
          <p:spPr bwMode="auto">
            <a:xfrm>
              <a:off x="4976813" y="3448050"/>
              <a:ext cx="1527175" cy="1552575"/>
            </a:xfrm>
            <a:custGeom>
              <a:avLst/>
              <a:gdLst>
                <a:gd name="T0" fmla="*/ 0 w 962"/>
                <a:gd name="T1" fmla="*/ 367 h 978"/>
                <a:gd name="T2" fmla="*/ 502 w 962"/>
                <a:gd name="T3" fmla="*/ 4 h 978"/>
                <a:gd name="T4" fmla="*/ 960 w 962"/>
                <a:gd name="T5" fmla="*/ 388 h 978"/>
                <a:gd name="T6" fmla="*/ 512 w 962"/>
                <a:gd name="T7" fmla="*/ 932 h 978"/>
                <a:gd name="T8" fmla="*/ 107 w 962"/>
                <a:gd name="T9" fmla="*/ 665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2" h="978">
                  <a:moveTo>
                    <a:pt x="0" y="367"/>
                  </a:moveTo>
                  <a:cubicBezTo>
                    <a:pt x="171" y="183"/>
                    <a:pt x="342" y="0"/>
                    <a:pt x="502" y="4"/>
                  </a:cubicBezTo>
                  <a:cubicBezTo>
                    <a:pt x="662" y="8"/>
                    <a:pt x="958" y="233"/>
                    <a:pt x="960" y="388"/>
                  </a:cubicBezTo>
                  <a:cubicBezTo>
                    <a:pt x="962" y="543"/>
                    <a:pt x="654" y="886"/>
                    <a:pt x="512" y="932"/>
                  </a:cubicBezTo>
                  <a:cubicBezTo>
                    <a:pt x="370" y="978"/>
                    <a:pt x="175" y="713"/>
                    <a:pt x="107" y="665"/>
                  </a:cubicBez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444" y="1897856"/>
            <a:ext cx="4045705" cy="353774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Learning: Recurrent Nets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B0E-185D-FE44-94E5-3356BA3B1D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193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sz="3600"/>
              <a:t>Mapping Time into State</a:t>
            </a:r>
            <a:endParaRPr lang="en-US"/>
          </a:p>
        </p:txBody>
      </p:sp>
      <p:sp>
        <p:nvSpPr>
          <p:cNvPr id="271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079500"/>
            <a:ext cx="8610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These </a:t>
            </a:r>
            <a:r>
              <a:rPr lang="en-US" sz="3200" dirty="0" smtClean="0"/>
              <a:t>were used </a:t>
            </a:r>
            <a:r>
              <a:rPr lang="en-US" sz="3200" dirty="0"/>
              <a:t>with approximations to the true error gradient, as follows: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15925" y="2368550"/>
            <a:ext cx="8728075" cy="3294063"/>
            <a:chOff x="415925" y="2368550"/>
            <a:chExt cx="8728075" cy="3294063"/>
          </a:xfrm>
        </p:grpSpPr>
        <p:grpSp>
          <p:nvGrpSpPr>
            <p:cNvPr id="2718736" name="Group 16"/>
            <p:cNvGrpSpPr>
              <a:grpSpLocks/>
            </p:cNvGrpSpPr>
            <p:nvPr/>
          </p:nvGrpSpPr>
          <p:grpSpPr bwMode="auto">
            <a:xfrm>
              <a:off x="415925" y="2452688"/>
              <a:ext cx="3108325" cy="3209925"/>
              <a:chOff x="2139" y="1716"/>
              <a:chExt cx="1958" cy="2022"/>
            </a:xfrm>
          </p:grpSpPr>
          <p:grpSp>
            <p:nvGrpSpPr>
              <p:cNvPr id="2718724" name="Group 4"/>
              <p:cNvGrpSpPr>
                <a:grpSpLocks/>
              </p:cNvGrpSpPr>
              <p:nvPr/>
            </p:nvGrpSpPr>
            <p:grpSpPr bwMode="auto">
              <a:xfrm>
                <a:off x="2155" y="3359"/>
                <a:ext cx="1408" cy="379"/>
                <a:chOff x="2176" y="3018"/>
                <a:chExt cx="1408" cy="379"/>
              </a:xfrm>
            </p:grpSpPr>
            <p:sp>
              <p:nvSpPr>
                <p:cNvPr id="2718725" name="Oval 5"/>
                <p:cNvSpPr>
                  <a:spLocks noChangeArrowheads="1"/>
                </p:cNvSpPr>
                <p:nvPr/>
              </p:nvSpPr>
              <p:spPr bwMode="auto">
                <a:xfrm>
                  <a:off x="2176" y="3018"/>
                  <a:ext cx="1408" cy="37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8726" name="Rectangle 6"/>
                <p:cNvSpPr>
                  <a:spLocks noChangeArrowheads="1"/>
                </p:cNvSpPr>
                <p:nvPr/>
              </p:nvSpPr>
              <p:spPr bwMode="auto">
                <a:xfrm>
                  <a:off x="2520" y="3056"/>
                  <a:ext cx="71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baseline="0"/>
                    <a:t>INPUT</a:t>
                  </a:r>
                </a:p>
              </p:txBody>
            </p:sp>
          </p:grpSp>
          <p:grpSp>
            <p:nvGrpSpPr>
              <p:cNvPr id="2718727" name="Group 7"/>
              <p:cNvGrpSpPr>
                <a:grpSpLocks/>
              </p:cNvGrpSpPr>
              <p:nvPr/>
            </p:nvGrpSpPr>
            <p:grpSpPr bwMode="auto">
              <a:xfrm>
                <a:off x="2139" y="2517"/>
                <a:ext cx="1408" cy="379"/>
                <a:chOff x="2160" y="2112"/>
                <a:chExt cx="1408" cy="379"/>
              </a:xfrm>
            </p:grpSpPr>
            <p:sp>
              <p:nvSpPr>
                <p:cNvPr id="2718728" name="Oval 8"/>
                <p:cNvSpPr>
                  <a:spLocks noChangeArrowheads="1"/>
                </p:cNvSpPr>
                <p:nvPr/>
              </p:nvSpPr>
              <p:spPr bwMode="auto">
                <a:xfrm>
                  <a:off x="2160" y="2112"/>
                  <a:ext cx="1408" cy="37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8729" name="Rectangle 9"/>
                <p:cNvSpPr>
                  <a:spLocks noChangeArrowheads="1"/>
                </p:cNvSpPr>
                <p:nvPr/>
              </p:nvSpPr>
              <p:spPr bwMode="auto">
                <a:xfrm>
                  <a:off x="2427" y="2160"/>
                  <a:ext cx="9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baseline="0"/>
                    <a:t>HIDDEN</a:t>
                  </a:r>
                </a:p>
              </p:txBody>
            </p:sp>
          </p:grpSp>
          <p:grpSp>
            <p:nvGrpSpPr>
              <p:cNvPr id="2718730" name="Group 10"/>
              <p:cNvGrpSpPr>
                <a:grpSpLocks/>
              </p:cNvGrpSpPr>
              <p:nvPr/>
            </p:nvGrpSpPr>
            <p:grpSpPr bwMode="auto">
              <a:xfrm>
                <a:off x="2155" y="1716"/>
                <a:ext cx="1408" cy="379"/>
                <a:chOff x="2176" y="1407"/>
                <a:chExt cx="1408" cy="379"/>
              </a:xfrm>
            </p:grpSpPr>
            <p:sp>
              <p:nvSpPr>
                <p:cNvPr id="2718731" name="Oval 11"/>
                <p:cNvSpPr>
                  <a:spLocks noChangeArrowheads="1"/>
                </p:cNvSpPr>
                <p:nvPr/>
              </p:nvSpPr>
              <p:spPr bwMode="auto">
                <a:xfrm>
                  <a:off x="2176" y="1407"/>
                  <a:ext cx="1408" cy="37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8732" name="Rectangle 12"/>
                <p:cNvSpPr>
                  <a:spLocks noChangeArrowheads="1"/>
                </p:cNvSpPr>
                <p:nvPr/>
              </p:nvSpPr>
              <p:spPr bwMode="auto">
                <a:xfrm>
                  <a:off x="2400" y="1440"/>
                  <a:ext cx="90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baseline="0"/>
                    <a:t>OUTPUT</a:t>
                  </a:r>
                </a:p>
              </p:txBody>
            </p:sp>
          </p:grpSp>
          <p:sp>
            <p:nvSpPr>
              <p:cNvPr id="2718733" name="Line 13"/>
              <p:cNvSpPr>
                <a:spLocks noChangeShapeType="1"/>
              </p:cNvSpPr>
              <p:nvPr/>
            </p:nvSpPr>
            <p:spPr bwMode="auto">
              <a:xfrm flipV="1">
                <a:off x="2859" y="2901"/>
                <a:ext cx="0" cy="448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18734" name="Line 14"/>
              <p:cNvSpPr>
                <a:spLocks noChangeShapeType="1"/>
              </p:cNvSpPr>
              <p:nvPr/>
            </p:nvSpPr>
            <p:spPr bwMode="auto">
              <a:xfrm flipV="1">
                <a:off x="2859" y="2074"/>
                <a:ext cx="0" cy="43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18735" name="Freeform 15"/>
              <p:cNvSpPr>
                <a:spLocks/>
              </p:cNvSpPr>
              <p:nvPr/>
            </p:nvSpPr>
            <p:spPr bwMode="auto">
              <a:xfrm>
                <a:off x="3135" y="2172"/>
                <a:ext cx="962" cy="978"/>
              </a:xfrm>
              <a:custGeom>
                <a:avLst/>
                <a:gdLst>
                  <a:gd name="T0" fmla="*/ 0 w 962"/>
                  <a:gd name="T1" fmla="*/ 367 h 978"/>
                  <a:gd name="T2" fmla="*/ 502 w 962"/>
                  <a:gd name="T3" fmla="*/ 4 h 978"/>
                  <a:gd name="T4" fmla="*/ 960 w 962"/>
                  <a:gd name="T5" fmla="*/ 388 h 978"/>
                  <a:gd name="T6" fmla="*/ 512 w 962"/>
                  <a:gd name="T7" fmla="*/ 932 h 978"/>
                  <a:gd name="T8" fmla="*/ 107 w 962"/>
                  <a:gd name="T9" fmla="*/ 665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2" h="978">
                    <a:moveTo>
                      <a:pt x="0" y="367"/>
                    </a:moveTo>
                    <a:cubicBezTo>
                      <a:pt x="171" y="183"/>
                      <a:pt x="342" y="0"/>
                      <a:pt x="502" y="4"/>
                    </a:cubicBezTo>
                    <a:cubicBezTo>
                      <a:pt x="662" y="8"/>
                      <a:pt x="958" y="233"/>
                      <a:pt x="960" y="388"/>
                    </a:cubicBezTo>
                    <a:cubicBezTo>
                      <a:pt x="962" y="543"/>
                      <a:pt x="654" y="886"/>
                      <a:pt x="512" y="932"/>
                    </a:cubicBezTo>
                    <a:cubicBezTo>
                      <a:pt x="370" y="978"/>
                      <a:pt x="175" y="713"/>
                      <a:pt x="107" y="665"/>
                    </a:cubicBez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18750" name="AutoShape 30"/>
            <p:cNvSpPr>
              <a:spLocks noChangeArrowheads="1"/>
            </p:cNvSpPr>
            <p:nvPr/>
          </p:nvSpPr>
          <p:spPr bwMode="auto">
            <a:xfrm>
              <a:off x="3368675" y="2489200"/>
              <a:ext cx="746125" cy="485775"/>
            </a:xfrm>
            <a:prstGeom prst="rightArrow">
              <a:avLst>
                <a:gd name="adj1" fmla="val 50000"/>
                <a:gd name="adj2" fmla="val 38399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18756" name="Group 36"/>
            <p:cNvGrpSpPr>
              <a:grpSpLocks/>
            </p:cNvGrpSpPr>
            <p:nvPr/>
          </p:nvGrpSpPr>
          <p:grpSpPr bwMode="auto">
            <a:xfrm>
              <a:off x="4249738" y="2368550"/>
              <a:ext cx="4894262" cy="3209925"/>
              <a:chOff x="2677" y="1492"/>
              <a:chExt cx="3083" cy="2022"/>
            </a:xfrm>
          </p:grpSpPr>
          <p:grpSp>
            <p:nvGrpSpPr>
              <p:cNvPr id="2718738" name="Group 18"/>
              <p:cNvGrpSpPr>
                <a:grpSpLocks/>
              </p:cNvGrpSpPr>
              <p:nvPr/>
            </p:nvGrpSpPr>
            <p:grpSpPr bwMode="auto">
              <a:xfrm>
                <a:off x="2693" y="3135"/>
                <a:ext cx="1408" cy="379"/>
                <a:chOff x="2176" y="3018"/>
                <a:chExt cx="1408" cy="379"/>
              </a:xfrm>
            </p:grpSpPr>
            <p:sp>
              <p:nvSpPr>
                <p:cNvPr id="2718739" name="Oval 19"/>
                <p:cNvSpPr>
                  <a:spLocks noChangeArrowheads="1"/>
                </p:cNvSpPr>
                <p:nvPr/>
              </p:nvSpPr>
              <p:spPr bwMode="auto">
                <a:xfrm>
                  <a:off x="2176" y="3018"/>
                  <a:ext cx="1408" cy="37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87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520" y="3056"/>
                  <a:ext cx="71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baseline="0"/>
                    <a:t>INPUT</a:t>
                  </a:r>
                </a:p>
              </p:txBody>
            </p:sp>
          </p:grpSp>
          <p:grpSp>
            <p:nvGrpSpPr>
              <p:cNvPr id="2718741" name="Group 21"/>
              <p:cNvGrpSpPr>
                <a:grpSpLocks/>
              </p:cNvGrpSpPr>
              <p:nvPr/>
            </p:nvGrpSpPr>
            <p:grpSpPr bwMode="auto">
              <a:xfrm>
                <a:off x="2677" y="2293"/>
                <a:ext cx="1408" cy="379"/>
                <a:chOff x="2160" y="2112"/>
                <a:chExt cx="1408" cy="379"/>
              </a:xfrm>
            </p:grpSpPr>
            <p:sp>
              <p:nvSpPr>
                <p:cNvPr id="2718742" name="Oval 22"/>
                <p:cNvSpPr>
                  <a:spLocks noChangeArrowheads="1"/>
                </p:cNvSpPr>
                <p:nvPr/>
              </p:nvSpPr>
              <p:spPr bwMode="auto">
                <a:xfrm>
                  <a:off x="2160" y="2112"/>
                  <a:ext cx="1408" cy="37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8743" name="Rectangle 23"/>
                <p:cNvSpPr>
                  <a:spLocks noChangeArrowheads="1"/>
                </p:cNvSpPr>
                <p:nvPr/>
              </p:nvSpPr>
              <p:spPr bwMode="auto">
                <a:xfrm>
                  <a:off x="2427" y="2160"/>
                  <a:ext cx="9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baseline="0"/>
                    <a:t>HIDDEN</a:t>
                  </a:r>
                </a:p>
              </p:txBody>
            </p:sp>
          </p:grpSp>
          <p:grpSp>
            <p:nvGrpSpPr>
              <p:cNvPr id="2718744" name="Group 24"/>
              <p:cNvGrpSpPr>
                <a:grpSpLocks/>
              </p:cNvGrpSpPr>
              <p:nvPr/>
            </p:nvGrpSpPr>
            <p:grpSpPr bwMode="auto">
              <a:xfrm>
                <a:off x="2693" y="1492"/>
                <a:ext cx="1408" cy="379"/>
                <a:chOff x="2176" y="1407"/>
                <a:chExt cx="1408" cy="379"/>
              </a:xfrm>
            </p:grpSpPr>
            <p:sp>
              <p:nvSpPr>
                <p:cNvPr id="2718745" name="Oval 25"/>
                <p:cNvSpPr>
                  <a:spLocks noChangeArrowheads="1"/>
                </p:cNvSpPr>
                <p:nvPr/>
              </p:nvSpPr>
              <p:spPr bwMode="auto">
                <a:xfrm>
                  <a:off x="2176" y="1407"/>
                  <a:ext cx="1408" cy="37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87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400" y="1440"/>
                  <a:ext cx="90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baseline="0"/>
                    <a:t>OUTPUT</a:t>
                  </a:r>
                </a:p>
              </p:txBody>
            </p:sp>
          </p:grpSp>
          <p:sp>
            <p:nvSpPr>
              <p:cNvPr id="2718747" name="Line 27"/>
              <p:cNvSpPr>
                <a:spLocks noChangeShapeType="1"/>
              </p:cNvSpPr>
              <p:nvPr/>
            </p:nvSpPr>
            <p:spPr bwMode="auto">
              <a:xfrm flipV="1">
                <a:off x="3397" y="2677"/>
                <a:ext cx="0" cy="448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18748" name="Line 28"/>
              <p:cNvSpPr>
                <a:spLocks noChangeShapeType="1"/>
              </p:cNvSpPr>
              <p:nvPr/>
            </p:nvSpPr>
            <p:spPr bwMode="auto">
              <a:xfrm flipV="1">
                <a:off x="3397" y="1850"/>
                <a:ext cx="0" cy="43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18751" name="Group 31"/>
              <p:cNvGrpSpPr>
                <a:grpSpLocks/>
              </p:cNvGrpSpPr>
              <p:nvPr/>
            </p:nvGrpSpPr>
            <p:grpSpPr bwMode="auto">
              <a:xfrm>
                <a:off x="4352" y="3082"/>
                <a:ext cx="1408" cy="379"/>
                <a:chOff x="2160" y="2112"/>
                <a:chExt cx="1408" cy="379"/>
              </a:xfrm>
            </p:grpSpPr>
            <p:sp>
              <p:nvSpPr>
                <p:cNvPr id="2718752" name="Oval 32"/>
                <p:cNvSpPr>
                  <a:spLocks noChangeArrowheads="1"/>
                </p:cNvSpPr>
                <p:nvPr/>
              </p:nvSpPr>
              <p:spPr bwMode="auto">
                <a:xfrm>
                  <a:off x="2160" y="2112"/>
                  <a:ext cx="1408" cy="37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8753" name="Rectangle 33"/>
                <p:cNvSpPr>
                  <a:spLocks noChangeArrowheads="1"/>
                </p:cNvSpPr>
                <p:nvPr/>
              </p:nvSpPr>
              <p:spPr bwMode="auto">
                <a:xfrm>
                  <a:off x="2247" y="2160"/>
                  <a:ext cx="127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baseline="0"/>
                    <a:t>HIDDEN(t-1)</a:t>
                  </a:r>
                </a:p>
              </p:txBody>
            </p:sp>
          </p:grpSp>
          <p:sp>
            <p:nvSpPr>
              <p:cNvPr id="2718755" name="Line 35"/>
              <p:cNvSpPr>
                <a:spLocks noChangeShapeType="1"/>
              </p:cNvSpPr>
              <p:nvPr/>
            </p:nvSpPr>
            <p:spPr bwMode="auto">
              <a:xfrm flipH="1" flipV="1">
                <a:off x="3821" y="2629"/>
                <a:ext cx="674" cy="485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6510338" y="3928533"/>
              <a:ext cx="1363662" cy="96414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242831" y="3964544"/>
              <a:ext cx="1634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1-1 copy-back</a:t>
              </a:r>
              <a:endParaRPr lang="en-US" dirty="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Learning: Recurrent Nets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B0E-185D-FE44-94E5-3356BA3B1D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187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sz="3600"/>
              <a:t>Mapping Time into State</a:t>
            </a:r>
            <a:endParaRPr lang="en-US"/>
          </a:p>
        </p:txBody>
      </p:sp>
      <p:sp>
        <p:nvSpPr>
          <p:cNvPr id="272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079500"/>
            <a:ext cx="8610600" cy="5334000"/>
          </a:xfrm>
        </p:spPr>
        <p:txBody>
          <a:bodyPr>
            <a:normAutofit/>
          </a:bodyPr>
          <a:lstStyle/>
          <a:p>
            <a:r>
              <a:rPr lang="en-US" sz="3200" dirty="0"/>
              <a:t>This is called one-step </a:t>
            </a:r>
            <a:r>
              <a:rPr lang="en-US" sz="3200" dirty="0" err="1"/>
              <a:t>backprop</a:t>
            </a:r>
            <a:r>
              <a:rPr lang="en-US" sz="3200" dirty="0"/>
              <a:t> through time (BPTT(1))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05605" y="2368550"/>
            <a:ext cx="4894262" cy="3209925"/>
            <a:chOff x="2505605" y="2368550"/>
            <a:chExt cx="4894262" cy="3209925"/>
          </a:xfrm>
        </p:grpSpPr>
        <p:grpSp>
          <p:nvGrpSpPr>
            <p:cNvPr id="23" name="Group 36"/>
            <p:cNvGrpSpPr>
              <a:grpSpLocks/>
            </p:cNvGrpSpPr>
            <p:nvPr/>
          </p:nvGrpSpPr>
          <p:grpSpPr bwMode="auto">
            <a:xfrm>
              <a:off x="2505605" y="2368550"/>
              <a:ext cx="4894262" cy="3209925"/>
              <a:chOff x="2677" y="1492"/>
              <a:chExt cx="3083" cy="2022"/>
            </a:xfrm>
          </p:grpSpPr>
          <p:grpSp>
            <p:nvGrpSpPr>
              <p:cNvPr id="26" name="Group 18"/>
              <p:cNvGrpSpPr>
                <a:grpSpLocks/>
              </p:cNvGrpSpPr>
              <p:nvPr/>
            </p:nvGrpSpPr>
            <p:grpSpPr bwMode="auto">
              <a:xfrm>
                <a:off x="2693" y="3135"/>
                <a:ext cx="1408" cy="379"/>
                <a:chOff x="2176" y="3018"/>
                <a:chExt cx="1408" cy="379"/>
              </a:xfrm>
            </p:grpSpPr>
            <p:sp>
              <p:nvSpPr>
                <p:cNvPr id="39" name="Oval 19"/>
                <p:cNvSpPr>
                  <a:spLocks noChangeArrowheads="1"/>
                </p:cNvSpPr>
                <p:nvPr/>
              </p:nvSpPr>
              <p:spPr bwMode="auto">
                <a:xfrm>
                  <a:off x="2176" y="3018"/>
                  <a:ext cx="1408" cy="37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520" y="3056"/>
                  <a:ext cx="71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baseline="0"/>
                    <a:t>INPUT</a:t>
                  </a:r>
                </a:p>
              </p:txBody>
            </p:sp>
          </p:grpSp>
          <p:grpSp>
            <p:nvGrpSpPr>
              <p:cNvPr id="27" name="Group 21"/>
              <p:cNvGrpSpPr>
                <a:grpSpLocks/>
              </p:cNvGrpSpPr>
              <p:nvPr/>
            </p:nvGrpSpPr>
            <p:grpSpPr bwMode="auto">
              <a:xfrm>
                <a:off x="2677" y="2293"/>
                <a:ext cx="1408" cy="379"/>
                <a:chOff x="2160" y="2112"/>
                <a:chExt cx="1408" cy="379"/>
              </a:xfrm>
            </p:grpSpPr>
            <p:sp>
              <p:nvSpPr>
                <p:cNvPr id="37" name="Oval 22"/>
                <p:cNvSpPr>
                  <a:spLocks noChangeArrowheads="1"/>
                </p:cNvSpPr>
                <p:nvPr/>
              </p:nvSpPr>
              <p:spPr bwMode="auto">
                <a:xfrm>
                  <a:off x="2160" y="2112"/>
                  <a:ext cx="1408" cy="37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Rectangle 23"/>
                <p:cNvSpPr>
                  <a:spLocks noChangeArrowheads="1"/>
                </p:cNvSpPr>
                <p:nvPr/>
              </p:nvSpPr>
              <p:spPr bwMode="auto">
                <a:xfrm>
                  <a:off x="2427" y="2160"/>
                  <a:ext cx="9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baseline="0"/>
                    <a:t>HIDDEN</a:t>
                  </a:r>
                </a:p>
              </p:txBody>
            </p:sp>
          </p:grpSp>
          <p:grpSp>
            <p:nvGrpSpPr>
              <p:cNvPr id="28" name="Group 24"/>
              <p:cNvGrpSpPr>
                <a:grpSpLocks/>
              </p:cNvGrpSpPr>
              <p:nvPr/>
            </p:nvGrpSpPr>
            <p:grpSpPr bwMode="auto">
              <a:xfrm>
                <a:off x="2693" y="1492"/>
                <a:ext cx="1408" cy="379"/>
                <a:chOff x="2176" y="1407"/>
                <a:chExt cx="1408" cy="379"/>
              </a:xfrm>
            </p:grpSpPr>
            <p:sp>
              <p:nvSpPr>
                <p:cNvPr id="35" name="Oval 25"/>
                <p:cNvSpPr>
                  <a:spLocks noChangeArrowheads="1"/>
                </p:cNvSpPr>
                <p:nvPr/>
              </p:nvSpPr>
              <p:spPr bwMode="auto">
                <a:xfrm>
                  <a:off x="2176" y="1407"/>
                  <a:ext cx="1408" cy="37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Rectangle 26"/>
                <p:cNvSpPr>
                  <a:spLocks noChangeArrowheads="1"/>
                </p:cNvSpPr>
                <p:nvPr/>
              </p:nvSpPr>
              <p:spPr bwMode="auto">
                <a:xfrm>
                  <a:off x="2400" y="1440"/>
                  <a:ext cx="90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baseline="0"/>
                    <a:t>OUTPUT</a:t>
                  </a:r>
                </a:p>
              </p:txBody>
            </p:sp>
          </p:grp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 flipV="1">
                <a:off x="3397" y="2677"/>
                <a:ext cx="0" cy="448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 flipV="1">
                <a:off x="3397" y="1850"/>
                <a:ext cx="0" cy="43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" name="Group 31"/>
              <p:cNvGrpSpPr>
                <a:grpSpLocks/>
              </p:cNvGrpSpPr>
              <p:nvPr/>
            </p:nvGrpSpPr>
            <p:grpSpPr bwMode="auto">
              <a:xfrm>
                <a:off x="4352" y="3082"/>
                <a:ext cx="1408" cy="379"/>
                <a:chOff x="2160" y="2112"/>
                <a:chExt cx="1408" cy="379"/>
              </a:xfrm>
            </p:grpSpPr>
            <p:sp>
              <p:nvSpPr>
                <p:cNvPr id="33" name="Oval 32"/>
                <p:cNvSpPr>
                  <a:spLocks noChangeArrowheads="1"/>
                </p:cNvSpPr>
                <p:nvPr/>
              </p:nvSpPr>
              <p:spPr bwMode="auto">
                <a:xfrm>
                  <a:off x="2160" y="2112"/>
                  <a:ext cx="1408" cy="37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Rectangle 33"/>
                <p:cNvSpPr>
                  <a:spLocks noChangeArrowheads="1"/>
                </p:cNvSpPr>
                <p:nvPr/>
              </p:nvSpPr>
              <p:spPr bwMode="auto">
                <a:xfrm>
                  <a:off x="2247" y="2160"/>
                  <a:ext cx="127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baseline="0"/>
                    <a:t>HIDDEN(t-1)</a:t>
                  </a:r>
                </a:p>
              </p:txBody>
            </p:sp>
          </p:grpSp>
          <p:sp>
            <p:nvSpPr>
              <p:cNvPr id="32" name="Line 35"/>
              <p:cNvSpPr>
                <a:spLocks noChangeShapeType="1"/>
              </p:cNvSpPr>
              <p:nvPr/>
            </p:nvSpPr>
            <p:spPr bwMode="auto">
              <a:xfrm flipH="1" flipV="1">
                <a:off x="3821" y="2629"/>
                <a:ext cx="674" cy="485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>
              <a:off x="4766205" y="3928533"/>
              <a:ext cx="1363662" cy="96414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98698" y="3964544"/>
              <a:ext cx="1634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1-1 copy-back</a:t>
              </a:r>
              <a:endParaRPr 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Learning: Recurrent Nets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B0E-185D-FE44-94E5-3356BA3B1D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17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sz="3600"/>
              <a:t>Mapping Time into State</a:t>
            </a:r>
            <a:endParaRPr lang="en-US"/>
          </a:p>
        </p:txBody>
      </p:sp>
      <p:sp>
        <p:nvSpPr>
          <p:cNvPr id="272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79500"/>
            <a:ext cx="4949825" cy="5334000"/>
          </a:xfrm>
        </p:spPr>
        <p:txBody>
          <a:bodyPr>
            <a:normAutofit/>
          </a:bodyPr>
          <a:lstStyle/>
          <a:p>
            <a:r>
              <a:rPr lang="en-US" sz="2800" dirty="0"/>
              <a:t>These networks can be used for many things, but typically, </a:t>
            </a:r>
            <a:r>
              <a:rPr lang="en-US" sz="2800" dirty="0" smtClean="0"/>
              <a:t>SRNs </a:t>
            </a:r>
            <a:r>
              <a:rPr lang="en-US" sz="2800" dirty="0"/>
              <a:t>are used for </a:t>
            </a:r>
            <a:r>
              <a:rPr lang="en-US" sz="2800" i="1" dirty="0"/>
              <a:t>prediction</a:t>
            </a:r>
            <a:r>
              <a:rPr lang="en-US" sz="2800" dirty="0"/>
              <a:t>.</a:t>
            </a:r>
          </a:p>
          <a:p>
            <a:r>
              <a:rPr lang="en-US" sz="2800" dirty="0"/>
              <a:t>This is theoretically simple, because the teacher is the input (one step later)</a:t>
            </a:r>
          </a:p>
          <a:p>
            <a:r>
              <a:rPr lang="en-US" sz="2800" dirty="0"/>
              <a:t>A </a:t>
            </a:r>
            <a:r>
              <a:rPr lang="en-US" sz="2800" i="1" dirty="0"/>
              <a:t>temporal</a:t>
            </a:r>
            <a:r>
              <a:rPr lang="en-US" sz="2800" dirty="0"/>
              <a:t> </a:t>
            </a:r>
            <a:r>
              <a:rPr lang="en-US" sz="2800" dirty="0" err="1"/>
              <a:t>autoencoder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874950" y="1365250"/>
            <a:ext cx="4036420" cy="3057525"/>
            <a:chOff x="2505605" y="2368550"/>
            <a:chExt cx="4894262" cy="3209925"/>
          </a:xfrm>
        </p:grpSpPr>
        <p:grpSp>
          <p:nvGrpSpPr>
            <p:cNvPr id="21" name="Group 36"/>
            <p:cNvGrpSpPr>
              <a:grpSpLocks/>
            </p:cNvGrpSpPr>
            <p:nvPr/>
          </p:nvGrpSpPr>
          <p:grpSpPr bwMode="auto">
            <a:xfrm>
              <a:off x="2505605" y="2368550"/>
              <a:ext cx="4894262" cy="3209925"/>
              <a:chOff x="2677" y="1492"/>
              <a:chExt cx="3083" cy="2022"/>
            </a:xfrm>
          </p:grpSpPr>
          <p:grpSp>
            <p:nvGrpSpPr>
              <p:cNvPr id="24" name="Group 18"/>
              <p:cNvGrpSpPr>
                <a:grpSpLocks/>
              </p:cNvGrpSpPr>
              <p:nvPr/>
            </p:nvGrpSpPr>
            <p:grpSpPr bwMode="auto">
              <a:xfrm>
                <a:off x="2693" y="3135"/>
                <a:ext cx="1408" cy="379"/>
                <a:chOff x="2176" y="3018"/>
                <a:chExt cx="1408" cy="379"/>
              </a:xfrm>
            </p:grpSpPr>
            <p:sp>
              <p:nvSpPr>
                <p:cNvPr id="37" name="Oval 19"/>
                <p:cNvSpPr>
                  <a:spLocks noChangeArrowheads="1"/>
                </p:cNvSpPr>
                <p:nvPr/>
              </p:nvSpPr>
              <p:spPr bwMode="auto">
                <a:xfrm>
                  <a:off x="2176" y="3018"/>
                  <a:ext cx="1408" cy="37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Rectangle 20"/>
                <p:cNvSpPr>
                  <a:spLocks noChangeArrowheads="1"/>
                </p:cNvSpPr>
                <p:nvPr/>
              </p:nvSpPr>
              <p:spPr bwMode="auto">
                <a:xfrm>
                  <a:off x="2520" y="3056"/>
                  <a:ext cx="71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baseline="0"/>
                    <a:t>INPUT</a:t>
                  </a:r>
                </a:p>
              </p:txBody>
            </p:sp>
          </p:grpSp>
          <p:grpSp>
            <p:nvGrpSpPr>
              <p:cNvPr id="25" name="Group 21"/>
              <p:cNvGrpSpPr>
                <a:grpSpLocks/>
              </p:cNvGrpSpPr>
              <p:nvPr/>
            </p:nvGrpSpPr>
            <p:grpSpPr bwMode="auto">
              <a:xfrm>
                <a:off x="2677" y="2293"/>
                <a:ext cx="1408" cy="379"/>
                <a:chOff x="2160" y="2112"/>
                <a:chExt cx="1408" cy="379"/>
              </a:xfrm>
            </p:grpSpPr>
            <p:sp>
              <p:nvSpPr>
                <p:cNvPr id="35" name="Oval 22"/>
                <p:cNvSpPr>
                  <a:spLocks noChangeArrowheads="1"/>
                </p:cNvSpPr>
                <p:nvPr/>
              </p:nvSpPr>
              <p:spPr bwMode="auto">
                <a:xfrm>
                  <a:off x="2160" y="2112"/>
                  <a:ext cx="1408" cy="37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Rectangle 23"/>
                <p:cNvSpPr>
                  <a:spLocks noChangeArrowheads="1"/>
                </p:cNvSpPr>
                <p:nvPr/>
              </p:nvSpPr>
              <p:spPr bwMode="auto">
                <a:xfrm>
                  <a:off x="2427" y="2160"/>
                  <a:ext cx="9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baseline="0"/>
                    <a:t>HIDDEN</a:t>
                  </a:r>
                </a:p>
              </p:txBody>
            </p:sp>
          </p:grpSp>
          <p:grpSp>
            <p:nvGrpSpPr>
              <p:cNvPr id="26" name="Group 24"/>
              <p:cNvGrpSpPr>
                <a:grpSpLocks/>
              </p:cNvGrpSpPr>
              <p:nvPr/>
            </p:nvGrpSpPr>
            <p:grpSpPr bwMode="auto">
              <a:xfrm>
                <a:off x="2693" y="1492"/>
                <a:ext cx="1408" cy="379"/>
                <a:chOff x="2176" y="1407"/>
                <a:chExt cx="1408" cy="379"/>
              </a:xfrm>
            </p:grpSpPr>
            <p:sp>
              <p:nvSpPr>
                <p:cNvPr id="33" name="Oval 25"/>
                <p:cNvSpPr>
                  <a:spLocks noChangeArrowheads="1"/>
                </p:cNvSpPr>
                <p:nvPr/>
              </p:nvSpPr>
              <p:spPr bwMode="auto">
                <a:xfrm>
                  <a:off x="2176" y="1407"/>
                  <a:ext cx="1408" cy="37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Rectangle 26"/>
                <p:cNvSpPr>
                  <a:spLocks noChangeArrowheads="1"/>
                </p:cNvSpPr>
                <p:nvPr/>
              </p:nvSpPr>
              <p:spPr bwMode="auto">
                <a:xfrm>
                  <a:off x="2400" y="1440"/>
                  <a:ext cx="90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baseline="0"/>
                    <a:t>OUTPUT</a:t>
                  </a:r>
                </a:p>
              </p:txBody>
            </p:sp>
          </p:grpSp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 flipV="1">
                <a:off x="3397" y="2677"/>
                <a:ext cx="0" cy="448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 flipV="1">
                <a:off x="3397" y="1850"/>
                <a:ext cx="0" cy="43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31"/>
              <p:cNvGrpSpPr>
                <a:grpSpLocks/>
              </p:cNvGrpSpPr>
              <p:nvPr/>
            </p:nvGrpSpPr>
            <p:grpSpPr bwMode="auto">
              <a:xfrm>
                <a:off x="4352" y="3082"/>
                <a:ext cx="1408" cy="379"/>
                <a:chOff x="2160" y="2112"/>
                <a:chExt cx="1408" cy="379"/>
              </a:xfrm>
            </p:grpSpPr>
            <p:sp>
              <p:nvSpPr>
                <p:cNvPr id="31" name="Oval 30"/>
                <p:cNvSpPr>
                  <a:spLocks noChangeArrowheads="1"/>
                </p:cNvSpPr>
                <p:nvPr/>
              </p:nvSpPr>
              <p:spPr bwMode="auto">
                <a:xfrm>
                  <a:off x="2160" y="2112"/>
                  <a:ext cx="1408" cy="37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2247" y="2160"/>
                  <a:ext cx="127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baseline="0"/>
                    <a:t>HIDDEN(t-1)</a:t>
                  </a:r>
                </a:p>
              </p:txBody>
            </p:sp>
          </p:grpSp>
          <p:sp>
            <p:nvSpPr>
              <p:cNvPr id="30" name="Line 35"/>
              <p:cNvSpPr>
                <a:spLocks noChangeShapeType="1"/>
              </p:cNvSpPr>
              <p:nvPr/>
            </p:nvSpPr>
            <p:spPr bwMode="auto">
              <a:xfrm flipH="1" flipV="1">
                <a:off x="3821" y="2629"/>
                <a:ext cx="674" cy="485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>
              <a:off x="4766205" y="3928533"/>
              <a:ext cx="1363662" cy="96414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98698" y="3964544"/>
              <a:ext cx="1634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1-1 copy-back</a:t>
              </a:r>
              <a:endParaRPr lang="en-US" dirty="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Learning: Recurrent Nets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B0E-185D-FE44-94E5-3356BA3B1D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081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sz="3600"/>
              <a:t>Types of problems</a:t>
            </a:r>
            <a:endParaRPr lang="en-US"/>
          </a:p>
        </p:txBody>
      </p:sp>
      <p:sp>
        <p:nvSpPr>
          <p:cNvPr id="272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938" y="1163638"/>
            <a:ext cx="8872537" cy="4962525"/>
          </a:xfrm>
        </p:spPr>
        <p:txBody>
          <a:bodyPr/>
          <a:lstStyle/>
          <a:p>
            <a:r>
              <a:rPr lang="en-US" dirty="0"/>
              <a:t>Prediction: Predict the next </a:t>
            </a:r>
            <a:r>
              <a:rPr lang="en-US" dirty="0" smtClean="0"/>
              <a:t>word, “Predict” the next pixel</a:t>
            </a:r>
            <a:endParaRPr lang="en-US" dirty="0"/>
          </a:p>
          <a:p>
            <a:r>
              <a:rPr lang="en-US" dirty="0"/>
              <a:t>Sequence generation: produce a </a:t>
            </a:r>
            <a:r>
              <a:rPr lang="en-US" dirty="0" smtClean="0"/>
              <a:t>word or a sentence, caption an image</a:t>
            </a:r>
            <a:endParaRPr lang="en-US" dirty="0"/>
          </a:p>
          <a:p>
            <a:r>
              <a:rPr lang="en-US" dirty="0"/>
              <a:t>Sequence recognition: recognize a </a:t>
            </a:r>
            <a:r>
              <a:rPr lang="en-US" dirty="0" smtClean="0"/>
              <a:t>sentence, recognize an action</a:t>
            </a:r>
            <a:endParaRPr lang="en-US" dirty="0"/>
          </a:p>
          <a:p>
            <a:r>
              <a:rPr lang="en-US" dirty="0"/>
              <a:t>Sequence transformation: </a:t>
            </a:r>
            <a:r>
              <a:rPr lang="en-US" dirty="0" smtClean="0"/>
              <a:t>speech-&gt;text, English-&gt;French</a:t>
            </a:r>
            <a:endParaRPr lang="en-US" dirty="0"/>
          </a:p>
          <a:p>
            <a:r>
              <a:rPr lang="en-US" dirty="0"/>
              <a:t>Learning a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program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: sequential adder </a:t>
            </a:r>
            <a:r>
              <a:rPr lang="en-US" dirty="0" smtClean="0"/>
              <a:t>net, Neural Turing Machine</a:t>
            </a:r>
            <a:endParaRPr lang="en-US" dirty="0"/>
          </a:p>
          <a:p>
            <a:r>
              <a:rPr lang="en-US" dirty="0"/>
              <a:t>Oscillations: walk, talk, </a:t>
            </a:r>
            <a:r>
              <a:rPr lang="en-US" dirty="0" smtClean="0"/>
              <a:t>chew, fly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Learning: Recurrent Nets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B0E-185D-FE44-94E5-3356BA3B1D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274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865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Getting targets when modeling sequences</a:t>
            </a:r>
            <a:endParaRPr lang="en-US" sz="2400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7" y="742263"/>
            <a:ext cx="8856131" cy="58899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2600" dirty="0" smtClean="0"/>
          </a:p>
          <a:p>
            <a:pPr indent="0">
              <a:lnSpc>
                <a:spcPct val="120000"/>
              </a:lnSpc>
              <a:spcBef>
                <a:spcPts val="600"/>
              </a:spcBef>
            </a:pPr>
            <a:r>
              <a:rPr lang="en-US" sz="2600" dirty="0" smtClean="0"/>
              <a:t> When applying machine learning to sequences, we often want to turn an input sequence into an output sequence that lives in a different domain.</a:t>
            </a:r>
          </a:p>
          <a:p>
            <a:pPr lvl="1" indent="0">
              <a:lnSpc>
                <a:spcPct val="120000"/>
              </a:lnSpc>
              <a:spcBef>
                <a:spcPts val="600"/>
              </a:spcBef>
            </a:pPr>
            <a:r>
              <a:rPr lang="en-US" sz="2600" i="1" dirty="0" smtClean="0"/>
              <a:t>E. g.</a:t>
            </a:r>
            <a:r>
              <a:rPr lang="en-US" sz="2600" dirty="0" smtClean="0"/>
              <a:t> turn a sequence of sound pressures into a sequence of word identities.</a:t>
            </a:r>
          </a:p>
          <a:p>
            <a:pPr indent="0">
              <a:lnSpc>
                <a:spcPct val="120000"/>
              </a:lnSpc>
              <a:spcBef>
                <a:spcPts val="600"/>
              </a:spcBef>
            </a:pPr>
            <a:r>
              <a:rPr lang="en-US" sz="2600" dirty="0" smtClean="0"/>
              <a:t> Elman’s approach: </a:t>
            </a:r>
            <a:r>
              <a:rPr lang="en-US" sz="2600" i="1" dirty="0" smtClean="0"/>
              <a:t>prediction, </a:t>
            </a:r>
            <a:r>
              <a:rPr lang="en-US" sz="2600" dirty="0" smtClean="0"/>
              <a:t>is very useful when there is no separate target sequence.</a:t>
            </a:r>
          </a:p>
          <a:p>
            <a:pPr lvl="1" indent="0">
              <a:lnSpc>
                <a:spcPct val="120000"/>
              </a:lnSpc>
              <a:spcBef>
                <a:spcPts val="600"/>
              </a:spcBef>
            </a:pPr>
            <a:r>
              <a:rPr lang="en-US" sz="2600" dirty="0" smtClean="0"/>
              <a:t>The target output sequence is the input sequence with an advance of 1 step.</a:t>
            </a:r>
          </a:p>
          <a:p>
            <a:pPr lvl="1" indent="0">
              <a:lnSpc>
                <a:spcPct val="120000"/>
              </a:lnSpc>
              <a:spcBef>
                <a:spcPts val="600"/>
              </a:spcBef>
            </a:pPr>
            <a:r>
              <a:rPr lang="en-US" sz="2600" dirty="0" smtClean="0"/>
              <a:t>This approach can be generalized to trying </a:t>
            </a:r>
            <a:r>
              <a:rPr lang="en-US" sz="2600" dirty="0"/>
              <a:t>to predict one pixel in an image from the other </a:t>
            </a:r>
            <a:r>
              <a:rPr lang="en-US" sz="2600" dirty="0" smtClean="0"/>
              <a:t>pixels, or one patch of an image from the rest of the image.</a:t>
            </a:r>
          </a:p>
          <a:p>
            <a:pPr lvl="1" indent="0">
              <a:lnSpc>
                <a:spcPct val="120000"/>
              </a:lnSpc>
              <a:spcBef>
                <a:spcPts val="600"/>
              </a:spcBef>
            </a:pPr>
            <a:r>
              <a:rPr lang="en-US" sz="2600" dirty="0" smtClean="0"/>
              <a:t>For temporal sequences there is a natural order for the predictions</a:t>
            </a:r>
          </a:p>
          <a:p>
            <a:pPr lvl="1" indent="0">
              <a:lnSpc>
                <a:spcPct val="120000"/>
              </a:lnSpc>
              <a:spcBef>
                <a:spcPts val="600"/>
              </a:spcBef>
            </a:pPr>
            <a:r>
              <a:rPr lang="en-US" sz="2600" dirty="0" smtClean="0"/>
              <a:t>Less clear for the pixel idea...</a:t>
            </a:r>
          </a:p>
          <a:p>
            <a:pPr indent="0">
              <a:lnSpc>
                <a:spcPct val="120000"/>
              </a:lnSpc>
              <a:spcBef>
                <a:spcPts val="600"/>
              </a:spcBef>
            </a:pPr>
            <a:r>
              <a:rPr lang="en-US" sz="2600" dirty="0" smtClean="0"/>
              <a:t> Like </a:t>
            </a:r>
            <a:r>
              <a:rPr lang="en-US" sz="2600" dirty="0" err="1" smtClean="0"/>
              <a:t>autoencoding</a:t>
            </a:r>
            <a:r>
              <a:rPr lang="en-US" sz="2600" dirty="0" smtClean="0"/>
              <a:t>, predicting the next term in a sequence blurs the distinction between supervised and unsupervised learning.</a:t>
            </a:r>
          </a:p>
          <a:p>
            <a:pPr lvl="1" indent="0">
              <a:lnSpc>
                <a:spcPct val="120000"/>
              </a:lnSpc>
              <a:spcBef>
                <a:spcPts val="600"/>
              </a:spcBef>
            </a:pPr>
            <a:r>
              <a:rPr lang="en-US" sz="2600" dirty="0" smtClean="0"/>
              <a:t>It uses methods designed for supervised learning, but it </a:t>
            </a:r>
            <a:r>
              <a:rPr lang="en-US" sz="2600" dirty="0" err="1" smtClean="0"/>
              <a:t>doesn</a:t>
            </a:r>
            <a:r>
              <a:rPr lang="fr-FR" sz="2600" dirty="0" smtClean="0"/>
              <a:t>’</a:t>
            </a:r>
            <a:r>
              <a:rPr lang="en-US" sz="2600" dirty="0" smtClean="0"/>
              <a:t>t require a separate teaching signal.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Learning: Recurrent Nets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B0E-185D-FE44-94E5-3356BA3B1D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46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Finding Structure in </a:t>
            </a:r>
            <a:r>
              <a:rPr lang="en-US" sz="3600" dirty="0" smtClean="0"/>
              <a:t>Time (Elman, 1990)</a:t>
            </a:r>
            <a:endParaRPr lang="en-US" dirty="0"/>
          </a:p>
        </p:txBody>
      </p:sp>
      <p:sp>
        <p:nvSpPr>
          <p:cNvPr id="272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938" y="1163638"/>
            <a:ext cx="8872537" cy="4962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Used predicting the next element exclusively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First simulation: simulate </a:t>
            </a:r>
            <a:r>
              <a:rPr lang="ja-JP" altLang="en-US" sz="2800" dirty="0">
                <a:latin typeface="Arial"/>
              </a:rPr>
              <a:t>“</a:t>
            </a:r>
            <a:r>
              <a:rPr lang="en-US" sz="2800" dirty="0"/>
              <a:t>word learning</a:t>
            </a:r>
            <a:r>
              <a:rPr lang="ja-JP" altLang="en-US" sz="2800" dirty="0">
                <a:latin typeface="Arial"/>
              </a:rPr>
              <a:t>”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Given a very simple regular grammar: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A-&gt;</a:t>
            </a:r>
            <a:r>
              <a:rPr lang="en-US" sz="2800" dirty="0" err="1"/>
              <a:t>ba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B-&gt;dii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C-&gt;</a:t>
            </a:r>
            <a:r>
              <a:rPr lang="en-US" sz="2800" dirty="0" err="1"/>
              <a:t>guuu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Randomly generate a sequence of these elements and ask the network to predict the next letter.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Learning: Recurrent Nets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B0E-185D-FE44-94E5-3356BA3B1D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470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sz="3600"/>
              <a:t>Finding Structure in Time</a:t>
            </a:r>
            <a:endParaRPr lang="en-US"/>
          </a:p>
        </p:txBody>
      </p:sp>
      <p:sp>
        <p:nvSpPr>
          <p:cNvPr id="272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938" y="1163638"/>
            <a:ext cx="8872537" cy="4962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Results:</a:t>
            </a:r>
          </a:p>
        </p:txBody>
      </p:sp>
      <p:pic>
        <p:nvPicPr>
          <p:cNvPr id="2728964" name="Picture 4" descr="bdg-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5" y="968375"/>
            <a:ext cx="4960938" cy="492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Learning: Recurrent Nets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B0E-185D-FE44-94E5-3356BA3B1D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326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sz="3600"/>
              <a:t>The issue</a:t>
            </a:r>
            <a:endParaRPr lang="en-US"/>
          </a:p>
        </p:txBody>
      </p:sp>
      <p:sp>
        <p:nvSpPr>
          <p:cNvPr id="263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157802"/>
            <a:ext cx="8610600" cy="5334000"/>
          </a:xfrm>
        </p:spPr>
        <p:txBody>
          <a:bodyPr/>
          <a:lstStyle/>
          <a:p>
            <a:r>
              <a:rPr lang="en-US" sz="3200" dirty="0"/>
              <a:t>Time is obviously important for everything.</a:t>
            </a:r>
          </a:p>
          <a:p>
            <a:endParaRPr lang="en-US" sz="3200" dirty="0"/>
          </a:p>
          <a:p>
            <a:r>
              <a:rPr lang="en-US" sz="3200" dirty="0"/>
              <a:t>How do we represent time in connectionist networks?</a:t>
            </a:r>
          </a:p>
          <a:p>
            <a:endParaRPr lang="en-US" sz="3200" dirty="0"/>
          </a:p>
          <a:p>
            <a:r>
              <a:rPr lang="en-US" sz="3200" dirty="0"/>
              <a:t>Two approaches:</a:t>
            </a:r>
          </a:p>
          <a:p>
            <a:pPr lvl="1"/>
            <a:r>
              <a:rPr lang="en-US" sz="2800" dirty="0"/>
              <a:t>Map time into space</a:t>
            </a:r>
          </a:p>
          <a:p>
            <a:pPr lvl="1"/>
            <a:r>
              <a:rPr lang="en-US" sz="2800" dirty="0"/>
              <a:t>Map time into the state of the network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Learning: Recurrent Nets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B0E-185D-FE44-94E5-3356BA3B1D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628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sz="3600"/>
              <a:t>Finding Structure in Time</a:t>
            </a:r>
            <a:endParaRPr lang="en-US"/>
          </a:p>
        </p:txBody>
      </p:sp>
      <p:sp>
        <p:nvSpPr>
          <p:cNvPr id="273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938" y="1163638"/>
            <a:ext cx="3876675" cy="4962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Results on a task with 15 words</a:t>
            </a:r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The network has discovered word boundaries…</a:t>
            </a:r>
          </a:p>
        </p:txBody>
      </p:sp>
      <p:pic>
        <p:nvPicPr>
          <p:cNvPr id="2731013" name="Picture 5" descr="letters-in-wor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90600"/>
            <a:ext cx="4906963" cy="508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Learning: Recurrent Nets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B0E-185D-FE44-94E5-3356BA3B1D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056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1463"/>
            <a:ext cx="8229600" cy="838200"/>
          </a:xfrm>
        </p:spPr>
        <p:txBody>
          <a:bodyPr/>
          <a:lstStyle/>
          <a:p>
            <a:r>
              <a:rPr lang="en-US" sz="3600"/>
              <a:t>Finding Structure in Time: </a:t>
            </a:r>
            <a:r>
              <a:rPr lang="ja-JP" altLang="en-US" sz="3600">
                <a:latin typeface="Arial"/>
              </a:rPr>
              <a:t>“</a:t>
            </a:r>
            <a:r>
              <a:rPr lang="en-US" sz="3600"/>
              <a:t>sentences</a:t>
            </a:r>
            <a:r>
              <a:rPr lang="ja-JP" altLang="en-US" sz="3600">
                <a:latin typeface="Arial"/>
              </a:rPr>
              <a:t>”</a:t>
            </a:r>
            <a:endParaRPr lang="en-US"/>
          </a:p>
        </p:txBody>
      </p:sp>
      <p:sp>
        <p:nvSpPr>
          <p:cNvPr id="273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938" y="1163638"/>
            <a:ext cx="8702675" cy="49625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Trained the network on a bunch of 2 and 3 word </a:t>
            </a:r>
            <a:r>
              <a:rPr lang="ja-JP" altLang="en-US" sz="2800" dirty="0">
                <a:latin typeface="Arial"/>
              </a:rPr>
              <a:t>“</a:t>
            </a:r>
            <a:r>
              <a:rPr lang="en-US" sz="2800" dirty="0"/>
              <a:t>sentences</a:t>
            </a:r>
            <a:r>
              <a:rPr lang="ja-JP" altLang="en-US" sz="2800" dirty="0">
                <a:latin typeface="Arial"/>
              </a:rPr>
              <a:t>”</a:t>
            </a:r>
            <a:r>
              <a:rPr lang="en-US" sz="2800" dirty="0"/>
              <a:t> involving 29 words: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Boy eat sandwich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Monster eat boy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Girl exists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Boy smash plate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Monster ate cookie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Boy chase girl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Crucially, these words were represented in a </a:t>
            </a:r>
            <a:r>
              <a:rPr lang="en-US" sz="2800" dirty="0" err="1"/>
              <a:t>localist</a:t>
            </a:r>
            <a:r>
              <a:rPr lang="en-US" sz="2800" dirty="0"/>
              <a:t> fashion: there was </a:t>
            </a:r>
            <a:r>
              <a:rPr lang="en-US" sz="2800" i="1" dirty="0"/>
              <a:t>no</a:t>
            </a:r>
            <a:r>
              <a:rPr lang="en-US" sz="2800" dirty="0"/>
              <a:t> similarity structure that the network could use.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Learning: Recurrent Nets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B0E-185D-FE44-94E5-3356BA3B1DA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859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1463"/>
            <a:ext cx="8229600" cy="838200"/>
          </a:xfrm>
        </p:spPr>
        <p:txBody>
          <a:bodyPr/>
          <a:lstStyle/>
          <a:p>
            <a:r>
              <a:rPr lang="en-US" sz="3600"/>
              <a:t>Finding Structure in Time: </a:t>
            </a:r>
            <a:r>
              <a:rPr lang="ja-JP" altLang="en-US" sz="3600">
                <a:latin typeface="Arial"/>
              </a:rPr>
              <a:t>“</a:t>
            </a:r>
            <a:r>
              <a:rPr lang="en-US" sz="3600"/>
              <a:t>sentences</a:t>
            </a:r>
            <a:r>
              <a:rPr lang="ja-JP" altLang="en-US" sz="3600">
                <a:latin typeface="Arial"/>
              </a:rPr>
              <a:t>”</a:t>
            </a:r>
            <a:endParaRPr lang="en-US"/>
          </a:p>
        </p:txBody>
      </p:sp>
      <p:sp>
        <p:nvSpPr>
          <p:cNvPr id="27351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78468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/>
              <a:t>Obviously, the network cannot predict the next word - but it can predict what </a:t>
            </a:r>
            <a:r>
              <a:rPr lang="en-US" sz="3200" i="1" dirty="0"/>
              <a:t>type</a:t>
            </a:r>
            <a:r>
              <a:rPr lang="en-US" sz="3200" dirty="0"/>
              <a:t> of word may follow: </a:t>
            </a:r>
          </a:p>
          <a:p>
            <a:r>
              <a:rPr lang="en-US" sz="3200" dirty="0"/>
              <a:t>So, </a:t>
            </a:r>
            <a:r>
              <a:rPr lang="ja-JP" altLang="en-US" sz="3200" dirty="0">
                <a:latin typeface="Arial"/>
              </a:rPr>
              <a:t>“</a:t>
            </a:r>
            <a:r>
              <a:rPr lang="en-US" sz="3200" dirty="0"/>
              <a:t>boy eat</a:t>
            </a:r>
            <a:r>
              <a:rPr lang="ja-JP" altLang="en-US" sz="3200" dirty="0">
                <a:latin typeface="Arial"/>
              </a:rPr>
              <a:t>”</a:t>
            </a:r>
            <a:r>
              <a:rPr lang="en-US" sz="3200" dirty="0"/>
              <a:t> must be followed by sandwich cookie, or bread: these three units would be equally excited.</a:t>
            </a:r>
          </a:p>
          <a:p>
            <a:r>
              <a:rPr lang="en-US" sz="3200" dirty="0"/>
              <a:t>Monster eat would include people and animals as well.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Learning: Recurrent Nets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B0E-185D-FE44-94E5-3356BA3B1DA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601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1463"/>
            <a:ext cx="8229600" cy="838200"/>
          </a:xfrm>
        </p:spPr>
        <p:txBody>
          <a:bodyPr/>
          <a:lstStyle/>
          <a:p>
            <a:r>
              <a:rPr lang="en-US" sz="3600"/>
              <a:t>Finding Structure in Time: </a:t>
            </a:r>
            <a:r>
              <a:rPr lang="ja-JP" altLang="en-US" sz="3600">
                <a:latin typeface="Arial"/>
              </a:rPr>
              <a:t>“</a:t>
            </a:r>
            <a:r>
              <a:rPr lang="en-US" sz="3600"/>
              <a:t>sentences</a:t>
            </a:r>
            <a:r>
              <a:rPr lang="ja-JP" altLang="en-US" sz="3600">
                <a:latin typeface="Arial"/>
              </a:rPr>
              <a:t>”</a:t>
            </a:r>
            <a:endParaRPr lang="en-US"/>
          </a:p>
        </p:txBody>
      </p:sp>
      <p:sp>
        <p:nvSpPr>
          <p:cNvPr id="273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Analysis: </a:t>
            </a:r>
          </a:p>
          <a:p>
            <a:pPr lvl="1"/>
            <a:r>
              <a:rPr lang="en-US" sz="3200" dirty="0"/>
              <a:t>Collect the 150 hidden unit representation of every word in every sentence</a:t>
            </a:r>
          </a:p>
          <a:p>
            <a:pPr lvl="1"/>
            <a:r>
              <a:rPr lang="en-US" sz="3200" dirty="0"/>
              <a:t>Average them together</a:t>
            </a:r>
          </a:p>
          <a:p>
            <a:pPr lvl="1"/>
            <a:r>
              <a:rPr lang="en-US" sz="3200" dirty="0"/>
              <a:t>Perform hierarchical cluster analysis</a:t>
            </a:r>
          </a:p>
          <a:p>
            <a:pPr lvl="1"/>
            <a:r>
              <a:rPr lang="en-US" sz="3200" dirty="0"/>
              <a:t>This will show how the network has learned to group items together.</a:t>
            </a:r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Learning: Recurrent Nets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B0E-185D-FE44-94E5-3356BA3B1DA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20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9204" name="Picture 4" descr="cluster-analys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0"/>
            <a:ext cx="6672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Learning: Recurrent Nets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B0E-185D-FE44-94E5-3356BA3B1DA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8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This network demonstrated:</a:t>
            </a:r>
          </a:p>
        </p:txBody>
      </p:sp>
      <p:sp>
        <p:nvSpPr>
          <p:cNvPr id="274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Sensitivity to temporal </a:t>
            </a:r>
            <a:r>
              <a:rPr lang="en-US" sz="3200" dirty="0" smtClean="0"/>
              <a:t>context</a:t>
            </a:r>
            <a:endParaRPr lang="en-US" sz="3200" dirty="0"/>
          </a:p>
          <a:p>
            <a:r>
              <a:rPr lang="en-US" sz="3200" dirty="0"/>
              <a:t>Ability to learn which words should be similar based on their predictive </a:t>
            </a:r>
            <a:r>
              <a:rPr lang="en-US" sz="3200" dirty="0" smtClean="0"/>
              <a:t>properties</a:t>
            </a:r>
            <a:endParaRPr lang="en-US" sz="3200" dirty="0"/>
          </a:p>
          <a:p>
            <a:r>
              <a:rPr lang="en-US" sz="3200" dirty="0"/>
              <a:t>Learned semantics by </a:t>
            </a:r>
            <a:r>
              <a:rPr lang="ja-JP" altLang="en-US" sz="3200" dirty="0">
                <a:latin typeface="Arial"/>
              </a:rPr>
              <a:t>“</a:t>
            </a:r>
            <a:r>
              <a:rPr lang="en-US" sz="3200" dirty="0"/>
              <a:t>listening to the radio</a:t>
            </a:r>
            <a:r>
              <a:rPr lang="ja-JP" altLang="en-US" sz="3200" dirty="0" smtClean="0">
                <a:latin typeface="Arial"/>
              </a:rPr>
              <a:t>”</a:t>
            </a:r>
            <a:endParaRPr lang="en-US" sz="3200" dirty="0">
              <a:latin typeface="Arial"/>
            </a:endParaRPr>
          </a:p>
          <a:p>
            <a:r>
              <a:rPr lang="en-US" sz="3200" b="1" i="1" dirty="0" smtClean="0">
                <a:latin typeface="Arial"/>
              </a:rPr>
              <a:t>BUT</a:t>
            </a:r>
            <a:r>
              <a:rPr lang="en-US" sz="3200" dirty="0" smtClean="0">
                <a:latin typeface="Arial"/>
              </a:rPr>
              <a:t>, this model is “computationally naïve,” in that it uses a truncated gradient. This made sense at the time, when computer power was much less.</a:t>
            </a:r>
            <a:endParaRPr lang="en-US" sz="3200" b="1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Learning: Recurrent Nets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B0E-185D-FE44-94E5-3356BA3B1DA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3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329"/>
            <a:ext cx="8229600" cy="1143000"/>
          </a:xfrm>
        </p:spPr>
        <p:txBody>
          <a:bodyPr/>
          <a:lstStyle/>
          <a:p>
            <a:r>
              <a:rPr lang="en-US" dirty="0" smtClean="0"/>
              <a:t>Beyond </a:t>
            </a:r>
            <a:r>
              <a:rPr lang="en-US" dirty="0" err="1" smtClean="0"/>
              <a:t>memoryless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8963"/>
            <a:ext cx="8229600" cy="4857036"/>
          </a:xfrm>
        </p:spPr>
        <p:txBody>
          <a:bodyPr>
            <a:normAutofit/>
          </a:bodyPr>
          <a:lstStyle/>
          <a:p>
            <a:r>
              <a:rPr lang="en-US" dirty="0" smtClean="0"/>
              <a:t>If we give our generative model some hidden state, and if we give this hidden state its own internal dynamics, we get a much more interesting kind of model.</a:t>
            </a:r>
          </a:p>
          <a:p>
            <a:pPr lvl="1"/>
            <a:r>
              <a:rPr lang="en-US" dirty="0" smtClean="0"/>
              <a:t>It can store information in its hidden state for a long time.</a:t>
            </a:r>
          </a:p>
          <a:p>
            <a:pPr lvl="1"/>
            <a:r>
              <a:rPr lang="en-US" dirty="0" smtClean="0"/>
              <a:t>If the dynamics is noisy and the way it generates outputs from its hidden state is noisy, we can never know its exact hidden state.</a:t>
            </a:r>
          </a:p>
          <a:p>
            <a:pPr lvl="1"/>
            <a:r>
              <a:rPr lang="en-US" dirty="0" smtClean="0"/>
              <a:t>The best we can do is to infer a probability distribution over the space of hidden state vectors.</a:t>
            </a:r>
          </a:p>
          <a:p>
            <a:r>
              <a:rPr lang="en-US" dirty="0" smtClean="0"/>
              <a:t>This inference is only tractable for two types of hidden state model.</a:t>
            </a:r>
          </a:p>
          <a:p>
            <a:pPr lvl="1"/>
            <a:r>
              <a:rPr lang="en-US" dirty="0" smtClean="0"/>
              <a:t>The next three slides are mainly intended for people who already know about these two types of hidden state model. They show how RNNs differ.</a:t>
            </a:r>
          </a:p>
          <a:p>
            <a:pPr lvl="1"/>
            <a:r>
              <a:rPr lang="en-US" dirty="0" smtClean="0"/>
              <a:t>Do not worry if you cannot follow the details. (This course does not cover HMMs or Linear Dynamical Systems)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Learning: Recurrent Nets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B0E-185D-FE44-94E5-3356BA3B1DA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61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43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Linear Dynamical Systems (engineers love them!)</a:t>
            </a:r>
            <a:endParaRPr lang="en-US" sz="2400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1033824"/>
            <a:ext cx="6163732" cy="5423424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These </a:t>
            </a:r>
            <a:r>
              <a:rPr lang="en-US" dirty="0" smtClean="0"/>
              <a:t>are generative models. They have </a:t>
            </a:r>
            <a:r>
              <a:rPr lang="en-US" dirty="0"/>
              <a:t>a </a:t>
            </a:r>
            <a:r>
              <a:rPr lang="en-US" dirty="0" smtClean="0"/>
              <a:t>real-valued hidden </a:t>
            </a:r>
            <a:r>
              <a:rPr lang="en-US" dirty="0"/>
              <a:t>state that cannot be observed directly. 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hidden </a:t>
            </a:r>
            <a:r>
              <a:rPr lang="en-US" dirty="0"/>
              <a:t>state </a:t>
            </a:r>
            <a:r>
              <a:rPr lang="en-US" dirty="0" smtClean="0"/>
              <a:t>has </a:t>
            </a:r>
            <a:r>
              <a:rPr lang="en-US" dirty="0"/>
              <a:t>linear dynamics </a:t>
            </a:r>
            <a:r>
              <a:rPr lang="en-US" dirty="0" smtClean="0"/>
              <a:t>with Gaussian noise and </a:t>
            </a:r>
            <a:r>
              <a:rPr lang="en-US" dirty="0"/>
              <a:t>produces the observations using </a:t>
            </a:r>
            <a:r>
              <a:rPr lang="en-US" dirty="0" smtClean="0"/>
              <a:t>a </a:t>
            </a:r>
            <a:r>
              <a:rPr lang="en-US" dirty="0"/>
              <a:t>linear </a:t>
            </a:r>
            <a:r>
              <a:rPr lang="en-US" dirty="0" smtClean="0"/>
              <a:t>model</a:t>
            </a:r>
            <a:r>
              <a:rPr lang="en-US" dirty="0"/>
              <a:t> </a:t>
            </a:r>
            <a:r>
              <a:rPr lang="en-US" dirty="0" smtClean="0"/>
              <a:t>with Gaussian noise.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There may also be driving inputs.</a:t>
            </a:r>
          </a:p>
          <a:p>
            <a:r>
              <a:rPr lang="en-US" dirty="0" smtClean="0"/>
              <a:t>To predict the next output (so that we can shoot down the missile) we need to infer the hidden state. </a:t>
            </a:r>
          </a:p>
          <a:p>
            <a:pPr lvl="1"/>
            <a:r>
              <a:rPr lang="en-US" dirty="0" smtClean="0"/>
              <a:t>A linearly transformed Gaussian</a:t>
            </a:r>
            <a:r>
              <a:rPr lang="en-US" dirty="0"/>
              <a:t> </a:t>
            </a:r>
            <a:r>
              <a:rPr lang="en-US" dirty="0" smtClean="0"/>
              <a:t>is a Gaussian. So the distribution over the hidden state given the data so far is Gaussian. It can be computed using “</a:t>
            </a:r>
            <a:r>
              <a:rPr lang="en-US" dirty="0" err="1" smtClean="0"/>
              <a:t>Kalman</a:t>
            </a:r>
            <a:r>
              <a:rPr lang="en-US" dirty="0" smtClean="0"/>
              <a:t> filtering”. </a:t>
            </a:r>
          </a:p>
        </p:txBody>
      </p:sp>
      <p:sp>
        <p:nvSpPr>
          <p:cNvPr id="4" name="TextBox 3"/>
          <p:cNvSpPr txBox="1"/>
          <p:nvPr/>
        </p:nvSpPr>
        <p:spPr>
          <a:xfrm rot="5400000">
            <a:off x="6354854" y="5052391"/>
            <a:ext cx="1249963" cy="646331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driving input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6403771" y="3509789"/>
            <a:ext cx="1152128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hidden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7166241" y="3509790"/>
            <a:ext cx="1152128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hidden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7956588" y="3523926"/>
            <a:ext cx="1152128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hidden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6403771" y="1925611"/>
            <a:ext cx="1152128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output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7166241" y="1925611"/>
            <a:ext cx="1152128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output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7958329" y="1908678"/>
            <a:ext cx="1152128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output</a:t>
            </a:r>
            <a:endParaRPr lang="en-US" sz="1800" dirty="0"/>
          </a:p>
        </p:txBody>
      </p:sp>
      <p:cxnSp>
        <p:nvCxnSpPr>
          <p:cNvPr id="13" name="Straight Arrow Connector 12"/>
          <p:cNvCxnSpPr>
            <a:stCxn id="7" idx="0"/>
            <a:endCxn id="8" idx="2"/>
          </p:cNvCxnSpPr>
          <p:nvPr/>
        </p:nvCxnSpPr>
        <p:spPr>
          <a:xfrm>
            <a:off x="7164501" y="3694457"/>
            <a:ext cx="393138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  <a:endCxn id="9" idx="2"/>
          </p:cNvCxnSpPr>
          <p:nvPr/>
        </p:nvCxnSpPr>
        <p:spPr>
          <a:xfrm>
            <a:off x="7926971" y="3694456"/>
            <a:ext cx="421015" cy="141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460973" y="3694455"/>
            <a:ext cx="33419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  <a:endCxn id="10" idx="3"/>
          </p:cNvCxnSpPr>
          <p:nvPr/>
        </p:nvCxnSpPr>
        <p:spPr>
          <a:xfrm flipV="1">
            <a:off x="6979835" y="2686344"/>
            <a:ext cx="0" cy="432049"/>
          </a:xfrm>
          <a:prstGeom prst="straightConnector1">
            <a:avLst/>
          </a:prstGeom>
          <a:ln>
            <a:solidFill>
              <a:srgbClr val="CC9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1"/>
            <a:endCxn id="11" idx="3"/>
          </p:cNvCxnSpPr>
          <p:nvPr/>
        </p:nvCxnSpPr>
        <p:spPr>
          <a:xfrm flipV="1">
            <a:off x="7742305" y="2686341"/>
            <a:ext cx="0" cy="432051"/>
          </a:xfrm>
          <a:prstGeom prst="straightConnector1">
            <a:avLst/>
          </a:prstGeom>
          <a:ln>
            <a:solidFill>
              <a:srgbClr val="CC9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1"/>
            <a:endCxn id="12" idx="3"/>
          </p:cNvCxnSpPr>
          <p:nvPr/>
        </p:nvCxnSpPr>
        <p:spPr>
          <a:xfrm flipV="1">
            <a:off x="8532655" y="2669408"/>
            <a:ext cx="1741" cy="463120"/>
          </a:xfrm>
          <a:prstGeom prst="straightConnector1">
            <a:avLst/>
          </a:prstGeom>
          <a:ln>
            <a:solidFill>
              <a:srgbClr val="CC9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1"/>
            <a:endCxn id="7" idx="3"/>
          </p:cNvCxnSpPr>
          <p:nvPr/>
        </p:nvCxnSpPr>
        <p:spPr>
          <a:xfrm flipV="1">
            <a:off x="6979837" y="4270521"/>
            <a:ext cx="1" cy="48005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3"/>
          </p:cNvCxnSpPr>
          <p:nvPr/>
        </p:nvCxnSpPr>
        <p:spPr>
          <a:xfrm flipV="1">
            <a:off x="7725759" y="4270522"/>
            <a:ext cx="16549" cy="48005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3"/>
          </p:cNvCxnSpPr>
          <p:nvPr/>
        </p:nvCxnSpPr>
        <p:spPr>
          <a:xfrm flipH="1" flipV="1">
            <a:off x="8532655" y="4284658"/>
            <a:ext cx="1741" cy="48145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41090" y="96548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</a:t>
            </a:r>
            <a:r>
              <a:rPr lang="en-US" sz="1800" dirty="0" smtClean="0">
                <a:solidFill>
                  <a:srgbClr val="FF0000"/>
                </a:solidFill>
              </a:rPr>
              <a:t>ime </a:t>
            </a:r>
            <a:r>
              <a:rPr lang="en-US" sz="1800" dirty="0" smtClean="0">
                <a:solidFill>
                  <a:srgbClr val="FF0000"/>
                </a:solidFill>
                <a:sym typeface="Wingdings"/>
              </a:rPr>
              <a:t>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83855" y="4307235"/>
            <a:ext cx="2641601" cy="187907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5400000">
            <a:off x="7116842" y="5074972"/>
            <a:ext cx="1249963" cy="646331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driving input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 rot="5400000">
            <a:off x="7895760" y="5074972"/>
            <a:ext cx="1249963" cy="646331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driving input</a:t>
            </a:r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Learning: Recurrent Nets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B0E-185D-FE44-94E5-3356BA3B1DA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72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26" grpId="0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43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Hidden Markov Models (computer scientists love them!)</a:t>
            </a:r>
            <a:endParaRPr lang="en-US" sz="2400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334" y="1033824"/>
            <a:ext cx="5689596" cy="5423424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Hidden </a:t>
            </a:r>
            <a:r>
              <a:rPr lang="en-US" dirty="0">
                <a:solidFill>
                  <a:srgbClr val="000000"/>
                </a:solidFill>
              </a:rPr>
              <a:t>M</a:t>
            </a:r>
            <a:r>
              <a:rPr lang="en-US" dirty="0" smtClean="0">
                <a:solidFill>
                  <a:srgbClr val="000000"/>
                </a:solidFill>
              </a:rPr>
              <a:t>arkov Models </a:t>
            </a:r>
            <a:r>
              <a:rPr lang="en-US" dirty="0" smtClean="0"/>
              <a:t>have a discrete one-of-N hidden state. Transitions between states are stochastic and controlled by a transition matrix. The outputs produced by a state are stochastic.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 cannot be sure which state produced a given output. So the state is “hidden”.</a:t>
            </a:r>
          </a:p>
          <a:p>
            <a:pPr lvl="1"/>
            <a:r>
              <a:rPr lang="en-US" dirty="0" smtClean="0"/>
              <a:t>It is easy to represent a probability distribution across N states with N numbers.</a:t>
            </a:r>
          </a:p>
          <a:p>
            <a:r>
              <a:rPr lang="en-US" dirty="0" smtClean="0"/>
              <a:t>To predict the next output we need to infer the probability distribution over hidden states.</a:t>
            </a:r>
          </a:p>
          <a:p>
            <a:pPr lvl="1"/>
            <a:r>
              <a:rPr lang="en-US" dirty="0" smtClean="0"/>
              <a:t>HMMs have efficient algorithms for inference and learning.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6115910" y="1541797"/>
            <a:ext cx="1152128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output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6996911" y="1541797"/>
            <a:ext cx="1152128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output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7873664" y="1524863"/>
            <a:ext cx="1152128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output</a:t>
            </a:r>
            <a:endParaRPr lang="en-US" sz="1800" dirty="0"/>
          </a:p>
        </p:txBody>
      </p:sp>
      <p:cxnSp>
        <p:nvCxnSpPr>
          <p:cNvPr id="13" name="Straight Arrow Connector 12"/>
          <p:cNvCxnSpPr>
            <a:stCxn id="25" idx="0"/>
            <a:endCxn id="33" idx="2"/>
          </p:cNvCxnSpPr>
          <p:nvPr/>
        </p:nvCxnSpPr>
        <p:spPr>
          <a:xfrm>
            <a:off x="6951077" y="4176903"/>
            <a:ext cx="338653" cy="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3" idx="0"/>
            <a:endCxn id="38" idx="2"/>
          </p:cNvCxnSpPr>
          <p:nvPr/>
        </p:nvCxnSpPr>
        <p:spPr>
          <a:xfrm>
            <a:off x="7831596" y="4176907"/>
            <a:ext cx="35558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5" idx="2"/>
          </p:cNvCxnSpPr>
          <p:nvPr/>
        </p:nvCxnSpPr>
        <p:spPr>
          <a:xfrm>
            <a:off x="5858930" y="4176903"/>
            <a:ext cx="55027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5" idx="1"/>
            <a:endCxn id="10" idx="3"/>
          </p:cNvCxnSpPr>
          <p:nvPr/>
        </p:nvCxnSpPr>
        <p:spPr>
          <a:xfrm flipV="1">
            <a:off x="6680142" y="2302527"/>
            <a:ext cx="11833" cy="508420"/>
          </a:xfrm>
          <a:prstGeom prst="straightConnector1">
            <a:avLst/>
          </a:prstGeom>
          <a:ln>
            <a:solidFill>
              <a:srgbClr val="CC9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1"/>
            <a:endCxn id="11" idx="3"/>
          </p:cNvCxnSpPr>
          <p:nvPr/>
        </p:nvCxnSpPr>
        <p:spPr>
          <a:xfrm flipV="1">
            <a:off x="7560661" y="2302527"/>
            <a:ext cx="12315" cy="508424"/>
          </a:xfrm>
          <a:prstGeom prst="straightConnector1">
            <a:avLst/>
          </a:prstGeom>
          <a:ln>
            <a:solidFill>
              <a:srgbClr val="CC9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8" idx="1"/>
            <a:endCxn id="12" idx="3"/>
          </p:cNvCxnSpPr>
          <p:nvPr/>
        </p:nvCxnSpPr>
        <p:spPr>
          <a:xfrm flipH="1" flipV="1">
            <a:off x="8449731" y="2285595"/>
            <a:ext cx="8381" cy="525357"/>
          </a:xfrm>
          <a:prstGeom prst="straightConnector1">
            <a:avLst/>
          </a:prstGeom>
          <a:ln>
            <a:solidFill>
              <a:srgbClr val="CC9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46629" y="557886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</a:t>
            </a:r>
            <a:r>
              <a:rPr lang="en-US" sz="1800" dirty="0" smtClean="0">
                <a:solidFill>
                  <a:srgbClr val="FF0000"/>
                </a:solidFill>
              </a:rPr>
              <a:t>ime </a:t>
            </a:r>
            <a:r>
              <a:rPr lang="en-US" sz="1800" dirty="0" smtClean="0">
                <a:solidFill>
                  <a:srgbClr val="FF0000"/>
                </a:solidFill>
                <a:sym typeface="Wingdings"/>
              </a:rPr>
              <a:t>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5314185" y="3905970"/>
            <a:ext cx="2731912" cy="541866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rot="5400000">
            <a:off x="6476887" y="3045357"/>
            <a:ext cx="4064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5400000">
            <a:off x="6476886" y="3663269"/>
            <a:ext cx="406400" cy="30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5400000">
            <a:off x="6476885" y="4295451"/>
            <a:ext cx="4064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5400000">
            <a:off x="6476885" y="4927632"/>
            <a:ext cx="4064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5400000">
            <a:off x="6194704" y="3905974"/>
            <a:ext cx="2731912" cy="541866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5400000">
            <a:off x="7357406" y="3045361"/>
            <a:ext cx="4064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5400000">
            <a:off x="7357405" y="3663273"/>
            <a:ext cx="4064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5400000">
            <a:off x="7357404" y="4295455"/>
            <a:ext cx="4064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5400000">
            <a:off x="7357404" y="4927636"/>
            <a:ext cx="406400" cy="3048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5400000">
            <a:off x="7092153" y="3905974"/>
            <a:ext cx="2731912" cy="541866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5400000">
            <a:off x="8254855" y="3045361"/>
            <a:ext cx="406400" cy="3048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5400000">
            <a:off x="8254854" y="3663273"/>
            <a:ext cx="4064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5400000">
            <a:off x="8254853" y="4295455"/>
            <a:ext cx="4064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5400000">
            <a:off x="8254853" y="4927636"/>
            <a:ext cx="4064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Learning: Recurrent Nets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B0E-185D-FE44-94E5-3356BA3B1DA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57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fundamental limitation of HMMs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396" y="1035768"/>
            <a:ext cx="8212674" cy="5353747"/>
          </a:xfrm>
        </p:spPr>
        <p:txBody>
          <a:bodyPr>
            <a:noAutofit/>
          </a:bodyPr>
          <a:lstStyle/>
          <a:p>
            <a:r>
              <a:rPr lang="en-US" dirty="0" smtClean="0"/>
              <a:t>Consider what happens when a hidden Markov model generates data.</a:t>
            </a:r>
          </a:p>
          <a:p>
            <a:pPr lvl="1"/>
            <a:r>
              <a:rPr lang="en-US" dirty="0" smtClean="0"/>
              <a:t>At each time step it must select one of its hidden states. So with N hidden states it can only remember log(N) bits about what it generated so far.</a:t>
            </a:r>
          </a:p>
          <a:p>
            <a:r>
              <a:rPr lang="en-US" dirty="0" smtClean="0"/>
              <a:t>Consider the information that the first half of an utterance contains about the second half:</a:t>
            </a:r>
          </a:p>
          <a:p>
            <a:pPr lvl="1"/>
            <a:r>
              <a:rPr lang="en-US" dirty="0" smtClean="0"/>
              <a:t>The syntax needs to fit (e.g. number and tense agreement).</a:t>
            </a:r>
          </a:p>
          <a:p>
            <a:pPr lvl="1"/>
            <a:r>
              <a:rPr lang="en-US" dirty="0" smtClean="0"/>
              <a:t>The semantics needs to fit. The intonation needs to fit.</a:t>
            </a:r>
          </a:p>
          <a:p>
            <a:pPr lvl="1"/>
            <a:r>
              <a:rPr lang="en-US" dirty="0" smtClean="0"/>
              <a:t>The accent, rate, volume, and vocal tract characteristics must all fit.</a:t>
            </a:r>
          </a:p>
          <a:p>
            <a:r>
              <a:rPr lang="en-US" dirty="0" smtClean="0"/>
              <a:t>All these aspects combined could be 100 bits of information that the first half of an utterance needs to convey to the second half. 2^100 is big!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Learning: Recurrent Nets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B0E-185D-FE44-94E5-3356BA3B1DA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42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sz="3600"/>
              <a:t>Mapping Time into Space</a:t>
            </a:r>
            <a:endParaRPr lang="en-US"/>
          </a:p>
        </p:txBody>
      </p:sp>
      <p:sp>
        <p:nvSpPr>
          <p:cNvPr id="270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079500"/>
            <a:ext cx="8610600" cy="5334000"/>
          </a:xfrm>
        </p:spPr>
        <p:txBody>
          <a:bodyPr/>
          <a:lstStyle/>
          <a:p>
            <a:endParaRPr lang="en-US" dirty="0"/>
          </a:p>
          <a:p>
            <a:r>
              <a:rPr lang="en-US" sz="2800" dirty="0"/>
              <a:t>John likes a banana in buffers</a:t>
            </a:r>
            <a:r>
              <a:rPr lang="en-US" sz="2800" dirty="0" smtClean="0"/>
              <a:t>:</a:t>
            </a:r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| John | likes</a:t>
            </a:r>
            <a:r>
              <a:rPr lang="en-US" sz="2800" dirty="0"/>
              <a:t> </a:t>
            </a:r>
            <a:r>
              <a:rPr lang="en-US" sz="2800" dirty="0" smtClean="0"/>
              <a:t>|</a:t>
            </a:r>
            <a:r>
              <a:rPr lang="en-US" sz="2800" dirty="0"/>
              <a:t> </a:t>
            </a:r>
            <a:r>
              <a:rPr lang="en-US" sz="2800" dirty="0" smtClean="0"/>
              <a:t>a </a:t>
            </a:r>
            <a:r>
              <a:rPr lang="en-US" sz="2800" dirty="0"/>
              <a:t> </a:t>
            </a:r>
            <a:r>
              <a:rPr lang="en-US" sz="2800" dirty="0" smtClean="0"/>
              <a:t>| banana |</a:t>
            </a:r>
            <a:endParaRPr lang="en-US" sz="2800" dirty="0"/>
          </a:p>
          <a:p>
            <a:pPr>
              <a:buFontTx/>
              <a:buNone/>
            </a:pPr>
            <a:r>
              <a:rPr lang="en-US" sz="2800" dirty="0" smtClean="0"/>
              <a:t>	   X1		X2	   X3	   X4</a:t>
            </a:r>
          </a:p>
          <a:p>
            <a:pPr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What about longer sentences?</a:t>
            </a:r>
          </a:p>
          <a:p>
            <a:pPr>
              <a:buFontTx/>
              <a:buNone/>
            </a:pPr>
            <a:endParaRPr lang="en-US" sz="2800" dirty="0"/>
          </a:p>
          <a:p>
            <a:r>
              <a:rPr lang="en-US" sz="2800" dirty="0"/>
              <a:t>Banana in </a:t>
            </a:r>
            <a:r>
              <a:rPr lang="en-US" sz="2800" dirty="0" err="1"/>
              <a:t>NETTalk</a:t>
            </a:r>
            <a:r>
              <a:rPr lang="en-US" sz="2800" dirty="0" smtClean="0"/>
              <a:t>:</a:t>
            </a:r>
            <a:endParaRPr lang="en-US" dirty="0"/>
          </a:p>
          <a:p>
            <a:pPr lvl="1">
              <a:buFontTx/>
              <a:buNone/>
            </a:pPr>
            <a:r>
              <a:rPr lang="en-US" dirty="0"/>
              <a:t>_/1 </a:t>
            </a:r>
            <a:r>
              <a:rPr lang="en-US" dirty="0" smtClean="0"/>
              <a:t> B</a:t>
            </a:r>
            <a:r>
              <a:rPr lang="en-US" dirty="0"/>
              <a:t>/2 </a:t>
            </a:r>
            <a:r>
              <a:rPr lang="en-US" dirty="0" smtClean="0"/>
              <a:t> A</a:t>
            </a:r>
            <a:r>
              <a:rPr lang="en-US" dirty="0"/>
              <a:t>/3 </a:t>
            </a:r>
            <a:r>
              <a:rPr lang="en-US" dirty="0" smtClean="0"/>
              <a:t> N</a:t>
            </a:r>
            <a:r>
              <a:rPr lang="en-US" dirty="0"/>
              <a:t>/4 </a:t>
            </a:r>
            <a:r>
              <a:rPr lang="en-US" dirty="0" smtClean="0"/>
              <a:t> A</a:t>
            </a:r>
            <a:r>
              <a:rPr lang="en-US" dirty="0"/>
              <a:t>/5 </a:t>
            </a:r>
            <a:r>
              <a:rPr lang="en-US" dirty="0" smtClean="0"/>
              <a:t> N</a:t>
            </a:r>
            <a:r>
              <a:rPr lang="en-US" dirty="0"/>
              <a:t>/6 </a:t>
            </a:r>
            <a:r>
              <a:rPr lang="en-US" dirty="0" smtClean="0"/>
              <a:t> A</a:t>
            </a:r>
            <a:r>
              <a:rPr lang="en-US" dirty="0"/>
              <a:t>/</a:t>
            </a:r>
            <a:r>
              <a:rPr lang="en-US" dirty="0" smtClean="0"/>
              <a:t>7		(pronouncing “N”)</a:t>
            </a:r>
            <a:endParaRPr lang="en-US" dirty="0"/>
          </a:p>
          <a:p>
            <a:pPr lvl="1">
              <a:buFontTx/>
              <a:buNone/>
            </a:pPr>
            <a:r>
              <a:rPr lang="en-US" dirty="0"/>
              <a:t>B/1 </a:t>
            </a:r>
            <a:r>
              <a:rPr lang="en-US" dirty="0" smtClean="0"/>
              <a:t> A</a:t>
            </a:r>
            <a:r>
              <a:rPr lang="en-US" dirty="0"/>
              <a:t>/2 </a:t>
            </a:r>
            <a:r>
              <a:rPr lang="en-US" dirty="0" smtClean="0"/>
              <a:t> N</a:t>
            </a:r>
            <a:r>
              <a:rPr lang="en-US" dirty="0"/>
              <a:t>/3 </a:t>
            </a:r>
            <a:r>
              <a:rPr lang="en-US" dirty="0" smtClean="0"/>
              <a:t> A</a:t>
            </a:r>
            <a:r>
              <a:rPr lang="en-US" dirty="0"/>
              <a:t>/4 </a:t>
            </a:r>
            <a:r>
              <a:rPr lang="en-US" dirty="0" smtClean="0"/>
              <a:t> N</a:t>
            </a:r>
            <a:r>
              <a:rPr lang="en-US" dirty="0"/>
              <a:t>/5 </a:t>
            </a:r>
            <a:r>
              <a:rPr lang="en-US" dirty="0" smtClean="0"/>
              <a:t> A</a:t>
            </a:r>
            <a:r>
              <a:rPr lang="en-US" dirty="0"/>
              <a:t>/6 </a:t>
            </a:r>
            <a:r>
              <a:rPr lang="en-US" dirty="0" smtClean="0"/>
              <a:t> _</a:t>
            </a:r>
            <a:r>
              <a:rPr lang="en-US" dirty="0"/>
              <a:t>/</a:t>
            </a:r>
            <a:r>
              <a:rPr lang="en-US" dirty="0" smtClean="0"/>
              <a:t>7		(pronouncing “A”)</a:t>
            </a:r>
            <a:endParaRPr lang="en-US" dirty="0"/>
          </a:p>
          <a:p>
            <a:pPr lvl="1">
              <a:buFontTx/>
              <a:buNone/>
            </a:pPr>
            <a:r>
              <a:rPr lang="en-US" dirty="0"/>
              <a:t>A/1 </a:t>
            </a:r>
            <a:r>
              <a:rPr lang="en-US" dirty="0" smtClean="0"/>
              <a:t> N</a:t>
            </a:r>
            <a:r>
              <a:rPr lang="en-US" dirty="0"/>
              <a:t>/2 </a:t>
            </a:r>
            <a:r>
              <a:rPr lang="en-US" dirty="0" smtClean="0"/>
              <a:t> A</a:t>
            </a:r>
            <a:r>
              <a:rPr lang="en-US" dirty="0"/>
              <a:t>/3  </a:t>
            </a:r>
            <a:r>
              <a:rPr lang="en-US" dirty="0" smtClean="0"/>
              <a:t>N</a:t>
            </a:r>
            <a:r>
              <a:rPr lang="en-US" dirty="0"/>
              <a:t>/4 </a:t>
            </a:r>
            <a:r>
              <a:rPr lang="en-US" dirty="0" smtClean="0"/>
              <a:t> A</a:t>
            </a:r>
            <a:r>
              <a:rPr lang="en-US" dirty="0"/>
              <a:t>/5 </a:t>
            </a:r>
            <a:r>
              <a:rPr lang="en-US" dirty="0" smtClean="0"/>
              <a:t> _</a:t>
            </a:r>
            <a:r>
              <a:rPr lang="en-US" dirty="0"/>
              <a:t>/6 </a:t>
            </a:r>
            <a:r>
              <a:rPr lang="en-US" dirty="0" smtClean="0"/>
              <a:t> _</a:t>
            </a:r>
            <a:r>
              <a:rPr lang="en-US" dirty="0"/>
              <a:t>/</a:t>
            </a:r>
            <a:r>
              <a:rPr lang="en-US" dirty="0" smtClean="0"/>
              <a:t>7		(pronouncing the 2</a:t>
            </a:r>
            <a:r>
              <a:rPr lang="en-US" baseline="30000" dirty="0" smtClean="0"/>
              <a:t>nd</a:t>
            </a:r>
            <a:r>
              <a:rPr lang="en-US" dirty="0" smtClean="0"/>
              <a:t> “N”)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Learning: Recurrent Nets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B0E-185D-FE44-94E5-3356BA3B1D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69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16597"/>
            <a:ext cx="8229600" cy="1143000"/>
          </a:xfrm>
        </p:spPr>
        <p:txBody>
          <a:bodyPr/>
          <a:lstStyle/>
          <a:p>
            <a:r>
              <a:rPr lang="en-US" dirty="0" smtClean="0"/>
              <a:t>Recurrent neural networks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87867" y="1126078"/>
            <a:ext cx="5012267" cy="4992500"/>
          </a:xfrm>
        </p:spPr>
        <p:txBody>
          <a:bodyPr>
            <a:noAutofit/>
          </a:bodyPr>
          <a:lstStyle/>
          <a:p>
            <a:r>
              <a:rPr lang="en-US" dirty="0" smtClean="0"/>
              <a:t>RNNs </a:t>
            </a:r>
            <a:r>
              <a:rPr lang="en-US" dirty="0"/>
              <a:t>are very powerful, because they </a:t>
            </a:r>
            <a:r>
              <a:rPr lang="en-US" dirty="0" smtClean="0"/>
              <a:t>combine two properties: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Distributed </a:t>
            </a:r>
            <a:r>
              <a:rPr lang="en-US" dirty="0"/>
              <a:t>hidden </a:t>
            </a:r>
            <a:r>
              <a:rPr lang="en-US" dirty="0" smtClean="0"/>
              <a:t>state that allows them to store a lot of information about the past efficiently.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Non</a:t>
            </a:r>
            <a:r>
              <a:rPr lang="en-US" dirty="0"/>
              <a:t>-linear </a:t>
            </a:r>
            <a:r>
              <a:rPr lang="en-US" dirty="0" smtClean="0"/>
              <a:t>dynamics that allows them to update their hidden state in complicated ways.</a:t>
            </a:r>
          </a:p>
          <a:p>
            <a:r>
              <a:rPr lang="en-US" dirty="0" smtClean="0"/>
              <a:t>With enough neurons and time, RNNs can compute anything that can be computed by your computer. </a:t>
            </a:r>
          </a:p>
          <a:p>
            <a:pPr lvl="1"/>
            <a:r>
              <a:rPr lang="en-US" dirty="0" smtClean="0"/>
              <a:t>RNNs are Turing Complete (</a:t>
            </a:r>
            <a:r>
              <a:rPr lang="en-US" dirty="0" err="1" smtClean="0"/>
              <a:t>Siegelmann</a:t>
            </a:r>
            <a:r>
              <a:rPr lang="en-US" dirty="0" smtClean="0"/>
              <a:t> and Sontag, 1995)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5974859" y="5158846"/>
            <a:ext cx="960107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input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6720781" y="5158846"/>
            <a:ext cx="960107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input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7541418" y="5162381"/>
            <a:ext cx="936104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input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5878848" y="3622675"/>
            <a:ext cx="1152128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hidden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6641318" y="3622677"/>
            <a:ext cx="1152128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hidden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7431665" y="3636813"/>
            <a:ext cx="1152128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hidden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5878848" y="2038498"/>
            <a:ext cx="1152128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output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6641318" y="2038498"/>
            <a:ext cx="1152128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output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7433406" y="2021565"/>
            <a:ext cx="1152128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output</a:t>
            </a:r>
            <a:endParaRPr lang="en-US" sz="1800" dirty="0"/>
          </a:p>
        </p:txBody>
      </p:sp>
      <p:cxnSp>
        <p:nvCxnSpPr>
          <p:cNvPr id="15" name="Straight Arrow Connector 14"/>
          <p:cNvCxnSpPr>
            <a:stCxn id="9" idx="0"/>
            <a:endCxn id="10" idx="2"/>
          </p:cNvCxnSpPr>
          <p:nvPr/>
        </p:nvCxnSpPr>
        <p:spPr>
          <a:xfrm>
            <a:off x="6639578" y="3807344"/>
            <a:ext cx="393138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0"/>
            <a:endCxn id="11" idx="2"/>
          </p:cNvCxnSpPr>
          <p:nvPr/>
        </p:nvCxnSpPr>
        <p:spPr>
          <a:xfrm>
            <a:off x="7402051" y="3807343"/>
            <a:ext cx="421015" cy="141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2"/>
          </p:cNvCxnSpPr>
          <p:nvPr/>
        </p:nvCxnSpPr>
        <p:spPr>
          <a:xfrm>
            <a:off x="5936050" y="3807341"/>
            <a:ext cx="33419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1"/>
            <a:endCxn id="12" idx="3"/>
          </p:cNvCxnSpPr>
          <p:nvPr/>
        </p:nvCxnSpPr>
        <p:spPr>
          <a:xfrm flipV="1">
            <a:off x="6454912" y="2799230"/>
            <a:ext cx="0" cy="432049"/>
          </a:xfrm>
          <a:prstGeom prst="straightConnector1">
            <a:avLst/>
          </a:prstGeom>
          <a:ln>
            <a:solidFill>
              <a:srgbClr val="CC9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1"/>
            <a:endCxn id="13" idx="3"/>
          </p:cNvCxnSpPr>
          <p:nvPr/>
        </p:nvCxnSpPr>
        <p:spPr>
          <a:xfrm flipV="1">
            <a:off x="7217382" y="2799229"/>
            <a:ext cx="0" cy="432051"/>
          </a:xfrm>
          <a:prstGeom prst="straightConnector1">
            <a:avLst/>
          </a:prstGeom>
          <a:ln>
            <a:solidFill>
              <a:srgbClr val="CC9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1"/>
            <a:endCxn id="14" idx="3"/>
          </p:cNvCxnSpPr>
          <p:nvPr/>
        </p:nvCxnSpPr>
        <p:spPr>
          <a:xfrm flipV="1">
            <a:off x="8007732" y="2782295"/>
            <a:ext cx="1741" cy="463120"/>
          </a:xfrm>
          <a:prstGeom prst="straightConnector1">
            <a:avLst/>
          </a:prstGeom>
          <a:ln>
            <a:solidFill>
              <a:srgbClr val="CC9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1"/>
            <a:endCxn id="9" idx="3"/>
          </p:cNvCxnSpPr>
          <p:nvPr/>
        </p:nvCxnSpPr>
        <p:spPr>
          <a:xfrm flipV="1">
            <a:off x="6454914" y="4383407"/>
            <a:ext cx="1" cy="48005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1"/>
            <a:endCxn id="10" idx="3"/>
          </p:cNvCxnSpPr>
          <p:nvPr/>
        </p:nvCxnSpPr>
        <p:spPr>
          <a:xfrm flipV="1">
            <a:off x="7200836" y="4383407"/>
            <a:ext cx="16549" cy="48005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1"/>
            <a:endCxn id="11" idx="3"/>
          </p:cNvCxnSpPr>
          <p:nvPr/>
        </p:nvCxnSpPr>
        <p:spPr>
          <a:xfrm flipH="1" flipV="1">
            <a:off x="8007732" y="4397543"/>
            <a:ext cx="1741" cy="48145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6167" y="101064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</a:t>
            </a:r>
            <a:r>
              <a:rPr lang="en-US" sz="1800" dirty="0" smtClean="0">
                <a:solidFill>
                  <a:srgbClr val="FF0000"/>
                </a:solidFill>
              </a:rPr>
              <a:t>ime </a:t>
            </a:r>
            <a:r>
              <a:rPr lang="en-US" sz="1800" dirty="0" smtClean="0">
                <a:solidFill>
                  <a:srgbClr val="FF0000"/>
                </a:solidFill>
                <a:sym typeface="Wingdings"/>
              </a:rPr>
              <a:t>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85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generative models need to be stochastic?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Linear dynamical systems and HMMs are </a:t>
            </a:r>
            <a:r>
              <a:rPr lang="en-US" b="1" dirty="0" smtClean="0"/>
              <a:t>stochastic models.</a:t>
            </a:r>
          </a:p>
          <a:p>
            <a:pPr lvl="1"/>
            <a:r>
              <a:rPr lang="en-US" dirty="0" smtClean="0"/>
              <a:t>But the posterior probability distribution over their hidden states given the observed data so far is a deterministic function of the data.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Recurrent neural networks are </a:t>
            </a:r>
            <a:r>
              <a:rPr lang="en-US" b="1" dirty="0" smtClean="0"/>
              <a:t>deterministic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So think of the hidden state of an RNN as the equivalent of the deterministic probability distribution over hidden states in a linear dynamical system or a HMM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97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16597"/>
            <a:ext cx="8229600" cy="1143000"/>
          </a:xfrm>
        </p:spPr>
        <p:txBody>
          <a:bodyPr/>
          <a:lstStyle/>
          <a:p>
            <a:r>
              <a:rPr lang="en-US" dirty="0" smtClean="0"/>
              <a:t>Recurrent neural networks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973676"/>
            <a:ext cx="8602133" cy="4992500"/>
          </a:xfrm>
        </p:spPr>
        <p:txBody>
          <a:bodyPr>
            <a:noAutofit/>
          </a:bodyPr>
          <a:lstStyle/>
          <a:p>
            <a:pPr indent="0">
              <a:spcBef>
                <a:spcPts val="600"/>
              </a:spcBef>
            </a:pPr>
            <a:r>
              <a:rPr lang="en-US" sz="2400" dirty="0" smtClean="0"/>
              <a:t>What kinds of behavior can RNNs exhibit?</a:t>
            </a:r>
            <a:endParaRPr lang="en-US" sz="2400" dirty="0"/>
          </a:p>
          <a:p>
            <a:pPr lvl="1" indent="0">
              <a:spcBef>
                <a:spcPts val="600"/>
              </a:spcBef>
            </a:pPr>
            <a:r>
              <a:rPr lang="en-US" sz="2400" dirty="0"/>
              <a:t>They can </a:t>
            </a:r>
            <a:r>
              <a:rPr lang="en-US" sz="2400" dirty="0" smtClean="0"/>
              <a:t>oscillate. </a:t>
            </a:r>
            <a:r>
              <a:rPr lang="en-US" sz="2400" dirty="0" smtClean="0">
                <a:solidFill>
                  <a:srgbClr val="0000FF"/>
                </a:solidFill>
              </a:rPr>
              <a:t>Good </a:t>
            </a:r>
            <a:r>
              <a:rPr lang="en-US" sz="2400" dirty="0">
                <a:solidFill>
                  <a:srgbClr val="0000FF"/>
                </a:solidFill>
              </a:rPr>
              <a:t>for motor </a:t>
            </a:r>
            <a:r>
              <a:rPr lang="en-US" sz="2400" dirty="0" smtClean="0">
                <a:solidFill>
                  <a:srgbClr val="0000FF"/>
                </a:solidFill>
              </a:rPr>
              <a:t>control</a:t>
            </a:r>
            <a:endParaRPr lang="en-US" sz="2400" dirty="0">
              <a:solidFill>
                <a:srgbClr val="0000FF"/>
              </a:solidFill>
            </a:endParaRPr>
          </a:p>
          <a:p>
            <a:pPr lvl="1" indent="0">
              <a:spcBef>
                <a:spcPts val="600"/>
              </a:spcBef>
            </a:pPr>
            <a:r>
              <a:rPr lang="en-US" sz="2400" dirty="0"/>
              <a:t>They can settle to </a:t>
            </a:r>
            <a:r>
              <a:rPr lang="en-US" sz="2400" dirty="0" smtClean="0"/>
              <a:t>point attractors. </a:t>
            </a:r>
            <a:r>
              <a:rPr lang="en-US" sz="2400" dirty="0" smtClean="0">
                <a:solidFill>
                  <a:srgbClr val="0000FF"/>
                </a:solidFill>
              </a:rPr>
              <a:t>Good </a:t>
            </a:r>
            <a:r>
              <a:rPr lang="en-US" sz="2400" dirty="0">
                <a:solidFill>
                  <a:srgbClr val="0000FF"/>
                </a:solidFill>
              </a:rPr>
              <a:t>for </a:t>
            </a:r>
            <a:r>
              <a:rPr lang="en-US" sz="2400" dirty="0" smtClean="0">
                <a:solidFill>
                  <a:srgbClr val="0000FF"/>
                </a:solidFill>
              </a:rPr>
              <a:t>retrieving memories</a:t>
            </a:r>
          </a:p>
          <a:p>
            <a:pPr lvl="1" indent="0">
              <a:spcBef>
                <a:spcPts val="600"/>
              </a:spcBef>
            </a:pPr>
            <a:r>
              <a:rPr lang="en-US" sz="2400" dirty="0" smtClean="0"/>
              <a:t>They can behave systematically: </a:t>
            </a:r>
            <a:r>
              <a:rPr lang="en-US" sz="2400" dirty="0" smtClean="0">
                <a:solidFill>
                  <a:srgbClr val="0000FF"/>
                </a:solidFill>
              </a:rPr>
              <a:t>Good for learning transformations</a:t>
            </a:r>
            <a:endParaRPr lang="en-US" sz="2400" dirty="0">
              <a:solidFill>
                <a:srgbClr val="0000FF"/>
              </a:solidFill>
            </a:endParaRPr>
          </a:p>
          <a:p>
            <a:pPr lvl="1" indent="0">
              <a:spcBef>
                <a:spcPts val="600"/>
              </a:spcBef>
            </a:pPr>
            <a:r>
              <a:rPr lang="en-US" sz="2400" dirty="0"/>
              <a:t>They can behave </a:t>
            </a:r>
            <a:r>
              <a:rPr lang="en-US" sz="2400" dirty="0" smtClean="0"/>
              <a:t>chaotically. </a:t>
            </a:r>
            <a:r>
              <a:rPr lang="en-US" sz="2400" dirty="0" smtClean="0">
                <a:solidFill>
                  <a:srgbClr val="0000FF"/>
                </a:solidFill>
              </a:rPr>
              <a:t>Bad </a:t>
            </a:r>
            <a:r>
              <a:rPr lang="en-US" sz="2400" dirty="0">
                <a:solidFill>
                  <a:srgbClr val="0000FF"/>
                </a:solidFill>
              </a:rPr>
              <a:t>for information </a:t>
            </a:r>
            <a:r>
              <a:rPr lang="en-US" sz="2400" dirty="0" smtClean="0">
                <a:solidFill>
                  <a:srgbClr val="0000FF"/>
                </a:solidFill>
              </a:rPr>
              <a:t>processing?</a:t>
            </a:r>
          </a:p>
          <a:p>
            <a:pPr lvl="1" indent="0">
              <a:spcBef>
                <a:spcPts val="600"/>
              </a:spcBef>
            </a:pPr>
            <a:r>
              <a:rPr lang="en-US" sz="2400" dirty="0" smtClean="0"/>
              <a:t>RNNs </a:t>
            </a:r>
            <a:r>
              <a:rPr lang="en-US" sz="2400" dirty="0"/>
              <a:t>could potentially learn to implement lots of small programs that </a:t>
            </a:r>
            <a:r>
              <a:rPr lang="en-US" sz="2400" dirty="0" smtClean="0"/>
              <a:t>each capture a nugget of knowledge and run </a:t>
            </a:r>
            <a:r>
              <a:rPr lang="en-US" sz="2400" dirty="0"/>
              <a:t>in </a:t>
            </a:r>
            <a:r>
              <a:rPr lang="en-US" sz="2400" dirty="0" smtClean="0"/>
              <a:t>parallel, interacting </a:t>
            </a:r>
            <a:r>
              <a:rPr lang="en-US" sz="2400" dirty="0"/>
              <a:t>to produce very complicated effects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40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16597"/>
            <a:ext cx="8229600" cy="1143000"/>
          </a:xfrm>
        </p:spPr>
        <p:txBody>
          <a:bodyPr/>
          <a:lstStyle/>
          <a:p>
            <a:r>
              <a:rPr lang="en-US" dirty="0" smtClean="0"/>
              <a:t>Recurrent neural networks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973676"/>
            <a:ext cx="8602133" cy="4992500"/>
          </a:xfrm>
        </p:spPr>
        <p:txBody>
          <a:bodyPr>
            <a:noAutofit/>
          </a:bodyPr>
          <a:lstStyle/>
          <a:p>
            <a:pPr marL="685800">
              <a:spcBef>
                <a:spcPts val="600"/>
              </a:spcBef>
            </a:pPr>
            <a:r>
              <a:rPr lang="en-US" sz="2400" dirty="0" smtClean="0"/>
              <a:t>But the </a:t>
            </a:r>
            <a:r>
              <a:rPr lang="en-US" sz="2400" dirty="0"/>
              <a:t>computational power of RNNs makes them very hard to train</a:t>
            </a:r>
            <a:r>
              <a:rPr lang="en-US" sz="2400" dirty="0" smtClean="0"/>
              <a:t>.</a:t>
            </a:r>
            <a:endParaRPr lang="en-US" sz="2400" dirty="0"/>
          </a:p>
          <a:p>
            <a:pPr lvl="1" indent="0">
              <a:spcBef>
                <a:spcPts val="600"/>
              </a:spcBef>
            </a:pPr>
            <a:r>
              <a:rPr lang="en-US" sz="2400" dirty="0"/>
              <a:t>For </a:t>
            </a:r>
            <a:r>
              <a:rPr lang="en-US" sz="2400" dirty="0" smtClean="0"/>
              <a:t>many </a:t>
            </a:r>
            <a:r>
              <a:rPr lang="en-US" sz="2400" dirty="0"/>
              <a:t>years we could not exploit </a:t>
            </a:r>
            <a:r>
              <a:rPr lang="en-US" sz="2400" dirty="0" smtClean="0"/>
              <a:t>the computational power of RNNs despite some heroic efforts (e.g. Tony Robinson’s speech recognizer).</a:t>
            </a:r>
          </a:p>
          <a:p>
            <a:pPr lvl="1" indent="0">
              <a:spcBef>
                <a:spcPts val="600"/>
              </a:spcBef>
            </a:pPr>
            <a:r>
              <a:rPr lang="en-US" sz="2400" dirty="0" smtClean="0"/>
              <a:t>This was why Elman and others (e.g., Mike Jordan) used truncated gradients.</a:t>
            </a:r>
            <a:endParaRPr lang="en-US" sz="2400" dirty="0"/>
          </a:p>
          <a:p>
            <a:pPr lvl="1"/>
            <a:endParaRPr lang="en-US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52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865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Unrolling recurrent networks</a:t>
            </a:r>
            <a:br>
              <a:rPr lang="en-US" sz="2400" dirty="0" smtClean="0"/>
            </a:br>
            <a:r>
              <a:rPr lang="en-US" sz="2400" dirty="0" smtClean="0"/>
              <a:t>“A recurrent network is just a special case of a </a:t>
            </a:r>
            <a:r>
              <a:rPr lang="en-US" sz="2400" dirty="0" err="1" smtClean="0"/>
              <a:t>feedforward</a:t>
            </a:r>
            <a:r>
              <a:rPr lang="en-US" sz="2400" dirty="0" smtClean="0"/>
              <a:t> network” – Dave </a:t>
            </a:r>
            <a:r>
              <a:rPr lang="en-US" sz="2400" dirty="0" err="1" smtClean="0"/>
              <a:t>Rumelhart</a:t>
            </a:r>
            <a:endParaRPr lang="en-US" sz="2400" dirty="0"/>
          </a:p>
        </p:txBody>
      </p:sp>
      <p:sp>
        <p:nvSpPr>
          <p:cNvPr id="222212" name="Oval 4"/>
          <p:cNvSpPr>
            <a:spLocks noChangeArrowheads="1"/>
          </p:cNvSpPr>
          <p:nvPr/>
        </p:nvSpPr>
        <p:spPr bwMode="auto">
          <a:xfrm>
            <a:off x="827088" y="2043291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13" name="Oval 5"/>
          <p:cNvSpPr>
            <a:spLocks noChangeArrowheads="1"/>
          </p:cNvSpPr>
          <p:nvPr/>
        </p:nvSpPr>
        <p:spPr bwMode="auto">
          <a:xfrm>
            <a:off x="1908175" y="2043291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14" name="Oval 6"/>
          <p:cNvSpPr>
            <a:spLocks noChangeArrowheads="1"/>
          </p:cNvSpPr>
          <p:nvPr/>
        </p:nvSpPr>
        <p:spPr bwMode="auto">
          <a:xfrm>
            <a:off x="2987675" y="2043291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2254" name="AutoShape 46"/>
          <p:cNvCxnSpPr>
            <a:cxnSpLocks noChangeShapeType="1"/>
            <a:stCxn id="222214" idx="4"/>
            <a:endCxn id="222213" idx="5"/>
          </p:cNvCxnSpPr>
          <p:nvPr/>
        </p:nvCxnSpPr>
        <p:spPr bwMode="auto">
          <a:xfrm rot="16200000" flipV="1">
            <a:off x="2708277" y="1994079"/>
            <a:ext cx="63500" cy="927100"/>
          </a:xfrm>
          <a:prstGeom prst="curvedConnector3">
            <a:avLst>
              <a:gd name="adj1" fmla="val -87083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2256" name="AutoShape 48"/>
          <p:cNvCxnSpPr>
            <a:cxnSpLocks noChangeShapeType="1"/>
            <a:stCxn id="222213" idx="1"/>
            <a:endCxn id="222212" idx="0"/>
          </p:cNvCxnSpPr>
          <p:nvPr/>
        </p:nvCxnSpPr>
        <p:spPr bwMode="auto">
          <a:xfrm rot="5400000" flipH="1">
            <a:off x="1475584" y="1596412"/>
            <a:ext cx="63500" cy="928687"/>
          </a:xfrm>
          <a:prstGeom prst="curvedConnector3">
            <a:avLst>
              <a:gd name="adj1" fmla="val 114860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2257" name="AutoShape 49"/>
          <p:cNvCxnSpPr>
            <a:cxnSpLocks noChangeShapeType="1"/>
            <a:stCxn id="222213" idx="7"/>
            <a:endCxn id="222214" idx="0"/>
          </p:cNvCxnSpPr>
          <p:nvPr/>
        </p:nvCxnSpPr>
        <p:spPr bwMode="auto">
          <a:xfrm rot="16200000">
            <a:off x="2708277" y="1597203"/>
            <a:ext cx="63500" cy="927100"/>
          </a:xfrm>
          <a:prstGeom prst="curvedConnector3">
            <a:avLst>
              <a:gd name="adj1" fmla="val 1113054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2258" name="Text Box 50"/>
          <p:cNvSpPr txBox="1">
            <a:spLocks noChangeArrowheads="1"/>
          </p:cNvSpPr>
          <p:nvPr/>
        </p:nvSpPr>
        <p:spPr bwMode="auto">
          <a:xfrm>
            <a:off x="1258888" y="1291349"/>
            <a:ext cx="1981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>
                <a:solidFill>
                  <a:srgbClr val="3333CC"/>
                </a:solidFill>
              </a:rPr>
              <a:t>1</a:t>
            </a:r>
            <a:r>
              <a:rPr lang="en-US" sz="2400" dirty="0">
                <a:solidFill>
                  <a:srgbClr val="3333CC"/>
                </a:solidFill>
              </a:rPr>
              <a:t>          </a:t>
            </a:r>
            <a:r>
              <a:rPr lang="en-US" sz="2400" dirty="0" smtClean="0">
                <a:solidFill>
                  <a:srgbClr val="3333CC"/>
                </a:solidFill>
              </a:rPr>
              <a:t>   w</a:t>
            </a:r>
            <a:r>
              <a:rPr lang="en-US" sz="1800" dirty="0" smtClean="0">
                <a:solidFill>
                  <a:srgbClr val="3333CC"/>
                </a:solidFill>
              </a:rPr>
              <a:t>2</a:t>
            </a:r>
            <a:endParaRPr lang="en-US" sz="1800" dirty="0">
              <a:solidFill>
                <a:srgbClr val="3333CC"/>
              </a:solidFill>
            </a:endParaRPr>
          </a:p>
        </p:txBody>
      </p:sp>
      <p:sp>
        <p:nvSpPr>
          <p:cNvPr id="222259" name="Text Box 51"/>
          <p:cNvSpPr txBox="1">
            <a:spLocks noChangeArrowheads="1"/>
          </p:cNvSpPr>
          <p:nvPr/>
        </p:nvSpPr>
        <p:spPr bwMode="auto">
          <a:xfrm>
            <a:off x="1383241" y="2419669"/>
            <a:ext cx="1981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 smtClean="0">
                <a:solidFill>
                  <a:srgbClr val="3333CC"/>
                </a:solidFill>
              </a:rPr>
              <a:t>3 </a:t>
            </a:r>
            <a:r>
              <a:rPr lang="en-US" sz="2400" dirty="0" smtClean="0">
                <a:solidFill>
                  <a:srgbClr val="3333CC"/>
                </a:solidFill>
              </a:rPr>
              <a:t>          </a:t>
            </a: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222266" name="Text Box 58"/>
          <p:cNvSpPr txBox="1">
            <a:spLocks noChangeArrowheads="1"/>
          </p:cNvSpPr>
          <p:nvPr/>
        </p:nvSpPr>
        <p:spPr bwMode="auto">
          <a:xfrm>
            <a:off x="4572000" y="5661025"/>
            <a:ext cx="9715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time=0</a:t>
            </a:r>
          </a:p>
        </p:txBody>
      </p:sp>
      <p:sp>
        <p:nvSpPr>
          <p:cNvPr id="222267" name="Text Box 59"/>
          <p:cNvSpPr txBox="1">
            <a:spLocks noChangeArrowheads="1"/>
          </p:cNvSpPr>
          <p:nvPr/>
        </p:nvSpPr>
        <p:spPr bwMode="auto">
          <a:xfrm>
            <a:off x="4572000" y="2995613"/>
            <a:ext cx="9715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time=2</a:t>
            </a:r>
          </a:p>
        </p:txBody>
      </p:sp>
      <p:sp>
        <p:nvSpPr>
          <p:cNvPr id="222268" name="Text Box 60"/>
          <p:cNvSpPr txBox="1">
            <a:spLocks noChangeArrowheads="1"/>
          </p:cNvSpPr>
          <p:nvPr/>
        </p:nvSpPr>
        <p:spPr bwMode="auto">
          <a:xfrm>
            <a:off x="4572000" y="4327525"/>
            <a:ext cx="9715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time=1</a:t>
            </a:r>
          </a:p>
        </p:txBody>
      </p:sp>
      <p:sp>
        <p:nvSpPr>
          <p:cNvPr id="222269" name="Text Box 61"/>
          <p:cNvSpPr txBox="1">
            <a:spLocks noChangeArrowheads="1"/>
          </p:cNvSpPr>
          <p:nvPr/>
        </p:nvSpPr>
        <p:spPr bwMode="auto">
          <a:xfrm>
            <a:off x="4572000" y="1665289"/>
            <a:ext cx="9715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time=3</a:t>
            </a:r>
          </a:p>
        </p:txBody>
      </p:sp>
      <p:sp>
        <p:nvSpPr>
          <p:cNvPr id="222270" name="Text Box 62"/>
          <p:cNvSpPr txBox="1">
            <a:spLocks noChangeArrowheads="1"/>
          </p:cNvSpPr>
          <p:nvPr/>
        </p:nvSpPr>
        <p:spPr bwMode="auto">
          <a:xfrm>
            <a:off x="755650" y="3405194"/>
            <a:ext cx="334803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Assume that there is a time delay of 1 in using each connection.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The recurrent net is just a layered net that keeps reusing the </a:t>
            </a:r>
            <a:r>
              <a:rPr lang="en-US" sz="2400" b="1" dirty="0"/>
              <a:t>same weights</a:t>
            </a:r>
            <a:r>
              <a:rPr lang="en-US" sz="2400" dirty="0"/>
              <a:t>.</a:t>
            </a:r>
          </a:p>
        </p:txBody>
      </p:sp>
      <p:cxnSp>
        <p:nvCxnSpPr>
          <p:cNvPr id="5" name="Curved Connector 4"/>
          <p:cNvCxnSpPr/>
          <p:nvPr/>
        </p:nvCxnSpPr>
        <p:spPr>
          <a:xfrm rot="16200000" flipH="1">
            <a:off x="1496750" y="1934549"/>
            <a:ext cx="16933" cy="1081087"/>
          </a:xfrm>
          <a:prstGeom prst="curvedConnector3">
            <a:avLst>
              <a:gd name="adj1" fmla="val 3400000"/>
            </a:avLst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14"/>
          <p:cNvSpPr>
            <a:spLocks noChangeArrowheads="1"/>
          </p:cNvSpPr>
          <p:nvPr/>
        </p:nvSpPr>
        <p:spPr bwMode="auto">
          <a:xfrm>
            <a:off x="5543550" y="4294188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15"/>
          <p:cNvSpPr>
            <a:spLocks noChangeArrowheads="1"/>
          </p:cNvSpPr>
          <p:nvPr/>
        </p:nvSpPr>
        <p:spPr bwMode="auto">
          <a:xfrm>
            <a:off x="6624638" y="4294188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16"/>
          <p:cNvSpPr>
            <a:spLocks noChangeArrowheads="1"/>
          </p:cNvSpPr>
          <p:nvPr/>
        </p:nvSpPr>
        <p:spPr bwMode="auto">
          <a:xfrm>
            <a:off x="7704138" y="4294188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Oval 17"/>
          <p:cNvSpPr>
            <a:spLocks noChangeArrowheads="1"/>
          </p:cNvSpPr>
          <p:nvPr/>
        </p:nvSpPr>
        <p:spPr bwMode="auto">
          <a:xfrm>
            <a:off x="5543550" y="5626100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Oval 18"/>
          <p:cNvSpPr>
            <a:spLocks noChangeArrowheads="1"/>
          </p:cNvSpPr>
          <p:nvPr/>
        </p:nvSpPr>
        <p:spPr bwMode="auto">
          <a:xfrm>
            <a:off x="6624638" y="5626100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9"/>
          <p:cNvSpPr>
            <a:spLocks noChangeArrowheads="1"/>
          </p:cNvSpPr>
          <p:nvPr/>
        </p:nvSpPr>
        <p:spPr bwMode="auto">
          <a:xfrm>
            <a:off x="7704138" y="5626100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21"/>
          <p:cNvSpPr>
            <a:spLocks noChangeShapeType="1"/>
          </p:cNvSpPr>
          <p:nvPr/>
        </p:nvSpPr>
        <p:spPr bwMode="auto">
          <a:xfrm flipV="1">
            <a:off x="5867400" y="4689478"/>
            <a:ext cx="7921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22"/>
          <p:cNvSpPr>
            <a:spLocks noChangeShapeType="1"/>
          </p:cNvSpPr>
          <p:nvPr/>
        </p:nvSpPr>
        <p:spPr bwMode="auto">
          <a:xfrm flipH="1" flipV="1">
            <a:off x="7019929" y="4689478"/>
            <a:ext cx="7921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23"/>
          <p:cNvSpPr>
            <a:spLocks noChangeShapeType="1"/>
          </p:cNvSpPr>
          <p:nvPr/>
        </p:nvSpPr>
        <p:spPr bwMode="auto">
          <a:xfrm flipH="1" flipV="1">
            <a:off x="5903917" y="4689478"/>
            <a:ext cx="82867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24"/>
          <p:cNvSpPr>
            <a:spLocks noChangeShapeType="1"/>
          </p:cNvSpPr>
          <p:nvPr/>
        </p:nvSpPr>
        <p:spPr bwMode="auto">
          <a:xfrm flipV="1">
            <a:off x="6985000" y="4725988"/>
            <a:ext cx="755650" cy="900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Oval 25"/>
          <p:cNvSpPr>
            <a:spLocks noChangeArrowheads="1"/>
          </p:cNvSpPr>
          <p:nvPr/>
        </p:nvSpPr>
        <p:spPr bwMode="auto">
          <a:xfrm>
            <a:off x="5543550" y="2962275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6"/>
          <p:cNvSpPr>
            <a:spLocks noChangeArrowheads="1"/>
          </p:cNvSpPr>
          <p:nvPr/>
        </p:nvSpPr>
        <p:spPr bwMode="auto">
          <a:xfrm>
            <a:off x="6624638" y="2962275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7"/>
          <p:cNvSpPr>
            <a:spLocks noChangeArrowheads="1"/>
          </p:cNvSpPr>
          <p:nvPr/>
        </p:nvSpPr>
        <p:spPr bwMode="auto">
          <a:xfrm>
            <a:off x="7704138" y="2962275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8"/>
          <p:cNvSpPr>
            <a:spLocks noChangeArrowheads="1"/>
          </p:cNvSpPr>
          <p:nvPr/>
        </p:nvSpPr>
        <p:spPr bwMode="auto">
          <a:xfrm>
            <a:off x="5543550" y="4294188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29"/>
          <p:cNvSpPr>
            <a:spLocks noChangeArrowheads="1"/>
          </p:cNvSpPr>
          <p:nvPr/>
        </p:nvSpPr>
        <p:spPr bwMode="auto">
          <a:xfrm>
            <a:off x="6624638" y="4294188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0"/>
          <p:cNvSpPr>
            <a:spLocks noChangeArrowheads="1"/>
          </p:cNvSpPr>
          <p:nvPr/>
        </p:nvSpPr>
        <p:spPr bwMode="auto">
          <a:xfrm>
            <a:off x="7704138" y="4294188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Line 31"/>
          <p:cNvSpPr>
            <a:spLocks noChangeShapeType="1"/>
          </p:cNvSpPr>
          <p:nvPr/>
        </p:nvSpPr>
        <p:spPr bwMode="auto">
          <a:xfrm flipV="1">
            <a:off x="5867400" y="3357566"/>
            <a:ext cx="7921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32"/>
          <p:cNvSpPr>
            <a:spLocks noChangeShapeType="1"/>
          </p:cNvSpPr>
          <p:nvPr/>
        </p:nvSpPr>
        <p:spPr bwMode="auto">
          <a:xfrm flipH="1" flipV="1">
            <a:off x="7019929" y="3357566"/>
            <a:ext cx="7921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33"/>
          <p:cNvSpPr>
            <a:spLocks noChangeShapeType="1"/>
          </p:cNvSpPr>
          <p:nvPr/>
        </p:nvSpPr>
        <p:spPr bwMode="auto">
          <a:xfrm flipH="1" flipV="1">
            <a:off x="5903917" y="3357566"/>
            <a:ext cx="82867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34"/>
          <p:cNvSpPr>
            <a:spLocks noChangeShapeType="1"/>
          </p:cNvSpPr>
          <p:nvPr/>
        </p:nvSpPr>
        <p:spPr bwMode="auto">
          <a:xfrm flipV="1">
            <a:off x="6985000" y="3394078"/>
            <a:ext cx="755650" cy="900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Oval 35"/>
          <p:cNvSpPr>
            <a:spLocks noChangeArrowheads="1"/>
          </p:cNvSpPr>
          <p:nvPr/>
        </p:nvSpPr>
        <p:spPr bwMode="auto">
          <a:xfrm>
            <a:off x="5543550" y="1628775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36"/>
          <p:cNvSpPr>
            <a:spLocks noChangeArrowheads="1"/>
          </p:cNvSpPr>
          <p:nvPr/>
        </p:nvSpPr>
        <p:spPr bwMode="auto">
          <a:xfrm>
            <a:off x="6624638" y="1628775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37"/>
          <p:cNvSpPr>
            <a:spLocks noChangeArrowheads="1"/>
          </p:cNvSpPr>
          <p:nvPr/>
        </p:nvSpPr>
        <p:spPr bwMode="auto">
          <a:xfrm>
            <a:off x="7704138" y="1628775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Oval 38"/>
          <p:cNvSpPr>
            <a:spLocks noChangeArrowheads="1"/>
          </p:cNvSpPr>
          <p:nvPr/>
        </p:nvSpPr>
        <p:spPr bwMode="auto">
          <a:xfrm>
            <a:off x="5543550" y="2960688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Oval 39"/>
          <p:cNvSpPr>
            <a:spLocks noChangeArrowheads="1"/>
          </p:cNvSpPr>
          <p:nvPr/>
        </p:nvSpPr>
        <p:spPr bwMode="auto">
          <a:xfrm>
            <a:off x="6624638" y="2960688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Oval 40"/>
          <p:cNvSpPr>
            <a:spLocks noChangeArrowheads="1"/>
          </p:cNvSpPr>
          <p:nvPr/>
        </p:nvSpPr>
        <p:spPr bwMode="auto">
          <a:xfrm>
            <a:off x="7704138" y="2960688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41"/>
          <p:cNvSpPr>
            <a:spLocks noChangeShapeType="1"/>
          </p:cNvSpPr>
          <p:nvPr/>
        </p:nvSpPr>
        <p:spPr bwMode="auto">
          <a:xfrm flipV="1">
            <a:off x="5867400" y="2024066"/>
            <a:ext cx="7921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42"/>
          <p:cNvSpPr>
            <a:spLocks noChangeShapeType="1"/>
          </p:cNvSpPr>
          <p:nvPr/>
        </p:nvSpPr>
        <p:spPr bwMode="auto">
          <a:xfrm flipH="1" flipV="1">
            <a:off x="7019929" y="2024066"/>
            <a:ext cx="7921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43"/>
          <p:cNvSpPr>
            <a:spLocks noChangeShapeType="1"/>
          </p:cNvSpPr>
          <p:nvPr/>
        </p:nvSpPr>
        <p:spPr bwMode="auto">
          <a:xfrm flipH="1" flipV="1">
            <a:off x="5903917" y="2024066"/>
            <a:ext cx="82867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44"/>
          <p:cNvSpPr>
            <a:spLocks noChangeShapeType="1"/>
          </p:cNvSpPr>
          <p:nvPr/>
        </p:nvSpPr>
        <p:spPr bwMode="auto">
          <a:xfrm flipV="1">
            <a:off x="6985000" y="2060578"/>
            <a:ext cx="755650" cy="900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Text Box 52"/>
          <p:cNvSpPr txBox="1">
            <a:spLocks noChangeArrowheads="1"/>
          </p:cNvSpPr>
          <p:nvPr/>
        </p:nvSpPr>
        <p:spPr bwMode="auto">
          <a:xfrm>
            <a:off x="5651499" y="4792135"/>
            <a:ext cx="2764369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 smtClean="0">
                <a:solidFill>
                  <a:srgbClr val="3333CC"/>
                </a:solidFill>
              </a:rPr>
              <a:t>1   </a:t>
            </a:r>
            <a:r>
              <a:rPr lang="en-US" sz="2400" dirty="0" smtClean="0">
                <a:solidFill>
                  <a:srgbClr val="3333CC"/>
                </a:solidFill>
              </a:rPr>
              <a:t>                  w</a:t>
            </a:r>
            <a:r>
              <a:rPr lang="en-US" sz="1800" dirty="0" smtClean="0">
                <a:solidFill>
                  <a:srgbClr val="3333CC"/>
                </a:solidFill>
              </a:rPr>
              <a:t>2</a:t>
            </a:r>
            <a:endParaRPr lang="en-US" sz="1800" dirty="0">
              <a:solidFill>
                <a:srgbClr val="3333CC"/>
              </a:solidFill>
            </a:endParaRPr>
          </a:p>
        </p:txBody>
      </p:sp>
      <p:sp>
        <p:nvSpPr>
          <p:cNvPr id="121" name="Text Box 53"/>
          <p:cNvSpPr txBox="1">
            <a:spLocks noChangeArrowheads="1"/>
          </p:cNvSpPr>
          <p:nvPr/>
        </p:nvSpPr>
        <p:spPr bwMode="auto">
          <a:xfrm>
            <a:off x="6372225" y="4797428"/>
            <a:ext cx="1055872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>
                <a:solidFill>
                  <a:srgbClr val="3333CC"/>
                </a:solidFill>
              </a:rPr>
              <a:t>3</a:t>
            </a:r>
            <a:r>
              <a:rPr lang="en-US" sz="2400" dirty="0">
                <a:solidFill>
                  <a:srgbClr val="3333CC"/>
                </a:solidFill>
              </a:rPr>
              <a:t> w</a:t>
            </a:r>
            <a:r>
              <a:rPr lang="en-US" sz="1800" dirty="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122" name="Text Box 54"/>
          <p:cNvSpPr txBox="1">
            <a:spLocks noChangeArrowheads="1"/>
          </p:cNvSpPr>
          <p:nvPr/>
        </p:nvSpPr>
        <p:spPr bwMode="auto">
          <a:xfrm>
            <a:off x="5616575" y="3471335"/>
            <a:ext cx="292766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>
                <a:solidFill>
                  <a:srgbClr val="3333CC"/>
                </a:solidFill>
              </a:rPr>
              <a:t>1</a:t>
            </a:r>
            <a:r>
              <a:rPr lang="en-US" sz="2400" dirty="0">
                <a:solidFill>
                  <a:srgbClr val="3333CC"/>
                </a:solidFill>
              </a:rPr>
              <a:t> </a:t>
            </a:r>
            <a:r>
              <a:rPr lang="en-US" sz="2400" dirty="0" smtClean="0">
                <a:solidFill>
                  <a:srgbClr val="3333CC"/>
                </a:solidFill>
              </a:rPr>
              <a:t>                    w</a:t>
            </a:r>
            <a:r>
              <a:rPr lang="en-US" sz="1800" dirty="0" smtClean="0">
                <a:solidFill>
                  <a:srgbClr val="3333CC"/>
                </a:solidFill>
              </a:rPr>
              <a:t>2</a:t>
            </a:r>
            <a:endParaRPr lang="en-US" sz="1800" dirty="0">
              <a:solidFill>
                <a:srgbClr val="3333CC"/>
              </a:solidFill>
            </a:endParaRPr>
          </a:p>
        </p:txBody>
      </p:sp>
      <p:sp>
        <p:nvSpPr>
          <p:cNvPr id="123" name="Text Box 55"/>
          <p:cNvSpPr txBox="1">
            <a:spLocks noChangeArrowheads="1"/>
          </p:cNvSpPr>
          <p:nvPr/>
        </p:nvSpPr>
        <p:spPr bwMode="auto">
          <a:xfrm>
            <a:off x="6372225" y="3476627"/>
            <a:ext cx="1055872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>
                <a:solidFill>
                  <a:srgbClr val="3333CC"/>
                </a:solidFill>
              </a:rPr>
              <a:t>3</a:t>
            </a:r>
            <a:r>
              <a:rPr lang="en-US" sz="2400" dirty="0">
                <a:solidFill>
                  <a:srgbClr val="3333CC"/>
                </a:solidFill>
              </a:rPr>
              <a:t> w</a:t>
            </a:r>
            <a:r>
              <a:rPr lang="en-US" sz="1800" dirty="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124" name="Text Box 56"/>
          <p:cNvSpPr txBox="1">
            <a:spLocks noChangeArrowheads="1"/>
          </p:cNvSpPr>
          <p:nvPr/>
        </p:nvSpPr>
        <p:spPr bwMode="auto">
          <a:xfrm>
            <a:off x="5620839" y="2112336"/>
            <a:ext cx="2889561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 smtClean="0">
                <a:solidFill>
                  <a:srgbClr val="3333CC"/>
                </a:solidFill>
              </a:rPr>
              <a:t>1   </a:t>
            </a:r>
            <a:r>
              <a:rPr lang="en-US" sz="2400" dirty="0" smtClean="0">
                <a:solidFill>
                  <a:srgbClr val="3333CC"/>
                </a:solidFill>
              </a:rPr>
              <a:t>                  w</a:t>
            </a:r>
            <a:r>
              <a:rPr lang="en-US" sz="1800" dirty="0" smtClean="0">
                <a:solidFill>
                  <a:srgbClr val="3333CC"/>
                </a:solidFill>
              </a:rPr>
              <a:t>2</a:t>
            </a:r>
            <a:endParaRPr lang="en-US" sz="1800" dirty="0">
              <a:solidFill>
                <a:srgbClr val="3333CC"/>
              </a:solidFill>
            </a:endParaRPr>
          </a:p>
        </p:txBody>
      </p:sp>
      <p:sp>
        <p:nvSpPr>
          <p:cNvPr id="125" name="Text Box 57"/>
          <p:cNvSpPr txBox="1">
            <a:spLocks noChangeArrowheads="1"/>
          </p:cNvSpPr>
          <p:nvPr/>
        </p:nvSpPr>
        <p:spPr bwMode="auto">
          <a:xfrm>
            <a:off x="6372225" y="2112336"/>
            <a:ext cx="993428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3333CC"/>
                </a:solidFill>
              </a:rPr>
              <a:t>w</a:t>
            </a:r>
            <a:r>
              <a:rPr lang="en-US" sz="1800" dirty="0" smtClean="0">
                <a:solidFill>
                  <a:srgbClr val="3333CC"/>
                </a:solidFill>
              </a:rPr>
              <a:t>3</a:t>
            </a:r>
            <a:r>
              <a:rPr lang="en-US" sz="2400" dirty="0" smtClean="0">
                <a:solidFill>
                  <a:srgbClr val="3333CC"/>
                </a:solidFill>
              </a:rPr>
              <a:t> </a:t>
            </a: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Learning: Recurrent Nets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0E98-269E-334A-9F2C-70180D6616E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74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6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67396" y="-141105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Backpropagation</a:t>
            </a:r>
            <a:r>
              <a:rPr lang="en-US" sz="3200" dirty="0" smtClean="0"/>
              <a:t> </a:t>
            </a:r>
            <a:r>
              <a:rPr lang="en-US" sz="3200" dirty="0"/>
              <a:t>with weight constraints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609" y="830540"/>
            <a:ext cx="535151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 dirty="0"/>
              <a:t>It is easy to modify the </a:t>
            </a:r>
            <a:r>
              <a:rPr lang="en-US" sz="2400" dirty="0" err="1"/>
              <a:t>backprop</a:t>
            </a:r>
            <a:r>
              <a:rPr lang="en-US" sz="2400" dirty="0"/>
              <a:t> algorithm to </a:t>
            </a:r>
            <a:r>
              <a:rPr lang="en-US" sz="2400" b="1" dirty="0"/>
              <a:t>incorporate linear constraints </a:t>
            </a:r>
            <a:r>
              <a:rPr lang="en-US" sz="2400" dirty="0"/>
              <a:t>between the weights.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/>
              <a:t>Start with weights equal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/>
              <a:t>Compute </a:t>
            </a:r>
            <a:r>
              <a:rPr lang="en-US" sz="2400" dirty="0"/>
              <a:t>the </a:t>
            </a:r>
            <a:r>
              <a:rPr lang="en-US" sz="2400" dirty="0" smtClean="0"/>
              <a:t>gradients as usual</a:t>
            </a:r>
            <a:endParaRPr lang="en-US" sz="2400" dirty="0"/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/>
              <a:t>Calculate the total gradient as a sum or average and then modify the gradients so that they satisfy the constraints.</a:t>
            </a:r>
          </a:p>
        </p:txBody>
      </p:sp>
      <p:graphicFrame>
        <p:nvGraphicFramePr>
          <p:cNvPr id="214021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205516366"/>
              </p:ext>
            </p:extLst>
          </p:nvPr>
        </p:nvGraphicFramePr>
        <p:xfrm>
          <a:off x="5531119" y="1821041"/>
          <a:ext cx="3428470" cy="3292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" name="Equation" r:id="rId4" imgW="2057400" imgH="1803240" progId="Equation.3">
                  <p:embed/>
                </p:oleObj>
              </mc:Choice>
              <mc:Fallback>
                <p:oleObj name="Equation" r:id="rId4" imgW="2057400" imgH="1803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1119" y="1821041"/>
                        <a:ext cx="3428470" cy="32928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3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86479" y="3938591"/>
          <a:ext cx="1158875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79" y="3938591"/>
                        <a:ext cx="1158875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608" y="5254973"/>
            <a:ext cx="8133701" cy="1120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400" dirty="0" smtClean="0"/>
              <a:t>So if the weights started off satisfying the constraints, they will continue to satisfy them.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Learning: Recurrent Nets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9E7F-A2C0-094F-97AC-50CDAD358F2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72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6520"/>
            <a:ext cx="8229600" cy="1143001"/>
          </a:xfrm>
        </p:spPr>
        <p:txBody>
          <a:bodyPr>
            <a:normAutofit/>
          </a:bodyPr>
          <a:lstStyle/>
          <a:p>
            <a:r>
              <a:rPr lang="en-US" sz="3200" dirty="0" err="1"/>
              <a:t>Backpropagation</a:t>
            </a:r>
            <a:r>
              <a:rPr lang="en-US" sz="3200" dirty="0"/>
              <a:t> </a:t>
            </a:r>
            <a:r>
              <a:rPr lang="en-US" sz="3200" dirty="0" smtClean="0"/>
              <a:t>Through </a:t>
            </a:r>
            <a:r>
              <a:rPr lang="en-US" sz="3200" dirty="0"/>
              <a:t>T</a:t>
            </a:r>
            <a:r>
              <a:rPr lang="en-US" sz="3200" dirty="0" smtClean="0"/>
              <a:t>ime (BPTT)</a:t>
            </a:r>
            <a:endParaRPr lang="en-US" sz="3200" dirty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1733" y="1263852"/>
            <a:ext cx="8686800" cy="494454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We </a:t>
            </a:r>
            <a:r>
              <a:rPr lang="en-US" sz="2400" dirty="0" smtClean="0"/>
              <a:t>can think of the recurrent </a:t>
            </a:r>
            <a:r>
              <a:rPr lang="en-US" sz="2400" dirty="0"/>
              <a:t>net </a:t>
            </a:r>
            <a:r>
              <a:rPr lang="en-US" sz="2400" dirty="0" smtClean="0"/>
              <a:t>as </a:t>
            </a:r>
            <a:r>
              <a:rPr lang="en-US" sz="2400" dirty="0"/>
              <a:t>a layered, feed-forward net </a:t>
            </a:r>
            <a:r>
              <a:rPr lang="en-US" sz="2400" dirty="0" smtClean="0"/>
              <a:t>with shared weights and </a:t>
            </a:r>
            <a:r>
              <a:rPr lang="en-US" sz="2400" dirty="0"/>
              <a:t>then train the feed-forward net with weight constraints.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We can also think of this training algorithm in the </a:t>
            </a:r>
            <a:r>
              <a:rPr lang="en-US" sz="2400" b="1" dirty="0" smtClean="0"/>
              <a:t>time domain</a:t>
            </a:r>
            <a:r>
              <a:rPr lang="en-US" sz="2400" dirty="0" smtClean="0"/>
              <a:t>: 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forward pass builds up a stack of the activities of all the units at each time step. 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backward pass peels activities off the stack to compute the error derivatives at each time step. </a:t>
            </a:r>
            <a:endParaRPr lang="en-US" sz="2400" dirty="0" smtClean="0"/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/>
              <a:t>After </a:t>
            </a:r>
            <a:r>
              <a:rPr lang="en-US" sz="2400" dirty="0"/>
              <a:t>the backward pass we add together the derivatives at all the different times for each weight</a:t>
            </a:r>
            <a:r>
              <a:rPr lang="en-US" sz="2400" dirty="0" smtClean="0"/>
              <a:t>.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/>
              <a:t>Now change all the copies of the weight by that cumulative amount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Learning: Recurrent Nets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B0E-185D-FE44-94E5-3356BA3B1DA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39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58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Initialization of Recurrent Networks</a:t>
            </a:r>
            <a:endParaRPr lang="en-US" dirty="0">
              <a:latin typeface="Arial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1162580"/>
            <a:ext cx="8686800" cy="57689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We need to specify the </a:t>
            </a:r>
            <a:r>
              <a:rPr lang="en-US" sz="2400" b="1" dirty="0">
                <a:latin typeface="Arial" charset="0"/>
              </a:rPr>
              <a:t>initial activity state</a:t>
            </a:r>
            <a:r>
              <a:rPr lang="en-US" sz="2400" dirty="0">
                <a:latin typeface="Arial" charset="0"/>
              </a:rPr>
              <a:t> of all the hidden and output units.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We could just fix these initial states to have some default value like 0.5.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But it is better to treat the initial states as </a:t>
            </a:r>
            <a:r>
              <a:rPr lang="en-US" sz="2400" b="1" dirty="0">
                <a:latin typeface="Arial" charset="0"/>
              </a:rPr>
              <a:t>learned parameters</a:t>
            </a:r>
            <a:r>
              <a:rPr lang="en-US" sz="2400" dirty="0">
                <a:latin typeface="Arial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We learn them in the same way as we learn the weights.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Start off with an initial random guess for the initial states.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At the end of each training sequence, </a:t>
            </a:r>
            <a:r>
              <a:rPr lang="en-US" sz="2400" dirty="0" err="1">
                <a:latin typeface="Arial" charset="0"/>
              </a:rPr>
              <a:t>backpropagate</a:t>
            </a:r>
            <a:r>
              <a:rPr lang="en-US" sz="2400" dirty="0">
                <a:latin typeface="Arial" charset="0"/>
              </a:rPr>
              <a:t> through time all the way to the initial </a:t>
            </a:r>
            <a:r>
              <a:rPr lang="en-US" sz="2400" dirty="0" smtClean="0">
                <a:latin typeface="Arial" charset="0"/>
              </a:rPr>
              <a:t>states </a:t>
            </a:r>
            <a:r>
              <a:rPr lang="en-US" sz="2400" dirty="0">
                <a:latin typeface="Arial" charset="0"/>
              </a:rPr>
              <a:t>to get the gradient of the error function with respect to each initial state.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Adjust the initial states by following the negative gradient.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Learning: Recurrent Nets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B0E-185D-FE44-94E5-3356BA3B1DA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8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48694"/>
            <a:ext cx="8229600" cy="1143000"/>
          </a:xfrm>
        </p:spPr>
        <p:txBody>
          <a:bodyPr/>
          <a:lstStyle/>
          <a:p>
            <a:r>
              <a:rPr lang="en-US" dirty="0" smtClean="0"/>
              <a:t>Providing input to </a:t>
            </a:r>
            <a:r>
              <a:rPr lang="en-US" dirty="0"/>
              <a:t>recurrent networks</a:t>
            </a:r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4306"/>
            <a:ext cx="5003800" cy="503237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We can specify </a:t>
            </a:r>
            <a:r>
              <a:rPr lang="en-US" sz="2400" dirty="0" smtClean="0"/>
              <a:t>inputs </a:t>
            </a:r>
            <a:r>
              <a:rPr lang="en-US" sz="2400" dirty="0"/>
              <a:t>in several ways: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Specify </a:t>
            </a:r>
            <a:r>
              <a:rPr lang="en-US" sz="2400" dirty="0" smtClean="0"/>
              <a:t>the initial states of all the units.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Specify </a:t>
            </a:r>
            <a:r>
              <a:rPr lang="en-US" sz="2400" dirty="0" smtClean="0"/>
              <a:t>the initial states of a subset of the units.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Specify </a:t>
            </a:r>
            <a:r>
              <a:rPr lang="en-US" sz="2400" dirty="0"/>
              <a:t>the </a:t>
            </a:r>
            <a:r>
              <a:rPr lang="en-US" sz="2400" dirty="0" smtClean="0"/>
              <a:t>states of the same subset of the units at every time step. 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This is the natural way to model most sequential data: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We specify each value as the next element in the sequence.</a:t>
            </a:r>
            <a:endParaRPr lang="en-US" sz="2400" dirty="0"/>
          </a:p>
        </p:txBody>
      </p:sp>
      <p:sp>
        <p:nvSpPr>
          <p:cNvPr id="76" name="Oval 14"/>
          <p:cNvSpPr>
            <a:spLocks noChangeArrowheads="1"/>
          </p:cNvSpPr>
          <p:nvPr/>
        </p:nvSpPr>
        <p:spPr bwMode="auto">
          <a:xfrm>
            <a:off x="5543550" y="4294188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Oval 15"/>
          <p:cNvSpPr>
            <a:spLocks noChangeArrowheads="1"/>
          </p:cNvSpPr>
          <p:nvPr/>
        </p:nvSpPr>
        <p:spPr bwMode="auto">
          <a:xfrm>
            <a:off x="6624638" y="4294188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16"/>
          <p:cNvSpPr>
            <a:spLocks noChangeArrowheads="1"/>
          </p:cNvSpPr>
          <p:nvPr/>
        </p:nvSpPr>
        <p:spPr bwMode="auto">
          <a:xfrm>
            <a:off x="7704138" y="4294188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Oval 17"/>
          <p:cNvSpPr>
            <a:spLocks noChangeArrowheads="1"/>
          </p:cNvSpPr>
          <p:nvPr/>
        </p:nvSpPr>
        <p:spPr bwMode="auto">
          <a:xfrm>
            <a:off x="5543550" y="5626100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Oval 18"/>
          <p:cNvSpPr>
            <a:spLocks noChangeArrowheads="1"/>
          </p:cNvSpPr>
          <p:nvPr/>
        </p:nvSpPr>
        <p:spPr bwMode="auto">
          <a:xfrm>
            <a:off x="6624638" y="5626100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Oval 19"/>
          <p:cNvSpPr>
            <a:spLocks noChangeArrowheads="1"/>
          </p:cNvSpPr>
          <p:nvPr/>
        </p:nvSpPr>
        <p:spPr bwMode="auto">
          <a:xfrm>
            <a:off x="7704138" y="5626100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Line 21"/>
          <p:cNvSpPr>
            <a:spLocks noChangeShapeType="1"/>
          </p:cNvSpPr>
          <p:nvPr/>
        </p:nvSpPr>
        <p:spPr bwMode="auto">
          <a:xfrm flipV="1">
            <a:off x="5867400" y="4689478"/>
            <a:ext cx="7921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22"/>
          <p:cNvSpPr>
            <a:spLocks noChangeShapeType="1"/>
          </p:cNvSpPr>
          <p:nvPr/>
        </p:nvSpPr>
        <p:spPr bwMode="auto">
          <a:xfrm flipH="1" flipV="1">
            <a:off x="7019929" y="4689478"/>
            <a:ext cx="7921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23"/>
          <p:cNvSpPr>
            <a:spLocks noChangeShapeType="1"/>
          </p:cNvSpPr>
          <p:nvPr/>
        </p:nvSpPr>
        <p:spPr bwMode="auto">
          <a:xfrm flipH="1" flipV="1">
            <a:off x="5903917" y="4689478"/>
            <a:ext cx="82867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24"/>
          <p:cNvSpPr>
            <a:spLocks noChangeShapeType="1"/>
          </p:cNvSpPr>
          <p:nvPr/>
        </p:nvSpPr>
        <p:spPr bwMode="auto">
          <a:xfrm flipV="1">
            <a:off x="6985000" y="4725988"/>
            <a:ext cx="755650" cy="900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Oval 25"/>
          <p:cNvSpPr>
            <a:spLocks noChangeArrowheads="1"/>
          </p:cNvSpPr>
          <p:nvPr/>
        </p:nvSpPr>
        <p:spPr bwMode="auto">
          <a:xfrm>
            <a:off x="5543550" y="2962275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Oval 26"/>
          <p:cNvSpPr>
            <a:spLocks noChangeArrowheads="1"/>
          </p:cNvSpPr>
          <p:nvPr/>
        </p:nvSpPr>
        <p:spPr bwMode="auto">
          <a:xfrm>
            <a:off x="6624638" y="2962275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Oval 27"/>
          <p:cNvSpPr>
            <a:spLocks noChangeArrowheads="1"/>
          </p:cNvSpPr>
          <p:nvPr/>
        </p:nvSpPr>
        <p:spPr bwMode="auto">
          <a:xfrm>
            <a:off x="7704138" y="2962275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Oval 28"/>
          <p:cNvSpPr>
            <a:spLocks noChangeArrowheads="1"/>
          </p:cNvSpPr>
          <p:nvPr/>
        </p:nvSpPr>
        <p:spPr bwMode="auto">
          <a:xfrm>
            <a:off x="5543550" y="4294188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Oval 29"/>
          <p:cNvSpPr>
            <a:spLocks noChangeArrowheads="1"/>
          </p:cNvSpPr>
          <p:nvPr/>
        </p:nvSpPr>
        <p:spPr bwMode="auto">
          <a:xfrm>
            <a:off x="6624638" y="4294188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30"/>
          <p:cNvSpPr>
            <a:spLocks noChangeArrowheads="1"/>
          </p:cNvSpPr>
          <p:nvPr/>
        </p:nvSpPr>
        <p:spPr bwMode="auto">
          <a:xfrm>
            <a:off x="7704138" y="4294188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31"/>
          <p:cNvSpPr>
            <a:spLocks noChangeShapeType="1"/>
          </p:cNvSpPr>
          <p:nvPr/>
        </p:nvSpPr>
        <p:spPr bwMode="auto">
          <a:xfrm flipV="1">
            <a:off x="5867400" y="3357566"/>
            <a:ext cx="7921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32"/>
          <p:cNvSpPr>
            <a:spLocks noChangeShapeType="1"/>
          </p:cNvSpPr>
          <p:nvPr/>
        </p:nvSpPr>
        <p:spPr bwMode="auto">
          <a:xfrm flipH="1" flipV="1">
            <a:off x="7019929" y="3357566"/>
            <a:ext cx="7921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33"/>
          <p:cNvSpPr>
            <a:spLocks noChangeShapeType="1"/>
          </p:cNvSpPr>
          <p:nvPr/>
        </p:nvSpPr>
        <p:spPr bwMode="auto">
          <a:xfrm flipH="1" flipV="1">
            <a:off x="5903917" y="3357566"/>
            <a:ext cx="82867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Line 34"/>
          <p:cNvSpPr>
            <a:spLocks noChangeShapeType="1"/>
          </p:cNvSpPr>
          <p:nvPr/>
        </p:nvSpPr>
        <p:spPr bwMode="auto">
          <a:xfrm flipV="1">
            <a:off x="6985000" y="3394078"/>
            <a:ext cx="755650" cy="900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Oval 35"/>
          <p:cNvSpPr>
            <a:spLocks noChangeArrowheads="1"/>
          </p:cNvSpPr>
          <p:nvPr/>
        </p:nvSpPr>
        <p:spPr bwMode="auto">
          <a:xfrm>
            <a:off x="5543550" y="1628775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36"/>
          <p:cNvSpPr>
            <a:spLocks noChangeArrowheads="1"/>
          </p:cNvSpPr>
          <p:nvPr/>
        </p:nvSpPr>
        <p:spPr bwMode="auto">
          <a:xfrm>
            <a:off x="6624638" y="1628775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37"/>
          <p:cNvSpPr>
            <a:spLocks noChangeArrowheads="1"/>
          </p:cNvSpPr>
          <p:nvPr/>
        </p:nvSpPr>
        <p:spPr bwMode="auto">
          <a:xfrm>
            <a:off x="7704138" y="1628775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38"/>
          <p:cNvSpPr>
            <a:spLocks noChangeArrowheads="1"/>
          </p:cNvSpPr>
          <p:nvPr/>
        </p:nvSpPr>
        <p:spPr bwMode="auto">
          <a:xfrm>
            <a:off x="5543550" y="2960688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39"/>
          <p:cNvSpPr>
            <a:spLocks noChangeArrowheads="1"/>
          </p:cNvSpPr>
          <p:nvPr/>
        </p:nvSpPr>
        <p:spPr bwMode="auto">
          <a:xfrm>
            <a:off x="6624638" y="2960688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40"/>
          <p:cNvSpPr>
            <a:spLocks noChangeArrowheads="1"/>
          </p:cNvSpPr>
          <p:nvPr/>
        </p:nvSpPr>
        <p:spPr bwMode="auto">
          <a:xfrm>
            <a:off x="7704138" y="2960688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41"/>
          <p:cNvSpPr>
            <a:spLocks noChangeShapeType="1"/>
          </p:cNvSpPr>
          <p:nvPr/>
        </p:nvSpPr>
        <p:spPr bwMode="auto">
          <a:xfrm flipV="1">
            <a:off x="5867400" y="2024066"/>
            <a:ext cx="7921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42"/>
          <p:cNvSpPr>
            <a:spLocks noChangeShapeType="1"/>
          </p:cNvSpPr>
          <p:nvPr/>
        </p:nvSpPr>
        <p:spPr bwMode="auto">
          <a:xfrm flipH="1" flipV="1">
            <a:off x="7019929" y="2024066"/>
            <a:ext cx="7921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43"/>
          <p:cNvSpPr>
            <a:spLocks noChangeShapeType="1"/>
          </p:cNvSpPr>
          <p:nvPr/>
        </p:nvSpPr>
        <p:spPr bwMode="auto">
          <a:xfrm flipH="1" flipV="1">
            <a:off x="5903917" y="2024066"/>
            <a:ext cx="82867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44"/>
          <p:cNvSpPr>
            <a:spLocks noChangeShapeType="1"/>
          </p:cNvSpPr>
          <p:nvPr/>
        </p:nvSpPr>
        <p:spPr bwMode="auto">
          <a:xfrm flipV="1">
            <a:off x="6985000" y="2060578"/>
            <a:ext cx="755650" cy="900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Text Box 52"/>
          <p:cNvSpPr txBox="1">
            <a:spLocks noChangeArrowheads="1"/>
          </p:cNvSpPr>
          <p:nvPr/>
        </p:nvSpPr>
        <p:spPr bwMode="auto">
          <a:xfrm>
            <a:off x="5651499" y="4792135"/>
            <a:ext cx="2764369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 smtClean="0">
                <a:solidFill>
                  <a:srgbClr val="3333CC"/>
                </a:solidFill>
              </a:rPr>
              <a:t>1   </a:t>
            </a:r>
            <a:r>
              <a:rPr lang="en-US" sz="2400" dirty="0" smtClean="0">
                <a:solidFill>
                  <a:srgbClr val="3333CC"/>
                </a:solidFill>
              </a:rPr>
              <a:t>                  w</a:t>
            </a:r>
            <a:r>
              <a:rPr lang="en-US" sz="1800" dirty="0" smtClean="0">
                <a:solidFill>
                  <a:srgbClr val="3333CC"/>
                </a:solidFill>
              </a:rPr>
              <a:t>2</a:t>
            </a:r>
            <a:endParaRPr lang="en-US" sz="1800" dirty="0">
              <a:solidFill>
                <a:srgbClr val="3333CC"/>
              </a:solidFill>
            </a:endParaRPr>
          </a:p>
        </p:txBody>
      </p:sp>
      <p:sp>
        <p:nvSpPr>
          <p:cNvPr id="107" name="Text Box 53"/>
          <p:cNvSpPr txBox="1">
            <a:spLocks noChangeArrowheads="1"/>
          </p:cNvSpPr>
          <p:nvPr/>
        </p:nvSpPr>
        <p:spPr bwMode="auto">
          <a:xfrm>
            <a:off x="6372225" y="4797428"/>
            <a:ext cx="1055872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>
                <a:solidFill>
                  <a:srgbClr val="3333CC"/>
                </a:solidFill>
              </a:rPr>
              <a:t>3</a:t>
            </a:r>
            <a:r>
              <a:rPr lang="en-US" sz="2400" dirty="0">
                <a:solidFill>
                  <a:srgbClr val="3333CC"/>
                </a:solidFill>
              </a:rPr>
              <a:t> w</a:t>
            </a:r>
            <a:r>
              <a:rPr lang="en-US" sz="1800" dirty="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108" name="Text Box 54"/>
          <p:cNvSpPr txBox="1">
            <a:spLocks noChangeArrowheads="1"/>
          </p:cNvSpPr>
          <p:nvPr/>
        </p:nvSpPr>
        <p:spPr bwMode="auto">
          <a:xfrm>
            <a:off x="5616575" y="3471335"/>
            <a:ext cx="292766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>
                <a:solidFill>
                  <a:srgbClr val="3333CC"/>
                </a:solidFill>
              </a:rPr>
              <a:t>1</a:t>
            </a:r>
            <a:r>
              <a:rPr lang="en-US" sz="2400" dirty="0">
                <a:solidFill>
                  <a:srgbClr val="3333CC"/>
                </a:solidFill>
              </a:rPr>
              <a:t> </a:t>
            </a:r>
            <a:r>
              <a:rPr lang="en-US" sz="2400" dirty="0" smtClean="0">
                <a:solidFill>
                  <a:srgbClr val="3333CC"/>
                </a:solidFill>
              </a:rPr>
              <a:t>                    w</a:t>
            </a:r>
            <a:r>
              <a:rPr lang="en-US" sz="1800" dirty="0" smtClean="0">
                <a:solidFill>
                  <a:srgbClr val="3333CC"/>
                </a:solidFill>
              </a:rPr>
              <a:t>2</a:t>
            </a:r>
            <a:endParaRPr lang="en-US" sz="1800" dirty="0">
              <a:solidFill>
                <a:srgbClr val="3333CC"/>
              </a:solidFill>
            </a:endParaRPr>
          </a:p>
        </p:txBody>
      </p:sp>
      <p:sp>
        <p:nvSpPr>
          <p:cNvPr id="109" name="Text Box 55"/>
          <p:cNvSpPr txBox="1">
            <a:spLocks noChangeArrowheads="1"/>
          </p:cNvSpPr>
          <p:nvPr/>
        </p:nvSpPr>
        <p:spPr bwMode="auto">
          <a:xfrm>
            <a:off x="6372225" y="3476627"/>
            <a:ext cx="1055872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>
                <a:solidFill>
                  <a:srgbClr val="3333CC"/>
                </a:solidFill>
              </a:rPr>
              <a:t>3</a:t>
            </a:r>
            <a:r>
              <a:rPr lang="en-US" sz="2400" dirty="0">
                <a:solidFill>
                  <a:srgbClr val="3333CC"/>
                </a:solidFill>
              </a:rPr>
              <a:t> w</a:t>
            </a:r>
            <a:r>
              <a:rPr lang="en-US" sz="1800" dirty="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110" name="Text Box 56"/>
          <p:cNvSpPr txBox="1">
            <a:spLocks noChangeArrowheads="1"/>
          </p:cNvSpPr>
          <p:nvPr/>
        </p:nvSpPr>
        <p:spPr bwMode="auto">
          <a:xfrm>
            <a:off x="5620839" y="2112336"/>
            <a:ext cx="2889561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 smtClean="0">
                <a:solidFill>
                  <a:srgbClr val="3333CC"/>
                </a:solidFill>
              </a:rPr>
              <a:t>1   </a:t>
            </a:r>
            <a:r>
              <a:rPr lang="en-US" sz="2400" dirty="0" smtClean="0">
                <a:solidFill>
                  <a:srgbClr val="3333CC"/>
                </a:solidFill>
              </a:rPr>
              <a:t>                  w</a:t>
            </a:r>
            <a:r>
              <a:rPr lang="en-US" sz="1800" dirty="0" smtClean="0">
                <a:solidFill>
                  <a:srgbClr val="3333CC"/>
                </a:solidFill>
              </a:rPr>
              <a:t>2</a:t>
            </a:r>
            <a:endParaRPr lang="en-US" sz="1800" dirty="0">
              <a:solidFill>
                <a:srgbClr val="3333CC"/>
              </a:solidFill>
            </a:endParaRPr>
          </a:p>
        </p:txBody>
      </p:sp>
      <p:sp>
        <p:nvSpPr>
          <p:cNvPr id="111" name="Text Box 57"/>
          <p:cNvSpPr txBox="1">
            <a:spLocks noChangeArrowheads="1"/>
          </p:cNvSpPr>
          <p:nvPr/>
        </p:nvSpPr>
        <p:spPr bwMode="auto">
          <a:xfrm>
            <a:off x="6372225" y="2112336"/>
            <a:ext cx="993428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3333CC"/>
                </a:solidFill>
              </a:rPr>
              <a:t>w</a:t>
            </a:r>
            <a:r>
              <a:rPr lang="en-US" sz="1800" dirty="0" smtClean="0">
                <a:solidFill>
                  <a:srgbClr val="3333CC"/>
                </a:solidFill>
              </a:rPr>
              <a:t>3</a:t>
            </a:r>
            <a:r>
              <a:rPr lang="en-US" sz="2400" dirty="0" smtClean="0">
                <a:solidFill>
                  <a:srgbClr val="3333CC"/>
                </a:solidFill>
              </a:rPr>
              <a:t> </a:t>
            </a: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2" name="Rectangle 1"/>
          <p:cNvSpPr/>
          <p:nvPr/>
        </p:nvSpPr>
        <p:spPr>
          <a:xfrm>
            <a:off x="5191661" y="1417635"/>
            <a:ext cx="1105950" cy="4985276"/>
          </a:xfrm>
          <a:prstGeom prst="rect">
            <a:avLst/>
          </a:prstGeom>
          <a:solidFill>
            <a:srgbClr val="3366FF">
              <a:alpha val="1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191661" y="5375931"/>
            <a:ext cx="3081862" cy="1026980"/>
          </a:xfrm>
          <a:prstGeom prst="rect">
            <a:avLst/>
          </a:prstGeom>
          <a:solidFill>
            <a:srgbClr val="3366FF">
              <a:alpha val="1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191661" y="5375935"/>
            <a:ext cx="1105950" cy="1026980"/>
          </a:xfrm>
          <a:prstGeom prst="rect">
            <a:avLst/>
          </a:prstGeom>
          <a:solidFill>
            <a:srgbClr val="3366FF">
              <a:alpha val="1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05270" y="3228579"/>
            <a:ext cx="7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7968357" y="2540719"/>
            <a:ext cx="126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48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1" grpId="0" animBg="1"/>
      <p:bldP spid="41" grpId="1" animBg="1"/>
      <p:bldP spid="42" grpId="0" animBg="1"/>
      <p:bldP spid="42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Teaching signals for recurrent networks</a:t>
            </a:r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028169"/>
            <a:ext cx="4851400" cy="503237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We can specify targets in several ways: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Specify desired final activities of all the units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Specify desired activities of all units for the last few steps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Good for learning attractors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It is easy to add in extra error derivatives as we </a:t>
            </a:r>
            <a:r>
              <a:rPr lang="en-US" sz="2400" dirty="0" err="1"/>
              <a:t>backpropagate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Specify the desired activity of a subset of the units.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The other units are </a:t>
            </a:r>
            <a:r>
              <a:rPr lang="en-US" sz="2400" dirty="0" smtClean="0">
                <a:latin typeface="Arial"/>
              </a:rPr>
              <a:t>input or </a:t>
            </a:r>
            <a:r>
              <a:rPr lang="en-US" sz="2400" dirty="0" smtClean="0"/>
              <a:t>hidden units.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7341938" y="1417639"/>
            <a:ext cx="1004358" cy="4813828"/>
          </a:xfrm>
          <a:prstGeom prst="rect">
            <a:avLst/>
          </a:prstGeom>
          <a:solidFill>
            <a:schemeClr val="accent2"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259178" y="1349909"/>
            <a:ext cx="3234286" cy="846361"/>
          </a:xfrm>
          <a:prstGeom prst="rect">
            <a:avLst/>
          </a:prstGeom>
          <a:solidFill>
            <a:schemeClr val="accent2"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276114" y="2754973"/>
            <a:ext cx="3234286" cy="789384"/>
          </a:xfrm>
          <a:prstGeom prst="rect">
            <a:avLst/>
          </a:prstGeom>
          <a:solidFill>
            <a:schemeClr val="accent2"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14"/>
          <p:cNvSpPr>
            <a:spLocks noChangeArrowheads="1"/>
          </p:cNvSpPr>
          <p:nvPr/>
        </p:nvSpPr>
        <p:spPr bwMode="auto">
          <a:xfrm>
            <a:off x="5543550" y="4294188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5"/>
          <p:cNvSpPr>
            <a:spLocks noChangeArrowheads="1"/>
          </p:cNvSpPr>
          <p:nvPr/>
        </p:nvSpPr>
        <p:spPr bwMode="auto">
          <a:xfrm>
            <a:off x="6624638" y="4294188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6"/>
          <p:cNvSpPr>
            <a:spLocks noChangeArrowheads="1"/>
          </p:cNvSpPr>
          <p:nvPr/>
        </p:nvSpPr>
        <p:spPr bwMode="auto">
          <a:xfrm>
            <a:off x="7704138" y="4294188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17"/>
          <p:cNvSpPr>
            <a:spLocks noChangeArrowheads="1"/>
          </p:cNvSpPr>
          <p:nvPr/>
        </p:nvSpPr>
        <p:spPr bwMode="auto">
          <a:xfrm>
            <a:off x="5543550" y="5626100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18"/>
          <p:cNvSpPr>
            <a:spLocks noChangeArrowheads="1"/>
          </p:cNvSpPr>
          <p:nvPr/>
        </p:nvSpPr>
        <p:spPr bwMode="auto">
          <a:xfrm>
            <a:off x="6624638" y="5626100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19"/>
          <p:cNvSpPr>
            <a:spLocks noChangeArrowheads="1"/>
          </p:cNvSpPr>
          <p:nvPr/>
        </p:nvSpPr>
        <p:spPr bwMode="auto">
          <a:xfrm>
            <a:off x="7704138" y="5626100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21"/>
          <p:cNvSpPr>
            <a:spLocks noChangeShapeType="1"/>
          </p:cNvSpPr>
          <p:nvPr/>
        </p:nvSpPr>
        <p:spPr bwMode="auto">
          <a:xfrm flipV="1">
            <a:off x="5867400" y="4689478"/>
            <a:ext cx="7921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 flipH="1" flipV="1">
            <a:off x="7019929" y="4689478"/>
            <a:ext cx="7921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23"/>
          <p:cNvSpPr>
            <a:spLocks noChangeShapeType="1"/>
          </p:cNvSpPr>
          <p:nvPr/>
        </p:nvSpPr>
        <p:spPr bwMode="auto">
          <a:xfrm flipH="1" flipV="1">
            <a:off x="5903917" y="4689478"/>
            <a:ext cx="82867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24"/>
          <p:cNvSpPr>
            <a:spLocks noChangeShapeType="1"/>
          </p:cNvSpPr>
          <p:nvPr/>
        </p:nvSpPr>
        <p:spPr bwMode="auto">
          <a:xfrm flipV="1">
            <a:off x="6985000" y="4725988"/>
            <a:ext cx="755650" cy="900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Oval 25"/>
          <p:cNvSpPr>
            <a:spLocks noChangeArrowheads="1"/>
          </p:cNvSpPr>
          <p:nvPr/>
        </p:nvSpPr>
        <p:spPr bwMode="auto">
          <a:xfrm>
            <a:off x="5543550" y="2962275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26"/>
          <p:cNvSpPr>
            <a:spLocks noChangeArrowheads="1"/>
          </p:cNvSpPr>
          <p:nvPr/>
        </p:nvSpPr>
        <p:spPr bwMode="auto">
          <a:xfrm>
            <a:off x="6624638" y="2962275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27"/>
          <p:cNvSpPr>
            <a:spLocks noChangeArrowheads="1"/>
          </p:cNvSpPr>
          <p:nvPr/>
        </p:nvSpPr>
        <p:spPr bwMode="auto">
          <a:xfrm>
            <a:off x="7704138" y="2962275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28"/>
          <p:cNvSpPr>
            <a:spLocks noChangeArrowheads="1"/>
          </p:cNvSpPr>
          <p:nvPr/>
        </p:nvSpPr>
        <p:spPr bwMode="auto">
          <a:xfrm>
            <a:off x="5543550" y="4294188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6624638" y="4294188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7704138" y="4294188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31"/>
          <p:cNvSpPr>
            <a:spLocks noChangeShapeType="1"/>
          </p:cNvSpPr>
          <p:nvPr/>
        </p:nvSpPr>
        <p:spPr bwMode="auto">
          <a:xfrm flipV="1">
            <a:off x="5867400" y="3357566"/>
            <a:ext cx="7921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32"/>
          <p:cNvSpPr>
            <a:spLocks noChangeShapeType="1"/>
          </p:cNvSpPr>
          <p:nvPr/>
        </p:nvSpPr>
        <p:spPr bwMode="auto">
          <a:xfrm flipH="1" flipV="1">
            <a:off x="7019929" y="3357566"/>
            <a:ext cx="7921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33"/>
          <p:cNvSpPr>
            <a:spLocks noChangeShapeType="1"/>
          </p:cNvSpPr>
          <p:nvPr/>
        </p:nvSpPr>
        <p:spPr bwMode="auto">
          <a:xfrm flipH="1" flipV="1">
            <a:off x="5903917" y="3357566"/>
            <a:ext cx="82867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34"/>
          <p:cNvSpPr>
            <a:spLocks noChangeShapeType="1"/>
          </p:cNvSpPr>
          <p:nvPr/>
        </p:nvSpPr>
        <p:spPr bwMode="auto">
          <a:xfrm flipV="1">
            <a:off x="6985000" y="3394078"/>
            <a:ext cx="755650" cy="900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Oval 35"/>
          <p:cNvSpPr>
            <a:spLocks noChangeArrowheads="1"/>
          </p:cNvSpPr>
          <p:nvPr/>
        </p:nvSpPr>
        <p:spPr bwMode="auto">
          <a:xfrm>
            <a:off x="5543550" y="1628775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Oval 36"/>
          <p:cNvSpPr>
            <a:spLocks noChangeArrowheads="1"/>
          </p:cNvSpPr>
          <p:nvPr/>
        </p:nvSpPr>
        <p:spPr bwMode="auto">
          <a:xfrm>
            <a:off x="6624638" y="1628775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Oval 37"/>
          <p:cNvSpPr>
            <a:spLocks noChangeArrowheads="1"/>
          </p:cNvSpPr>
          <p:nvPr/>
        </p:nvSpPr>
        <p:spPr bwMode="auto">
          <a:xfrm>
            <a:off x="7704138" y="1628775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Oval 38"/>
          <p:cNvSpPr>
            <a:spLocks noChangeArrowheads="1"/>
          </p:cNvSpPr>
          <p:nvPr/>
        </p:nvSpPr>
        <p:spPr bwMode="auto">
          <a:xfrm>
            <a:off x="5543550" y="2960688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Oval 39"/>
          <p:cNvSpPr>
            <a:spLocks noChangeArrowheads="1"/>
          </p:cNvSpPr>
          <p:nvPr/>
        </p:nvSpPr>
        <p:spPr bwMode="auto">
          <a:xfrm>
            <a:off x="6624638" y="2960688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40"/>
          <p:cNvSpPr>
            <a:spLocks noChangeArrowheads="1"/>
          </p:cNvSpPr>
          <p:nvPr/>
        </p:nvSpPr>
        <p:spPr bwMode="auto">
          <a:xfrm>
            <a:off x="7704138" y="2960688"/>
            <a:ext cx="431800" cy="43180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41"/>
          <p:cNvSpPr>
            <a:spLocks noChangeShapeType="1"/>
          </p:cNvSpPr>
          <p:nvPr/>
        </p:nvSpPr>
        <p:spPr bwMode="auto">
          <a:xfrm flipV="1">
            <a:off x="5867400" y="2024066"/>
            <a:ext cx="7921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42"/>
          <p:cNvSpPr>
            <a:spLocks noChangeShapeType="1"/>
          </p:cNvSpPr>
          <p:nvPr/>
        </p:nvSpPr>
        <p:spPr bwMode="auto">
          <a:xfrm flipH="1" flipV="1">
            <a:off x="7019929" y="2024066"/>
            <a:ext cx="7921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 flipH="1" flipV="1">
            <a:off x="5903917" y="2024066"/>
            <a:ext cx="82867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44"/>
          <p:cNvSpPr>
            <a:spLocks noChangeShapeType="1"/>
          </p:cNvSpPr>
          <p:nvPr/>
        </p:nvSpPr>
        <p:spPr bwMode="auto">
          <a:xfrm flipV="1">
            <a:off x="6985000" y="2060578"/>
            <a:ext cx="755650" cy="900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Text Box 52"/>
          <p:cNvSpPr txBox="1">
            <a:spLocks noChangeArrowheads="1"/>
          </p:cNvSpPr>
          <p:nvPr/>
        </p:nvSpPr>
        <p:spPr bwMode="auto">
          <a:xfrm>
            <a:off x="5651499" y="4792135"/>
            <a:ext cx="2764369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 smtClean="0">
                <a:solidFill>
                  <a:srgbClr val="3333CC"/>
                </a:solidFill>
              </a:rPr>
              <a:t>1   </a:t>
            </a:r>
            <a:r>
              <a:rPr lang="en-US" sz="2400" dirty="0" smtClean="0">
                <a:solidFill>
                  <a:srgbClr val="3333CC"/>
                </a:solidFill>
              </a:rPr>
              <a:t>                  w</a:t>
            </a:r>
            <a:r>
              <a:rPr lang="en-US" sz="1800" dirty="0" smtClean="0">
                <a:solidFill>
                  <a:srgbClr val="3333CC"/>
                </a:solidFill>
              </a:rPr>
              <a:t>2</a:t>
            </a:r>
            <a:endParaRPr lang="en-US" sz="1800" dirty="0">
              <a:solidFill>
                <a:srgbClr val="3333CC"/>
              </a:solidFill>
            </a:endParaRPr>
          </a:p>
        </p:txBody>
      </p:sp>
      <p:sp>
        <p:nvSpPr>
          <p:cNvPr id="74" name="Text Box 53"/>
          <p:cNvSpPr txBox="1">
            <a:spLocks noChangeArrowheads="1"/>
          </p:cNvSpPr>
          <p:nvPr/>
        </p:nvSpPr>
        <p:spPr bwMode="auto">
          <a:xfrm>
            <a:off x="6372225" y="4797428"/>
            <a:ext cx="1055872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>
                <a:solidFill>
                  <a:srgbClr val="3333CC"/>
                </a:solidFill>
              </a:rPr>
              <a:t>3</a:t>
            </a:r>
            <a:r>
              <a:rPr lang="en-US" sz="2400" dirty="0">
                <a:solidFill>
                  <a:srgbClr val="3333CC"/>
                </a:solidFill>
              </a:rPr>
              <a:t> w</a:t>
            </a:r>
            <a:r>
              <a:rPr lang="en-US" sz="1800" dirty="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75" name="Text Box 55"/>
          <p:cNvSpPr txBox="1">
            <a:spLocks noChangeArrowheads="1"/>
          </p:cNvSpPr>
          <p:nvPr/>
        </p:nvSpPr>
        <p:spPr bwMode="auto">
          <a:xfrm>
            <a:off x="6372225" y="3476627"/>
            <a:ext cx="1055872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>
                <a:solidFill>
                  <a:srgbClr val="3333CC"/>
                </a:solidFill>
              </a:rPr>
              <a:t>3</a:t>
            </a:r>
            <a:r>
              <a:rPr lang="en-US" sz="2400" dirty="0">
                <a:solidFill>
                  <a:srgbClr val="3333CC"/>
                </a:solidFill>
              </a:rPr>
              <a:t> w</a:t>
            </a:r>
            <a:r>
              <a:rPr lang="en-US" sz="1800" dirty="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112" name="Text Box 56"/>
          <p:cNvSpPr txBox="1">
            <a:spLocks noChangeArrowheads="1"/>
          </p:cNvSpPr>
          <p:nvPr/>
        </p:nvSpPr>
        <p:spPr bwMode="auto">
          <a:xfrm>
            <a:off x="5620839" y="2112336"/>
            <a:ext cx="2889561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 smtClean="0">
                <a:solidFill>
                  <a:srgbClr val="3333CC"/>
                </a:solidFill>
              </a:rPr>
              <a:t>1   </a:t>
            </a:r>
            <a:r>
              <a:rPr lang="en-US" sz="2400" dirty="0" smtClean="0">
                <a:solidFill>
                  <a:srgbClr val="3333CC"/>
                </a:solidFill>
              </a:rPr>
              <a:t>                  w</a:t>
            </a:r>
            <a:r>
              <a:rPr lang="en-US" sz="1800" dirty="0" smtClean="0">
                <a:solidFill>
                  <a:srgbClr val="3333CC"/>
                </a:solidFill>
              </a:rPr>
              <a:t>2</a:t>
            </a:r>
            <a:endParaRPr lang="en-US" sz="1800" dirty="0">
              <a:solidFill>
                <a:srgbClr val="3333CC"/>
              </a:solidFill>
            </a:endParaRPr>
          </a:p>
        </p:txBody>
      </p:sp>
      <p:sp>
        <p:nvSpPr>
          <p:cNvPr id="113" name="Text Box 57"/>
          <p:cNvSpPr txBox="1">
            <a:spLocks noChangeArrowheads="1"/>
          </p:cNvSpPr>
          <p:nvPr/>
        </p:nvSpPr>
        <p:spPr bwMode="auto">
          <a:xfrm>
            <a:off x="6372225" y="2112336"/>
            <a:ext cx="993428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3333CC"/>
                </a:solidFill>
              </a:rPr>
              <a:t>w</a:t>
            </a:r>
            <a:r>
              <a:rPr lang="en-US" sz="1800" dirty="0" smtClean="0">
                <a:solidFill>
                  <a:srgbClr val="3333CC"/>
                </a:solidFill>
              </a:rPr>
              <a:t>3</a:t>
            </a:r>
            <a:r>
              <a:rPr lang="en-US" sz="2400" dirty="0" smtClean="0">
                <a:solidFill>
                  <a:srgbClr val="3333CC"/>
                </a:solidFill>
              </a:rPr>
              <a:t> </a:t>
            </a: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114" name="Text Box 54"/>
          <p:cNvSpPr txBox="1">
            <a:spLocks noChangeArrowheads="1"/>
          </p:cNvSpPr>
          <p:nvPr/>
        </p:nvSpPr>
        <p:spPr bwMode="auto">
          <a:xfrm>
            <a:off x="5616575" y="3471335"/>
            <a:ext cx="292766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>
                <a:solidFill>
                  <a:srgbClr val="3333CC"/>
                </a:solidFill>
              </a:rPr>
              <a:t>1</a:t>
            </a:r>
            <a:r>
              <a:rPr lang="en-US" sz="2400" dirty="0">
                <a:solidFill>
                  <a:srgbClr val="3333CC"/>
                </a:solidFill>
              </a:rPr>
              <a:t> </a:t>
            </a:r>
            <a:r>
              <a:rPr lang="en-US" sz="2400" dirty="0" smtClean="0">
                <a:solidFill>
                  <a:srgbClr val="3333CC"/>
                </a:solidFill>
              </a:rPr>
              <a:t>                    w</a:t>
            </a:r>
            <a:r>
              <a:rPr lang="en-US" sz="1800" dirty="0" smtClean="0">
                <a:solidFill>
                  <a:srgbClr val="3333CC"/>
                </a:solidFill>
              </a:rPr>
              <a:t>2</a:t>
            </a:r>
            <a:endParaRPr lang="en-US" sz="1800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01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1" grpId="1" animBg="1"/>
      <p:bldP spid="42" grpId="0" animBg="1"/>
      <p:bldP spid="4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175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Mapping Time into Space</a:t>
            </a:r>
            <a:endParaRPr lang="en-US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1509893"/>
            <a:ext cx="4165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Autoregressive models          </a:t>
            </a:r>
            <a:r>
              <a:rPr lang="en-US" sz="2400" dirty="0" smtClean="0"/>
              <a:t>Predict the next term in a  sequence from a fixed number of previous terms using “delay taps”.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Feed-forward neural nets        </a:t>
            </a:r>
            <a:r>
              <a:rPr lang="en-US" sz="2400" dirty="0" smtClean="0"/>
              <a:t>These generalize autoregressive models by using one or more layers of non-linear hidden units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22804" y="2500897"/>
            <a:ext cx="1156387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sz="1800" dirty="0" smtClean="0"/>
              <a:t>nput(t-2)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6065453" y="2500897"/>
            <a:ext cx="1215878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sz="1800" dirty="0" smtClean="0"/>
              <a:t>nput(t-1)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7658433" y="2504432"/>
            <a:ext cx="1028369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sz="1800" dirty="0" smtClean="0"/>
              <a:t>nput(t)</a:t>
            </a:r>
            <a:endParaRPr lang="en-US" sz="1800" dirty="0"/>
          </a:p>
        </p:txBody>
      </p:sp>
      <p:cxnSp>
        <p:nvCxnSpPr>
          <p:cNvPr id="3" name="Curved Connector 2"/>
          <p:cNvCxnSpPr>
            <a:stCxn id="5" idx="0"/>
            <a:endCxn id="6" idx="0"/>
          </p:cNvCxnSpPr>
          <p:nvPr/>
        </p:nvCxnSpPr>
        <p:spPr>
          <a:xfrm rot="16200000" flipH="1">
            <a:off x="7421237" y="1753051"/>
            <a:ext cx="3535" cy="1499226"/>
          </a:xfrm>
          <a:prstGeom prst="curvedConnector3">
            <a:avLst>
              <a:gd name="adj1" fmla="val -6466761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4" idx="0"/>
            <a:endCxn id="6" idx="0"/>
          </p:cNvCxnSpPr>
          <p:nvPr/>
        </p:nvCxnSpPr>
        <p:spPr>
          <a:xfrm rot="16200000" flipH="1">
            <a:off x="6685040" y="1016854"/>
            <a:ext cx="3535" cy="2971620"/>
          </a:xfrm>
          <a:prstGeom prst="curvedConnector3">
            <a:avLst>
              <a:gd name="adj1" fmla="val -23522065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341995"/>
              </p:ext>
            </p:extLst>
          </p:nvPr>
        </p:nvGraphicFramePr>
        <p:xfrm>
          <a:off x="5286570" y="1169109"/>
          <a:ext cx="719138" cy="681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7" name="Equation" r:id="rId3" imgW="304800" imgH="215900" progId="Equation.3">
                  <p:embed/>
                </p:oleObj>
              </mc:Choice>
              <mc:Fallback>
                <p:oleObj name="Equation" r:id="rId3" imgW="304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6570" y="1169109"/>
                        <a:ext cx="719138" cy="681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7835180" y="3854627"/>
            <a:ext cx="864096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hidden</a:t>
            </a:r>
            <a:endParaRPr lang="en-US" sz="1800" dirty="0"/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741781"/>
              </p:ext>
            </p:extLst>
          </p:nvPr>
        </p:nvGraphicFramePr>
        <p:xfrm>
          <a:off x="6328903" y="1645535"/>
          <a:ext cx="688975" cy="681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8" name="Equation" r:id="rId5" imgW="292100" imgH="215900" progId="Equation.3">
                  <p:embed/>
                </p:oleObj>
              </mc:Choice>
              <mc:Fallback>
                <p:oleObj name="Equation" r:id="rId5" imgW="292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28903" y="1645535"/>
                        <a:ext cx="688975" cy="681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4775204" y="4984408"/>
            <a:ext cx="1156387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sz="1800" dirty="0" smtClean="0"/>
              <a:t>nput(t-2)</a:t>
            </a:r>
            <a:endParaRPr lang="en-US" sz="1800" dirty="0"/>
          </a:p>
        </p:txBody>
      </p:sp>
      <p:sp>
        <p:nvSpPr>
          <p:cNvPr id="73" name="TextBox 72"/>
          <p:cNvSpPr txBox="1"/>
          <p:nvPr/>
        </p:nvSpPr>
        <p:spPr>
          <a:xfrm>
            <a:off x="6217853" y="4984408"/>
            <a:ext cx="1215878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sz="1800" dirty="0" smtClean="0"/>
              <a:t>nput(t-1)</a:t>
            </a:r>
            <a:endParaRPr lang="en-US" sz="1800" dirty="0"/>
          </a:p>
        </p:txBody>
      </p:sp>
      <p:sp>
        <p:nvSpPr>
          <p:cNvPr id="74" name="TextBox 73"/>
          <p:cNvSpPr txBox="1"/>
          <p:nvPr/>
        </p:nvSpPr>
        <p:spPr>
          <a:xfrm>
            <a:off x="7760034" y="4987943"/>
            <a:ext cx="1028369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sz="1800" dirty="0" smtClean="0"/>
              <a:t>nput(t)</a:t>
            </a:r>
            <a:endParaRPr lang="en-US" sz="1800" dirty="0"/>
          </a:p>
        </p:txBody>
      </p:sp>
      <p:cxnSp>
        <p:nvCxnSpPr>
          <p:cNvPr id="71" name="Straight Arrow Connector 70"/>
          <p:cNvCxnSpPr>
            <a:stCxn id="40" idx="2"/>
            <a:endCxn id="74" idx="0"/>
          </p:cNvCxnSpPr>
          <p:nvPr/>
        </p:nvCxnSpPr>
        <p:spPr>
          <a:xfrm>
            <a:off x="8267228" y="4223959"/>
            <a:ext cx="6991" cy="76398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3" idx="0"/>
            <a:endCxn id="40" idx="1"/>
          </p:cNvCxnSpPr>
          <p:nvPr/>
        </p:nvCxnSpPr>
        <p:spPr>
          <a:xfrm flipV="1">
            <a:off x="6825792" y="4039293"/>
            <a:ext cx="1009388" cy="94511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2" idx="0"/>
            <a:endCxn id="40" idx="1"/>
          </p:cNvCxnSpPr>
          <p:nvPr/>
        </p:nvCxnSpPr>
        <p:spPr>
          <a:xfrm flipV="1">
            <a:off x="5353398" y="4039293"/>
            <a:ext cx="2481782" cy="94511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Learning: Recurrent Nets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B0E-185D-FE44-94E5-3356BA3B1D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81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72" grpId="0" animBg="1"/>
      <p:bldP spid="73" grpId="0" animBg="1"/>
      <p:bldP spid="7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Network for Language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7066" y="1193801"/>
            <a:ext cx="4390421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Commonly a </a:t>
            </a:r>
            <a:r>
              <a:rPr lang="en-US" sz="2400" i="1" dirty="0" smtClean="0"/>
              <a:t>character-level</a:t>
            </a:r>
            <a:r>
              <a:rPr lang="en-US" sz="2400" dirty="0" smtClean="0"/>
              <a:t> language model</a:t>
            </a:r>
          </a:p>
          <a:p>
            <a:r>
              <a:rPr lang="en-US" sz="2400" dirty="0" smtClean="0"/>
              <a:t>Start with a huge corpus of text and then ask it to model the probability distribution of the next character given the prior sequence of characters</a:t>
            </a:r>
          </a:p>
          <a:p>
            <a:r>
              <a:rPr lang="en-US" sz="2400" dirty="0" smtClean="0"/>
              <a:t>Simple example shown where our dictionary is only {‘h’, ‘e’, ‘l’, ‘o’}</a:t>
            </a:r>
          </a:p>
          <a:p>
            <a:r>
              <a:rPr lang="en-US" sz="2400" dirty="0" smtClean="0"/>
              <a:t>Note we have shared weights</a:t>
            </a:r>
            <a:endParaRPr lang="en-US" sz="2400" dirty="0"/>
          </a:p>
        </p:txBody>
      </p:sp>
      <p:pic>
        <p:nvPicPr>
          <p:cNvPr id="5" name="Picture 4" descr="charseq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88" y="1600201"/>
            <a:ext cx="4516512" cy="363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60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7712"/>
            <a:ext cx="8229600" cy="1143000"/>
          </a:xfrm>
        </p:spPr>
        <p:txBody>
          <a:bodyPr/>
          <a:lstStyle/>
          <a:p>
            <a:r>
              <a:rPr lang="en-US" dirty="0"/>
              <a:t>A good </a:t>
            </a:r>
            <a:r>
              <a:rPr lang="en-US" dirty="0" smtClean="0"/>
              <a:t>toy problem </a:t>
            </a:r>
            <a:r>
              <a:rPr lang="en-US" dirty="0"/>
              <a:t>for a recurrent network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" y="831302"/>
            <a:ext cx="5670547" cy="5516563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We can train a </a:t>
            </a:r>
            <a:r>
              <a:rPr lang="en-US" sz="2600" dirty="0" err="1"/>
              <a:t>feedforward</a:t>
            </a:r>
            <a:r>
              <a:rPr lang="en-US" sz="2600" dirty="0"/>
              <a:t> net to do binary addition, but there are obvious regularities that it cannot </a:t>
            </a:r>
            <a:r>
              <a:rPr lang="en-US" sz="2600" dirty="0" smtClean="0"/>
              <a:t>capture efficiently.</a:t>
            </a:r>
            <a:endParaRPr lang="en-US" sz="2600" dirty="0"/>
          </a:p>
          <a:p>
            <a:pPr lvl="1"/>
            <a:r>
              <a:rPr lang="en-US" sz="2600" dirty="0"/>
              <a:t>We must decide in advance the </a:t>
            </a:r>
            <a:r>
              <a:rPr lang="en-US" sz="2600" b="1" dirty="0"/>
              <a:t>maximum number of digits in each number.</a:t>
            </a:r>
          </a:p>
          <a:p>
            <a:pPr lvl="1"/>
            <a:r>
              <a:rPr lang="en-US" sz="2600" dirty="0"/>
              <a:t>The </a:t>
            </a:r>
            <a:r>
              <a:rPr lang="en-US" sz="2600" b="1" dirty="0"/>
              <a:t>processing </a:t>
            </a:r>
            <a:r>
              <a:rPr lang="en-US" sz="2600" dirty="0"/>
              <a:t>applied to the beginning of a long </a:t>
            </a:r>
            <a:r>
              <a:rPr lang="en-US" sz="2600" dirty="0" smtClean="0"/>
              <a:t>number </a:t>
            </a:r>
            <a:r>
              <a:rPr lang="en-US" sz="2600" b="1" dirty="0" smtClean="0"/>
              <a:t>does </a:t>
            </a:r>
            <a:r>
              <a:rPr lang="en-US" sz="2600" b="1" dirty="0"/>
              <a:t>not generalize</a:t>
            </a:r>
            <a:r>
              <a:rPr lang="en-US" sz="2600" dirty="0"/>
              <a:t> to </a:t>
            </a:r>
            <a:r>
              <a:rPr lang="en-US" sz="2600" dirty="0" smtClean="0"/>
              <a:t>the end </a:t>
            </a:r>
            <a:r>
              <a:rPr lang="en-US" sz="2600" dirty="0"/>
              <a:t>of the long number </a:t>
            </a:r>
            <a:r>
              <a:rPr lang="en-US" sz="2600" dirty="0" smtClean="0"/>
              <a:t>because it </a:t>
            </a:r>
            <a:r>
              <a:rPr lang="en-US" sz="2600" dirty="0"/>
              <a:t>uses different weights.</a:t>
            </a:r>
          </a:p>
          <a:p>
            <a:r>
              <a:rPr lang="en-US" sz="2600" dirty="0"/>
              <a:t>As a result, </a:t>
            </a:r>
            <a:r>
              <a:rPr lang="en-US" sz="2600" dirty="0" err="1"/>
              <a:t>feedforward</a:t>
            </a:r>
            <a:r>
              <a:rPr lang="en-US" sz="2600" dirty="0"/>
              <a:t> nets do not generalize well on the binary addition task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grpSp>
        <p:nvGrpSpPr>
          <p:cNvPr id="2" name="Group 1"/>
          <p:cNvGrpSpPr/>
          <p:nvPr/>
        </p:nvGrpSpPr>
        <p:grpSpPr>
          <a:xfrm>
            <a:off x="5670550" y="1643438"/>
            <a:ext cx="3365500" cy="2903533"/>
            <a:chOff x="5040313" y="1643438"/>
            <a:chExt cx="3995737" cy="3581097"/>
          </a:xfrm>
        </p:grpSpPr>
        <p:sp>
          <p:nvSpPr>
            <p:cNvPr id="227336" name="Rectangle 8"/>
            <p:cNvSpPr>
              <a:spLocks noChangeArrowheads="1"/>
            </p:cNvSpPr>
            <p:nvPr/>
          </p:nvSpPr>
          <p:spPr bwMode="auto">
            <a:xfrm>
              <a:off x="5119166" y="3215056"/>
              <a:ext cx="3562351" cy="53975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37" name="Text Box 9"/>
            <p:cNvSpPr txBox="1">
              <a:spLocks noChangeArrowheads="1"/>
            </p:cNvSpPr>
            <p:nvPr/>
          </p:nvSpPr>
          <p:spPr bwMode="auto">
            <a:xfrm>
              <a:off x="5040313" y="4762870"/>
              <a:ext cx="1727200" cy="46166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rgbClr val="3333CC"/>
                  </a:solidFill>
                </a:rPr>
                <a:t>00100110</a:t>
              </a:r>
            </a:p>
          </p:txBody>
        </p:sp>
        <p:sp>
          <p:nvSpPr>
            <p:cNvPr id="227338" name="Text Box 10"/>
            <p:cNvSpPr txBox="1">
              <a:spLocks noChangeArrowheads="1"/>
            </p:cNvSpPr>
            <p:nvPr/>
          </p:nvSpPr>
          <p:spPr bwMode="auto">
            <a:xfrm>
              <a:off x="7308850" y="4762870"/>
              <a:ext cx="1727200" cy="46166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rgbClr val="3333CC"/>
                  </a:solidFill>
                </a:rPr>
                <a:t>10100110</a:t>
              </a:r>
            </a:p>
          </p:txBody>
        </p:sp>
        <p:sp>
          <p:nvSpPr>
            <p:cNvPr id="227339" name="Text Box 11"/>
            <p:cNvSpPr txBox="1">
              <a:spLocks noChangeArrowheads="1"/>
            </p:cNvSpPr>
            <p:nvPr/>
          </p:nvSpPr>
          <p:spPr bwMode="auto">
            <a:xfrm>
              <a:off x="5962651" y="1643438"/>
              <a:ext cx="1727200" cy="46166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rgbClr val="3333CC"/>
                  </a:solidFill>
                </a:rPr>
                <a:t>11001100</a:t>
              </a:r>
            </a:p>
          </p:txBody>
        </p:sp>
        <p:sp>
          <p:nvSpPr>
            <p:cNvPr id="227340" name="AutoShape 12"/>
            <p:cNvSpPr>
              <a:spLocks noChangeArrowheads="1"/>
            </p:cNvSpPr>
            <p:nvPr/>
          </p:nvSpPr>
          <p:spPr bwMode="auto">
            <a:xfrm>
              <a:off x="5670550" y="4043732"/>
              <a:ext cx="323850" cy="503239"/>
            </a:xfrm>
            <a:prstGeom prst="upArrow">
              <a:avLst>
                <a:gd name="adj1" fmla="val 50000"/>
                <a:gd name="adj2" fmla="val 38848"/>
              </a:avLst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41" name="AutoShape 13"/>
            <p:cNvSpPr>
              <a:spLocks noChangeArrowheads="1"/>
            </p:cNvSpPr>
            <p:nvPr/>
          </p:nvSpPr>
          <p:spPr bwMode="auto">
            <a:xfrm>
              <a:off x="7974013" y="4043734"/>
              <a:ext cx="323850" cy="503237"/>
            </a:xfrm>
            <a:prstGeom prst="upArrow">
              <a:avLst>
                <a:gd name="adj1" fmla="val 50000"/>
                <a:gd name="adj2" fmla="val 38848"/>
              </a:avLst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42" name="AutoShape 14"/>
            <p:cNvSpPr>
              <a:spLocks noChangeArrowheads="1"/>
            </p:cNvSpPr>
            <p:nvPr/>
          </p:nvSpPr>
          <p:spPr bwMode="auto">
            <a:xfrm>
              <a:off x="6661150" y="2494332"/>
              <a:ext cx="323850" cy="503237"/>
            </a:xfrm>
            <a:prstGeom prst="upArrow">
              <a:avLst>
                <a:gd name="adj1" fmla="val 50000"/>
                <a:gd name="adj2" fmla="val 38848"/>
              </a:avLst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43" name="Text Box 15"/>
            <p:cNvSpPr txBox="1">
              <a:spLocks noChangeArrowheads="1"/>
            </p:cNvSpPr>
            <p:nvPr/>
          </p:nvSpPr>
          <p:spPr bwMode="auto">
            <a:xfrm>
              <a:off x="5857707" y="3200539"/>
              <a:ext cx="2716734" cy="56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hidden units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8332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/>
              <a:t>Recurrent network for addition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4498975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3200" dirty="0" smtClean="0">
                <a:latin typeface="Times New Roman"/>
                <a:cs typeface="Times New Roman"/>
              </a:rPr>
              <a:t>Instead, we could give a recurrent network a column at a time 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dirty="0" err="1" smtClean="0">
                <a:latin typeface="Times New Roman"/>
                <a:cs typeface="Times New Roman"/>
              </a:rPr>
              <a:t>Tsung</a:t>
            </a:r>
            <a:r>
              <a:rPr lang="en-US" sz="2400" dirty="0" smtClean="0">
                <a:latin typeface="Times New Roman"/>
                <a:cs typeface="Times New Roman"/>
              </a:rPr>
              <a:t> &amp; Cottrell, 1993)</a:t>
            </a:r>
          </a:p>
          <a:p>
            <a:pPr>
              <a:spcBef>
                <a:spcPts val="0"/>
              </a:spcBef>
              <a:defRPr/>
            </a:pPr>
            <a:endParaRPr lang="en-US" sz="3200" dirty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defRPr/>
            </a:pPr>
            <a:endParaRPr lang="en-US" dirty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defRPr/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defRPr/>
            </a:pPr>
            <a:endParaRPr lang="en-US" sz="2400" dirty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defRPr/>
            </a:pPr>
            <a:endParaRPr lang="en-US" sz="2400" dirty="0" smtClean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defRPr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 Learning: Recurrent Nets</a:t>
            </a:r>
            <a:endParaRPr lang="en-US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DE7AC-A55B-6441-B4C3-4D1157DE3F3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1843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9144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 bwMode="auto">
          <a:xfrm>
            <a:off x="2667000" y="3962400"/>
            <a:ext cx="17526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971800"/>
            <a:ext cx="11684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812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Recurrent network for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219200"/>
            <a:ext cx="8957733" cy="4498975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2800" dirty="0" smtClean="0">
                <a:latin typeface="Times New Roman"/>
                <a:cs typeface="Times New Roman"/>
              </a:rPr>
              <a:t>Here, we are explicitly teaching a neural net to implement a program:</a:t>
            </a:r>
          </a:p>
          <a:p>
            <a:pPr>
              <a:spcBef>
                <a:spcPts val="0"/>
              </a:spcBef>
              <a:defRPr/>
            </a:pPr>
            <a:endParaRPr lang="en-US" dirty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defRPr/>
            </a:pPr>
            <a:endParaRPr lang="en-US" dirty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defRPr/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defRPr/>
            </a:pPr>
            <a:endParaRPr lang="en-US" sz="2400" dirty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defRPr/>
            </a:pPr>
            <a:endParaRPr lang="en-US" sz="2400" dirty="0" smtClean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defRPr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 Learning: Recurrent Nets</a:t>
            </a:r>
            <a:endParaRPr lang="en-US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ED5A38-A03C-D24C-A271-B0FE0422EE3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1946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7" y="2178015"/>
            <a:ext cx="4419600" cy="3121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78014"/>
            <a:ext cx="4099306" cy="305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71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Recurrent network for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449897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2800" dirty="0" smtClean="0">
                <a:latin typeface="Times New Roman"/>
                <a:cs typeface="Times New Roman"/>
              </a:rPr>
              <a:t>Example of the training sequence:</a:t>
            </a:r>
          </a:p>
          <a:p>
            <a:pPr>
              <a:spcBef>
                <a:spcPts val="0"/>
              </a:spcBef>
              <a:defRPr/>
            </a:pPr>
            <a:endParaRPr lang="en-US" dirty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defRPr/>
            </a:pPr>
            <a:endParaRPr lang="en-US" dirty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defRPr/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defRPr/>
            </a:pPr>
            <a:endParaRPr lang="en-US" sz="2400" dirty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defRPr/>
            </a:pPr>
            <a:endParaRPr lang="en-US" sz="2400" dirty="0" smtClean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defRPr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 Learning: Recurrent Nets</a:t>
            </a:r>
            <a:endParaRPr lang="en-US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4388B-10EA-9B43-B663-4F6708FD30F3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2048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9" r="4449"/>
          <a:stretch>
            <a:fillRect/>
          </a:stretch>
        </p:blipFill>
        <p:spPr bwMode="auto">
          <a:xfrm>
            <a:off x="228600" y="2062567"/>
            <a:ext cx="36385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29490"/>
            <a:ext cx="5029200" cy="355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838200" y="5188110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2400" dirty="0">
                <a:latin typeface="Times New Roman"/>
                <a:cs typeface="Times New Roman"/>
              </a:rPr>
              <a:t>This network generalized to longer examples than it was trained on</a:t>
            </a:r>
          </a:p>
        </p:txBody>
      </p:sp>
    </p:spTree>
    <p:extLst>
      <p:ext uri="{BB962C8B-B14F-4D97-AF65-F5344CB8AC3E}">
        <p14:creationId xmlns:p14="http://schemas.microsoft.com/office/powerpoint/2010/main" val="2338049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9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Recurrent network for </a:t>
            </a:r>
            <a:r>
              <a:rPr lang="en-US" dirty="0" smtClean="0"/>
              <a:t>addition: </a:t>
            </a:r>
            <a:br>
              <a:rPr lang="en-US" dirty="0" smtClean="0"/>
            </a:br>
            <a:r>
              <a:rPr lang="en-US" dirty="0" smtClean="0"/>
              <a:t>The internal state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449897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endParaRPr lang="en-US" dirty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defRPr/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defRPr/>
            </a:pPr>
            <a:endParaRPr lang="en-US" sz="2400" dirty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defRPr/>
            </a:pPr>
            <a:endParaRPr lang="en-US" sz="2400" dirty="0" smtClean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defRPr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 Learning: Recurrent Nets</a:t>
            </a:r>
            <a:endParaRPr lang="en-US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4388B-10EA-9B43-B663-4F6708FD30F3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120" y="1219200"/>
            <a:ext cx="6199360" cy="46074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7515" y="5534311"/>
            <a:ext cx="7848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3200" dirty="0" smtClean="0">
                <a:latin typeface="Times New Roman"/>
                <a:cs typeface="Times New Roman"/>
              </a:rPr>
              <a:t>PCA of the hidden units over time</a:t>
            </a:r>
            <a:endParaRPr lang="en-US" sz="3200" dirty="0">
              <a:latin typeface="Times New Roman"/>
              <a:cs typeface="Times New Roman"/>
            </a:endParaRPr>
          </a:p>
        </p:txBody>
      </p:sp>
      <p:pic>
        <p:nvPicPr>
          <p:cNvPr id="2048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9" r="4449"/>
          <a:stretch>
            <a:fillRect/>
          </a:stretch>
        </p:blipFill>
        <p:spPr bwMode="auto">
          <a:xfrm>
            <a:off x="0" y="2302749"/>
            <a:ext cx="3187952" cy="260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7515" y="1219200"/>
            <a:ext cx="2716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</a:t>
            </a:r>
            <a:r>
              <a:rPr lang="en-US" sz="2400" dirty="0" err="1"/>
              <a:t>Nexts</a:t>
            </a:r>
            <a:r>
              <a:rPr lang="en-US" sz="2400" dirty="0"/>
              <a:t>” following a </a:t>
            </a:r>
            <a:endParaRPr lang="en-US" sz="2400" dirty="0" smtClean="0"/>
          </a:p>
          <a:p>
            <a:r>
              <a:rPr lang="en-US" sz="2400" dirty="0" smtClean="0"/>
              <a:t>“write result”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4217" y="1219200"/>
            <a:ext cx="4494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</a:t>
            </a:r>
            <a:r>
              <a:rPr lang="en-US" sz="2400" dirty="0" err="1" smtClean="0"/>
              <a:t>Nexts</a:t>
            </a:r>
            <a:r>
              <a:rPr lang="en-US" sz="2400" dirty="0" smtClean="0"/>
              <a:t>” following a “carry”</a:t>
            </a:r>
          </a:p>
          <a:p>
            <a:r>
              <a:rPr lang="en-US" sz="2400" dirty="0" smtClean="0"/>
              <a:t>- this is the memory of the carry</a:t>
            </a:r>
          </a:p>
        </p:txBody>
      </p:sp>
    </p:spTree>
    <p:extLst>
      <p:ext uri="{BB962C8B-B14F-4D97-AF65-F5344CB8AC3E}">
        <p14:creationId xmlns:p14="http://schemas.microsoft.com/office/powerpoint/2010/main" val="1049693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Combined subset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438" y="838199"/>
            <a:ext cx="8951562" cy="54070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2800" dirty="0" smtClean="0">
                <a:latin typeface="Times New Roman"/>
                <a:cs typeface="Times New Roman"/>
              </a:rPr>
              <a:t>We also developed a kind of curriculum training:</a:t>
            </a:r>
          </a:p>
          <a:p>
            <a:pPr lvl="1">
              <a:spcBef>
                <a:spcPts val="0"/>
              </a:spcBef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Train on a subset of the training set until it was “reasonably good”</a:t>
            </a:r>
          </a:p>
          <a:p>
            <a:pPr lvl="1">
              <a:spcBef>
                <a:spcPts val="0"/>
              </a:spcBef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Double the training set size</a:t>
            </a:r>
          </a:p>
          <a:p>
            <a:pPr lvl="1">
              <a:spcBef>
                <a:spcPts val="0"/>
              </a:spcBef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Repeat</a:t>
            </a:r>
          </a:p>
          <a:p>
            <a:pPr lvl="1">
              <a:spcBef>
                <a:spcPts val="0"/>
              </a:spcBef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The jump in the error when doubling the training set size got smaller and smaller...</a:t>
            </a:r>
          </a:p>
          <a:p>
            <a:pPr lvl="1">
              <a:spcBef>
                <a:spcPts val="0"/>
              </a:spcBef>
              <a:defRPr/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defRPr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 Learning: Recurrent Nets</a:t>
            </a:r>
            <a:endParaRPr lang="en-US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6EBDAB-9810-B547-A4E4-F1E2DD7AF0C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1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Recurrent network for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438" y="838199"/>
            <a:ext cx="8951562" cy="54070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2800" dirty="0" smtClean="0">
                <a:latin typeface="Times New Roman"/>
                <a:cs typeface="Times New Roman"/>
              </a:rPr>
              <a:t>We also showed a difference between Elman &amp; Jordan nets by just changing the order of two lines of the program:</a:t>
            </a:r>
          </a:p>
          <a:p>
            <a:pPr lvl="1">
              <a:spcBef>
                <a:spcPts val="0"/>
              </a:spcBef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Instead of saying there’s a carry and then asking for the next input...</a:t>
            </a:r>
          </a:p>
          <a:p>
            <a:pPr lvl="1">
              <a:spcBef>
                <a:spcPts val="0"/>
              </a:spcBef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Ask for the next input, and </a:t>
            </a:r>
            <a:r>
              <a:rPr lang="en-US" sz="2400" i="1" dirty="0" smtClean="0">
                <a:latin typeface="Times New Roman"/>
                <a:cs typeface="Times New Roman"/>
              </a:rPr>
              <a:t>then</a:t>
            </a:r>
            <a:r>
              <a:rPr lang="en-US" sz="2400" dirty="0" smtClean="0">
                <a:latin typeface="Times New Roman"/>
                <a:cs typeface="Times New Roman"/>
              </a:rPr>
              <a:t> say there’s a carry.</a:t>
            </a:r>
          </a:p>
          <a:p>
            <a:pPr lvl="1">
              <a:spcBef>
                <a:spcPts val="0"/>
              </a:spcBef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Jordan networks couldn’t do this: They can’t remember anything that isn’t represented in their output.</a:t>
            </a:r>
          </a:p>
          <a:p>
            <a:pPr>
              <a:spcBef>
                <a:spcPts val="0"/>
              </a:spcBef>
              <a:defRPr/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defRPr/>
            </a:pPr>
            <a:r>
              <a:rPr lang="en-US" sz="2800" dirty="0" smtClean="0">
                <a:latin typeface="Times New Roman"/>
                <a:cs typeface="Times New Roman"/>
              </a:rPr>
              <a:t>Elman nets could learn this, but it took 5,000 more epochs </a:t>
            </a:r>
            <a:r>
              <a:rPr lang="en-US" sz="2800" dirty="0">
                <a:latin typeface="Times New Roman"/>
                <a:cs typeface="Times New Roman"/>
              </a:rPr>
              <a:t>to remember </a:t>
            </a:r>
            <a:r>
              <a:rPr lang="en-US" sz="2800" i="1" dirty="0">
                <a:latin typeface="Times New Roman"/>
                <a:cs typeface="Times New Roman"/>
              </a:rPr>
              <a:t>one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bit!</a:t>
            </a:r>
          </a:p>
          <a:p>
            <a:pPr>
              <a:spcBef>
                <a:spcPts val="0"/>
              </a:spcBef>
              <a:defRPr/>
            </a:pPr>
            <a:endParaRPr lang="en-US" sz="2800" dirty="0" smtClean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defRPr/>
            </a:pPr>
            <a:r>
              <a:rPr lang="en-US" sz="2800" dirty="0" smtClean="0">
                <a:latin typeface="Times New Roman"/>
                <a:cs typeface="Times New Roman"/>
              </a:rPr>
              <a:t>This suggests that </a:t>
            </a:r>
            <a:r>
              <a:rPr lang="en-US" sz="2800" i="1" dirty="0" smtClean="0">
                <a:latin typeface="Times New Roman"/>
                <a:cs typeface="Times New Roman"/>
              </a:rPr>
              <a:t>learning to remember </a:t>
            </a:r>
            <a:r>
              <a:rPr lang="en-US" sz="2800" dirty="0" smtClean="0">
                <a:latin typeface="Times New Roman"/>
                <a:cs typeface="Times New Roman"/>
              </a:rPr>
              <a:t>is a bad idea...or at least, without some sort of memory structure</a:t>
            </a:r>
            <a:endParaRPr lang="en-US" sz="2400" dirty="0" smtClean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defRPr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 Learning: Recurrent Nets</a:t>
            </a:r>
            <a:endParaRPr lang="en-US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6EBDAB-9810-B547-A4E4-F1E2DD7AF0C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0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63500"/>
            <a:ext cx="8229600" cy="1143000"/>
          </a:xfrm>
        </p:spPr>
        <p:txBody>
          <a:bodyPr/>
          <a:lstStyle/>
          <a:p>
            <a:r>
              <a:rPr lang="en-US" sz="3200"/>
              <a:t>The algorithm for binary addition</a:t>
            </a:r>
          </a:p>
        </p:txBody>
      </p:sp>
      <p:sp>
        <p:nvSpPr>
          <p:cNvPr id="229381" name="Oval 5"/>
          <p:cNvSpPr>
            <a:spLocks noChangeArrowheads="1"/>
          </p:cNvSpPr>
          <p:nvPr/>
        </p:nvSpPr>
        <p:spPr bwMode="auto">
          <a:xfrm>
            <a:off x="5219700" y="3500439"/>
            <a:ext cx="2305050" cy="1079500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382" name="Oval 6"/>
          <p:cNvSpPr>
            <a:spLocks noChangeArrowheads="1"/>
          </p:cNvSpPr>
          <p:nvPr/>
        </p:nvSpPr>
        <p:spPr bwMode="auto">
          <a:xfrm>
            <a:off x="1619250" y="3500439"/>
            <a:ext cx="2305050" cy="1079500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383" name="Oval 7"/>
          <p:cNvSpPr>
            <a:spLocks noChangeArrowheads="1"/>
          </p:cNvSpPr>
          <p:nvPr/>
        </p:nvSpPr>
        <p:spPr bwMode="auto">
          <a:xfrm>
            <a:off x="5219700" y="1411290"/>
            <a:ext cx="2305050" cy="1079500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384" name="Oval 8"/>
          <p:cNvSpPr>
            <a:spLocks noChangeArrowheads="1"/>
          </p:cNvSpPr>
          <p:nvPr/>
        </p:nvSpPr>
        <p:spPr bwMode="auto">
          <a:xfrm>
            <a:off x="1619250" y="1411290"/>
            <a:ext cx="2305050" cy="1079500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9386" name="AutoShape 10"/>
          <p:cNvCxnSpPr>
            <a:cxnSpLocks noChangeShapeType="1"/>
            <a:stCxn id="229382" idx="6"/>
            <a:endCxn id="229381" idx="2"/>
          </p:cNvCxnSpPr>
          <p:nvPr/>
        </p:nvCxnSpPr>
        <p:spPr bwMode="auto">
          <a:xfrm>
            <a:off x="3924300" y="4040188"/>
            <a:ext cx="1295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9387" name="AutoShape 11"/>
          <p:cNvCxnSpPr>
            <a:cxnSpLocks noChangeShapeType="1"/>
            <a:stCxn id="229383" idx="2"/>
            <a:endCxn id="229384" idx="6"/>
          </p:cNvCxnSpPr>
          <p:nvPr/>
        </p:nvCxnSpPr>
        <p:spPr bwMode="auto">
          <a:xfrm flipH="1">
            <a:off x="3924300" y="1951039"/>
            <a:ext cx="1295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9390" name="AutoShape 14"/>
          <p:cNvCxnSpPr>
            <a:cxnSpLocks noChangeShapeType="1"/>
            <a:stCxn id="229384" idx="4"/>
            <a:endCxn id="229382" idx="0"/>
          </p:cNvCxnSpPr>
          <p:nvPr/>
        </p:nvCxnSpPr>
        <p:spPr bwMode="auto">
          <a:xfrm>
            <a:off x="2771775" y="2490789"/>
            <a:ext cx="0" cy="10096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9391" name="AutoShape 15"/>
          <p:cNvCxnSpPr>
            <a:cxnSpLocks noChangeShapeType="1"/>
            <a:stCxn id="229381" idx="0"/>
            <a:endCxn id="229383" idx="4"/>
          </p:cNvCxnSpPr>
          <p:nvPr/>
        </p:nvCxnSpPr>
        <p:spPr bwMode="auto">
          <a:xfrm flipV="1">
            <a:off x="6372225" y="2490789"/>
            <a:ext cx="0" cy="10096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9392" name="AutoShape 16"/>
          <p:cNvCxnSpPr>
            <a:cxnSpLocks noChangeShapeType="1"/>
          </p:cNvCxnSpPr>
          <p:nvPr/>
        </p:nvCxnSpPr>
        <p:spPr bwMode="auto">
          <a:xfrm rot="16200000">
            <a:off x="1316039" y="3011488"/>
            <a:ext cx="132715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9393" name="AutoShape 17"/>
          <p:cNvCxnSpPr>
            <a:cxnSpLocks noChangeShapeType="1"/>
            <a:stCxn id="229383" idx="5"/>
            <a:endCxn id="229381" idx="7"/>
          </p:cNvCxnSpPr>
          <p:nvPr/>
        </p:nvCxnSpPr>
        <p:spPr bwMode="auto">
          <a:xfrm rot="5400000">
            <a:off x="6523041" y="2995613"/>
            <a:ext cx="132715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9394" name="AutoShape 18"/>
          <p:cNvCxnSpPr>
            <a:cxnSpLocks noChangeShapeType="1"/>
            <a:stCxn id="229382" idx="3"/>
            <a:endCxn id="229382" idx="2"/>
          </p:cNvCxnSpPr>
          <p:nvPr/>
        </p:nvCxnSpPr>
        <p:spPr bwMode="auto">
          <a:xfrm rot="16200000" flipV="1">
            <a:off x="1597819" y="4061619"/>
            <a:ext cx="381000" cy="338138"/>
          </a:xfrm>
          <a:prstGeom prst="curvedConnector4">
            <a:avLst>
              <a:gd name="adj1" fmla="val -101667"/>
              <a:gd name="adj2" fmla="val 22769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9395" name="AutoShape 19"/>
          <p:cNvCxnSpPr>
            <a:cxnSpLocks noChangeShapeType="1"/>
            <a:stCxn id="229381" idx="5"/>
            <a:endCxn id="229381" idx="6"/>
          </p:cNvCxnSpPr>
          <p:nvPr/>
        </p:nvCxnSpPr>
        <p:spPr bwMode="auto">
          <a:xfrm rot="5400000" flipH="1" flipV="1">
            <a:off x="7165182" y="4061622"/>
            <a:ext cx="381000" cy="338137"/>
          </a:xfrm>
          <a:prstGeom prst="curvedConnector4">
            <a:avLst>
              <a:gd name="adj1" fmla="val -125000"/>
              <a:gd name="adj2" fmla="val 24788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9396" name="AutoShape 20"/>
          <p:cNvCxnSpPr>
            <a:cxnSpLocks noChangeShapeType="1"/>
            <a:stCxn id="229384" idx="2"/>
            <a:endCxn id="229384" idx="1"/>
          </p:cNvCxnSpPr>
          <p:nvPr/>
        </p:nvCxnSpPr>
        <p:spPr bwMode="auto">
          <a:xfrm rot="10800000" flipH="1">
            <a:off x="1619250" y="1570039"/>
            <a:ext cx="338138" cy="381000"/>
          </a:xfrm>
          <a:prstGeom prst="curvedConnector4">
            <a:avLst>
              <a:gd name="adj1" fmla="val -137093"/>
              <a:gd name="adj2" fmla="val 20166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9397" name="AutoShape 21"/>
          <p:cNvCxnSpPr>
            <a:cxnSpLocks noChangeShapeType="1"/>
            <a:stCxn id="229383" idx="6"/>
            <a:endCxn id="229383" idx="7"/>
          </p:cNvCxnSpPr>
          <p:nvPr/>
        </p:nvCxnSpPr>
        <p:spPr bwMode="auto">
          <a:xfrm flipH="1" flipV="1">
            <a:off x="7186617" y="1570039"/>
            <a:ext cx="338137" cy="381000"/>
          </a:xfrm>
          <a:prstGeom prst="curvedConnector4">
            <a:avLst>
              <a:gd name="adj1" fmla="val -89676"/>
              <a:gd name="adj2" fmla="val 1787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9398" name="Text Box 22"/>
          <p:cNvSpPr txBox="1">
            <a:spLocks noChangeArrowheads="1"/>
          </p:cNvSpPr>
          <p:nvPr/>
        </p:nvSpPr>
        <p:spPr bwMode="auto">
          <a:xfrm>
            <a:off x="2174875" y="1348851"/>
            <a:ext cx="1476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no carry print 1</a:t>
            </a:r>
          </a:p>
        </p:txBody>
      </p:sp>
      <p:sp>
        <p:nvSpPr>
          <p:cNvPr id="229399" name="Text Box 23"/>
          <p:cNvSpPr txBox="1">
            <a:spLocks noChangeArrowheads="1"/>
          </p:cNvSpPr>
          <p:nvPr/>
        </p:nvSpPr>
        <p:spPr bwMode="auto">
          <a:xfrm>
            <a:off x="5838829" y="1326274"/>
            <a:ext cx="13985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c</a:t>
            </a:r>
            <a:r>
              <a:rPr lang="en-US" sz="2400" dirty="0" smtClean="0">
                <a:solidFill>
                  <a:srgbClr val="3333CC"/>
                </a:solidFill>
              </a:rPr>
              <a:t>arry print </a:t>
            </a:r>
            <a:r>
              <a:rPr lang="en-US" sz="2400" dirty="0">
                <a:solidFill>
                  <a:srgbClr val="3333CC"/>
                </a:solidFill>
              </a:rPr>
              <a:t>1</a:t>
            </a:r>
          </a:p>
        </p:txBody>
      </p:sp>
      <p:sp>
        <p:nvSpPr>
          <p:cNvPr id="229400" name="Text Box 24"/>
          <p:cNvSpPr txBox="1">
            <a:spLocks noChangeArrowheads="1"/>
          </p:cNvSpPr>
          <p:nvPr/>
        </p:nvSpPr>
        <p:spPr bwMode="auto">
          <a:xfrm>
            <a:off x="2225677" y="3450349"/>
            <a:ext cx="1476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no carry print 0</a:t>
            </a:r>
          </a:p>
        </p:txBody>
      </p:sp>
      <p:sp>
        <p:nvSpPr>
          <p:cNvPr id="229401" name="Text Box 25"/>
          <p:cNvSpPr txBox="1">
            <a:spLocks noChangeArrowheads="1"/>
          </p:cNvSpPr>
          <p:nvPr/>
        </p:nvSpPr>
        <p:spPr bwMode="auto">
          <a:xfrm>
            <a:off x="5868990" y="3450349"/>
            <a:ext cx="13176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carry print 0</a:t>
            </a:r>
          </a:p>
        </p:txBody>
      </p:sp>
      <p:sp>
        <p:nvSpPr>
          <p:cNvPr id="229402" name="Text Box 26"/>
          <p:cNvSpPr txBox="1">
            <a:spLocks noChangeArrowheads="1"/>
          </p:cNvSpPr>
          <p:nvPr/>
        </p:nvSpPr>
        <p:spPr bwMode="auto">
          <a:xfrm>
            <a:off x="3708401" y="2833689"/>
            <a:ext cx="3603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1 1</a:t>
            </a:r>
          </a:p>
        </p:txBody>
      </p:sp>
      <p:sp>
        <p:nvSpPr>
          <p:cNvPr id="229403" name="Rectangle 27"/>
          <p:cNvSpPr>
            <a:spLocks noChangeArrowheads="1"/>
          </p:cNvSpPr>
          <p:nvPr/>
        </p:nvSpPr>
        <p:spPr bwMode="auto">
          <a:xfrm>
            <a:off x="3744914" y="2870202"/>
            <a:ext cx="287337" cy="907337"/>
          </a:xfrm>
          <a:prstGeom prst="rect">
            <a:avLst/>
          </a:prstGeom>
          <a:solidFill>
            <a:srgbClr val="CC9900">
              <a:alpha val="20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404" name="Text Box 28"/>
          <p:cNvSpPr txBox="1">
            <a:spLocks noChangeArrowheads="1"/>
          </p:cNvSpPr>
          <p:nvPr/>
        </p:nvSpPr>
        <p:spPr bwMode="auto">
          <a:xfrm>
            <a:off x="755653" y="1160464"/>
            <a:ext cx="3603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1 0</a:t>
            </a:r>
          </a:p>
        </p:txBody>
      </p:sp>
      <p:sp>
        <p:nvSpPr>
          <p:cNvPr id="229405" name="Rectangle 29"/>
          <p:cNvSpPr>
            <a:spLocks noChangeArrowheads="1"/>
          </p:cNvSpPr>
          <p:nvPr/>
        </p:nvSpPr>
        <p:spPr bwMode="auto">
          <a:xfrm>
            <a:off x="792166" y="1196977"/>
            <a:ext cx="287337" cy="978775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406" name="Text Box 30"/>
          <p:cNvSpPr txBox="1">
            <a:spLocks noChangeArrowheads="1"/>
          </p:cNvSpPr>
          <p:nvPr/>
        </p:nvSpPr>
        <p:spPr bwMode="auto">
          <a:xfrm>
            <a:off x="1619254" y="2708276"/>
            <a:ext cx="3603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1 0</a:t>
            </a:r>
          </a:p>
        </p:txBody>
      </p:sp>
      <p:sp>
        <p:nvSpPr>
          <p:cNvPr id="229407" name="Rectangle 31"/>
          <p:cNvSpPr>
            <a:spLocks noChangeArrowheads="1"/>
          </p:cNvSpPr>
          <p:nvPr/>
        </p:nvSpPr>
        <p:spPr bwMode="auto">
          <a:xfrm>
            <a:off x="1655767" y="2744790"/>
            <a:ext cx="287337" cy="799385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408" name="Text Box 32"/>
          <p:cNvSpPr txBox="1">
            <a:spLocks noChangeArrowheads="1"/>
          </p:cNvSpPr>
          <p:nvPr/>
        </p:nvSpPr>
        <p:spPr bwMode="auto">
          <a:xfrm>
            <a:off x="6840538" y="2671764"/>
            <a:ext cx="3603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1 0</a:t>
            </a:r>
          </a:p>
        </p:txBody>
      </p:sp>
      <p:sp>
        <p:nvSpPr>
          <p:cNvPr id="229409" name="Rectangle 33"/>
          <p:cNvSpPr>
            <a:spLocks noChangeArrowheads="1"/>
          </p:cNvSpPr>
          <p:nvPr/>
        </p:nvSpPr>
        <p:spPr bwMode="auto">
          <a:xfrm>
            <a:off x="6840538" y="2708277"/>
            <a:ext cx="287337" cy="900113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410" name="Text Box 34"/>
          <p:cNvSpPr txBox="1">
            <a:spLocks noChangeArrowheads="1"/>
          </p:cNvSpPr>
          <p:nvPr/>
        </p:nvSpPr>
        <p:spPr bwMode="auto">
          <a:xfrm>
            <a:off x="8027988" y="4111624"/>
            <a:ext cx="3603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1 0</a:t>
            </a:r>
          </a:p>
        </p:txBody>
      </p:sp>
      <p:sp>
        <p:nvSpPr>
          <p:cNvPr id="229411" name="Rectangle 35"/>
          <p:cNvSpPr>
            <a:spLocks noChangeArrowheads="1"/>
          </p:cNvSpPr>
          <p:nvPr/>
        </p:nvSpPr>
        <p:spPr bwMode="auto">
          <a:xfrm>
            <a:off x="8064500" y="4148141"/>
            <a:ext cx="287338" cy="907335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412" name="Text Box 36"/>
          <p:cNvSpPr txBox="1">
            <a:spLocks noChangeArrowheads="1"/>
          </p:cNvSpPr>
          <p:nvPr/>
        </p:nvSpPr>
        <p:spPr bwMode="auto">
          <a:xfrm>
            <a:off x="1944688" y="2708276"/>
            <a:ext cx="3603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0 1</a:t>
            </a:r>
          </a:p>
        </p:txBody>
      </p:sp>
      <p:sp>
        <p:nvSpPr>
          <p:cNvPr id="229413" name="Rectangle 37"/>
          <p:cNvSpPr>
            <a:spLocks noChangeArrowheads="1"/>
          </p:cNvSpPr>
          <p:nvPr/>
        </p:nvSpPr>
        <p:spPr bwMode="auto">
          <a:xfrm>
            <a:off x="2005547" y="2743202"/>
            <a:ext cx="282573" cy="915988"/>
          </a:xfrm>
          <a:prstGeom prst="rect">
            <a:avLst/>
          </a:prstGeom>
          <a:solidFill>
            <a:srgbClr val="0000FF">
              <a:alpha val="20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414" name="Text Box 38"/>
          <p:cNvSpPr txBox="1">
            <a:spLocks noChangeArrowheads="1"/>
          </p:cNvSpPr>
          <p:nvPr/>
        </p:nvSpPr>
        <p:spPr bwMode="auto">
          <a:xfrm>
            <a:off x="1331913" y="1177925"/>
            <a:ext cx="3603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0 1</a:t>
            </a:r>
          </a:p>
        </p:txBody>
      </p:sp>
      <p:sp>
        <p:nvSpPr>
          <p:cNvPr id="229415" name="Rectangle 39"/>
          <p:cNvSpPr>
            <a:spLocks noChangeArrowheads="1"/>
          </p:cNvSpPr>
          <p:nvPr/>
        </p:nvSpPr>
        <p:spPr bwMode="auto">
          <a:xfrm>
            <a:off x="1368425" y="1214441"/>
            <a:ext cx="287338" cy="907335"/>
          </a:xfrm>
          <a:prstGeom prst="rect">
            <a:avLst/>
          </a:prstGeom>
          <a:solidFill>
            <a:srgbClr val="0000FF">
              <a:alpha val="20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416" name="Text Box 40"/>
          <p:cNvSpPr txBox="1">
            <a:spLocks noChangeArrowheads="1"/>
          </p:cNvSpPr>
          <p:nvPr/>
        </p:nvSpPr>
        <p:spPr bwMode="auto">
          <a:xfrm>
            <a:off x="7561263" y="4111624"/>
            <a:ext cx="3603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0 1</a:t>
            </a:r>
          </a:p>
        </p:txBody>
      </p:sp>
      <p:sp>
        <p:nvSpPr>
          <p:cNvPr id="229417" name="Rectangle 41"/>
          <p:cNvSpPr>
            <a:spLocks noChangeArrowheads="1"/>
          </p:cNvSpPr>
          <p:nvPr/>
        </p:nvSpPr>
        <p:spPr bwMode="auto">
          <a:xfrm>
            <a:off x="7561267" y="4148141"/>
            <a:ext cx="323849" cy="907335"/>
          </a:xfrm>
          <a:prstGeom prst="rect">
            <a:avLst/>
          </a:prstGeom>
          <a:solidFill>
            <a:srgbClr val="0000FF">
              <a:alpha val="20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418" name="Text Box 42"/>
          <p:cNvSpPr txBox="1">
            <a:spLocks noChangeArrowheads="1"/>
          </p:cNvSpPr>
          <p:nvPr/>
        </p:nvSpPr>
        <p:spPr bwMode="auto">
          <a:xfrm>
            <a:off x="7200904" y="2690813"/>
            <a:ext cx="3603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0 1</a:t>
            </a:r>
          </a:p>
        </p:txBody>
      </p:sp>
      <p:sp>
        <p:nvSpPr>
          <p:cNvPr id="229419" name="Rectangle 43"/>
          <p:cNvSpPr>
            <a:spLocks noChangeArrowheads="1"/>
          </p:cNvSpPr>
          <p:nvPr/>
        </p:nvSpPr>
        <p:spPr bwMode="auto">
          <a:xfrm>
            <a:off x="7237417" y="2727327"/>
            <a:ext cx="287337" cy="881063"/>
          </a:xfrm>
          <a:prstGeom prst="rect">
            <a:avLst/>
          </a:prstGeom>
          <a:solidFill>
            <a:srgbClr val="0000FF">
              <a:alpha val="20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420" name="Text Box 44"/>
          <p:cNvSpPr txBox="1">
            <a:spLocks noChangeArrowheads="1"/>
          </p:cNvSpPr>
          <p:nvPr/>
        </p:nvSpPr>
        <p:spPr bwMode="auto">
          <a:xfrm>
            <a:off x="4356104" y="1231901"/>
            <a:ext cx="3603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0 0</a:t>
            </a:r>
          </a:p>
        </p:txBody>
      </p:sp>
      <p:sp>
        <p:nvSpPr>
          <p:cNvPr id="229421" name="Rectangle 45"/>
          <p:cNvSpPr>
            <a:spLocks noChangeArrowheads="1"/>
          </p:cNvSpPr>
          <p:nvPr/>
        </p:nvSpPr>
        <p:spPr bwMode="auto">
          <a:xfrm>
            <a:off x="4392617" y="1268413"/>
            <a:ext cx="287337" cy="872411"/>
          </a:xfrm>
          <a:prstGeom prst="rect">
            <a:avLst/>
          </a:prstGeom>
          <a:solidFill>
            <a:srgbClr val="009900">
              <a:alpha val="20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422" name="Text Box 46"/>
          <p:cNvSpPr txBox="1">
            <a:spLocks noChangeArrowheads="1"/>
          </p:cNvSpPr>
          <p:nvPr/>
        </p:nvSpPr>
        <p:spPr bwMode="auto">
          <a:xfrm>
            <a:off x="4967288" y="2293939"/>
            <a:ext cx="3603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0 0</a:t>
            </a:r>
          </a:p>
        </p:txBody>
      </p:sp>
      <p:sp>
        <p:nvSpPr>
          <p:cNvPr id="229423" name="Rectangle 47"/>
          <p:cNvSpPr>
            <a:spLocks noChangeArrowheads="1"/>
          </p:cNvSpPr>
          <p:nvPr/>
        </p:nvSpPr>
        <p:spPr bwMode="auto">
          <a:xfrm>
            <a:off x="5003800" y="2330452"/>
            <a:ext cx="287338" cy="907337"/>
          </a:xfrm>
          <a:prstGeom prst="rect">
            <a:avLst/>
          </a:prstGeom>
          <a:solidFill>
            <a:srgbClr val="009900">
              <a:alpha val="20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424" name="Text Box 48"/>
          <p:cNvSpPr txBox="1">
            <a:spLocks noChangeArrowheads="1"/>
          </p:cNvSpPr>
          <p:nvPr/>
        </p:nvSpPr>
        <p:spPr bwMode="auto">
          <a:xfrm>
            <a:off x="863604" y="4022725"/>
            <a:ext cx="3603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0 0</a:t>
            </a:r>
          </a:p>
        </p:txBody>
      </p:sp>
      <p:sp>
        <p:nvSpPr>
          <p:cNvPr id="229425" name="Rectangle 49"/>
          <p:cNvSpPr>
            <a:spLocks noChangeArrowheads="1"/>
          </p:cNvSpPr>
          <p:nvPr/>
        </p:nvSpPr>
        <p:spPr bwMode="auto">
          <a:xfrm>
            <a:off x="863602" y="4059241"/>
            <a:ext cx="323850" cy="907335"/>
          </a:xfrm>
          <a:prstGeom prst="rect">
            <a:avLst/>
          </a:prstGeom>
          <a:solidFill>
            <a:srgbClr val="009900">
              <a:alpha val="20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426" name="Text Box 50"/>
          <p:cNvSpPr txBox="1">
            <a:spLocks noChangeArrowheads="1"/>
          </p:cNvSpPr>
          <p:nvPr/>
        </p:nvSpPr>
        <p:spPr bwMode="auto">
          <a:xfrm>
            <a:off x="2771779" y="2600325"/>
            <a:ext cx="3603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0 0</a:t>
            </a:r>
          </a:p>
        </p:txBody>
      </p:sp>
      <p:sp>
        <p:nvSpPr>
          <p:cNvPr id="229427" name="Rectangle 51"/>
          <p:cNvSpPr>
            <a:spLocks noChangeArrowheads="1"/>
          </p:cNvSpPr>
          <p:nvPr/>
        </p:nvSpPr>
        <p:spPr bwMode="auto">
          <a:xfrm>
            <a:off x="2808292" y="2636841"/>
            <a:ext cx="287337" cy="907335"/>
          </a:xfrm>
          <a:prstGeom prst="rect">
            <a:avLst/>
          </a:prstGeom>
          <a:solidFill>
            <a:srgbClr val="009900">
              <a:alpha val="20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428" name="Text Box 52"/>
          <p:cNvSpPr txBox="1">
            <a:spLocks noChangeArrowheads="1"/>
          </p:cNvSpPr>
          <p:nvPr/>
        </p:nvSpPr>
        <p:spPr bwMode="auto">
          <a:xfrm>
            <a:off x="6011863" y="2671764"/>
            <a:ext cx="3603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1 1</a:t>
            </a:r>
          </a:p>
        </p:txBody>
      </p:sp>
      <p:sp>
        <p:nvSpPr>
          <p:cNvPr id="229429" name="Rectangle 53"/>
          <p:cNvSpPr>
            <a:spLocks noChangeArrowheads="1"/>
          </p:cNvSpPr>
          <p:nvPr/>
        </p:nvSpPr>
        <p:spPr bwMode="auto">
          <a:xfrm>
            <a:off x="6048375" y="2708277"/>
            <a:ext cx="287338" cy="907337"/>
          </a:xfrm>
          <a:prstGeom prst="rect">
            <a:avLst/>
          </a:prstGeom>
          <a:solidFill>
            <a:srgbClr val="CC9900">
              <a:alpha val="20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430" name="Text Box 54"/>
          <p:cNvSpPr txBox="1">
            <a:spLocks noChangeArrowheads="1"/>
          </p:cNvSpPr>
          <p:nvPr/>
        </p:nvSpPr>
        <p:spPr bwMode="auto">
          <a:xfrm>
            <a:off x="4284663" y="4040189"/>
            <a:ext cx="3603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1 1</a:t>
            </a:r>
          </a:p>
        </p:txBody>
      </p:sp>
      <p:sp>
        <p:nvSpPr>
          <p:cNvPr id="229431" name="Rectangle 55"/>
          <p:cNvSpPr>
            <a:spLocks noChangeArrowheads="1"/>
          </p:cNvSpPr>
          <p:nvPr/>
        </p:nvSpPr>
        <p:spPr bwMode="auto">
          <a:xfrm>
            <a:off x="4321175" y="4076702"/>
            <a:ext cx="287338" cy="889873"/>
          </a:xfrm>
          <a:prstGeom prst="rect">
            <a:avLst/>
          </a:prstGeom>
          <a:solidFill>
            <a:srgbClr val="CC9900">
              <a:alpha val="20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9432" name="AutoShape 56"/>
          <p:cNvCxnSpPr>
            <a:cxnSpLocks noChangeShapeType="1"/>
            <a:stCxn id="229384" idx="5"/>
            <a:endCxn id="229381" idx="1"/>
          </p:cNvCxnSpPr>
          <p:nvPr/>
        </p:nvCxnSpPr>
        <p:spPr bwMode="auto">
          <a:xfrm rot="16200000" flipH="1">
            <a:off x="3908429" y="2009777"/>
            <a:ext cx="1327151" cy="1971675"/>
          </a:xfrm>
          <a:prstGeom prst="curvedConnector3">
            <a:avLst>
              <a:gd name="adj1" fmla="val 9497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9433" name="AutoShape 57"/>
          <p:cNvCxnSpPr>
            <a:cxnSpLocks noChangeShapeType="1"/>
            <a:stCxn id="229381" idx="1"/>
            <a:endCxn id="229384" idx="5"/>
          </p:cNvCxnSpPr>
          <p:nvPr/>
        </p:nvCxnSpPr>
        <p:spPr bwMode="auto">
          <a:xfrm rot="5400000" flipH="1">
            <a:off x="3908429" y="2009777"/>
            <a:ext cx="1327151" cy="1971675"/>
          </a:xfrm>
          <a:prstGeom prst="curvedConnector3">
            <a:avLst>
              <a:gd name="adj1" fmla="val 9712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9434" name="Text Box 58"/>
          <p:cNvSpPr txBox="1">
            <a:spLocks noChangeArrowheads="1"/>
          </p:cNvSpPr>
          <p:nvPr/>
        </p:nvSpPr>
        <p:spPr bwMode="auto">
          <a:xfrm>
            <a:off x="166778" y="5121277"/>
            <a:ext cx="880082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/>
              <a:t>This is a </a:t>
            </a:r>
            <a:r>
              <a:rPr lang="en-US" b="1" dirty="0"/>
              <a:t>finite state automaton</a:t>
            </a:r>
            <a:r>
              <a:rPr lang="en-US" dirty="0"/>
              <a:t>. It decides what transition to make by looking at the next column</a:t>
            </a:r>
            <a:r>
              <a:rPr lang="en-US" dirty="0" smtClean="0"/>
              <a:t>.    </a:t>
            </a:r>
            <a:r>
              <a:rPr lang="en-US" dirty="0"/>
              <a:t>It prints after making the transition</a:t>
            </a:r>
            <a:r>
              <a:rPr lang="en-US" dirty="0" smtClean="0"/>
              <a:t>. </a:t>
            </a:r>
            <a:r>
              <a:rPr lang="en-US" dirty="0"/>
              <a:t>It moves from right to left over the two input numbers.</a:t>
            </a:r>
          </a:p>
        </p:txBody>
      </p:sp>
      <p:sp>
        <p:nvSpPr>
          <p:cNvPr id="229435" name="Text Box 59"/>
          <p:cNvSpPr txBox="1">
            <a:spLocks noChangeArrowheads="1"/>
          </p:cNvSpPr>
          <p:nvPr/>
        </p:nvSpPr>
        <p:spPr bwMode="auto">
          <a:xfrm>
            <a:off x="7812088" y="1196976"/>
            <a:ext cx="3603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1 1</a:t>
            </a:r>
          </a:p>
        </p:txBody>
      </p:sp>
      <p:sp>
        <p:nvSpPr>
          <p:cNvPr id="229436" name="Rectangle 60"/>
          <p:cNvSpPr>
            <a:spLocks noChangeArrowheads="1"/>
          </p:cNvSpPr>
          <p:nvPr/>
        </p:nvSpPr>
        <p:spPr bwMode="auto">
          <a:xfrm>
            <a:off x="7853895" y="1233488"/>
            <a:ext cx="267759" cy="907336"/>
          </a:xfrm>
          <a:prstGeom prst="rect">
            <a:avLst/>
          </a:prstGeom>
          <a:solidFill>
            <a:srgbClr val="CC9900">
              <a:alpha val="20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Learning: Recurrent Nets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0E98-269E-334A-9F2C-70180D6616E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73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4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 recurrent net for binary addition</a:t>
            </a:r>
          </a:p>
        </p:txBody>
      </p:sp>
      <p:sp>
        <p:nvSpPr>
          <p:cNvPr id="231434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457204" y="1171231"/>
            <a:ext cx="4583113" cy="48895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The network has two input units and one output unit.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It is </a:t>
            </a:r>
            <a:r>
              <a:rPr lang="en-US" sz="2200" dirty="0"/>
              <a:t>given two input digits at each time step</a:t>
            </a:r>
            <a:r>
              <a:rPr lang="en-US" sz="2200" dirty="0" smtClean="0"/>
              <a:t>.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The desired output at each time step is the output for the column that was provided as input two time steps ago.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It takes one time step to update the hidden units based on the two input digits.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It takes another time step for the hidden units to cause the output.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5581650" y="1844676"/>
            <a:ext cx="251936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0 0 1 1 0 1 0 0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0 1 0 0 1 1 0 1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1 0 0 0 0 0 0 1</a:t>
            </a:r>
          </a:p>
        </p:txBody>
      </p:sp>
      <p:sp>
        <p:nvSpPr>
          <p:cNvPr id="231429" name="Line 5"/>
          <p:cNvSpPr>
            <a:spLocks noChangeShapeType="1"/>
          </p:cNvSpPr>
          <p:nvPr/>
        </p:nvSpPr>
        <p:spPr bwMode="auto">
          <a:xfrm>
            <a:off x="5384803" y="3112778"/>
            <a:ext cx="2644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30" name="Text Box 6"/>
          <p:cNvSpPr txBox="1">
            <a:spLocks noChangeArrowheads="1"/>
          </p:cNvSpPr>
          <p:nvPr/>
        </p:nvSpPr>
        <p:spPr bwMode="auto">
          <a:xfrm>
            <a:off x="6769100" y="4448168"/>
            <a:ext cx="86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time</a:t>
            </a:r>
          </a:p>
        </p:txBody>
      </p:sp>
      <p:sp>
        <p:nvSpPr>
          <p:cNvPr id="231431" name="AutoShape 7"/>
          <p:cNvSpPr>
            <a:spLocks noChangeArrowheads="1"/>
          </p:cNvSpPr>
          <p:nvPr/>
        </p:nvSpPr>
        <p:spPr bwMode="auto">
          <a:xfrm>
            <a:off x="6121400" y="4603521"/>
            <a:ext cx="539750" cy="107951"/>
          </a:xfrm>
          <a:prstGeom prst="left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7090690" y="1893424"/>
            <a:ext cx="323850" cy="1155213"/>
          </a:xfrm>
          <a:prstGeom prst="rect">
            <a:avLst/>
          </a:prstGeom>
          <a:solidFill>
            <a:srgbClr val="FF0000">
              <a:alpha val="25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33" name="Rectangle 9"/>
          <p:cNvSpPr>
            <a:spLocks noChangeArrowheads="1"/>
          </p:cNvSpPr>
          <p:nvPr/>
        </p:nvSpPr>
        <p:spPr bwMode="auto">
          <a:xfrm>
            <a:off x="7700626" y="3176559"/>
            <a:ext cx="323850" cy="503237"/>
          </a:xfrm>
          <a:prstGeom prst="rect">
            <a:avLst/>
          </a:prstGeom>
          <a:solidFill>
            <a:srgbClr val="FF0000">
              <a:alpha val="25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08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2" grpId="0" animBg="1"/>
      <p:bldP spid="2314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sz="3600"/>
              <a:t>Mapping Time into Space</a:t>
            </a:r>
            <a:endParaRPr lang="en-US"/>
          </a:p>
        </p:txBody>
      </p:sp>
      <p:sp>
        <p:nvSpPr>
          <p:cNvPr id="271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079500"/>
            <a:ext cx="86106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600" dirty="0"/>
              <a:t>Works for simple </a:t>
            </a:r>
            <a:r>
              <a:rPr lang="en-US" sz="2600" dirty="0" smtClean="0"/>
              <a:t>problems</a:t>
            </a:r>
            <a:endParaRPr lang="en-US" sz="2600" dirty="0"/>
          </a:p>
          <a:p>
            <a:r>
              <a:rPr lang="en-US" sz="2600" dirty="0" smtClean="0"/>
              <a:t>Doesn’t </a:t>
            </a:r>
            <a:r>
              <a:rPr lang="en-US" sz="2600" dirty="0"/>
              <a:t>work so well for arbitrary length items - e.g., sentences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Learning: Recurrent Nets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B0E-185D-FE44-94E5-3356BA3B1D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580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8" name="Rectangle 12"/>
          <p:cNvSpPr>
            <a:spLocks noChangeArrowheads="1"/>
          </p:cNvSpPr>
          <p:nvPr/>
        </p:nvSpPr>
        <p:spPr bwMode="auto">
          <a:xfrm>
            <a:off x="4643438" y="2889253"/>
            <a:ext cx="4284662" cy="1331913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511" name="Rectangle 15"/>
          <p:cNvSpPr>
            <a:spLocks noChangeArrowheads="1"/>
          </p:cNvSpPr>
          <p:nvPr/>
        </p:nvSpPr>
        <p:spPr bwMode="auto">
          <a:xfrm>
            <a:off x="5616579" y="4976815"/>
            <a:ext cx="2519363" cy="684212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connectivity of the network</a:t>
            </a:r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15903" y="1600201"/>
            <a:ext cx="3831167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3 hidden units </a:t>
            </a:r>
            <a:r>
              <a:rPr lang="en-US" dirty="0" smtClean="0"/>
              <a:t>are fully interconnected in both directions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This allows a hidden activity pattern at one time step to vote for the hidden activity pattern at the next time step.</a:t>
            </a:r>
          </a:p>
          <a:p>
            <a:pPr>
              <a:lnSpc>
                <a:spcPct val="90000"/>
              </a:lnSpc>
            </a:pPr>
            <a:r>
              <a:rPr lang="en-US" dirty="0"/>
              <a:t>The input units have </a:t>
            </a:r>
            <a:r>
              <a:rPr lang="en-US" dirty="0" err="1"/>
              <a:t>feedforward</a:t>
            </a:r>
            <a:r>
              <a:rPr lang="en-US" dirty="0"/>
              <a:t> connections that allow then to vote for the next hidden activity pattern.</a:t>
            </a:r>
          </a:p>
        </p:txBody>
      </p:sp>
      <p:sp>
        <p:nvSpPr>
          <p:cNvPr id="234502" name="Oval 6"/>
          <p:cNvSpPr>
            <a:spLocks noChangeArrowheads="1"/>
          </p:cNvSpPr>
          <p:nvPr/>
        </p:nvSpPr>
        <p:spPr bwMode="auto">
          <a:xfrm>
            <a:off x="5003804" y="3249616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4503" name="Oval 7"/>
          <p:cNvSpPr>
            <a:spLocks noChangeArrowheads="1"/>
          </p:cNvSpPr>
          <p:nvPr/>
        </p:nvSpPr>
        <p:spPr bwMode="auto">
          <a:xfrm>
            <a:off x="8243892" y="3249616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4504" name="Oval 8"/>
          <p:cNvSpPr>
            <a:spLocks noChangeArrowheads="1"/>
          </p:cNvSpPr>
          <p:nvPr/>
        </p:nvSpPr>
        <p:spPr bwMode="auto">
          <a:xfrm>
            <a:off x="6624642" y="3249616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4505" name="Oval 9"/>
          <p:cNvSpPr>
            <a:spLocks noChangeArrowheads="1"/>
          </p:cNvSpPr>
          <p:nvPr/>
        </p:nvSpPr>
        <p:spPr bwMode="auto">
          <a:xfrm>
            <a:off x="5795967" y="5048253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4506" name="Oval 10"/>
          <p:cNvSpPr>
            <a:spLocks noChangeArrowheads="1"/>
          </p:cNvSpPr>
          <p:nvPr/>
        </p:nvSpPr>
        <p:spPr bwMode="auto">
          <a:xfrm>
            <a:off x="7451729" y="5046665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4507" name="Oval 11"/>
          <p:cNvSpPr>
            <a:spLocks noChangeArrowheads="1"/>
          </p:cNvSpPr>
          <p:nvPr/>
        </p:nvSpPr>
        <p:spPr bwMode="auto">
          <a:xfrm>
            <a:off x="6623054" y="1628778"/>
            <a:ext cx="504825" cy="504825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509" name="Text Box 13"/>
          <p:cNvSpPr txBox="1">
            <a:spLocks noChangeArrowheads="1"/>
          </p:cNvSpPr>
          <p:nvPr/>
        </p:nvSpPr>
        <p:spPr bwMode="auto">
          <a:xfrm>
            <a:off x="4824412" y="3723991"/>
            <a:ext cx="43195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3 fully </a:t>
            </a:r>
            <a:r>
              <a:rPr lang="en-US" sz="2000" b="1" dirty="0"/>
              <a:t>inter</a:t>
            </a:r>
            <a:r>
              <a:rPr lang="en-US" sz="2000" dirty="0"/>
              <a:t>connected hidden units</a:t>
            </a:r>
          </a:p>
        </p:txBody>
      </p:sp>
      <p:sp>
        <p:nvSpPr>
          <p:cNvPr id="234512" name="AutoShape 16"/>
          <p:cNvSpPr>
            <a:spLocks noChangeArrowheads="1"/>
          </p:cNvSpPr>
          <p:nvPr/>
        </p:nvSpPr>
        <p:spPr bwMode="auto">
          <a:xfrm>
            <a:off x="6731004" y="4400551"/>
            <a:ext cx="288925" cy="433388"/>
          </a:xfrm>
          <a:prstGeom prst="upArrow">
            <a:avLst>
              <a:gd name="adj1" fmla="val 50000"/>
              <a:gd name="adj2" fmla="val 37500"/>
            </a:avLst>
          </a:prstGeom>
          <a:solidFill>
            <a:srgbClr val="EEECE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513" name="AutoShape 17"/>
          <p:cNvSpPr>
            <a:spLocks noChangeArrowheads="1"/>
          </p:cNvSpPr>
          <p:nvPr/>
        </p:nvSpPr>
        <p:spPr bwMode="auto">
          <a:xfrm>
            <a:off x="6732592" y="2312989"/>
            <a:ext cx="288925" cy="433387"/>
          </a:xfrm>
          <a:prstGeom prst="upArrow">
            <a:avLst>
              <a:gd name="adj1" fmla="val 50000"/>
              <a:gd name="adj2" fmla="val 37500"/>
            </a:avLst>
          </a:prstGeom>
          <a:solidFill>
            <a:srgbClr val="EEECE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6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1752"/>
            <a:ext cx="8229600" cy="1143000"/>
          </a:xfrm>
        </p:spPr>
        <p:txBody>
          <a:bodyPr/>
          <a:lstStyle/>
          <a:p>
            <a:r>
              <a:rPr lang="en-US" dirty="0"/>
              <a:t>What the </a:t>
            </a:r>
            <a:r>
              <a:rPr lang="en-US" dirty="0" smtClean="0"/>
              <a:t>RNN </a:t>
            </a:r>
            <a:r>
              <a:rPr lang="en-US" dirty="0"/>
              <a:t>L</a:t>
            </a:r>
            <a:r>
              <a:rPr lang="en-US" dirty="0" smtClean="0"/>
              <a:t>earns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3" y="1284120"/>
            <a:ext cx="4419600" cy="4525963"/>
          </a:xfrm>
        </p:spPr>
        <p:txBody>
          <a:bodyPr>
            <a:noAutofit/>
          </a:bodyPr>
          <a:lstStyle/>
          <a:p>
            <a:r>
              <a:rPr lang="en-US" dirty="0"/>
              <a:t>It learns four distinct </a:t>
            </a:r>
            <a:r>
              <a:rPr lang="en-US" dirty="0" smtClean="0"/>
              <a:t>patterns </a:t>
            </a:r>
            <a:r>
              <a:rPr lang="en-US" dirty="0"/>
              <a:t>of activity for the 3 hidden units. These </a:t>
            </a:r>
            <a:r>
              <a:rPr lang="en-US" dirty="0">
                <a:solidFill>
                  <a:srgbClr val="FF0000"/>
                </a:solidFill>
              </a:rPr>
              <a:t>patterns </a:t>
            </a:r>
            <a:r>
              <a:rPr lang="en-US" dirty="0"/>
              <a:t>correspond to the nodes in the finite state automaton.</a:t>
            </a:r>
          </a:p>
          <a:p>
            <a:pPr lvl="1"/>
            <a:r>
              <a:rPr lang="en-US" dirty="0"/>
              <a:t>Do not confuse units in a neural network with nodes in a finite state automaton. </a:t>
            </a:r>
            <a:endParaRPr lang="en-US" dirty="0" smtClean="0"/>
          </a:p>
          <a:p>
            <a:pPr lvl="1"/>
            <a:r>
              <a:rPr lang="en-US" b="1" dirty="0" smtClean="0"/>
              <a:t>Nodes </a:t>
            </a:r>
            <a:r>
              <a:rPr lang="en-US" b="1" dirty="0"/>
              <a:t>are like activity vectors.</a:t>
            </a:r>
          </a:p>
          <a:p>
            <a:pPr lvl="1"/>
            <a:r>
              <a:rPr lang="en-US" dirty="0"/>
              <a:t>The automaton is restricted to be in exactly one </a:t>
            </a:r>
            <a:r>
              <a:rPr lang="en-US" dirty="0">
                <a:solidFill>
                  <a:srgbClr val="FF0000"/>
                </a:solidFill>
              </a:rPr>
              <a:t>state </a:t>
            </a:r>
            <a:r>
              <a:rPr lang="en-US" dirty="0"/>
              <a:t>at each time. The hidden units are restricted to have exactly one </a:t>
            </a:r>
            <a:r>
              <a:rPr lang="en-US" dirty="0" smtClean="0">
                <a:solidFill>
                  <a:srgbClr val="FF0000"/>
                </a:solidFill>
              </a:rPr>
              <a:t>activity vector</a:t>
            </a:r>
            <a:r>
              <a:rPr lang="en-US" dirty="0" smtClean="0"/>
              <a:t> </a:t>
            </a:r>
            <a:r>
              <a:rPr lang="en-US" dirty="0"/>
              <a:t>of activity at each time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55068" y="1241774"/>
            <a:ext cx="4334924" cy="446654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A recurrent network can emulate a finite state automaton, but it is </a:t>
            </a:r>
            <a:r>
              <a:rPr lang="en-US" sz="2400" b="1" dirty="0"/>
              <a:t>exponentially more powerful</a:t>
            </a:r>
            <a:r>
              <a:rPr lang="en-US" sz="2400" dirty="0"/>
              <a:t>. With N hidden neurons it has 2^N possible binary activity vectors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0000FF"/>
                </a:solidFill>
              </a:rPr>
              <a:t> (but only N^2 weights)</a:t>
            </a:r>
            <a:endParaRPr lang="en-US" sz="2400" dirty="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400" dirty="0"/>
              <a:t>This is important when the input stream has </a:t>
            </a:r>
            <a:r>
              <a:rPr lang="en-US" sz="2400" dirty="0" smtClean="0"/>
              <a:t>two </a:t>
            </a:r>
            <a:r>
              <a:rPr lang="en-US" sz="2400" dirty="0"/>
              <a:t>separate things going on at once. </a:t>
            </a:r>
            <a:endParaRPr lang="en-US" sz="2400" dirty="0" smtClean="0"/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A </a:t>
            </a:r>
            <a:r>
              <a:rPr lang="en-US" sz="2400" dirty="0"/>
              <a:t>finite state </a:t>
            </a:r>
            <a:r>
              <a:rPr lang="en-US" sz="2400" dirty="0" smtClean="0"/>
              <a:t>automaton needs to square its number of states.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An RNN needs to double its   number of </a:t>
            </a:r>
            <a:r>
              <a:rPr lang="en-US" sz="2400" dirty="0" smtClean="0">
                <a:solidFill>
                  <a:srgbClr val="FF0000"/>
                </a:solidFill>
              </a:rPr>
              <a:t>units.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5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 Question!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7924801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sz="2400" dirty="0" smtClean="0"/>
              <a:t>. A recurrent network is a special case of a </a:t>
            </a:r>
            <a:r>
              <a:rPr lang="en-US" sz="2400" dirty="0" err="1" smtClean="0"/>
              <a:t>feedforward</a:t>
            </a:r>
            <a:r>
              <a:rPr lang="en-US" sz="2400" dirty="0" smtClean="0"/>
              <a:t> network where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The “forward” part corresponds to time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The “backwards” part corresponds to error being passed into the future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The connections between units are replicated for each time step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A&amp;C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B&amp;C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285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 Question!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7924801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sz="2400" dirty="0" smtClean="0"/>
              <a:t>. A recurrent network is a special case of a </a:t>
            </a:r>
            <a:r>
              <a:rPr lang="en-US" sz="2400" dirty="0" err="1" smtClean="0"/>
              <a:t>feedforward</a:t>
            </a:r>
            <a:r>
              <a:rPr lang="en-US" sz="2400" dirty="0" smtClean="0"/>
              <a:t> network where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The “forward” part corresponds to time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The “backwards” part corresponds to error being passed into the future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The connections between units are replicated for each time step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 smtClean="0"/>
              <a:t>A&amp;C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B&amp;C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8215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 Question!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38200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2</a:t>
            </a:r>
            <a:r>
              <a:rPr lang="en-US" sz="2800" dirty="0" smtClean="0"/>
              <a:t>. Time is represented in a </a:t>
            </a:r>
            <a:r>
              <a:rPr lang="en-US" sz="2800" i="1" dirty="0" smtClean="0"/>
              <a:t>recurrent network </a:t>
            </a:r>
            <a:r>
              <a:rPr lang="en-US" sz="2800" dirty="0" smtClean="0"/>
              <a:t>by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800" dirty="0" smtClean="0"/>
              <a:t>Space – there are multiple banks of inputs for each time step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800" dirty="0" smtClean="0"/>
              <a:t>State – there are different activation states as the input is processed over time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800" dirty="0" smtClean="0"/>
              <a:t>A variable </a:t>
            </a:r>
            <a:r>
              <a:rPr lang="en-US" sz="2800" i="1" dirty="0" smtClean="0"/>
              <a:t>t</a:t>
            </a:r>
            <a:r>
              <a:rPr lang="en-US" sz="2800" dirty="0" smtClean="0"/>
              <a:t> that corresponds to time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800" dirty="0" smtClean="0"/>
              <a:t>The weights</a:t>
            </a:r>
          </a:p>
          <a:p>
            <a:pPr marL="457200" indent="-457200">
              <a:buFont typeface="+mj-lt"/>
              <a:buAutoNum type="alphaU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2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 Question!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38200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2</a:t>
            </a:r>
            <a:r>
              <a:rPr lang="en-US" sz="2800" dirty="0" smtClean="0"/>
              <a:t>. Time is represented in a </a:t>
            </a:r>
            <a:r>
              <a:rPr lang="en-US" sz="2800" i="1" dirty="0" smtClean="0"/>
              <a:t>recurrent network </a:t>
            </a:r>
            <a:r>
              <a:rPr lang="en-US" sz="2800" dirty="0" smtClean="0"/>
              <a:t>by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800" dirty="0" smtClean="0"/>
              <a:t>Space – there are multiple banks of inputs for each time step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800" b="1" dirty="0" smtClean="0"/>
              <a:t>State – there are different activation states as the input is processed over time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800" dirty="0" smtClean="0"/>
              <a:t>A variable </a:t>
            </a:r>
            <a:r>
              <a:rPr lang="en-US" sz="2800" i="1" dirty="0" smtClean="0"/>
              <a:t>t</a:t>
            </a:r>
            <a:r>
              <a:rPr lang="en-US" sz="2800" dirty="0" smtClean="0"/>
              <a:t> that corresponds to time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800" dirty="0" smtClean="0"/>
              <a:t>The weights</a:t>
            </a:r>
          </a:p>
          <a:p>
            <a:pPr marL="457200" indent="-457200">
              <a:buFont typeface="+mj-lt"/>
              <a:buAutoNum type="alphaU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68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 Question!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07720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3. Training a recurrent network uses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Back propagation from the future to the past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Back propagation </a:t>
            </a:r>
            <a:r>
              <a:rPr lang="en-US" sz="2400" dirty="0" smtClean="0"/>
              <a:t>from the past to the future</a:t>
            </a:r>
            <a:endParaRPr lang="en-US" sz="2400" dirty="0"/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Back propagation needs to be adjusted to work in this context.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Back propagation is just the same, but weight changes need to be averaged over time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A&amp;D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23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 Question!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07720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3. Training a recurrent network uses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Back propagation from the future to the past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Back propagation </a:t>
            </a:r>
            <a:r>
              <a:rPr lang="en-US" sz="2400" dirty="0" smtClean="0"/>
              <a:t>from the past to the future</a:t>
            </a:r>
            <a:endParaRPr lang="en-US" sz="2400" dirty="0"/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Back propagation needs to be adjusted to work in this context.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Back propagation is just the same, but weight changes need to be averaged over time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 smtClean="0"/>
              <a:t>A&amp;D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97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 Question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6667" y="1066801"/>
            <a:ext cx="755226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4. Since </a:t>
            </a:r>
            <a:r>
              <a:rPr lang="en-US" sz="2400" dirty="0"/>
              <a:t>a recurrent net can be viewed as a </a:t>
            </a:r>
            <a:r>
              <a:rPr lang="en-US" sz="2400" dirty="0" err="1"/>
              <a:t>feedforward</a:t>
            </a:r>
            <a:r>
              <a:rPr lang="en-US" sz="2400" dirty="0"/>
              <a:t> net unrolled over time, what issues with gradient propagation could arise if we unroll it for say, 100 states</a:t>
            </a:r>
            <a:r>
              <a:rPr lang="en-US" sz="2400" dirty="0" smtClean="0"/>
              <a:t>?</a:t>
            </a:r>
            <a:endParaRPr lang="en-US" sz="2400" dirty="0"/>
          </a:p>
          <a:p>
            <a:pPr marL="457200" indent="-457200">
              <a:spcBef>
                <a:spcPts val="600"/>
              </a:spcBef>
              <a:buFont typeface="+mj-lt"/>
              <a:buAutoNum type="alphaUcPeriod"/>
            </a:pPr>
            <a:r>
              <a:rPr lang="en-US" sz="2400" dirty="0"/>
              <a:t>There are no issues with gradient propagation even if we unroll it for 500 </a:t>
            </a:r>
            <a:r>
              <a:rPr lang="en-US" sz="2400" dirty="0" smtClean="0"/>
              <a:t>states</a:t>
            </a:r>
            <a:endParaRPr lang="en-US" sz="2400" dirty="0"/>
          </a:p>
          <a:p>
            <a:pPr marL="457200" indent="-457200">
              <a:spcBef>
                <a:spcPts val="600"/>
              </a:spcBef>
              <a:buFont typeface="+mj-lt"/>
              <a:buAutoNum type="alphaUcPeriod"/>
            </a:pPr>
            <a:r>
              <a:rPr lang="en-US" sz="2400" dirty="0"/>
              <a:t>Gradients may explode as we perform </a:t>
            </a:r>
            <a:r>
              <a:rPr lang="en-US" sz="2400" dirty="0" smtClean="0"/>
              <a:t>BPTT </a:t>
            </a:r>
            <a:r>
              <a:rPr lang="en-US" sz="2400" dirty="0"/>
              <a:t>into the earlier </a:t>
            </a:r>
            <a:r>
              <a:rPr lang="en-US" sz="2400" dirty="0" smtClean="0"/>
              <a:t>layers</a:t>
            </a:r>
            <a:endParaRPr lang="en-US" sz="2400" dirty="0"/>
          </a:p>
          <a:p>
            <a:pPr marL="457200" indent="-457200">
              <a:spcBef>
                <a:spcPts val="600"/>
              </a:spcBef>
              <a:buFont typeface="+mj-lt"/>
              <a:buAutoNum type="alphaUcPeriod"/>
            </a:pPr>
            <a:r>
              <a:rPr lang="en-US" sz="2400" dirty="0"/>
              <a:t>Gradients may vanish as we perform </a:t>
            </a:r>
            <a:r>
              <a:rPr lang="en-US" sz="2400" dirty="0" smtClean="0"/>
              <a:t>BPTT </a:t>
            </a:r>
            <a:r>
              <a:rPr lang="en-US" sz="2400" dirty="0"/>
              <a:t>into the earlier </a:t>
            </a:r>
            <a:r>
              <a:rPr lang="en-US" sz="2400" dirty="0" smtClean="0"/>
              <a:t>layers</a:t>
            </a:r>
            <a:endParaRPr lang="en-US" sz="2400" dirty="0"/>
          </a:p>
          <a:p>
            <a:pPr marL="457200" indent="-457200">
              <a:spcBef>
                <a:spcPts val="600"/>
              </a:spcBef>
              <a:buFont typeface="+mj-lt"/>
              <a:buAutoNum type="alphaUcPeriod"/>
            </a:pPr>
            <a:r>
              <a:rPr lang="en-US" sz="2400" dirty="0"/>
              <a:t>Both (b) and (c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7596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 Question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6667" y="1066801"/>
            <a:ext cx="755226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4. Since </a:t>
            </a:r>
            <a:r>
              <a:rPr lang="en-US" sz="2400" dirty="0"/>
              <a:t>a recurrent net can be viewed as a </a:t>
            </a:r>
            <a:r>
              <a:rPr lang="en-US" sz="2400" dirty="0" err="1"/>
              <a:t>feedforward</a:t>
            </a:r>
            <a:r>
              <a:rPr lang="en-US" sz="2400" dirty="0"/>
              <a:t> net unrolled over time, what issues with gradient propagation could arise if we unroll it for say, 100 states</a:t>
            </a:r>
            <a:r>
              <a:rPr lang="en-US" sz="2400" dirty="0" smtClean="0"/>
              <a:t>?</a:t>
            </a:r>
            <a:endParaRPr lang="en-US" sz="2400" dirty="0"/>
          </a:p>
          <a:p>
            <a:pPr marL="457200" indent="-457200">
              <a:spcBef>
                <a:spcPts val="600"/>
              </a:spcBef>
              <a:buFont typeface="+mj-lt"/>
              <a:buAutoNum type="alphaUcPeriod"/>
            </a:pPr>
            <a:r>
              <a:rPr lang="en-US" sz="2400" dirty="0"/>
              <a:t>There are no issues with gradient propagation even if we unroll it for 500 </a:t>
            </a:r>
            <a:r>
              <a:rPr lang="en-US" sz="2400" dirty="0" smtClean="0"/>
              <a:t>states</a:t>
            </a:r>
            <a:endParaRPr lang="en-US" sz="2400" dirty="0"/>
          </a:p>
          <a:p>
            <a:pPr marL="457200" indent="-457200">
              <a:spcBef>
                <a:spcPts val="600"/>
              </a:spcBef>
              <a:buFont typeface="+mj-lt"/>
              <a:buAutoNum type="alphaUcPeriod"/>
            </a:pPr>
            <a:r>
              <a:rPr lang="en-US" sz="2400" dirty="0"/>
              <a:t>Gradients may explode as we perform </a:t>
            </a:r>
            <a:r>
              <a:rPr lang="en-US" sz="2400" dirty="0" smtClean="0"/>
              <a:t>BPTT </a:t>
            </a:r>
            <a:r>
              <a:rPr lang="en-US" sz="2400" dirty="0"/>
              <a:t>into the earlier </a:t>
            </a:r>
            <a:r>
              <a:rPr lang="en-US" sz="2400" dirty="0" smtClean="0"/>
              <a:t>layers</a:t>
            </a:r>
            <a:endParaRPr lang="en-US" sz="2400" dirty="0"/>
          </a:p>
          <a:p>
            <a:pPr marL="457200" indent="-457200">
              <a:spcBef>
                <a:spcPts val="600"/>
              </a:spcBef>
              <a:buFont typeface="+mj-lt"/>
              <a:buAutoNum type="alphaUcPeriod"/>
            </a:pPr>
            <a:r>
              <a:rPr lang="en-US" sz="2400" dirty="0"/>
              <a:t>Gradients may vanish as we perform </a:t>
            </a:r>
            <a:r>
              <a:rPr lang="en-US" sz="2400" dirty="0" smtClean="0"/>
              <a:t>BPTT </a:t>
            </a:r>
            <a:r>
              <a:rPr lang="en-US" sz="2400" dirty="0"/>
              <a:t>into the earlier </a:t>
            </a:r>
            <a:r>
              <a:rPr lang="en-US" sz="2400" dirty="0" smtClean="0"/>
              <a:t>layers</a:t>
            </a:r>
            <a:endParaRPr lang="en-US" sz="2400" dirty="0"/>
          </a:p>
          <a:p>
            <a:pPr marL="457200" indent="-457200">
              <a:spcBef>
                <a:spcPts val="600"/>
              </a:spcBef>
              <a:buFont typeface="+mj-lt"/>
              <a:buAutoNum type="alphaUcPeriod"/>
            </a:pPr>
            <a:r>
              <a:rPr lang="en-US" sz="2400" b="1" dirty="0"/>
              <a:t>Both (b) and (c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8595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sz="3600"/>
              <a:t>Mapping Time into Space</a:t>
            </a:r>
            <a:endParaRPr lang="en-US"/>
          </a:p>
        </p:txBody>
      </p:sp>
      <p:sp>
        <p:nvSpPr>
          <p:cNvPr id="271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079500"/>
            <a:ext cx="86106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600" dirty="0"/>
              <a:t>Works for simple </a:t>
            </a:r>
            <a:r>
              <a:rPr lang="en-US" sz="2600" dirty="0" smtClean="0"/>
              <a:t>problems</a:t>
            </a:r>
            <a:endParaRPr lang="en-US" sz="2600" dirty="0"/>
          </a:p>
          <a:p>
            <a:r>
              <a:rPr lang="en-US" sz="2600" strike="sngStrike" dirty="0" smtClean="0"/>
              <a:t>Doesn’t </a:t>
            </a:r>
            <a:r>
              <a:rPr lang="en-US" sz="2600" strike="sngStrike" dirty="0"/>
              <a:t>work so well for arbitrary length items - e.g., sentences</a:t>
            </a:r>
            <a:r>
              <a:rPr lang="en-US" sz="2600" strike="sngStrike" dirty="0" smtClean="0"/>
              <a:t>.</a:t>
            </a:r>
            <a:endParaRPr lang="en-US" sz="2600" dirty="0"/>
          </a:p>
          <a:p>
            <a:r>
              <a:rPr lang="en-US" sz="2600" dirty="0" smtClean="0"/>
              <a:t>Learning doesn’t transfer between locations in the input: there </a:t>
            </a:r>
            <a:r>
              <a:rPr lang="en-US" sz="2600" dirty="0"/>
              <a:t>is no inherent similarity between A/1 and A/</a:t>
            </a:r>
            <a:r>
              <a:rPr lang="en-US" sz="2600" dirty="0" smtClean="0"/>
              <a:t>2 (but could use shared weights).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Learning: Recurrent Nets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B0E-185D-FE44-94E5-3356BA3B1D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05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The backward pass is </a:t>
            </a:r>
            <a:r>
              <a:rPr lang="en-US" dirty="0" smtClean="0"/>
              <a:t>linear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41" y="1080925"/>
            <a:ext cx="5740392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There is a big difference between the forward and backward passes.</a:t>
            </a:r>
          </a:p>
          <a:p>
            <a:r>
              <a:rPr lang="en-US" sz="2400" dirty="0" smtClean="0"/>
              <a:t>In the forward pass we use squashing functions (like the logistic) to prevent the activity vectors from exploding.</a:t>
            </a:r>
          </a:p>
          <a:p>
            <a:r>
              <a:rPr lang="en-US" sz="2400" dirty="0" smtClean="0"/>
              <a:t>The backward pass, is completely </a:t>
            </a:r>
            <a:r>
              <a:rPr lang="en-US" sz="2400" dirty="0" smtClean="0">
                <a:solidFill>
                  <a:srgbClr val="FF0000"/>
                </a:solidFill>
              </a:rPr>
              <a:t>linear</a:t>
            </a:r>
            <a:r>
              <a:rPr lang="en-US" sz="2400" dirty="0" smtClean="0"/>
              <a:t>. If you double the error derivatives at the final layer, all the error derivatives will double. </a:t>
            </a:r>
          </a:p>
          <a:p>
            <a:pPr lvl="1"/>
            <a:r>
              <a:rPr lang="en-US" sz="2400" dirty="0" smtClean="0"/>
              <a:t>The forward pass determines the slope (used to multiply the deltas) of the</a:t>
            </a:r>
            <a:r>
              <a:rPr lang="en-US" sz="2400" dirty="0" smtClean="0">
                <a:solidFill>
                  <a:srgbClr val="FF0000"/>
                </a:solidFill>
              </a:rPr>
              <a:t> linear </a:t>
            </a:r>
            <a:r>
              <a:rPr lang="en-US" sz="2400" dirty="0" smtClean="0"/>
              <a:t>function used for </a:t>
            </a:r>
            <a:r>
              <a:rPr lang="en-US" sz="2400" dirty="0" err="1" smtClean="0"/>
              <a:t>backpropagating</a:t>
            </a:r>
            <a:r>
              <a:rPr lang="en-US" sz="2400" dirty="0" smtClean="0"/>
              <a:t> through each neuron.</a:t>
            </a:r>
            <a:endParaRPr lang="en-US" sz="2400" dirty="0"/>
          </a:p>
        </p:txBody>
      </p:sp>
      <p:sp>
        <p:nvSpPr>
          <p:cNvPr id="37" name="Oval 36"/>
          <p:cNvSpPr/>
          <p:nvPr/>
        </p:nvSpPr>
        <p:spPr>
          <a:xfrm>
            <a:off x="6163727" y="5192887"/>
            <a:ext cx="524933" cy="69991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777" y="5192891"/>
            <a:ext cx="524933" cy="69991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40" name="Oval 39"/>
          <p:cNvSpPr/>
          <p:nvPr/>
        </p:nvSpPr>
        <p:spPr>
          <a:xfrm>
            <a:off x="8144891" y="5192891"/>
            <a:ext cx="524933" cy="69991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41" name="Oval 40"/>
          <p:cNvSpPr/>
          <p:nvPr/>
        </p:nvSpPr>
        <p:spPr>
          <a:xfrm>
            <a:off x="6163730" y="3815674"/>
            <a:ext cx="524933" cy="69991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42" name="Oval 41"/>
          <p:cNvSpPr/>
          <p:nvPr/>
        </p:nvSpPr>
        <p:spPr>
          <a:xfrm>
            <a:off x="7162780" y="3815678"/>
            <a:ext cx="524933" cy="69991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43" name="Oval 42"/>
          <p:cNvSpPr/>
          <p:nvPr/>
        </p:nvSpPr>
        <p:spPr>
          <a:xfrm>
            <a:off x="8144894" y="3815678"/>
            <a:ext cx="524933" cy="69991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45" name="Straight Arrow Connector 44"/>
          <p:cNvCxnSpPr>
            <a:stCxn id="37" idx="7"/>
            <a:endCxn id="42" idx="3"/>
          </p:cNvCxnSpPr>
          <p:nvPr/>
        </p:nvCxnSpPr>
        <p:spPr>
          <a:xfrm flipV="1">
            <a:off x="6611782" y="4413088"/>
            <a:ext cx="627870" cy="8822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7"/>
            <a:endCxn id="43" idx="3"/>
          </p:cNvCxnSpPr>
          <p:nvPr/>
        </p:nvCxnSpPr>
        <p:spPr>
          <a:xfrm flipV="1">
            <a:off x="7610832" y="4413089"/>
            <a:ext cx="610934" cy="88230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0"/>
            <a:endCxn id="42" idx="4"/>
          </p:cNvCxnSpPr>
          <p:nvPr/>
        </p:nvCxnSpPr>
        <p:spPr>
          <a:xfrm flipV="1">
            <a:off x="7425244" y="4515589"/>
            <a:ext cx="3" cy="67730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3" idx="2"/>
          </p:cNvCxnSpPr>
          <p:nvPr/>
        </p:nvCxnSpPr>
        <p:spPr>
          <a:xfrm flipV="1">
            <a:off x="6688663" y="4165634"/>
            <a:ext cx="1456231" cy="137721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8" idx="1"/>
            <a:endCxn id="41" idx="5"/>
          </p:cNvCxnSpPr>
          <p:nvPr/>
        </p:nvCxnSpPr>
        <p:spPr>
          <a:xfrm flipH="1" flipV="1">
            <a:off x="6611785" y="4413084"/>
            <a:ext cx="627864" cy="88230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0" idx="2"/>
            <a:endCxn id="41" idx="6"/>
          </p:cNvCxnSpPr>
          <p:nvPr/>
        </p:nvCxnSpPr>
        <p:spPr>
          <a:xfrm flipH="1" flipV="1">
            <a:off x="6688660" y="4165630"/>
            <a:ext cx="1456228" cy="137721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1"/>
            <a:endCxn id="42" idx="5"/>
          </p:cNvCxnSpPr>
          <p:nvPr/>
        </p:nvCxnSpPr>
        <p:spPr>
          <a:xfrm flipH="1" flipV="1">
            <a:off x="7610835" y="4413089"/>
            <a:ext cx="610928" cy="88230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0"/>
            <a:endCxn id="43" idx="4"/>
          </p:cNvCxnSpPr>
          <p:nvPr/>
        </p:nvCxnSpPr>
        <p:spPr>
          <a:xfrm flipV="1">
            <a:off x="8407358" y="4515589"/>
            <a:ext cx="3" cy="67730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7" idx="0"/>
            <a:endCxn id="41" idx="4"/>
          </p:cNvCxnSpPr>
          <p:nvPr/>
        </p:nvCxnSpPr>
        <p:spPr>
          <a:xfrm flipV="1">
            <a:off x="6426194" y="4515585"/>
            <a:ext cx="3" cy="67730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6163733" y="2415883"/>
            <a:ext cx="524933" cy="69991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73" name="Oval 72"/>
          <p:cNvSpPr/>
          <p:nvPr/>
        </p:nvSpPr>
        <p:spPr>
          <a:xfrm>
            <a:off x="7162782" y="2415887"/>
            <a:ext cx="524933" cy="69991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74" name="Oval 73"/>
          <p:cNvSpPr/>
          <p:nvPr/>
        </p:nvSpPr>
        <p:spPr>
          <a:xfrm>
            <a:off x="8144897" y="2415887"/>
            <a:ext cx="524933" cy="69991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75" name="Straight Arrow Connector 74"/>
          <p:cNvCxnSpPr>
            <a:stCxn id="41" idx="7"/>
            <a:endCxn id="73" idx="3"/>
          </p:cNvCxnSpPr>
          <p:nvPr/>
        </p:nvCxnSpPr>
        <p:spPr>
          <a:xfrm flipV="1">
            <a:off x="6611785" y="3013298"/>
            <a:ext cx="627870" cy="9048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2" idx="7"/>
            <a:endCxn id="74" idx="3"/>
          </p:cNvCxnSpPr>
          <p:nvPr/>
        </p:nvCxnSpPr>
        <p:spPr>
          <a:xfrm flipV="1">
            <a:off x="7610835" y="3013296"/>
            <a:ext cx="610934" cy="9048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2" idx="0"/>
            <a:endCxn id="73" idx="4"/>
          </p:cNvCxnSpPr>
          <p:nvPr/>
        </p:nvCxnSpPr>
        <p:spPr>
          <a:xfrm flipV="1">
            <a:off x="7425247" y="3115796"/>
            <a:ext cx="3" cy="6998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1" idx="6"/>
            <a:endCxn id="74" idx="2"/>
          </p:cNvCxnSpPr>
          <p:nvPr/>
        </p:nvCxnSpPr>
        <p:spPr>
          <a:xfrm flipV="1">
            <a:off x="6688660" y="2765841"/>
            <a:ext cx="1456234" cy="13997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2" idx="1"/>
            <a:endCxn id="72" idx="5"/>
          </p:cNvCxnSpPr>
          <p:nvPr/>
        </p:nvCxnSpPr>
        <p:spPr>
          <a:xfrm flipH="1" flipV="1">
            <a:off x="6611788" y="3013294"/>
            <a:ext cx="627864" cy="90488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3" idx="2"/>
            <a:endCxn id="72" idx="6"/>
          </p:cNvCxnSpPr>
          <p:nvPr/>
        </p:nvCxnSpPr>
        <p:spPr>
          <a:xfrm flipH="1" flipV="1">
            <a:off x="6688663" y="2765837"/>
            <a:ext cx="1456228" cy="139979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3" idx="1"/>
            <a:endCxn id="73" idx="5"/>
          </p:cNvCxnSpPr>
          <p:nvPr/>
        </p:nvCxnSpPr>
        <p:spPr>
          <a:xfrm flipH="1" flipV="1">
            <a:off x="7610838" y="3013296"/>
            <a:ext cx="610928" cy="9048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3" idx="0"/>
            <a:endCxn id="74" idx="4"/>
          </p:cNvCxnSpPr>
          <p:nvPr/>
        </p:nvCxnSpPr>
        <p:spPr>
          <a:xfrm flipV="1">
            <a:off x="8407361" y="3115796"/>
            <a:ext cx="3" cy="6998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1" idx="0"/>
            <a:endCxn id="72" idx="4"/>
          </p:cNvCxnSpPr>
          <p:nvPr/>
        </p:nvCxnSpPr>
        <p:spPr>
          <a:xfrm flipV="1">
            <a:off x="6426197" y="3115792"/>
            <a:ext cx="3" cy="6998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Freeform 101"/>
          <p:cNvSpPr/>
          <p:nvPr/>
        </p:nvSpPr>
        <p:spPr>
          <a:xfrm>
            <a:off x="7264394" y="2525340"/>
            <a:ext cx="346447" cy="452080"/>
          </a:xfrm>
          <a:custGeom>
            <a:avLst/>
            <a:gdLst>
              <a:gd name="connsiteX0" fmla="*/ 0 w 440266"/>
              <a:gd name="connsiteY0" fmla="*/ 307308 h 312196"/>
              <a:gd name="connsiteX1" fmla="*/ 67733 w 440266"/>
              <a:gd name="connsiteY1" fmla="*/ 307308 h 312196"/>
              <a:gd name="connsiteX2" fmla="*/ 186266 w 440266"/>
              <a:gd name="connsiteY2" fmla="*/ 256508 h 312196"/>
              <a:gd name="connsiteX3" fmla="*/ 237066 w 440266"/>
              <a:gd name="connsiteY3" fmla="*/ 121042 h 312196"/>
              <a:gd name="connsiteX4" fmla="*/ 287866 w 440266"/>
              <a:gd name="connsiteY4" fmla="*/ 36375 h 312196"/>
              <a:gd name="connsiteX5" fmla="*/ 389466 w 440266"/>
              <a:gd name="connsiteY5" fmla="*/ 2508 h 312196"/>
              <a:gd name="connsiteX6" fmla="*/ 440266 w 440266"/>
              <a:gd name="connsiteY6" fmla="*/ 2508 h 31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266" h="312196">
                <a:moveTo>
                  <a:pt x="0" y="307308"/>
                </a:moveTo>
                <a:cubicBezTo>
                  <a:pt x="18344" y="311541"/>
                  <a:pt x="36689" y="315775"/>
                  <a:pt x="67733" y="307308"/>
                </a:cubicBezTo>
                <a:cubicBezTo>
                  <a:pt x="98777" y="298841"/>
                  <a:pt x="158044" y="287552"/>
                  <a:pt x="186266" y="256508"/>
                </a:cubicBezTo>
                <a:cubicBezTo>
                  <a:pt x="214488" y="225464"/>
                  <a:pt x="220133" y="157731"/>
                  <a:pt x="237066" y="121042"/>
                </a:cubicBezTo>
                <a:cubicBezTo>
                  <a:pt x="253999" y="84353"/>
                  <a:pt x="262466" y="56131"/>
                  <a:pt x="287866" y="36375"/>
                </a:cubicBezTo>
                <a:cubicBezTo>
                  <a:pt x="313266" y="16619"/>
                  <a:pt x="364066" y="8152"/>
                  <a:pt x="389466" y="2508"/>
                </a:cubicBezTo>
                <a:cubicBezTo>
                  <a:pt x="414866" y="-3137"/>
                  <a:pt x="440266" y="2508"/>
                  <a:pt x="440266" y="250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>
            <a:off x="8229578" y="2547921"/>
            <a:ext cx="346447" cy="452080"/>
          </a:xfrm>
          <a:custGeom>
            <a:avLst/>
            <a:gdLst>
              <a:gd name="connsiteX0" fmla="*/ 0 w 440266"/>
              <a:gd name="connsiteY0" fmla="*/ 307308 h 312196"/>
              <a:gd name="connsiteX1" fmla="*/ 67733 w 440266"/>
              <a:gd name="connsiteY1" fmla="*/ 307308 h 312196"/>
              <a:gd name="connsiteX2" fmla="*/ 186266 w 440266"/>
              <a:gd name="connsiteY2" fmla="*/ 256508 h 312196"/>
              <a:gd name="connsiteX3" fmla="*/ 237066 w 440266"/>
              <a:gd name="connsiteY3" fmla="*/ 121042 h 312196"/>
              <a:gd name="connsiteX4" fmla="*/ 287866 w 440266"/>
              <a:gd name="connsiteY4" fmla="*/ 36375 h 312196"/>
              <a:gd name="connsiteX5" fmla="*/ 389466 w 440266"/>
              <a:gd name="connsiteY5" fmla="*/ 2508 h 312196"/>
              <a:gd name="connsiteX6" fmla="*/ 440266 w 440266"/>
              <a:gd name="connsiteY6" fmla="*/ 2508 h 31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266" h="312196">
                <a:moveTo>
                  <a:pt x="0" y="307308"/>
                </a:moveTo>
                <a:cubicBezTo>
                  <a:pt x="18344" y="311541"/>
                  <a:pt x="36689" y="315775"/>
                  <a:pt x="67733" y="307308"/>
                </a:cubicBezTo>
                <a:cubicBezTo>
                  <a:pt x="98777" y="298841"/>
                  <a:pt x="158044" y="287552"/>
                  <a:pt x="186266" y="256508"/>
                </a:cubicBezTo>
                <a:cubicBezTo>
                  <a:pt x="214488" y="225464"/>
                  <a:pt x="220133" y="157731"/>
                  <a:pt x="237066" y="121042"/>
                </a:cubicBezTo>
                <a:cubicBezTo>
                  <a:pt x="253999" y="84353"/>
                  <a:pt x="262466" y="56131"/>
                  <a:pt x="287866" y="36375"/>
                </a:cubicBezTo>
                <a:cubicBezTo>
                  <a:pt x="313266" y="16619"/>
                  <a:pt x="364066" y="8152"/>
                  <a:pt x="389466" y="2508"/>
                </a:cubicBezTo>
                <a:cubicBezTo>
                  <a:pt x="414866" y="-3137"/>
                  <a:pt x="440266" y="2508"/>
                  <a:pt x="440266" y="250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3"/>
          <p:cNvSpPr/>
          <p:nvPr/>
        </p:nvSpPr>
        <p:spPr>
          <a:xfrm>
            <a:off x="6248417" y="2525344"/>
            <a:ext cx="346447" cy="452080"/>
          </a:xfrm>
          <a:custGeom>
            <a:avLst/>
            <a:gdLst>
              <a:gd name="connsiteX0" fmla="*/ 0 w 440266"/>
              <a:gd name="connsiteY0" fmla="*/ 307308 h 312196"/>
              <a:gd name="connsiteX1" fmla="*/ 67733 w 440266"/>
              <a:gd name="connsiteY1" fmla="*/ 307308 h 312196"/>
              <a:gd name="connsiteX2" fmla="*/ 186266 w 440266"/>
              <a:gd name="connsiteY2" fmla="*/ 256508 h 312196"/>
              <a:gd name="connsiteX3" fmla="*/ 237066 w 440266"/>
              <a:gd name="connsiteY3" fmla="*/ 121042 h 312196"/>
              <a:gd name="connsiteX4" fmla="*/ 287866 w 440266"/>
              <a:gd name="connsiteY4" fmla="*/ 36375 h 312196"/>
              <a:gd name="connsiteX5" fmla="*/ 389466 w 440266"/>
              <a:gd name="connsiteY5" fmla="*/ 2508 h 312196"/>
              <a:gd name="connsiteX6" fmla="*/ 440266 w 440266"/>
              <a:gd name="connsiteY6" fmla="*/ 2508 h 31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266" h="312196">
                <a:moveTo>
                  <a:pt x="0" y="307308"/>
                </a:moveTo>
                <a:cubicBezTo>
                  <a:pt x="18344" y="311541"/>
                  <a:pt x="36689" y="315775"/>
                  <a:pt x="67733" y="307308"/>
                </a:cubicBezTo>
                <a:cubicBezTo>
                  <a:pt x="98777" y="298841"/>
                  <a:pt x="158044" y="287552"/>
                  <a:pt x="186266" y="256508"/>
                </a:cubicBezTo>
                <a:cubicBezTo>
                  <a:pt x="214488" y="225464"/>
                  <a:pt x="220133" y="157731"/>
                  <a:pt x="237066" y="121042"/>
                </a:cubicBezTo>
                <a:cubicBezTo>
                  <a:pt x="253999" y="84353"/>
                  <a:pt x="262466" y="56131"/>
                  <a:pt x="287866" y="36375"/>
                </a:cubicBezTo>
                <a:cubicBezTo>
                  <a:pt x="313266" y="16619"/>
                  <a:pt x="364066" y="8152"/>
                  <a:pt x="389466" y="2508"/>
                </a:cubicBezTo>
                <a:cubicBezTo>
                  <a:pt x="414866" y="-3137"/>
                  <a:pt x="440266" y="2508"/>
                  <a:pt x="440266" y="250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/>
          <p:cNvSpPr/>
          <p:nvPr/>
        </p:nvSpPr>
        <p:spPr>
          <a:xfrm>
            <a:off x="7264397" y="3947716"/>
            <a:ext cx="346447" cy="452080"/>
          </a:xfrm>
          <a:custGeom>
            <a:avLst/>
            <a:gdLst>
              <a:gd name="connsiteX0" fmla="*/ 0 w 440266"/>
              <a:gd name="connsiteY0" fmla="*/ 307308 h 312196"/>
              <a:gd name="connsiteX1" fmla="*/ 67733 w 440266"/>
              <a:gd name="connsiteY1" fmla="*/ 307308 h 312196"/>
              <a:gd name="connsiteX2" fmla="*/ 186266 w 440266"/>
              <a:gd name="connsiteY2" fmla="*/ 256508 h 312196"/>
              <a:gd name="connsiteX3" fmla="*/ 237066 w 440266"/>
              <a:gd name="connsiteY3" fmla="*/ 121042 h 312196"/>
              <a:gd name="connsiteX4" fmla="*/ 287866 w 440266"/>
              <a:gd name="connsiteY4" fmla="*/ 36375 h 312196"/>
              <a:gd name="connsiteX5" fmla="*/ 389466 w 440266"/>
              <a:gd name="connsiteY5" fmla="*/ 2508 h 312196"/>
              <a:gd name="connsiteX6" fmla="*/ 440266 w 440266"/>
              <a:gd name="connsiteY6" fmla="*/ 2508 h 31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266" h="312196">
                <a:moveTo>
                  <a:pt x="0" y="307308"/>
                </a:moveTo>
                <a:cubicBezTo>
                  <a:pt x="18344" y="311541"/>
                  <a:pt x="36689" y="315775"/>
                  <a:pt x="67733" y="307308"/>
                </a:cubicBezTo>
                <a:cubicBezTo>
                  <a:pt x="98777" y="298841"/>
                  <a:pt x="158044" y="287552"/>
                  <a:pt x="186266" y="256508"/>
                </a:cubicBezTo>
                <a:cubicBezTo>
                  <a:pt x="214488" y="225464"/>
                  <a:pt x="220133" y="157731"/>
                  <a:pt x="237066" y="121042"/>
                </a:cubicBezTo>
                <a:cubicBezTo>
                  <a:pt x="253999" y="84353"/>
                  <a:pt x="262466" y="56131"/>
                  <a:pt x="287866" y="36375"/>
                </a:cubicBezTo>
                <a:cubicBezTo>
                  <a:pt x="313266" y="16619"/>
                  <a:pt x="364066" y="8152"/>
                  <a:pt x="389466" y="2508"/>
                </a:cubicBezTo>
                <a:cubicBezTo>
                  <a:pt x="414866" y="-3137"/>
                  <a:pt x="440266" y="2508"/>
                  <a:pt x="440266" y="250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8263447" y="3925143"/>
            <a:ext cx="346447" cy="452080"/>
          </a:xfrm>
          <a:custGeom>
            <a:avLst/>
            <a:gdLst>
              <a:gd name="connsiteX0" fmla="*/ 0 w 440266"/>
              <a:gd name="connsiteY0" fmla="*/ 307308 h 312196"/>
              <a:gd name="connsiteX1" fmla="*/ 67733 w 440266"/>
              <a:gd name="connsiteY1" fmla="*/ 307308 h 312196"/>
              <a:gd name="connsiteX2" fmla="*/ 186266 w 440266"/>
              <a:gd name="connsiteY2" fmla="*/ 256508 h 312196"/>
              <a:gd name="connsiteX3" fmla="*/ 237066 w 440266"/>
              <a:gd name="connsiteY3" fmla="*/ 121042 h 312196"/>
              <a:gd name="connsiteX4" fmla="*/ 287866 w 440266"/>
              <a:gd name="connsiteY4" fmla="*/ 36375 h 312196"/>
              <a:gd name="connsiteX5" fmla="*/ 389466 w 440266"/>
              <a:gd name="connsiteY5" fmla="*/ 2508 h 312196"/>
              <a:gd name="connsiteX6" fmla="*/ 440266 w 440266"/>
              <a:gd name="connsiteY6" fmla="*/ 2508 h 31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266" h="312196">
                <a:moveTo>
                  <a:pt x="0" y="307308"/>
                </a:moveTo>
                <a:cubicBezTo>
                  <a:pt x="18344" y="311541"/>
                  <a:pt x="36689" y="315775"/>
                  <a:pt x="67733" y="307308"/>
                </a:cubicBezTo>
                <a:cubicBezTo>
                  <a:pt x="98777" y="298841"/>
                  <a:pt x="158044" y="287552"/>
                  <a:pt x="186266" y="256508"/>
                </a:cubicBezTo>
                <a:cubicBezTo>
                  <a:pt x="214488" y="225464"/>
                  <a:pt x="220133" y="157731"/>
                  <a:pt x="237066" y="121042"/>
                </a:cubicBezTo>
                <a:cubicBezTo>
                  <a:pt x="253999" y="84353"/>
                  <a:pt x="262466" y="56131"/>
                  <a:pt x="287866" y="36375"/>
                </a:cubicBezTo>
                <a:cubicBezTo>
                  <a:pt x="313266" y="16619"/>
                  <a:pt x="364066" y="8152"/>
                  <a:pt x="389466" y="2508"/>
                </a:cubicBezTo>
                <a:cubicBezTo>
                  <a:pt x="414866" y="-3137"/>
                  <a:pt x="440266" y="2508"/>
                  <a:pt x="440266" y="250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>
            <a:off x="6248423" y="3947724"/>
            <a:ext cx="346447" cy="452080"/>
          </a:xfrm>
          <a:custGeom>
            <a:avLst/>
            <a:gdLst>
              <a:gd name="connsiteX0" fmla="*/ 0 w 440266"/>
              <a:gd name="connsiteY0" fmla="*/ 307308 h 312196"/>
              <a:gd name="connsiteX1" fmla="*/ 67733 w 440266"/>
              <a:gd name="connsiteY1" fmla="*/ 307308 h 312196"/>
              <a:gd name="connsiteX2" fmla="*/ 186266 w 440266"/>
              <a:gd name="connsiteY2" fmla="*/ 256508 h 312196"/>
              <a:gd name="connsiteX3" fmla="*/ 237066 w 440266"/>
              <a:gd name="connsiteY3" fmla="*/ 121042 h 312196"/>
              <a:gd name="connsiteX4" fmla="*/ 287866 w 440266"/>
              <a:gd name="connsiteY4" fmla="*/ 36375 h 312196"/>
              <a:gd name="connsiteX5" fmla="*/ 389466 w 440266"/>
              <a:gd name="connsiteY5" fmla="*/ 2508 h 312196"/>
              <a:gd name="connsiteX6" fmla="*/ 440266 w 440266"/>
              <a:gd name="connsiteY6" fmla="*/ 2508 h 31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266" h="312196">
                <a:moveTo>
                  <a:pt x="0" y="307308"/>
                </a:moveTo>
                <a:cubicBezTo>
                  <a:pt x="18344" y="311541"/>
                  <a:pt x="36689" y="315775"/>
                  <a:pt x="67733" y="307308"/>
                </a:cubicBezTo>
                <a:cubicBezTo>
                  <a:pt x="98777" y="298841"/>
                  <a:pt x="158044" y="287552"/>
                  <a:pt x="186266" y="256508"/>
                </a:cubicBezTo>
                <a:cubicBezTo>
                  <a:pt x="214488" y="225464"/>
                  <a:pt x="220133" y="157731"/>
                  <a:pt x="237066" y="121042"/>
                </a:cubicBezTo>
                <a:cubicBezTo>
                  <a:pt x="253999" y="84353"/>
                  <a:pt x="262466" y="56131"/>
                  <a:pt x="287866" y="36375"/>
                </a:cubicBezTo>
                <a:cubicBezTo>
                  <a:pt x="313266" y="16619"/>
                  <a:pt x="364066" y="8152"/>
                  <a:pt x="389466" y="2508"/>
                </a:cubicBezTo>
                <a:cubicBezTo>
                  <a:pt x="414866" y="-3137"/>
                  <a:pt x="440266" y="2508"/>
                  <a:pt x="440266" y="250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6290727" y="4346221"/>
            <a:ext cx="45719" cy="609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7410409" y="4219209"/>
            <a:ext cx="45719" cy="609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 flipV="1">
            <a:off x="8445459" y="3988917"/>
            <a:ext cx="60735" cy="609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7429459" y="2661342"/>
            <a:ext cx="45719" cy="609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6540459" y="2500475"/>
            <a:ext cx="45719" cy="609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 flipV="1">
            <a:off x="6336446" y="2500476"/>
            <a:ext cx="417831" cy="60957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6095144" y="4354676"/>
            <a:ext cx="417831" cy="60957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7410406" y="2415883"/>
            <a:ext cx="99518" cy="491004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8388309" y="2466619"/>
            <a:ext cx="45719" cy="584200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7365956" y="4041408"/>
            <a:ext cx="131268" cy="448747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8362909" y="3815672"/>
            <a:ext cx="224371" cy="403536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6611788" y="1590930"/>
            <a:ext cx="627870" cy="9048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7610838" y="1590928"/>
            <a:ext cx="610934" cy="9048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7425247" y="1693428"/>
            <a:ext cx="3" cy="6998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6688663" y="1343473"/>
            <a:ext cx="1456234" cy="13997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6611791" y="1590926"/>
            <a:ext cx="627864" cy="90488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 flipV="1">
            <a:off x="6688666" y="1343469"/>
            <a:ext cx="1456228" cy="139979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 flipV="1">
            <a:off x="7610841" y="1590928"/>
            <a:ext cx="610928" cy="9048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8407364" y="1693428"/>
            <a:ext cx="3" cy="6998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6426198" y="1693424"/>
            <a:ext cx="3" cy="6998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8392526" y="2751686"/>
            <a:ext cx="45719" cy="609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88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of exploding or vanishing gradients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3" y="1600201"/>
            <a:ext cx="824653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What happens to the magnitude of the gradients as we </a:t>
            </a:r>
            <a:r>
              <a:rPr lang="en-US" sz="2400" dirty="0" err="1" smtClean="0"/>
              <a:t>backpropagate</a:t>
            </a:r>
            <a:r>
              <a:rPr lang="en-US" sz="2400" dirty="0" smtClean="0"/>
              <a:t> through many layers? </a:t>
            </a:r>
          </a:p>
          <a:p>
            <a:pPr lvl="1"/>
            <a:r>
              <a:rPr lang="en-US" sz="2400" dirty="0" smtClean="0"/>
              <a:t>If the weights are small, the gradients shrink exponentially.</a:t>
            </a:r>
          </a:p>
          <a:p>
            <a:pPr lvl="1"/>
            <a:r>
              <a:rPr lang="en-US" sz="2400" dirty="0" smtClean="0"/>
              <a:t>If the weights are big the gradients grow exponentially.</a:t>
            </a:r>
          </a:p>
          <a:p>
            <a:r>
              <a:rPr lang="en-US" sz="2400" dirty="0" smtClean="0"/>
              <a:t>Shallow feed-forward neural nets can cope with these exponential effects because they only have a few hidden layers.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5275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of exploding or vanishing gradients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933" y="1600201"/>
            <a:ext cx="8686804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an RNN trained on long sequences (</a:t>
            </a:r>
            <a:r>
              <a:rPr lang="en-US" sz="2400" i="1" dirty="0" smtClean="0"/>
              <a:t>e.g. </a:t>
            </a:r>
            <a:r>
              <a:rPr lang="en-US" sz="2400" dirty="0" smtClean="0"/>
              <a:t>100 time steps) the gradients can easily explode or vanish.</a:t>
            </a:r>
          </a:p>
          <a:p>
            <a:pPr lvl="1"/>
            <a:r>
              <a:rPr lang="en-US" sz="2400" dirty="0" smtClean="0"/>
              <a:t>We can avoid this by initializing the weights very carefully.</a:t>
            </a:r>
          </a:p>
          <a:p>
            <a:r>
              <a:rPr lang="en-US" sz="2400" dirty="0" smtClean="0"/>
              <a:t>Even with good initial weights, its very hard to detect that the current target output depends on an input from many time-steps ago.</a:t>
            </a:r>
          </a:p>
          <a:p>
            <a:pPr lvl="1"/>
            <a:r>
              <a:rPr lang="en-US" sz="2400" dirty="0" smtClean="0"/>
              <a:t>So RNNs have difficulty dealing with long-range dependencies.</a:t>
            </a:r>
          </a:p>
        </p:txBody>
      </p:sp>
    </p:spTree>
    <p:extLst>
      <p:ext uri="{BB962C8B-B14F-4D97-AF65-F5344CB8AC3E}">
        <p14:creationId xmlns:p14="http://schemas.microsoft.com/office/powerpoint/2010/main" val="743655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Short Term Memory (LSTM)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667" y="1417639"/>
            <a:ext cx="4038600" cy="4525963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/>
                <a:cs typeface="Arial"/>
              </a:rPr>
              <a:t>Hochreiter</a:t>
            </a:r>
            <a:r>
              <a:rPr lang="en-US" sz="2400" dirty="0" smtClean="0">
                <a:latin typeface="Arial"/>
                <a:cs typeface="Arial"/>
              </a:rPr>
              <a:t> &amp; </a:t>
            </a:r>
            <a:r>
              <a:rPr lang="en-US" sz="2400" dirty="0" err="1" smtClean="0">
                <a:latin typeface="Arial"/>
                <a:cs typeface="Arial"/>
              </a:rPr>
              <a:t>Schmidhuber</a:t>
            </a:r>
            <a:r>
              <a:rPr lang="en-US" sz="2400" dirty="0" smtClean="0">
                <a:latin typeface="Arial"/>
                <a:cs typeface="Arial"/>
              </a:rPr>
              <a:t> (1997) solved the problem of getting an RNN to remember things for a long time (like hundreds of time steps). </a:t>
            </a:r>
          </a:p>
          <a:p>
            <a:r>
              <a:rPr lang="en-US" sz="2400" dirty="0" smtClean="0">
                <a:latin typeface="Arial"/>
                <a:cs typeface="Arial"/>
              </a:rPr>
              <a:t>They designed a memory cell using logistic and linear units with multiplicative interactions.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1400" y="1443040"/>
            <a:ext cx="4038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/>
                <a:cs typeface="Arial"/>
              </a:rPr>
              <a:t>Information gets into the cell whenever its </a:t>
            </a:r>
            <a:r>
              <a:rPr lang="en-US" sz="2400" dirty="0" smtClean="0">
                <a:latin typeface="Arial"/>
                <a:cs typeface="Arial"/>
              </a:rPr>
              <a:t>“write” </a:t>
            </a:r>
            <a:r>
              <a:rPr lang="en-US" sz="2400" dirty="0">
                <a:latin typeface="Arial"/>
                <a:cs typeface="Arial"/>
              </a:rPr>
              <a:t>gate is </a:t>
            </a:r>
            <a:r>
              <a:rPr lang="en-US" sz="2400" dirty="0" smtClean="0">
                <a:latin typeface="Arial"/>
                <a:cs typeface="Arial"/>
              </a:rPr>
              <a:t>on.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The information stays in the cell so long as its “keep” gate is on.</a:t>
            </a:r>
          </a:p>
          <a:p>
            <a:r>
              <a:rPr lang="en-US" sz="2400" dirty="0" smtClean="0">
                <a:latin typeface="Arial"/>
                <a:cs typeface="Arial"/>
              </a:rPr>
              <a:t>Information can be read from the cell by turning on its “read” gate.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5700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88"/>
            <a:ext cx="8229600" cy="1143000"/>
          </a:xfrm>
        </p:spPr>
        <p:txBody>
          <a:bodyPr/>
          <a:lstStyle/>
          <a:p>
            <a:r>
              <a:rPr lang="en-US" dirty="0" smtClean="0"/>
              <a:t>Implementing a memory cell in a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186267" y="1261542"/>
            <a:ext cx="5198533" cy="5257799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"/>
                <a:cs typeface="Arial"/>
              </a:rPr>
              <a:t>T</a:t>
            </a:r>
            <a:r>
              <a:rPr lang="en-US" sz="2400" dirty="0" smtClean="0">
                <a:latin typeface="Arial"/>
                <a:cs typeface="Arial"/>
              </a:rPr>
              <a:t>o preserve information for a long time in the activities of an RNN, we use a circuit that implements an analog memory cell.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A linear unit that has a self-link with a weight of 1 will maintain its state.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Information is stored in the cell by activating its write gate. 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Information is retrieved by activating the read gate.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We can </a:t>
            </a:r>
            <a:r>
              <a:rPr lang="en-US" sz="2400" dirty="0" err="1" smtClean="0">
                <a:latin typeface="Arial"/>
                <a:cs typeface="Arial"/>
              </a:rPr>
              <a:t>backpropagate</a:t>
            </a:r>
            <a:r>
              <a:rPr lang="en-US" sz="2400" dirty="0" smtClean="0">
                <a:latin typeface="Arial"/>
                <a:cs typeface="Arial"/>
              </a:rPr>
              <a:t> through this circuit because logistic units have nice derivatives.</a:t>
            </a:r>
          </a:p>
          <a:p>
            <a:pPr lvl="1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637859" y="2889945"/>
            <a:ext cx="880534" cy="110631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5" idx="3"/>
          </p:cNvCxnSpPr>
          <p:nvPr/>
        </p:nvCxnSpPr>
        <p:spPr>
          <a:xfrm flipV="1">
            <a:off x="6326578" y="3834239"/>
            <a:ext cx="440235" cy="1245749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5"/>
          </p:cNvCxnSpPr>
          <p:nvPr/>
        </p:nvCxnSpPr>
        <p:spPr>
          <a:xfrm>
            <a:off x="7389445" y="3834239"/>
            <a:ext cx="382951" cy="1245749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89442" y="5080003"/>
            <a:ext cx="1517484" cy="707886"/>
          </a:xfrm>
          <a:prstGeom prst="rect">
            <a:avLst/>
          </a:prstGeom>
          <a:solidFill>
            <a:srgbClr val="EEECE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o</a:t>
            </a:r>
            <a:r>
              <a:rPr lang="en-US" sz="2000" dirty="0" smtClean="0">
                <a:latin typeface="Arial"/>
                <a:cs typeface="Arial"/>
              </a:rPr>
              <a:t>utput to rest of RNN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1351" y="5102584"/>
            <a:ext cx="1517484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i</a:t>
            </a:r>
            <a:r>
              <a:rPr lang="en-US" sz="2000" dirty="0" smtClean="0">
                <a:latin typeface="Arial"/>
                <a:cs typeface="Arial"/>
              </a:rPr>
              <a:t>nput from rest of RNN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041185" y="3736601"/>
            <a:ext cx="880534" cy="110631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58341" y="3733782"/>
            <a:ext cx="880534" cy="110631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149156" y="3794641"/>
            <a:ext cx="1028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read gate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66423" y="3768451"/>
            <a:ext cx="874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write gate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637862" y="987807"/>
            <a:ext cx="880534" cy="110631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724613" y="1023275"/>
            <a:ext cx="1185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keep gate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24" name="Curved Connector 23"/>
          <p:cNvCxnSpPr>
            <a:stCxn id="5" idx="2"/>
            <a:endCxn id="5" idx="6"/>
          </p:cNvCxnSpPr>
          <p:nvPr/>
        </p:nvCxnSpPr>
        <p:spPr>
          <a:xfrm rot="10800000" flipH="1">
            <a:off x="6637859" y="3443099"/>
            <a:ext cx="880534" cy="16933"/>
          </a:xfrm>
          <a:prstGeom prst="curvedConnector5">
            <a:avLst>
              <a:gd name="adj1" fmla="val -25962"/>
              <a:gd name="adj2" fmla="val 5066661"/>
              <a:gd name="adj3" fmla="val 125962"/>
            </a:avLst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6963863" y="2336802"/>
            <a:ext cx="237067" cy="278268"/>
          </a:xfrm>
          <a:prstGeom prst="triangle">
            <a:avLst/>
          </a:prstGeom>
          <a:solidFill>
            <a:schemeClr val="tx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4072946">
            <a:off x="7568174" y="4378644"/>
            <a:ext cx="282504" cy="200666"/>
          </a:xfrm>
          <a:prstGeom prst="triangle">
            <a:avLst/>
          </a:prstGeom>
          <a:solidFill>
            <a:schemeClr val="tx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7544066">
            <a:off x="6259758" y="4380828"/>
            <a:ext cx="328944" cy="211251"/>
          </a:xfrm>
          <a:prstGeom prst="triangle">
            <a:avLst/>
          </a:prstGeom>
          <a:solidFill>
            <a:schemeClr val="tx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0" idx="0"/>
            <a:endCxn id="14" idx="2"/>
          </p:cNvCxnSpPr>
          <p:nvPr/>
        </p:nvCxnSpPr>
        <p:spPr>
          <a:xfrm flipV="1">
            <a:off x="7802379" y="4289757"/>
            <a:ext cx="238809" cy="13885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6"/>
            <a:endCxn id="31" idx="0"/>
          </p:cNvCxnSpPr>
          <p:nvPr/>
        </p:nvCxnSpPr>
        <p:spPr>
          <a:xfrm>
            <a:off x="6038875" y="4286936"/>
            <a:ext cx="287700" cy="14584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9" idx="0"/>
            <a:endCxn id="21" idx="4"/>
          </p:cNvCxnSpPr>
          <p:nvPr/>
        </p:nvCxnSpPr>
        <p:spPr>
          <a:xfrm flipH="1" flipV="1">
            <a:off x="7078132" y="2094118"/>
            <a:ext cx="4265" cy="2426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87589" y="3150959"/>
            <a:ext cx="93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1.73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48" name="Straight Arrow Connector 47"/>
          <p:cNvCxnSpPr>
            <a:endCxn id="21" idx="2"/>
          </p:cNvCxnSpPr>
          <p:nvPr/>
        </p:nvCxnSpPr>
        <p:spPr>
          <a:xfrm>
            <a:off x="5774270" y="1540961"/>
            <a:ext cx="863595" cy="0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5" idx="0"/>
          </p:cNvCxnSpPr>
          <p:nvPr/>
        </p:nvCxnSpPr>
        <p:spPr>
          <a:xfrm>
            <a:off x="5598608" y="2615068"/>
            <a:ext cx="0" cy="1118712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4" idx="0"/>
          </p:cNvCxnSpPr>
          <p:nvPr/>
        </p:nvCxnSpPr>
        <p:spPr>
          <a:xfrm>
            <a:off x="8481452" y="2649739"/>
            <a:ext cx="0" cy="1086860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77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5" grpId="0" animBg="1"/>
      <p:bldP spid="19" grpId="0"/>
      <p:bldP spid="20" grpId="0"/>
      <p:bldP spid="21" grpId="0" animBg="1"/>
      <p:bldP spid="22" grpId="0"/>
      <p:bldP spid="29" grpId="0" animBg="1"/>
      <p:bldP spid="30" grpId="0" animBg="1"/>
      <p:bldP spid="31" grpId="0" animBg="1"/>
      <p:bldP spid="4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LSTM in Gory Detail</a:t>
            </a:r>
            <a:br>
              <a:rPr lang="en-US" dirty="0" smtClean="0"/>
            </a:br>
            <a:r>
              <a:rPr lang="en-US" sz="1600" dirty="0" smtClean="0"/>
              <a:t>(note: all of the names have been changed to protect the innocent)</a:t>
            </a:r>
            <a:endParaRPr lang="en-US" sz="1600" dirty="0"/>
          </a:p>
        </p:txBody>
      </p:sp>
      <p:pic>
        <p:nvPicPr>
          <p:cNvPr id="7" name="Picture 6" descr="ls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85" y="1417639"/>
            <a:ext cx="5824449" cy="3527795"/>
          </a:xfrm>
          <a:prstGeom prst="rect">
            <a:avLst/>
          </a:prstGeom>
        </p:spPr>
      </p:pic>
      <p:pic>
        <p:nvPicPr>
          <p:cNvPr id="8" name="Picture 7" descr="lstm_eq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540" y="4945434"/>
            <a:ext cx="3396810" cy="177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2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867"/>
            <a:ext cx="8229600" cy="1143000"/>
          </a:xfrm>
        </p:spPr>
        <p:txBody>
          <a:bodyPr/>
          <a:lstStyle/>
          <a:p>
            <a:r>
              <a:rPr lang="en-US" dirty="0" err="1" smtClean="0"/>
              <a:t>Backpropagation</a:t>
            </a:r>
            <a:r>
              <a:rPr lang="en-US" dirty="0" smtClean="0"/>
              <a:t> through a memory cell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79715" y="2912520"/>
            <a:ext cx="880534" cy="110631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5" idx="3"/>
          </p:cNvCxnSpPr>
          <p:nvPr/>
        </p:nvCxnSpPr>
        <p:spPr>
          <a:xfrm flipV="1">
            <a:off x="7308666" y="3856815"/>
            <a:ext cx="0" cy="1516696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5"/>
          </p:cNvCxnSpPr>
          <p:nvPr/>
        </p:nvCxnSpPr>
        <p:spPr>
          <a:xfrm>
            <a:off x="7931298" y="3856815"/>
            <a:ext cx="0" cy="1516696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170294" y="3936978"/>
            <a:ext cx="880534" cy="110631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25127" y="3959559"/>
            <a:ext cx="880534" cy="110631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259215" y="3910352"/>
            <a:ext cx="1028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r</a:t>
            </a:r>
            <a:r>
              <a:rPr lang="en-US" sz="2000" dirty="0" smtClean="0">
                <a:latin typeface="Arial"/>
                <a:cs typeface="Arial"/>
              </a:rPr>
              <a:t>ead </a:t>
            </a:r>
          </a:p>
          <a:p>
            <a:r>
              <a:rPr lang="en-US" sz="2000" dirty="0">
                <a:latin typeface="Arial"/>
                <a:cs typeface="Arial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88762" y="3943428"/>
            <a:ext cx="727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w</a:t>
            </a:r>
            <a:r>
              <a:rPr lang="en-US" sz="2000" dirty="0" smtClean="0">
                <a:latin typeface="Arial"/>
                <a:cs typeface="Arial"/>
              </a:rPr>
              <a:t>rite   0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88016" y="1868323"/>
            <a:ext cx="880534" cy="110631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74765" y="1903791"/>
            <a:ext cx="793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k</a:t>
            </a:r>
            <a:r>
              <a:rPr lang="en-US" sz="2000" dirty="0" smtClean="0">
                <a:latin typeface="Arial"/>
                <a:cs typeface="Arial"/>
              </a:rPr>
              <a:t>eep 1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5" name="Isosceles Triangle 14"/>
          <p:cNvSpPr/>
          <p:nvPr/>
        </p:nvSpPr>
        <p:spPr>
          <a:xfrm>
            <a:off x="5914017" y="3194739"/>
            <a:ext cx="237067" cy="278268"/>
          </a:xfrm>
          <a:prstGeom prst="triangle">
            <a:avLst/>
          </a:prstGeom>
          <a:solidFill>
            <a:schemeClr val="tx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7906830" y="4401222"/>
            <a:ext cx="282504" cy="200666"/>
          </a:xfrm>
          <a:prstGeom prst="triangle">
            <a:avLst/>
          </a:prstGeom>
          <a:solidFill>
            <a:schemeClr val="tx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16200000">
            <a:off x="7030214" y="4403405"/>
            <a:ext cx="328944" cy="211251"/>
          </a:xfrm>
          <a:prstGeom prst="triangle">
            <a:avLst/>
          </a:prstGeom>
          <a:solidFill>
            <a:schemeClr val="tx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5" idx="0"/>
            <a:endCxn id="12" idx="4"/>
          </p:cNvCxnSpPr>
          <p:nvPr/>
        </p:nvCxnSpPr>
        <p:spPr>
          <a:xfrm flipH="1" flipV="1">
            <a:off x="6028286" y="2974633"/>
            <a:ext cx="4265" cy="22010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29448" y="3196120"/>
            <a:ext cx="70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1.7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22" name="Straight Arrow Connector 21"/>
          <p:cNvCxnSpPr>
            <a:endCxn id="12" idx="0"/>
          </p:cNvCxnSpPr>
          <p:nvPr/>
        </p:nvCxnSpPr>
        <p:spPr>
          <a:xfrm flipH="1">
            <a:off x="6028286" y="1196637"/>
            <a:ext cx="4265" cy="671687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4"/>
          </p:cNvCxnSpPr>
          <p:nvPr/>
        </p:nvCxnSpPr>
        <p:spPr>
          <a:xfrm flipV="1">
            <a:off x="6665394" y="5065870"/>
            <a:ext cx="0" cy="623732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097912" y="2935103"/>
            <a:ext cx="880534" cy="110631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9" idx="3"/>
          </p:cNvCxnSpPr>
          <p:nvPr/>
        </p:nvCxnSpPr>
        <p:spPr>
          <a:xfrm flipV="1">
            <a:off x="4226863" y="3879396"/>
            <a:ext cx="0" cy="1516696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5"/>
          </p:cNvCxnSpPr>
          <p:nvPr/>
        </p:nvCxnSpPr>
        <p:spPr>
          <a:xfrm>
            <a:off x="4849495" y="3879396"/>
            <a:ext cx="0" cy="1516696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071558" y="3959559"/>
            <a:ext cx="880534" cy="110631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126391" y="3982141"/>
            <a:ext cx="880534" cy="110631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143546" y="3932933"/>
            <a:ext cx="1028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r</a:t>
            </a:r>
            <a:r>
              <a:rPr lang="en-US" sz="2000" dirty="0" smtClean="0">
                <a:latin typeface="Arial"/>
                <a:cs typeface="Arial"/>
              </a:rPr>
              <a:t>ead </a:t>
            </a:r>
          </a:p>
          <a:p>
            <a:r>
              <a:rPr lang="en-US" sz="2000" dirty="0" smtClean="0">
                <a:latin typeface="Arial"/>
                <a:cs typeface="Arial"/>
              </a:rPr>
              <a:t>0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90026" y="3966009"/>
            <a:ext cx="727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w</a:t>
            </a:r>
            <a:r>
              <a:rPr lang="en-US" sz="2000" dirty="0" smtClean="0">
                <a:latin typeface="Arial"/>
                <a:cs typeface="Arial"/>
              </a:rPr>
              <a:t>rite   0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6" name="Isosceles Triangle 45"/>
          <p:cNvSpPr/>
          <p:nvPr/>
        </p:nvSpPr>
        <p:spPr>
          <a:xfrm rot="5400000">
            <a:off x="4825027" y="4423803"/>
            <a:ext cx="282504" cy="200666"/>
          </a:xfrm>
          <a:prstGeom prst="triangle">
            <a:avLst/>
          </a:prstGeom>
          <a:solidFill>
            <a:schemeClr val="tx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 rot="16200000">
            <a:off x="3948411" y="4425987"/>
            <a:ext cx="328944" cy="211251"/>
          </a:xfrm>
          <a:prstGeom prst="triangle">
            <a:avLst/>
          </a:prstGeom>
          <a:solidFill>
            <a:schemeClr val="tx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147645" y="3196121"/>
            <a:ext cx="70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1.7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51" name="Straight Arrow Connector 50"/>
          <p:cNvCxnSpPr>
            <a:endCxn id="43" idx="4"/>
          </p:cNvCxnSpPr>
          <p:nvPr/>
        </p:nvCxnSpPr>
        <p:spPr>
          <a:xfrm flipV="1">
            <a:off x="3566658" y="5088451"/>
            <a:ext cx="0" cy="623732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66908" y="2935107"/>
            <a:ext cx="880534" cy="110631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endCxn id="53" idx="3"/>
          </p:cNvCxnSpPr>
          <p:nvPr/>
        </p:nvCxnSpPr>
        <p:spPr>
          <a:xfrm flipV="1">
            <a:off x="1195859" y="3879400"/>
            <a:ext cx="0" cy="1516696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3" idx="5"/>
          </p:cNvCxnSpPr>
          <p:nvPr/>
        </p:nvCxnSpPr>
        <p:spPr>
          <a:xfrm>
            <a:off x="1818491" y="3879400"/>
            <a:ext cx="0" cy="1516696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040554" y="3959563"/>
            <a:ext cx="880534" cy="110631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5387" y="3982145"/>
            <a:ext cx="880534" cy="110631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112542" y="3932937"/>
            <a:ext cx="1028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r</a:t>
            </a:r>
            <a:r>
              <a:rPr lang="en-US" sz="2000" dirty="0" smtClean="0">
                <a:latin typeface="Arial"/>
                <a:cs typeface="Arial"/>
              </a:rPr>
              <a:t>ead </a:t>
            </a:r>
          </a:p>
          <a:p>
            <a:r>
              <a:rPr lang="en-US" sz="2000" dirty="0" smtClean="0">
                <a:latin typeface="Arial"/>
                <a:cs typeface="Arial"/>
              </a:rPr>
              <a:t>0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9022" y="3966013"/>
            <a:ext cx="727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w</a:t>
            </a:r>
            <a:r>
              <a:rPr lang="en-US" sz="2000" dirty="0" smtClean="0">
                <a:latin typeface="Arial"/>
                <a:cs typeface="Arial"/>
              </a:rPr>
              <a:t>rite   1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60" name="Isosceles Triangle 59"/>
          <p:cNvSpPr/>
          <p:nvPr/>
        </p:nvSpPr>
        <p:spPr>
          <a:xfrm rot="5400000">
            <a:off x="1794023" y="4423807"/>
            <a:ext cx="282504" cy="200666"/>
          </a:xfrm>
          <a:prstGeom prst="triangle">
            <a:avLst/>
          </a:prstGeom>
          <a:solidFill>
            <a:schemeClr val="tx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 rot="16200000">
            <a:off x="917407" y="4425991"/>
            <a:ext cx="328944" cy="211251"/>
          </a:xfrm>
          <a:prstGeom prst="triangle">
            <a:avLst/>
          </a:prstGeom>
          <a:solidFill>
            <a:schemeClr val="tx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16638" y="3196121"/>
            <a:ext cx="718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1.7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63" name="Straight Arrow Connector 62"/>
          <p:cNvCxnSpPr>
            <a:endCxn id="57" idx="4"/>
          </p:cNvCxnSpPr>
          <p:nvPr/>
        </p:nvCxnSpPr>
        <p:spPr>
          <a:xfrm flipV="1">
            <a:off x="535654" y="5088455"/>
            <a:ext cx="0" cy="623732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618907" y="5363541"/>
            <a:ext cx="93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1.7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57372" y="5408696"/>
            <a:ext cx="93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1.7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78" name="Straight Arrow Connector 77"/>
          <p:cNvCxnSpPr>
            <a:endCxn id="53" idx="2"/>
          </p:cNvCxnSpPr>
          <p:nvPr/>
        </p:nvCxnSpPr>
        <p:spPr>
          <a:xfrm flipV="1">
            <a:off x="-270931" y="3488263"/>
            <a:ext cx="1337839" cy="16965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3" idx="6"/>
            <a:endCxn id="50" idx="1"/>
          </p:cNvCxnSpPr>
          <p:nvPr/>
        </p:nvCxnSpPr>
        <p:spPr>
          <a:xfrm flipV="1">
            <a:off x="1947442" y="3396176"/>
            <a:ext cx="2200203" cy="92087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9" idx="6"/>
            <a:endCxn id="5" idx="2"/>
          </p:cNvCxnSpPr>
          <p:nvPr/>
        </p:nvCxnSpPr>
        <p:spPr>
          <a:xfrm flipV="1">
            <a:off x="4978449" y="3465676"/>
            <a:ext cx="2201269" cy="22581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" idx="6"/>
          </p:cNvCxnSpPr>
          <p:nvPr/>
        </p:nvCxnSpPr>
        <p:spPr>
          <a:xfrm flipV="1">
            <a:off x="8060249" y="3445895"/>
            <a:ext cx="1246962" cy="19783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2506213" y="1868327"/>
            <a:ext cx="880534" cy="110631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2592962" y="1903795"/>
            <a:ext cx="793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k</a:t>
            </a:r>
            <a:r>
              <a:rPr lang="en-US" sz="2000" dirty="0" smtClean="0">
                <a:latin typeface="Arial"/>
                <a:cs typeface="Arial"/>
              </a:rPr>
              <a:t>eep 1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96" name="Isosceles Triangle 95"/>
          <p:cNvSpPr/>
          <p:nvPr/>
        </p:nvSpPr>
        <p:spPr>
          <a:xfrm>
            <a:off x="2832214" y="3194743"/>
            <a:ext cx="237067" cy="278268"/>
          </a:xfrm>
          <a:prstGeom prst="triangle">
            <a:avLst/>
          </a:prstGeom>
          <a:solidFill>
            <a:schemeClr val="tx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/>
          <p:nvPr/>
        </p:nvCxnSpPr>
        <p:spPr>
          <a:xfrm flipH="1" flipV="1">
            <a:off x="2946483" y="2974638"/>
            <a:ext cx="4265" cy="2426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946480" y="1196636"/>
            <a:ext cx="0" cy="671691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8212634" y="1868327"/>
            <a:ext cx="880534" cy="110631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8299383" y="1903795"/>
            <a:ext cx="844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k</a:t>
            </a:r>
            <a:r>
              <a:rPr lang="en-US" sz="2000" dirty="0" smtClean="0">
                <a:latin typeface="Arial"/>
                <a:cs typeface="Arial"/>
              </a:rPr>
              <a:t>eep 0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01" name="Isosceles Triangle 100"/>
          <p:cNvSpPr/>
          <p:nvPr/>
        </p:nvSpPr>
        <p:spPr>
          <a:xfrm>
            <a:off x="8538635" y="3172167"/>
            <a:ext cx="237067" cy="278268"/>
          </a:xfrm>
          <a:prstGeom prst="triangle">
            <a:avLst/>
          </a:prstGeom>
          <a:solidFill>
            <a:schemeClr val="tx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stCxn id="101" idx="0"/>
            <a:endCxn id="99" idx="4"/>
          </p:cNvCxnSpPr>
          <p:nvPr/>
        </p:nvCxnSpPr>
        <p:spPr>
          <a:xfrm flipH="1" flipV="1">
            <a:off x="8652904" y="2974638"/>
            <a:ext cx="4265" cy="19752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99" idx="0"/>
          </p:cNvCxnSpPr>
          <p:nvPr/>
        </p:nvCxnSpPr>
        <p:spPr>
          <a:xfrm flipH="1">
            <a:off x="8652904" y="1196636"/>
            <a:ext cx="4265" cy="671691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91304" y="1858142"/>
            <a:ext cx="880534" cy="110631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78053" y="1893609"/>
            <a:ext cx="787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k</a:t>
            </a:r>
            <a:r>
              <a:rPr lang="en-US" sz="2000" dirty="0" smtClean="0">
                <a:latin typeface="Arial"/>
                <a:cs typeface="Arial"/>
              </a:rPr>
              <a:t>eep 0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06" name="Isosceles Triangle 105"/>
          <p:cNvSpPr/>
          <p:nvPr/>
        </p:nvSpPr>
        <p:spPr>
          <a:xfrm>
            <a:off x="417305" y="3207135"/>
            <a:ext cx="237067" cy="278268"/>
          </a:xfrm>
          <a:prstGeom prst="triangle">
            <a:avLst/>
          </a:prstGeom>
          <a:solidFill>
            <a:schemeClr val="tx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>
            <a:stCxn id="106" idx="0"/>
            <a:endCxn id="104" idx="4"/>
          </p:cNvCxnSpPr>
          <p:nvPr/>
        </p:nvCxnSpPr>
        <p:spPr>
          <a:xfrm flipH="1" flipV="1">
            <a:off x="531574" y="2964451"/>
            <a:ext cx="4265" cy="2426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04" idx="0"/>
          </p:cNvCxnSpPr>
          <p:nvPr/>
        </p:nvCxnSpPr>
        <p:spPr>
          <a:xfrm flipH="1">
            <a:off x="531574" y="1196637"/>
            <a:ext cx="4265" cy="661505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013268" y="5626093"/>
            <a:ext cx="1756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</a:t>
            </a:r>
            <a:r>
              <a:rPr lang="en-US" sz="2000" dirty="0" smtClean="0">
                <a:solidFill>
                  <a:srgbClr val="FF0000"/>
                </a:solidFill>
              </a:rPr>
              <a:t>ime </a:t>
            </a:r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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Learning: Recurrent Nets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0E98-269E-334A-9F2C-70180D6616E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8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11" grpId="0"/>
      <p:bldP spid="12" grpId="0" animBg="1"/>
      <p:bldP spid="13" grpId="0"/>
      <p:bldP spid="15" grpId="0" animBg="1"/>
      <p:bldP spid="16" grpId="0" animBg="1"/>
      <p:bldP spid="17" grpId="0" animBg="1"/>
      <p:bldP spid="21" grpId="0"/>
      <p:bldP spid="39" grpId="0" animBg="1"/>
      <p:bldP spid="42" grpId="0" animBg="1"/>
      <p:bldP spid="43" grpId="0" animBg="1"/>
      <p:bldP spid="44" grpId="0"/>
      <p:bldP spid="45" grpId="0"/>
      <p:bldP spid="46" grpId="0" animBg="1"/>
      <p:bldP spid="47" grpId="0" animBg="1"/>
      <p:bldP spid="50" grpId="0"/>
      <p:bldP spid="74" grpId="0"/>
      <p:bldP spid="94" grpId="0" animBg="1"/>
      <p:bldP spid="95" grpId="0"/>
      <p:bldP spid="96" grpId="0" animBg="1"/>
      <p:bldP spid="99" grpId="0" animBg="1"/>
      <p:bldP spid="100" grpId="0"/>
      <p:bldP spid="10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cursive handwriting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is a natural task for an RNN.</a:t>
            </a:r>
          </a:p>
          <a:p>
            <a:r>
              <a:rPr lang="en-US" sz="2400" dirty="0" smtClean="0"/>
              <a:t>The input is a sequence of (</a:t>
            </a:r>
            <a:r>
              <a:rPr lang="en-US" sz="2400" dirty="0" err="1" smtClean="0"/>
              <a:t>x,y,p</a:t>
            </a:r>
            <a:r>
              <a:rPr lang="en-US" sz="2400" dirty="0" smtClean="0"/>
              <a:t>) coordinates of the tip of the pen, where p indicates whether the pen is up or down.</a:t>
            </a:r>
          </a:p>
          <a:p>
            <a:r>
              <a:rPr lang="en-US" sz="2400" dirty="0" smtClean="0"/>
              <a:t>The output is a sequence of characters.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Graves &amp; </a:t>
            </a:r>
            <a:r>
              <a:rPr lang="en-US" sz="2400" dirty="0" err="1" smtClean="0"/>
              <a:t>Schmidhuber</a:t>
            </a:r>
            <a:r>
              <a:rPr lang="en-US" sz="2400" dirty="0" smtClean="0"/>
              <a:t> (2009) showed that RNNs with LSTM are currently the best systems for reading cursive writing.</a:t>
            </a:r>
          </a:p>
          <a:p>
            <a:pPr lvl="1"/>
            <a:r>
              <a:rPr lang="en-US" sz="2400" dirty="0" smtClean="0"/>
              <a:t>They used a sequence of small images as input rather than pen coordinates.</a:t>
            </a:r>
          </a:p>
        </p:txBody>
      </p:sp>
    </p:spTree>
    <p:extLst>
      <p:ext uri="{BB962C8B-B14F-4D97-AF65-F5344CB8AC3E}">
        <p14:creationId xmlns:p14="http://schemas.microsoft.com/office/powerpoint/2010/main" val="318902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demonstration of online handwriting recognition by an RNN with Long Short Term Memory </a:t>
            </a:r>
            <a:r>
              <a:rPr lang="en-US" sz="2400" dirty="0" smtClean="0">
                <a:solidFill>
                  <a:schemeClr val="tx1"/>
                </a:solidFill>
              </a:rPr>
              <a:t>(from Alex Graves)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939801"/>
            <a:ext cx="8974667" cy="5359399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movie that follows shows several different things: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Row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1:  </a:t>
            </a:r>
            <a:r>
              <a:rPr lang="en-US" sz="2400" dirty="0" smtClean="0"/>
              <a:t>This shows when the characters are recognized.</a:t>
            </a:r>
          </a:p>
          <a:p>
            <a:pPr lvl="1"/>
            <a:r>
              <a:rPr lang="en-US" sz="2400" dirty="0" smtClean="0"/>
              <a:t>It never revises its output, so difficult decisions are delayed.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Row 2:  </a:t>
            </a:r>
            <a:r>
              <a:rPr lang="en-US" sz="2400" dirty="0" smtClean="0"/>
              <a:t>This shows the states of a subset of the memory cells.</a:t>
            </a:r>
          </a:p>
          <a:p>
            <a:pPr lvl="1"/>
            <a:r>
              <a:rPr lang="en-US" sz="2400" dirty="0" smtClean="0"/>
              <a:t>Notice how they get reset when it recognizes a character.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Row 3:  </a:t>
            </a:r>
            <a:r>
              <a:rPr lang="en-US" sz="2400" dirty="0" smtClean="0"/>
              <a:t>This shows the writing. The net sees the x and y coordinates.</a:t>
            </a:r>
          </a:p>
          <a:p>
            <a:pPr lvl="1"/>
            <a:r>
              <a:rPr lang="en-US" sz="2400" dirty="0" smtClean="0"/>
              <a:t>Optical input actually works better than pen coordinates.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Row 4:  </a:t>
            </a:r>
            <a:r>
              <a:rPr lang="en-US" sz="2400" dirty="0" smtClean="0"/>
              <a:t>This shows the gradient </a:t>
            </a:r>
            <a:r>
              <a:rPr lang="en-US" sz="2400" dirty="0" err="1" smtClean="0"/>
              <a:t>backpropagated</a:t>
            </a:r>
            <a:r>
              <a:rPr lang="en-US" sz="2400" dirty="0" smtClean="0"/>
              <a:t> all the way to the x and y inputs from the currently most active character.</a:t>
            </a:r>
          </a:p>
          <a:p>
            <a:pPr lvl="1"/>
            <a:r>
              <a:rPr lang="en-US" sz="2400" dirty="0" smtClean="0"/>
              <a:t>This lets you see which bits of the data are influencing the decision.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453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YouTube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04561" y="2921169"/>
            <a:ext cx="6550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www.youtube.com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watch?v</a:t>
            </a:r>
            <a:r>
              <a:rPr lang="en-US" dirty="0">
                <a:hlinkClick r:id="rId2"/>
              </a:rPr>
              <a:t>=</a:t>
            </a:r>
            <a:r>
              <a:rPr lang="en-US" dirty="0" err="1">
                <a:hlinkClick r:id="rId2"/>
              </a:rPr>
              <a:t>mLxsbWAYIpw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6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sz="3600"/>
              <a:t>Mapping Time into Space</a:t>
            </a:r>
            <a:endParaRPr lang="en-US"/>
          </a:p>
        </p:txBody>
      </p:sp>
      <p:sp>
        <p:nvSpPr>
          <p:cNvPr id="271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079500"/>
            <a:ext cx="8610600" cy="53340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2800" dirty="0"/>
              <a:t>Works for simple </a:t>
            </a:r>
            <a:r>
              <a:rPr lang="en-US" sz="2800" dirty="0" smtClean="0"/>
              <a:t>problems</a:t>
            </a:r>
            <a:endParaRPr lang="en-US" sz="2800" dirty="0"/>
          </a:p>
          <a:p>
            <a:r>
              <a:rPr lang="en-US" sz="2800" strike="sngStrike" dirty="0" smtClean="0"/>
              <a:t>Doesn’t </a:t>
            </a:r>
            <a:r>
              <a:rPr lang="en-US" sz="2800" strike="sngStrike" dirty="0"/>
              <a:t>work so well for arbitrary length items - e.g., sentences</a:t>
            </a:r>
            <a:r>
              <a:rPr lang="en-US" sz="2800" strike="sngStrike" dirty="0" smtClean="0"/>
              <a:t>.</a:t>
            </a:r>
            <a:endParaRPr lang="en-US" sz="2800" dirty="0"/>
          </a:p>
          <a:p>
            <a:r>
              <a:rPr lang="en-US" sz="2800" strike="sngStrike" dirty="0" smtClean="0"/>
              <a:t>Learning doesn’t transfer between locations in the input: there </a:t>
            </a:r>
            <a:r>
              <a:rPr lang="en-US" sz="2800" strike="sngStrike" dirty="0"/>
              <a:t>is no inherent similarity between A/1 and A/</a:t>
            </a:r>
            <a:r>
              <a:rPr lang="en-US" sz="2800" strike="sngStrike" dirty="0" smtClean="0"/>
              <a:t>2 </a:t>
            </a:r>
            <a:r>
              <a:rPr lang="en-US" sz="2800" dirty="0" smtClean="0"/>
              <a:t>(but could use shared weights).</a:t>
            </a:r>
          </a:p>
          <a:p>
            <a:r>
              <a:rPr lang="en-US" sz="2800" dirty="0" smtClean="0"/>
              <a:t>In fact, recent work (transformer networks) does exactly this: </a:t>
            </a:r>
          </a:p>
          <a:p>
            <a:pPr lvl="1"/>
            <a:r>
              <a:rPr lang="en-US" sz="2800" dirty="0" smtClean="0"/>
              <a:t>Uses identical networks over every location in the input (up to 256 locations!)</a:t>
            </a:r>
          </a:p>
          <a:p>
            <a:pPr lvl="1"/>
            <a:r>
              <a:rPr lang="en-US" sz="2800" dirty="0" smtClean="0"/>
              <a:t>The networks then interact via attention mechanisms: we talk about these later...</a:t>
            </a:r>
            <a:endParaRPr lang="en-US" sz="2800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Learning: Recurrent Nets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B0E-185D-FE44-94E5-3356BA3B1D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179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1761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865" y="838201"/>
            <a:ext cx="8517467" cy="55964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 model sequential data, we can</a:t>
            </a:r>
          </a:p>
          <a:p>
            <a:pPr lvl="1"/>
            <a:r>
              <a:rPr lang="en-US" sz="2400" dirty="0" smtClean="0"/>
              <a:t>Use input “buffering” to represent the sequence – mapping time into space, like </a:t>
            </a:r>
            <a:r>
              <a:rPr lang="en-US" sz="2400" dirty="0" err="1" smtClean="0"/>
              <a:t>NETTalk</a:t>
            </a:r>
            <a:endParaRPr lang="en-US" sz="2400" dirty="0" smtClean="0"/>
          </a:p>
          <a:p>
            <a:pPr lvl="1"/>
            <a:r>
              <a:rPr lang="en-US" sz="2400" dirty="0" smtClean="0"/>
              <a:t>Use </a:t>
            </a:r>
            <a:r>
              <a:rPr lang="en-US" sz="2400" i="1" dirty="0" smtClean="0"/>
              <a:t>recurrence</a:t>
            </a:r>
            <a:r>
              <a:rPr lang="en-US" sz="2400" dirty="0" smtClean="0"/>
              <a:t> in the network, mapping time into the state of the network</a:t>
            </a:r>
          </a:p>
          <a:p>
            <a:r>
              <a:rPr lang="en-US" sz="2400" dirty="0" smtClean="0"/>
              <a:t>Recurrence can be implemented by </a:t>
            </a:r>
            <a:r>
              <a:rPr lang="en-US" sz="2400" i="1" dirty="0" smtClean="0"/>
              <a:t>unrolling the network in time</a:t>
            </a:r>
            <a:r>
              <a:rPr lang="en-US" sz="2400" dirty="0" smtClean="0"/>
              <a:t> to turn a recurrent net into a </a:t>
            </a:r>
            <a:r>
              <a:rPr lang="en-US" sz="2400" dirty="0" err="1" smtClean="0"/>
              <a:t>feedforward</a:t>
            </a:r>
            <a:r>
              <a:rPr lang="en-US" sz="2400" dirty="0" smtClean="0"/>
              <a:t> one.</a:t>
            </a:r>
          </a:p>
          <a:p>
            <a:pPr lvl="1"/>
            <a:r>
              <a:rPr lang="en-US" sz="2400" dirty="0" smtClean="0"/>
              <a:t>Early versions (Jordan and Elman) use simple architectures and unrolled one time step</a:t>
            </a:r>
          </a:p>
          <a:p>
            <a:pPr lvl="1"/>
            <a:r>
              <a:rPr lang="en-US" sz="2400" dirty="0" smtClean="0"/>
              <a:t>We can envision the internal state space using PCA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0771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1761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865" y="838201"/>
            <a:ext cx="8517467" cy="55964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Networks like this can be used in multiple ways:</a:t>
            </a:r>
          </a:p>
          <a:p>
            <a:pPr lvl="1"/>
            <a:r>
              <a:rPr lang="en-US" sz="2400" dirty="0" smtClean="0"/>
              <a:t>To recognize a sequence</a:t>
            </a:r>
          </a:p>
          <a:p>
            <a:pPr lvl="1"/>
            <a:r>
              <a:rPr lang="en-US" sz="2400" dirty="0" smtClean="0"/>
              <a:t>To produce a sequence</a:t>
            </a:r>
          </a:p>
          <a:p>
            <a:pPr lvl="1"/>
            <a:r>
              <a:rPr lang="en-US" sz="2400" dirty="0" smtClean="0"/>
              <a:t>To transform a sequence into another domain</a:t>
            </a:r>
          </a:p>
          <a:p>
            <a:pPr lvl="1"/>
            <a:r>
              <a:rPr lang="en-US" sz="2400" dirty="0" smtClean="0"/>
              <a:t>To control a device – say, a robot</a:t>
            </a:r>
          </a:p>
          <a:p>
            <a:r>
              <a:rPr lang="en-US" sz="2400" dirty="0" smtClean="0"/>
              <a:t>LSTM units are a gadget that allows the network to “latch” a memory, and hold onto it relatively indefinitely</a:t>
            </a:r>
          </a:p>
          <a:p>
            <a:r>
              <a:rPr lang="en-US" sz="2400" dirty="0" smtClean="0"/>
              <a:t>LSTM units have revolutionized recurrent networks, allowing them to learn all sorts of </a:t>
            </a:r>
            <a:r>
              <a:rPr lang="en-US" sz="2400" smtClean="0"/>
              <a:t>interesting tasks</a:t>
            </a:r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4197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Autoregressive models try to predict what happens next, based on what happened in a few preceding time steps (2 steps, in the diagram). Why don’t we include connections from </a:t>
            </a:r>
            <a:r>
              <a:rPr lang="en-US" sz="2400" i="1" dirty="0" smtClean="0"/>
              <a:t>every</a:t>
            </a:r>
            <a:r>
              <a:rPr lang="en-US" sz="2400" dirty="0" smtClean="0"/>
              <a:t> preceding time step?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A) Because for every preceding time step we want to use, we need to learn some weights, which means for long sequences, we would be learning very many weights.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B) There’s basically no relevant information in previous time steps. That is, what happens next has very little to do with what happened a few time steps ago.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Learning: Recurrent Nets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B0E-185D-FE44-94E5-3356BA3B1D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7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Autoregressive models try to predict what happens next, based on what happened in a few preceding time steps (2 steps, in the diagram). Why don’t we include connections from </a:t>
            </a:r>
            <a:r>
              <a:rPr lang="en-US" sz="2400" i="1" dirty="0" smtClean="0"/>
              <a:t>every</a:t>
            </a:r>
            <a:r>
              <a:rPr lang="en-US" sz="2400" dirty="0" smtClean="0"/>
              <a:t> preceding time step?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A) Because for every preceding time step we want to use, we need to learn some weights, which means for long sequences, we would be learning very many weights.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B) There’s basically no relevant information in previous time steps. That is, what happens next has very little to do with what happened a few time steps ago.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Learning: Recurrent Nets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B0E-185D-FE44-94E5-3356BA3B1D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9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14241</TotalTime>
  <Words>5325</Words>
  <Application>Microsoft Macintosh PowerPoint</Application>
  <PresentationFormat>On-screen Show (4:3)</PresentationFormat>
  <Paragraphs>677</Paragraphs>
  <Slides>71</Slides>
  <Notes>32</Notes>
  <HiddenSlides>10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3" baseType="lpstr">
      <vt:lpstr>Office Theme</vt:lpstr>
      <vt:lpstr>Equation</vt:lpstr>
      <vt:lpstr>Modeling sequences  Gary Cottrell  With some slides borrowed from Geoff Hinton  See also: “The unreasonable effectiveness of recurrent networks” (Andrej Karpathy blog): http://karpathy.github.io/2015/05/21/rnn-effectiveness/</vt:lpstr>
      <vt:lpstr>The issue</vt:lpstr>
      <vt:lpstr>Mapping Time into Space</vt:lpstr>
      <vt:lpstr>Mapping Time into Space</vt:lpstr>
      <vt:lpstr>Mapping Time into Space</vt:lpstr>
      <vt:lpstr>Mapping Time into Space</vt:lpstr>
      <vt:lpstr>Mapping Time into Space</vt:lpstr>
      <vt:lpstr>Clicker Question</vt:lpstr>
      <vt:lpstr>Clicker Question</vt:lpstr>
      <vt:lpstr>Mapping Time into State</vt:lpstr>
      <vt:lpstr>Mapping Time into State</vt:lpstr>
      <vt:lpstr>Mapping Time into State</vt:lpstr>
      <vt:lpstr>Mapping Time into State</vt:lpstr>
      <vt:lpstr>Mapping Time into State</vt:lpstr>
      <vt:lpstr>Mapping Time into State</vt:lpstr>
      <vt:lpstr>Types of problems</vt:lpstr>
      <vt:lpstr>Getting targets when modeling sequences</vt:lpstr>
      <vt:lpstr>Finding Structure in Time (Elman, 1990)</vt:lpstr>
      <vt:lpstr>Finding Structure in Time</vt:lpstr>
      <vt:lpstr>Finding Structure in Time</vt:lpstr>
      <vt:lpstr>Finding Structure in Time: “sentences”</vt:lpstr>
      <vt:lpstr>Finding Structure in Time: “sentences”</vt:lpstr>
      <vt:lpstr>Finding Structure in Time: “sentences”</vt:lpstr>
      <vt:lpstr>PowerPoint Presentation</vt:lpstr>
      <vt:lpstr>This network demonstrated:</vt:lpstr>
      <vt:lpstr>Beyond memoryless models</vt:lpstr>
      <vt:lpstr>Linear Dynamical Systems (engineers love them!)</vt:lpstr>
      <vt:lpstr>Hidden Markov Models (computer scientists love them!)</vt:lpstr>
      <vt:lpstr>A fundamental limitation of HMMs</vt:lpstr>
      <vt:lpstr>Recurrent neural networks</vt:lpstr>
      <vt:lpstr>Do generative models need to be stochastic?</vt:lpstr>
      <vt:lpstr>Recurrent neural networks</vt:lpstr>
      <vt:lpstr>Recurrent neural networks</vt:lpstr>
      <vt:lpstr>Unrolling recurrent networks “A recurrent network is just a special case of a feedforward network” – Dave Rumelhart</vt:lpstr>
      <vt:lpstr>Backpropagation with weight constraints</vt:lpstr>
      <vt:lpstr>Backpropagation Through Time (BPTT)</vt:lpstr>
      <vt:lpstr>Initialization of Recurrent Networks</vt:lpstr>
      <vt:lpstr>Providing input to recurrent networks</vt:lpstr>
      <vt:lpstr>Teaching signals for recurrent networks</vt:lpstr>
      <vt:lpstr>Recurrent Network for Language Generation</vt:lpstr>
      <vt:lpstr>A good toy problem for a recurrent network</vt:lpstr>
      <vt:lpstr>Recurrent network for addition</vt:lpstr>
      <vt:lpstr>Recurrent network for addition</vt:lpstr>
      <vt:lpstr>Recurrent network for addition</vt:lpstr>
      <vt:lpstr>Recurrent network for addition:  The internal state space</vt:lpstr>
      <vt:lpstr>Combined subset training</vt:lpstr>
      <vt:lpstr>Recurrent network for addition</vt:lpstr>
      <vt:lpstr>The algorithm for binary addition</vt:lpstr>
      <vt:lpstr>A recurrent net for binary addition</vt:lpstr>
      <vt:lpstr>The connectivity of the network</vt:lpstr>
      <vt:lpstr>What the RNN Learns</vt:lpstr>
      <vt:lpstr>Clicker Question!</vt:lpstr>
      <vt:lpstr>Clicker Question!</vt:lpstr>
      <vt:lpstr>Clicker Question!</vt:lpstr>
      <vt:lpstr>Clicker Question!</vt:lpstr>
      <vt:lpstr>Clicker Question!</vt:lpstr>
      <vt:lpstr>Clicker Question!</vt:lpstr>
      <vt:lpstr>Clicker Question</vt:lpstr>
      <vt:lpstr>Clicker Question</vt:lpstr>
      <vt:lpstr>The backward pass is linear</vt:lpstr>
      <vt:lpstr>The problem of exploding or vanishing gradients</vt:lpstr>
      <vt:lpstr>The problem of exploding or vanishing gradients</vt:lpstr>
      <vt:lpstr>Long Short Term Memory (LSTM)</vt:lpstr>
      <vt:lpstr>Implementing a memory cell in a neural network</vt:lpstr>
      <vt:lpstr>LSTM in Gory Detail (note: all of the names have been changed to protect the innocent)</vt:lpstr>
      <vt:lpstr>Backpropagation through a memory cell</vt:lpstr>
      <vt:lpstr>Reading cursive handwriting</vt:lpstr>
      <vt:lpstr>A demonstration of online handwriting recognition by an RNN with Long Short Term Memory (from Alex Graves)</vt:lpstr>
      <vt:lpstr>YouTube</vt:lpstr>
      <vt:lpstr>Summary</vt:lpstr>
      <vt:lpstr>Summary</vt:lpstr>
    </vt:vector>
  </TitlesOfParts>
  <Company>University of Toronto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Hinton</dc:creator>
  <cp:lastModifiedBy>Gary Cottrell</cp:lastModifiedBy>
  <cp:revision>180</cp:revision>
  <dcterms:created xsi:type="dcterms:W3CDTF">2012-09-27T16:39:13Z</dcterms:created>
  <dcterms:modified xsi:type="dcterms:W3CDTF">2019-02-28T05:42:24Z</dcterms:modified>
</cp:coreProperties>
</file>