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93" r:id="rId11"/>
    <p:sldId id="292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94" r:id="rId27"/>
    <p:sldId id="286" r:id="rId28"/>
    <p:sldId id="287" r:id="rId29"/>
    <p:sldId id="288" r:id="rId30"/>
    <p:sldId id="289" r:id="rId31"/>
    <p:sldId id="290" r:id="rId32"/>
    <p:sldId id="29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4812" autoAdjust="0"/>
  </p:normalViewPr>
  <p:slideViewPr>
    <p:cSldViewPr snapToGrid="0" snapToObjects="1">
      <p:cViewPr varScale="1">
        <p:scale>
          <a:sx n="24" d="100"/>
          <a:sy n="24" d="100"/>
        </p:scale>
        <p:origin x="-1552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094139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it is not a good idea to use e for translation:</a:t>
            </a:r>
          </a:p>
          <a:p>
            <a:r>
              <a:rPr lang="en-US" dirty="0" smtClean="0"/>
              <a:t>“I arrived at the bank after crossing the…”  You can’t know the meaning</a:t>
            </a:r>
            <a:r>
              <a:rPr lang="en-US" baseline="0" dirty="0" smtClean="0"/>
              <a:t> of “bank” before you see whether the next word is “street” or </a:t>
            </a:r>
            <a:r>
              <a:rPr lang="en-US" baseline="0" smtClean="0"/>
              <a:t>“river”.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4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the system is trained on a dataset containing all of Shakespeare.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the system is trained on a dataset containing all of Shakespeare.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the system is trained on a dataset containing all of Shakespeare.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Can view the recurrent neural network as a deep network with an output at each layers, and weight tying across time steps.</a:t>
            </a:r>
          </a:p>
          <a:p>
            <a:endParaRPr/>
          </a:p>
          <a:p>
            <a:r>
              <a:t>Each hidden layer depends both on the input and the previous state’s hidden layer.</a:t>
            </a:r>
          </a:p>
          <a:p>
            <a:endParaRPr/>
          </a:p>
          <a:p>
            <a:r>
              <a:t>Notice that it’s essentially a feedforward network in this view.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LSTM cells composed to form a network in the same way as ordinary hidden nodes in normal RNNs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511.03683" TargetMode="External"/><Relationship Id="rId4" Type="http://schemas.openxmlformats.org/officeDocument/2006/relationships/hyperlink" Target="http://karpathy.github.io/2015/05/21/rnn-effectiveness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rxiv.org/abs/1506.00019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eepx.ucsd.edu/%23/home/beermin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270000" y="180985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dirty="0"/>
              <a:t>Generative Modeling with RNNs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3482985"/>
            <a:ext cx="10464800" cy="11303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Most slides by </a:t>
            </a:r>
            <a:r>
              <a:rPr dirty="0" smtClean="0"/>
              <a:t>Zac</a:t>
            </a:r>
            <a:r>
              <a:rPr lang="en-US" dirty="0" smtClean="0"/>
              <a:t>k</a:t>
            </a:r>
            <a:r>
              <a:rPr dirty="0" smtClean="0"/>
              <a:t> Lipton</a:t>
            </a:r>
            <a:endParaRPr lang="en-US" dirty="0" smtClean="0"/>
          </a:p>
        </p:txBody>
      </p:sp>
      <p:sp>
        <p:nvSpPr>
          <p:cNvPr id="121" name="Shape 121"/>
          <p:cNvSpPr/>
          <p:nvPr/>
        </p:nvSpPr>
        <p:spPr>
          <a:xfrm>
            <a:off x="2147587" y="4711452"/>
            <a:ext cx="10002738" cy="4534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Critical Review of RNNs: </a:t>
            </a:r>
          </a:p>
          <a:p>
            <a:pPr algn="l">
              <a:defRPr sz="3200"/>
            </a:pPr>
            <a:r>
              <a:rPr u="sng" dirty="0">
                <a:hlinkClick r:id="rId2"/>
              </a:rPr>
              <a:t>http://arxiv.org/abs/1506.00019</a:t>
            </a:r>
          </a:p>
          <a:p>
            <a:pPr algn="l">
              <a:defRPr sz="3200"/>
            </a:pPr>
            <a:endParaRPr u="sng" dirty="0">
              <a:hlinkClick r:id="rId2"/>
            </a:endParaRPr>
          </a:p>
          <a:p>
            <a:pPr algn="l">
              <a:defRPr sz="32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Conditional Generative RNNS:</a:t>
            </a:r>
          </a:p>
          <a:p>
            <a:pPr algn="l">
              <a:defRPr sz="3200"/>
            </a:pPr>
            <a:r>
              <a:rPr u="sng" dirty="0">
                <a:hlinkClick r:id="rId3"/>
              </a:rPr>
              <a:t>http://arxiv.org/abs/</a:t>
            </a:r>
            <a:r>
              <a:rPr u="sng" dirty="0" smtClean="0">
                <a:hlinkClick r:id="rId3"/>
              </a:rPr>
              <a:t>1511.03683</a:t>
            </a:r>
            <a:endParaRPr lang="en-US" u="sng" dirty="0" smtClean="0">
              <a:hlinkClick r:id="rId3"/>
            </a:endParaRPr>
          </a:p>
          <a:p>
            <a:pPr algn="l">
              <a:defRPr sz="3200"/>
            </a:pPr>
            <a:endParaRPr lang="en-US" u="sng" dirty="0">
              <a:hlinkClick r:id="rId3"/>
            </a:endParaRPr>
          </a:p>
          <a:p>
            <a:pPr algn="l">
              <a:defRPr sz="3200"/>
            </a:pPr>
            <a:r>
              <a:rPr lang="en-US" b="1" dirty="0" smtClean="0">
                <a:latin typeface="Helvetica"/>
                <a:cs typeface="Helvetica"/>
              </a:rPr>
              <a:t>Andrej </a:t>
            </a:r>
            <a:r>
              <a:rPr lang="en-US" b="1" dirty="0" err="1" smtClean="0">
                <a:latin typeface="Helvetica"/>
                <a:cs typeface="Helvetica"/>
              </a:rPr>
              <a:t>Karpathy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Blogpost</a:t>
            </a:r>
            <a:r>
              <a:rPr lang="en-US" b="1" dirty="0" smtClean="0">
                <a:latin typeface="Helvetica"/>
                <a:cs typeface="Helvetica"/>
              </a:rPr>
              <a:t> on RNNs:</a:t>
            </a:r>
          </a:p>
          <a:p>
            <a:pPr algn="l">
              <a:defRPr sz="3200"/>
            </a:pPr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karpathy.github.io</a:t>
            </a:r>
            <a:r>
              <a:rPr lang="en-US" dirty="0">
                <a:hlinkClick r:id="rId4"/>
              </a:rPr>
              <a:t>/2015/05/21/</a:t>
            </a:r>
            <a:r>
              <a:rPr lang="en-US" dirty="0" err="1">
                <a:hlinkClick r:id="rId4"/>
              </a:rPr>
              <a:t>rnn</a:t>
            </a:r>
            <a:r>
              <a:rPr lang="en-US" dirty="0">
                <a:hlinkClick r:id="rId4"/>
              </a:rPr>
              <a:t>-effectiveness/</a:t>
            </a:r>
            <a:endParaRPr lang="en-US" dirty="0"/>
          </a:p>
          <a:p>
            <a:pPr algn="l">
              <a:defRPr sz="3200"/>
            </a:pPr>
            <a:endParaRPr lang="en-US" u="sng" dirty="0" smtClean="0">
              <a:hlinkClick r:id="rId3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66674">
              <a:defRPr sz="7760"/>
            </a:lvl1pPr>
          </a:lstStyle>
          <a:p>
            <a:r>
              <a:rPr lang="en-US" dirty="0" smtClean="0"/>
              <a:t>Guided</a:t>
            </a:r>
            <a:r>
              <a:rPr dirty="0" smtClean="0"/>
              <a:t> Generation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(</a:t>
            </a:r>
            <a:r>
              <a:rPr lang="en-US" sz="4000" dirty="0" err="1" smtClean="0"/>
              <a:t>Sutskever</a:t>
            </a:r>
            <a:r>
              <a:rPr lang="en-US" sz="4000" dirty="0" smtClean="0"/>
              <a:t> et al., 2011)</a:t>
            </a:r>
            <a:endParaRPr sz="4000" dirty="0"/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440084" y="3119088"/>
            <a:ext cx="7996896" cy="490394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280415">
              <a:spcBef>
                <a:spcPts val="0"/>
              </a:spcBef>
              <a:buSzTx/>
              <a:buNone/>
              <a:defRPr sz="1727"/>
            </a:pPr>
            <a:r>
              <a:rPr lang="en-US" sz="2400" b="1" dirty="0">
                <a:latin typeface="Times New Roman"/>
                <a:cs typeface="Times New Roman"/>
              </a:rPr>
              <a:t>Recurrent </a:t>
            </a:r>
            <a:r>
              <a:rPr lang="en-US" sz="2400" dirty="0">
                <a:latin typeface="Times New Roman"/>
                <a:cs typeface="Times New Roman"/>
              </a:rPr>
              <a:t>network with the </a:t>
            </a:r>
            <a:r>
              <a:rPr lang="en-US" sz="2400" dirty="0" err="1">
                <a:latin typeface="Times New Roman"/>
                <a:cs typeface="Times New Roman"/>
              </a:rPr>
              <a:t>Stiefel</a:t>
            </a:r>
            <a:r>
              <a:rPr lang="en-US" sz="2400" dirty="0">
                <a:latin typeface="Times New Roman"/>
                <a:cs typeface="Times New Roman"/>
              </a:rPr>
              <a:t> information for </a:t>
            </a:r>
            <a:r>
              <a:rPr lang="en-US" sz="2400" dirty="0" smtClean="0">
                <a:latin typeface="Times New Roman"/>
                <a:cs typeface="Times New Roman"/>
              </a:rPr>
              <a:t>logistic regression methods </a:t>
            </a:r>
            <a:r>
              <a:rPr lang="en-US" sz="2400" dirty="0">
                <a:latin typeface="Times New Roman"/>
                <a:cs typeface="Times New Roman"/>
              </a:rPr>
              <a:t>Along with either of the </a:t>
            </a:r>
            <a:r>
              <a:rPr lang="en-US" sz="2400" dirty="0" smtClean="0">
                <a:latin typeface="Times New Roman"/>
                <a:cs typeface="Times New Roman"/>
              </a:rPr>
              <a:t>algorithms previously 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 smtClean="0">
                <a:latin typeface="Times New Roman"/>
                <a:cs typeface="Times New Roman"/>
              </a:rPr>
              <a:t>two or </a:t>
            </a:r>
            <a:r>
              <a:rPr lang="en-US" sz="2400" dirty="0">
                <a:latin typeface="Times New Roman"/>
                <a:cs typeface="Times New Roman"/>
              </a:rPr>
              <a:t>more </a:t>
            </a:r>
            <a:r>
              <a:rPr lang="en-US" sz="2400" dirty="0" smtClean="0">
                <a:latin typeface="Times New Roman"/>
                <a:cs typeface="Times New Roman"/>
              </a:rPr>
              <a:t>skew precision</a:t>
            </a:r>
            <a:r>
              <a:rPr lang="en-US" sz="2400" dirty="0">
                <a:latin typeface="Times New Roman"/>
                <a:cs typeface="Times New Roman"/>
              </a:rPr>
              <a:t>) is more similar to the model with the </a:t>
            </a:r>
            <a:r>
              <a:rPr lang="en-US" sz="2400" dirty="0" smtClean="0">
                <a:latin typeface="Times New Roman"/>
                <a:cs typeface="Times New Roman"/>
              </a:rPr>
              <a:t>same average </a:t>
            </a:r>
            <a:r>
              <a:rPr lang="en-US" sz="2400" dirty="0">
                <a:latin typeface="Times New Roman"/>
                <a:cs typeface="Times New Roman"/>
              </a:rPr>
              <a:t>mismatched graph. Though this task is to be studied </a:t>
            </a:r>
            <a:r>
              <a:rPr lang="en-US" sz="2400" dirty="0" smtClean="0">
                <a:latin typeface="Times New Roman"/>
                <a:cs typeface="Times New Roman"/>
              </a:rPr>
              <a:t>under the </a:t>
            </a:r>
            <a:r>
              <a:rPr lang="en-US" sz="2400" dirty="0">
                <a:latin typeface="Times New Roman"/>
                <a:cs typeface="Times New Roman"/>
              </a:rPr>
              <a:t>reward transform, such as (c) and (C) from the </a:t>
            </a:r>
            <a:r>
              <a:rPr lang="en-US" sz="2400" dirty="0" smtClean="0">
                <a:latin typeface="Times New Roman"/>
                <a:cs typeface="Times New Roman"/>
              </a:rPr>
              <a:t>training set</a:t>
            </a:r>
            <a:r>
              <a:rPr lang="en-US" sz="2400" dirty="0">
                <a:latin typeface="Times New Roman"/>
                <a:cs typeface="Times New Roman"/>
              </a:rPr>
              <a:t>, based on target activities for articles a ? 2(6) and (4.3). </a:t>
            </a: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dirty="0" err="1" smtClean="0">
                <a:latin typeface="Times New Roman"/>
                <a:cs typeface="Times New Roman"/>
              </a:rPr>
              <a:t>PHDPic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(PDB) matrix of </a:t>
            </a:r>
            <a:r>
              <a:rPr lang="en-US" sz="2400" dirty="0" err="1">
                <a:latin typeface="Times New Roman"/>
                <a:cs typeface="Times New Roman"/>
              </a:rPr>
              <a:t>cav’va</a:t>
            </a:r>
            <a:r>
              <a:rPr lang="en-US" sz="2400" dirty="0">
                <a:latin typeface="Times New Roman"/>
                <a:cs typeface="Times New Roman"/>
              </a:rPr>
              <a:t> using the three relevant </a:t>
            </a:r>
            <a:r>
              <a:rPr lang="en-US" sz="2400" dirty="0" smtClean="0">
                <a:latin typeface="Times New Roman"/>
                <a:cs typeface="Times New Roman"/>
              </a:rPr>
              <a:t>information contains </a:t>
            </a:r>
            <a:r>
              <a:rPr lang="en-US" sz="2400" dirty="0">
                <a:latin typeface="Times New Roman"/>
                <a:cs typeface="Times New Roman"/>
              </a:rPr>
              <a:t>for </a:t>
            </a:r>
            <a:r>
              <a:rPr lang="en-US" sz="2400" dirty="0" err="1">
                <a:latin typeface="Times New Roman"/>
                <a:cs typeface="Times New Roman"/>
              </a:rPr>
              <a:t>tieming</a:t>
            </a:r>
            <a:r>
              <a:rPr lang="en-US" sz="2400" dirty="0">
                <a:latin typeface="Times New Roman"/>
                <a:cs typeface="Times New Roman"/>
              </a:rPr>
              <a:t> measurements. Moreover, because </a:t>
            </a:r>
            <a:r>
              <a:rPr lang="en-US" sz="2400" dirty="0" smtClean="0">
                <a:latin typeface="Times New Roman"/>
                <a:cs typeface="Times New Roman"/>
              </a:rPr>
              <a:t>of the </a:t>
            </a:r>
            <a:r>
              <a:rPr lang="en-US" sz="2400" dirty="0" err="1">
                <a:latin typeface="Times New Roman"/>
                <a:cs typeface="Times New Roman"/>
              </a:rPr>
              <a:t>therap</a:t>
            </a:r>
            <a:r>
              <a:rPr lang="en-US" sz="2400" dirty="0">
                <a:latin typeface="Times New Roman"/>
                <a:cs typeface="Times New Roman"/>
              </a:rPr>
              <a:t> tor, the aim is to improve the score to the best </a:t>
            </a:r>
            <a:r>
              <a:rPr lang="en-US" sz="2400" dirty="0" smtClean="0">
                <a:latin typeface="Times New Roman"/>
                <a:cs typeface="Times New Roman"/>
              </a:rPr>
              <a:t>patch randomly, but </a:t>
            </a:r>
            <a:r>
              <a:rPr lang="en-US" sz="2400" dirty="0">
                <a:latin typeface="Times New Roman"/>
                <a:cs typeface="Times New Roman"/>
              </a:rPr>
              <a:t>for each initially four data sets. As shown in </a:t>
            </a:r>
            <a:r>
              <a:rPr lang="en-US" sz="2400" dirty="0" smtClean="0">
                <a:latin typeface="Times New Roman"/>
                <a:cs typeface="Times New Roman"/>
              </a:rPr>
              <a:t>Figure 11</a:t>
            </a:r>
            <a:r>
              <a:rPr lang="en-US" sz="2400" dirty="0">
                <a:latin typeface="Times New Roman"/>
                <a:cs typeface="Times New Roman"/>
              </a:rPr>
              <a:t>, it is more than 100 steps, we used ?? \to \</a:t>
            </a:r>
            <a:r>
              <a:rPr lang="en-US" sz="2400" dirty="0" err="1">
                <a:latin typeface="Times New Roman"/>
                <a:cs typeface="Times New Roman"/>
              </a:rPr>
              <a:t>infty</a:t>
            </a:r>
            <a:r>
              <a:rPr lang="en-US" sz="2400" dirty="0">
                <a:latin typeface="Times New Roman"/>
                <a:cs typeface="Times New Roman"/>
              </a:rPr>
              <a:t> with 1000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8864600" y="3124200"/>
            <a:ext cx="4365105" cy="502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sz="3200" dirty="0"/>
              <a:t>Training Data:</a:t>
            </a:r>
          </a:p>
          <a:p>
            <a:pPr algn="l"/>
            <a:r>
              <a:rPr lang="en-US" sz="3200" dirty="0" smtClean="0"/>
              <a:t>Machine Learning papers (NIPS and JMLR)</a:t>
            </a:r>
            <a:endParaRPr sz="3200" dirty="0"/>
          </a:p>
          <a:p>
            <a:pPr algn="l"/>
            <a:endParaRPr lang="en-US" sz="3200" dirty="0" smtClean="0"/>
          </a:p>
          <a:p>
            <a:pPr algn="l"/>
            <a:r>
              <a:rPr lang="en-US" sz="3200" dirty="0" smtClean="0"/>
              <a:t>Initialized with “Recurrent”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 smtClean="0"/>
              <a:t>Again, text generated one letter at a time!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2770964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66674">
              <a:defRPr sz="7760"/>
            </a:lvl1pPr>
          </a:lstStyle>
          <a:p>
            <a:r>
              <a:rPr lang="en-US" dirty="0" smtClean="0"/>
              <a:t>Guided</a:t>
            </a:r>
            <a:r>
              <a:rPr dirty="0" smtClean="0"/>
              <a:t> Generation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</a:t>
            </a:r>
            <a:r>
              <a:rPr lang="en-US" sz="3600" dirty="0" err="1" smtClean="0"/>
              <a:t>Sutskever</a:t>
            </a:r>
            <a:r>
              <a:rPr lang="en-US" sz="3600" dirty="0" smtClean="0"/>
              <a:t> et al., 2011)</a:t>
            </a:r>
            <a:endParaRPr sz="3600" dirty="0"/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719696" y="2614961"/>
            <a:ext cx="7450971" cy="600348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The meaning of life is </a:t>
            </a:r>
            <a:r>
              <a:rPr lang="en-US" dirty="0">
                <a:latin typeface="Times New Roman"/>
                <a:cs typeface="Times New Roman"/>
              </a:rPr>
              <a:t>the tradition of the ancient human reproduction: it is less favorable to the good boy for when to </a:t>
            </a:r>
            <a:r>
              <a:rPr lang="en-US" dirty="0" smtClean="0">
                <a:latin typeface="Times New Roman"/>
                <a:cs typeface="Times New Roman"/>
              </a:rPr>
              <a:t>remove her </a:t>
            </a:r>
            <a:r>
              <a:rPr lang="en-US" dirty="0">
                <a:latin typeface="Times New Roman"/>
                <a:cs typeface="Times New Roman"/>
              </a:rPr>
              <a:t>bigger. In the show’s agreement unanimously resurfaced. </a:t>
            </a:r>
            <a:r>
              <a:rPr lang="en-US" dirty="0" smtClean="0">
                <a:latin typeface="Times New Roman"/>
                <a:cs typeface="Times New Roman"/>
              </a:rPr>
              <a:t>The wild </a:t>
            </a:r>
            <a:r>
              <a:rPr lang="en-US" dirty="0" err="1">
                <a:latin typeface="Times New Roman"/>
                <a:cs typeface="Times New Roman"/>
              </a:rPr>
              <a:t>pasteured</a:t>
            </a:r>
            <a:r>
              <a:rPr lang="en-US" dirty="0">
                <a:latin typeface="Times New Roman"/>
                <a:cs typeface="Times New Roman"/>
              </a:rPr>
              <a:t> with consistent street forests were </a:t>
            </a:r>
            <a:r>
              <a:rPr lang="en-US" dirty="0" smtClean="0">
                <a:latin typeface="Times New Roman"/>
                <a:cs typeface="Times New Roman"/>
              </a:rPr>
              <a:t>incorporated by </a:t>
            </a:r>
            <a:r>
              <a:rPr lang="en-US" dirty="0">
                <a:latin typeface="Times New Roman"/>
                <a:cs typeface="Times New Roman"/>
              </a:rPr>
              <a:t>the 15th century BE. In 1996 the primary </a:t>
            </a:r>
            <a:r>
              <a:rPr lang="en-US" dirty="0" err="1" smtClean="0">
                <a:latin typeface="Times New Roman"/>
                <a:cs typeface="Times New Roman"/>
              </a:rPr>
              <a:t>rapford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undergoes an </a:t>
            </a:r>
            <a:r>
              <a:rPr lang="en-US" dirty="0">
                <a:latin typeface="Times New Roman"/>
                <a:cs typeface="Times New Roman"/>
              </a:rPr>
              <a:t>effort that the </a:t>
            </a:r>
            <a:r>
              <a:rPr lang="en-US" dirty="0" smtClean="0">
                <a:latin typeface="Times New Roman"/>
                <a:cs typeface="Times New Roman"/>
              </a:rPr>
              <a:t>reserve conditioning</a:t>
            </a:r>
            <a:r>
              <a:rPr lang="en-US" dirty="0">
                <a:latin typeface="Times New Roman"/>
                <a:cs typeface="Times New Roman"/>
              </a:rPr>
              <a:t>, written into Jewish cities</a:t>
            </a:r>
            <a:r>
              <a:rPr lang="en-US" dirty="0" smtClean="0">
                <a:latin typeface="Times New Roman"/>
                <a:cs typeface="Times New Roman"/>
              </a:rPr>
              <a:t>, sleepers </a:t>
            </a:r>
            <a:r>
              <a:rPr lang="en-US" dirty="0">
                <a:latin typeface="Times New Roman"/>
                <a:cs typeface="Times New Roman"/>
              </a:rPr>
              <a:t>to incorporate the .St Eurasia that activates the </a:t>
            </a:r>
            <a:r>
              <a:rPr lang="en-US" dirty="0" smtClean="0">
                <a:latin typeface="Times New Roman"/>
                <a:cs typeface="Times New Roman"/>
              </a:rPr>
              <a:t>population. Mar</a:t>
            </a:r>
            <a:r>
              <a:rPr lang="en-US" dirty="0">
                <a:latin typeface="Times New Roman"/>
                <a:cs typeface="Times New Roman"/>
              </a:rPr>
              <a:t>??a </a:t>
            </a:r>
            <a:r>
              <a:rPr lang="en-US" dirty="0" err="1">
                <a:latin typeface="Times New Roman"/>
                <a:cs typeface="Times New Roman"/>
              </a:rPr>
              <a:t>Nationale</a:t>
            </a:r>
            <a:r>
              <a:rPr lang="en-US" dirty="0">
                <a:latin typeface="Times New Roman"/>
                <a:cs typeface="Times New Roman"/>
              </a:rPr>
              <a:t>, Kelli, </a:t>
            </a:r>
            <a:r>
              <a:rPr lang="en-US" dirty="0" err="1">
                <a:latin typeface="Times New Roman"/>
                <a:cs typeface="Times New Roman"/>
              </a:rPr>
              <a:t>Zedlat-Dukastoe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Florendon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 smtClean="0">
                <a:latin typeface="Times New Roman"/>
                <a:cs typeface="Times New Roman"/>
              </a:rPr>
              <a:t>Ptu’s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thought </a:t>
            </a:r>
            <a:r>
              <a:rPr lang="en-US" dirty="0">
                <a:latin typeface="Times New Roman"/>
                <a:cs typeface="Times New Roman"/>
              </a:rPr>
              <a:t>is. To adapt in most parts of North America, the </a:t>
            </a:r>
            <a:r>
              <a:rPr lang="en-US" dirty="0" smtClean="0">
                <a:latin typeface="Times New Roman"/>
                <a:cs typeface="Times New Roman"/>
              </a:rPr>
              <a:t>dynamic fairy </a:t>
            </a:r>
            <a:r>
              <a:rPr lang="en-US" dirty="0">
                <a:latin typeface="Times New Roman"/>
                <a:cs typeface="Times New Roman"/>
              </a:rPr>
              <a:t>Dan please believes, the free speech are much related to the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727"/>
            </a:pPr>
            <a:endParaRPr dirty="0">
              <a:latin typeface="Times New Roman"/>
              <a:cs typeface="Times New Roman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8631920" y="2607428"/>
            <a:ext cx="4372880" cy="5088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dirty="0"/>
              <a:t>Training Data:</a:t>
            </a:r>
          </a:p>
          <a:p>
            <a:pPr algn="l"/>
            <a:r>
              <a:rPr lang="en-US" dirty="0" smtClean="0"/>
              <a:t>Wikipedia</a:t>
            </a:r>
            <a:endParaRPr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Initialized with the bold phrase.</a:t>
            </a:r>
            <a:endParaRPr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Again, </a:t>
            </a:r>
            <a:r>
              <a:rPr lang="en-US" dirty="0"/>
              <a:t>t</a:t>
            </a:r>
            <a:r>
              <a:rPr dirty="0" smtClean="0"/>
              <a:t>ext </a:t>
            </a:r>
            <a:r>
              <a:rPr dirty="0"/>
              <a:t>generated one </a:t>
            </a:r>
          </a:p>
          <a:p>
            <a:pPr algn="l"/>
            <a:r>
              <a:rPr dirty="0"/>
              <a:t>character at a time!</a:t>
            </a:r>
          </a:p>
        </p:txBody>
      </p:sp>
    </p:spTree>
    <p:extLst>
      <p:ext uri="{BB962C8B-B14F-4D97-AF65-F5344CB8AC3E}">
        <p14:creationId xmlns:p14="http://schemas.microsoft.com/office/powerpoint/2010/main" val="412835190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500"/>
              </a:spcBef>
              <a:defRPr sz="5000"/>
            </a:pPr>
            <a:r>
              <a:t>Motivation</a:t>
            </a:r>
          </a:p>
          <a:p>
            <a:pPr>
              <a:spcBef>
                <a:spcPts val="2500"/>
              </a:spcBef>
              <a:defRPr sz="5000"/>
            </a:pPr>
            <a:r>
              <a:t>Generative Text Model</a:t>
            </a:r>
          </a:p>
          <a:p>
            <a:pPr>
              <a:spcBef>
                <a:spcPts val="2500"/>
              </a:spcBef>
              <a:defRPr sz="5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Sequence to Sequence</a:t>
            </a:r>
          </a:p>
          <a:p>
            <a:pPr>
              <a:spcBef>
                <a:spcPts val="2500"/>
              </a:spcBef>
              <a:defRPr sz="5000"/>
            </a:pPr>
            <a:r>
              <a:t>Image Captioning</a:t>
            </a:r>
          </a:p>
          <a:p>
            <a:pPr>
              <a:spcBef>
                <a:spcPts val="2500"/>
              </a:spcBef>
              <a:defRPr sz="5000"/>
            </a:pPr>
            <a:r>
              <a:t>Supervised Character Model (Beer Reviews)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Sequence to Sequence</a:t>
            </a:r>
          </a:p>
          <a:p>
            <a:pPr>
              <a:defRPr sz="4000"/>
            </a:pPr>
            <a:r>
              <a:t>(Sutskever et al. 2014)</a:t>
            </a:r>
          </a:p>
        </p:txBody>
      </p:sp>
      <p:pic>
        <p:nvPicPr>
          <p:cNvPr id="178" name="figur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8783" y="2859377"/>
            <a:ext cx="1296839" cy="914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figur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3046" y="2859377"/>
            <a:ext cx="1296839" cy="914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figur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0008" y="2859377"/>
            <a:ext cx="1296839" cy="914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figur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97758" y="2859377"/>
            <a:ext cx="1296840" cy="914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figure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56675" y="2859377"/>
            <a:ext cx="1296840" cy="91480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5" name="Group 185"/>
          <p:cNvGrpSpPr/>
          <p:nvPr/>
        </p:nvGrpSpPr>
        <p:grpSpPr>
          <a:xfrm>
            <a:off x="161723" y="7374339"/>
            <a:ext cx="1434455" cy="1017410"/>
            <a:chOff x="0" y="0"/>
            <a:chExt cx="1434454" cy="1017408"/>
          </a:xfrm>
        </p:grpSpPr>
        <p:pic>
          <p:nvPicPr>
            <p:cNvPr id="183" name="vecto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434455" cy="1017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Shape 184"/>
            <p:cNvSpPr/>
            <p:nvPr/>
          </p:nvSpPr>
          <p:spPr>
            <a:xfrm>
              <a:off x="887219" y="130032"/>
              <a:ext cx="179371" cy="179371"/>
            </a:xfrm>
            <a:prstGeom prst="ellipse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186" name="vect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3538" y="7374339"/>
            <a:ext cx="1434455" cy="101741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2059569" y="8064968"/>
            <a:ext cx="179370" cy="17937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8" name="vect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4206" y="7374339"/>
            <a:ext cx="1434455" cy="101741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4398412" y="7793359"/>
            <a:ext cx="179371" cy="17937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0" name="vect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8075" y="7374339"/>
            <a:ext cx="1434455" cy="101741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/>
        </p:nvSpPr>
        <p:spPr>
          <a:xfrm>
            <a:off x="5705618" y="7393085"/>
            <a:ext cx="179370" cy="17937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2" name="vect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86691" y="7374339"/>
            <a:ext cx="1434455" cy="101741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7615643" y="7515139"/>
            <a:ext cx="179371" cy="17937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4" name="vect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96109" y="7374339"/>
            <a:ext cx="1434456" cy="101741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9172296" y="7793359"/>
            <a:ext cx="179371" cy="17937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6" name="vect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67427" y="7374339"/>
            <a:ext cx="1434456" cy="1017410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11033612" y="8064968"/>
            <a:ext cx="179371" cy="17937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8" name="vecto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7943" y="7374339"/>
            <a:ext cx="1434455" cy="101741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/>
        </p:nvSpPr>
        <p:spPr>
          <a:xfrm>
            <a:off x="11639843" y="8064968"/>
            <a:ext cx="179371" cy="17937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0" name="sequence-to-sequence (1)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6086" y="1786090"/>
            <a:ext cx="12747228" cy="76120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568528"/>
          </a:xfrm>
          <a:prstGeom prst="rect">
            <a:avLst/>
          </a:prstGeom>
        </p:spPr>
        <p:txBody>
          <a:bodyPr/>
          <a:lstStyle/>
          <a:p>
            <a:r>
              <a:rPr dirty="0"/>
              <a:t>Scale 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xfrm>
            <a:off x="952500" y="2100243"/>
            <a:ext cx="110998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rPr sz="3200" dirty="0">
                <a:latin typeface="Arial"/>
                <a:cs typeface="Arial"/>
              </a:rPr>
              <a:t>Sutskever et al. trained Deep LSTMs with four layers.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sz="3200" dirty="0">
                <a:latin typeface="Arial"/>
                <a:cs typeface="Arial"/>
              </a:rPr>
              <a:t>Each layer had 1000 cells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sz="3200" dirty="0">
                <a:latin typeface="Arial"/>
                <a:cs typeface="Arial"/>
              </a:rPr>
              <a:t>384M parameters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sz="3200" dirty="0">
                <a:latin typeface="Arial"/>
                <a:cs typeface="Arial"/>
              </a:rPr>
              <a:t>Input Vocabulary 160,000 words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sz="3200" dirty="0">
                <a:latin typeface="Arial"/>
                <a:cs typeface="Arial"/>
              </a:rPr>
              <a:t>Output Vocabulary: 80,000 words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sz="3200" dirty="0">
                <a:latin typeface="Arial"/>
                <a:cs typeface="Arial"/>
              </a:rPr>
              <a:t>Training Algo: Vanilla SGD, attenuated learning rate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sz="3200" dirty="0">
                <a:latin typeface="Arial"/>
                <a:cs typeface="Arial"/>
              </a:rPr>
              <a:t>Training time: 10 days with 8 GPUS (4 for Softmax)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Results</a:t>
            </a:r>
          </a:p>
        </p:txBody>
      </p:sp>
      <p:sp>
        <p:nvSpPr>
          <p:cNvPr id="206" name="Shape 2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Achieved BLEU (measure of translation quality) comparable to best state of the art systems</a:t>
            </a:r>
          </a:p>
          <a:p>
            <a:r>
              <a:t>Hybrid approaches and ensembling LSTMs led to scores even better than state of the art systems</a:t>
            </a:r>
          </a:p>
          <a:p>
            <a:r>
              <a:t>No information about language was explicitly modeled or hardwired (besides the vocabulary itself)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500"/>
              </a:spcBef>
              <a:defRPr sz="5000"/>
            </a:pPr>
            <a:r>
              <a:rPr dirty="0"/>
              <a:t>Motivation</a:t>
            </a:r>
          </a:p>
          <a:p>
            <a:pPr>
              <a:spcBef>
                <a:spcPts val="2500"/>
              </a:spcBef>
              <a:defRPr sz="5000"/>
            </a:pPr>
            <a:r>
              <a:rPr dirty="0"/>
              <a:t>Generative Text Model</a:t>
            </a:r>
          </a:p>
          <a:p>
            <a:pPr>
              <a:spcBef>
                <a:spcPts val="2500"/>
              </a:spcBef>
              <a:defRPr sz="5000"/>
            </a:pPr>
            <a:r>
              <a:rPr dirty="0"/>
              <a:t>Sequence to Sequence</a:t>
            </a:r>
          </a:p>
          <a:p>
            <a:pPr>
              <a:spcBef>
                <a:spcPts val="2500"/>
              </a:spcBef>
              <a:defRPr sz="50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Image Captioning</a:t>
            </a:r>
          </a:p>
          <a:p>
            <a:pPr>
              <a:spcBef>
                <a:spcPts val="2500"/>
              </a:spcBef>
              <a:defRPr sz="5000"/>
            </a:pPr>
            <a:r>
              <a:rPr dirty="0"/>
              <a:t>Supervised Character Model (Beer Reviews)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Image to Text</a:t>
            </a:r>
          </a:p>
          <a:p>
            <a:pPr defTabSz="490727">
              <a:defRPr sz="3359"/>
            </a:pPr>
            <a:r>
              <a:t>( Karpathy et al. 2014), (Mao et al., 2014), </a:t>
            </a:r>
            <a:br/>
            <a:r>
              <a:t>(Vinyals et al., 2014)</a:t>
            </a:r>
          </a:p>
        </p:txBody>
      </p:sp>
      <p:pic>
        <p:nvPicPr>
          <p:cNvPr id="212" name="Screen Shot 2015-06-04 at 2.34.1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000" y="3232150"/>
            <a:ext cx="7924800" cy="5041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Image Captioning </a:t>
            </a:r>
          </a:p>
          <a:p>
            <a:pPr>
              <a:defRPr sz="4000"/>
            </a:pPr>
            <a:r>
              <a:t>(slide from Karpathy et al. 2014)</a:t>
            </a:r>
          </a:p>
        </p:txBody>
      </p:sp>
      <p:pic>
        <p:nvPicPr>
          <p:cNvPr id="215" name="Screen Shot 2015-06-01 at 11.54.1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0289" y="2600089"/>
            <a:ext cx="12103101" cy="683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500"/>
              </a:spcBef>
              <a:defRPr sz="5000"/>
            </a:pPr>
            <a:r>
              <a:t>Motivation</a:t>
            </a:r>
          </a:p>
          <a:p>
            <a:pPr>
              <a:spcBef>
                <a:spcPts val="2500"/>
              </a:spcBef>
              <a:defRPr sz="5000"/>
            </a:pPr>
            <a:r>
              <a:t>Generative Text Model</a:t>
            </a:r>
          </a:p>
          <a:p>
            <a:pPr>
              <a:spcBef>
                <a:spcPts val="2500"/>
              </a:spcBef>
              <a:defRPr sz="5000"/>
            </a:pPr>
            <a:r>
              <a:t>Sequence to Sequence</a:t>
            </a:r>
          </a:p>
          <a:p>
            <a:pPr>
              <a:spcBef>
                <a:spcPts val="2500"/>
              </a:spcBef>
              <a:defRPr sz="5000"/>
            </a:pPr>
            <a:r>
              <a:t>Image Captioning</a:t>
            </a:r>
          </a:p>
          <a:p>
            <a:pPr>
              <a:spcBef>
                <a:spcPts val="2500"/>
              </a:spcBef>
              <a:defRPr sz="5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Supervised Character Model </a:t>
            </a:r>
            <a:br/>
            <a:r>
              <a:t>(Beer Review Demo)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500"/>
              </a:spcBef>
              <a:defRPr sz="5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Motivation</a:t>
            </a:r>
          </a:p>
          <a:p>
            <a:pPr>
              <a:spcBef>
                <a:spcPts val="2500"/>
              </a:spcBef>
              <a:defRPr sz="5000"/>
            </a:pPr>
            <a:r>
              <a:t>Generative Text Model</a:t>
            </a:r>
          </a:p>
          <a:p>
            <a:pPr>
              <a:spcBef>
                <a:spcPts val="2500"/>
              </a:spcBef>
              <a:defRPr sz="5000"/>
            </a:pPr>
            <a:r>
              <a:t>Sequence to Sequence</a:t>
            </a:r>
          </a:p>
          <a:p>
            <a:pPr>
              <a:spcBef>
                <a:spcPts val="2500"/>
              </a:spcBef>
              <a:defRPr sz="5000"/>
            </a:pPr>
            <a:r>
              <a:t>Image Captioning</a:t>
            </a:r>
          </a:p>
          <a:p>
            <a:pPr>
              <a:spcBef>
                <a:spcPts val="2500"/>
              </a:spcBef>
              <a:defRPr sz="5000"/>
            </a:pPr>
            <a:r>
              <a:t>Supervised Character Model (Beer Reviews)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Recall Unsupervised Character Model</a:t>
            </a:r>
          </a:p>
        </p:txBody>
      </p:sp>
      <p:pic>
        <p:nvPicPr>
          <p:cNvPr id="221" name="beer-ch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3213100"/>
            <a:ext cx="12192000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r>
              <a:t>Past Supervised Approaches relied upon Encoder-Decoder Model</a:t>
            </a:r>
          </a:p>
        </p:txBody>
      </p:sp>
      <p:pic>
        <p:nvPicPr>
          <p:cNvPr id="224" name="encoder-decod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600" y="3632200"/>
            <a:ext cx="10261600" cy="424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t>Bridging Long Time Intervals with Concatenated Inputs</a:t>
            </a:r>
          </a:p>
        </p:txBody>
      </p:sp>
      <p:pic>
        <p:nvPicPr>
          <p:cNvPr id="227" name="ratn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3213100"/>
            <a:ext cx="12192000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952500" y="62455"/>
            <a:ext cx="11099800" cy="19091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smtClean="0">
                <a:hlinkClick r:id="rId2"/>
              </a:rPr>
              <a:t>Example</a:t>
            </a:r>
            <a:endParaRPr dirty="0"/>
          </a:p>
        </p:txBody>
      </p:sp>
      <p:sp>
        <p:nvSpPr>
          <p:cNvPr id="232" name="Shape 232"/>
          <p:cNvSpPr/>
          <p:nvPr/>
        </p:nvSpPr>
        <p:spPr>
          <a:xfrm>
            <a:off x="1227267" y="1702809"/>
            <a:ext cx="10550266" cy="7858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dirty="0"/>
              <a:t>A.5 FRUIT/VEGETABLE </a:t>
            </a:r>
            <a:r>
              <a:rPr dirty="0" smtClean="0"/>
              <a:t>BEER</a:t>
            </a:r>
            <a:r>
              <a:rPr lang="en-US" dirty="0" smtClean="0"/>
              <a:t>:</a:t>
            </a:r>
          </a:p>
          <a:p>
            <a:pPr algn="l"/>
            <a:endParaRPr dirty="0"/>
          </a:p>
          <a:p>
            <a:pPr algn="l"/>
            <a:r>
              <a:rPr dirty="0"/>
              <a:t>&lt;STR&gt;On tap at the brewpub. A nice dark red color with a nice head that left a lot of lace on the glass. Aroma is of raspberries and chocolate. Not much depth to speak of despite consisting of raspberries. The bourbon is pretty subtle as well. I really don’t know that I find a flavor this beer tastes like. I would prefer a little more carbonization to come through. It’s pretty drinkable, but I wouldn’t mind if this beer was available. &lt;EOS</a:t>
            </a:r>
            <a:r>
              <a:rPr dirty="0" smtClean="0"/>
              <a:t>&gt;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IF the above link doesn’t work, cut and paste:</a:t>
            </a:r>
          </a:p>
          <a:p>
            <a:pPr algn="l"/>
            <a:r>
              <a:rPr lang="en-US" dirty="0"/>
              <a:t>http://</a:t>
            </a:r>
            <a:r>
              <a:rPr lang="en-US" dirty="0" err="1"/>
              <a:t>deepx.ucsd.edu</a:t>
            </a:r>
            <a:r>
              <a:rPr lang="en-US" dirty="0"/>
              <a:t>/#/home/</a:t>
            </a:r>
            <a:r>
              <a:rPr lang="en-US" dirty="0" err="1"/>
              <a:t>beermind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Character-based Classification</a:t>
            </a:r>
          </a:p>
        </p:txBody>
      </p:sp>
      <p:pic>
        <p:nvPicPr>
          <p:cNvPr id="235" name="heavy-be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3650" y="3340100"/>
            <a:ext cx="7937500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“Love the Strong Hoppy Flavor”</a:t>
            </a:r>
          </a:p>
        </p:txBody>
      </p:sp>
      <p:pic>
        <p:nvPicPr>
          <p:cNvPr id="238" name="love-strong-hopp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3650" y="3048000"/>
            <a:ext cx="7937500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xfrm>
            <a:off x="952500" y="0"/>
            <a:ext cx="11099800" cy="1376811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lang="en-US" dirty="0" smtClean="0"/>
              <a:t>Summary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0" y="1441383"/>
            <a:ext cx="13130595" cy="7663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We can use recurrent networks as </a:t>
            </a:r>
            <a:r>
              <a:rPr lang="en-US" i="1" dirty="0">
                <a:latin typeface="Arial"/>
                <a:cs typeface="Arial"/>
              </a:rPr>
              <a:t>generators of data.</a:t>
            </a:r>
          </a:p>
          <a:p>
            <a:pPr marL="571500" indent="-571500" algn="l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A standard way to do this is </a:t>
            </a:r>
            <a:r>
              <a:rPr lang="en-US" dirty="0" smtClean="0">
                <a:latin typeface="Arial"/>
                <a:cs typeface="Arial"/>
              </a:rPr>
              <a:t>to train it on a large corpus, and then let it “hallucinate” text by sampling from its output, and using that as the next input </a:t>
            </a:r>
          </a:p>
          <a:p>
            <a:pPr marL="571500" indent="-571500" algn="l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We can use recurrent networks to transform </a:t>
            </a:r>
            <a:r>
              <a:rPr lang="en-US" dirty="0" smtClean="0">
                <a:latin typeface="Arial"/>
                <a:cs typeface="Arial"/>
              </a:rPr>
              <a:t>sequences, leading </a:t>
            </a:r>
            <a:r>
              <a:rPr lang="en-US" dirty="0">
                <a:latin typeface="Arial"/>
                <a:cs typeface="Arial"/>
              </a:rPr>
              <a:t>to state of the art translation models</a:t>
            </a:r>
          </a:p>
          <a:p>
            <a:pPr marL="571500" indent="-571500" algn="l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We can “bolt together” a </a:t>
            </a:r>
            <a:r>
              <a:rPr lang="en-US" dirty="0" smtClean="0">
                <a:latin typeface="Arial"/>
                <a:cs typeface="Arial"/>
              </a:rPr>
              <a:t>convnet and a language model:</a:t>
            </a:r>
          </a:p>
          <a:p>
            <a:pPr lvl="2" indent="0" algn="l">
              <a:spcBef>
                <a:spcPts val="1200"/>
              </a:spcBef>
            </a:pPr>
            <a:r>
              <a:rPr lang="en-US" dirty="0" smtClean="0">
                <a:latin typeface="Arial"/>
                <a:cs typeface="Arial"/>
              </a:rPr>
              <a:t>		</a:t>
            </a:r>
            <a:r>
              <a:rPr lang="en-US" sz="3200" dirty="0" smtClean="0">
                <a:latin typeface="Arial"/>
                <a:cs typeface="Arial"/>
              </a:rPr>
              <a:t>- the convnet gets </a:t>
            </a:r>
            <a:r>
              <a:rPr lang="en-US" sz="3200" dirty="0">
                <a:latin typeface="Arial"/>
                <a:cs typeface="Arial"/>
              </a:rPr>
              <a:t>a representation of an image, </a:t>
            </a:r>
            <a:endParaRPr lang="en-US" sz="3200" dirty="0" smtClean="0">
              <a:latin typeface="Arial"/>
              <a:cs typeface="Arial"/>
            </a:endParaRPr>
          </a:p>
          <a:p>
            <a:pPr lvl="2" indent="0" algn="l">
              <a:spcBef>
                <a:spcPts val="1200"/>
              </a:spcBef>
            </a:pPr>
            <a:r>
              <a:rPr lang="en-US" sz="3200" dirty="0" smtClean="0">
                <a:latin typeface="Arial"/>
                <a:cs typeface="Arial"/>
              </a:rPr>
              <a:t>		- the language </a:t>
            </a:r>
            <a:r>
              <a:rPr lang="en-US" sz="3200" dirty="0">
                <a:latin typeface="Arial"/>
                <a:cs typeface="Arial"/>
              </a:rPr>
              <a:t>model </a:t>
            </a:r>
            <a:r>
              <a:rPr lang="en-US" sz="3200" dirty="0" smtClean="0">
                <a:latin typeface="Arial"/>
                <a:cs typeface="Arial"/>
              </a:rPr>
              <a:t>generates the </a:t>
            </a:r>
            <a:r>
              <a:rPr lang="en-US" sz="3200" dirty="0">
                <a:latin typeface="Arial"/>
                <a:cs typeface="Arial"/>
              </a:rPr>
              <a:t>image </a:t>
            </a:r>
            <a:r>
              <a:rPr lang="en-US" sz="3200" dirty="0" smtClean="0">
                <a:latin typeface="Arial"/>
                <a:cs typeface="Arial"/>
              </a:rPr>
              <a:t>caption.</a:t>
            </a:r>
            <a:endParaRPr lang="en-US" sz="3200" dirty="0">
              <a:latin typeface="Arial"/>
              <a:cs typeface="Arial"/>
            </a:endParaRPr>
          </a:p>
          <a:p>
            <a:pPr marL="571500" indent="-571500" algn="l">
              <a:spcBef>
                <a:spcPts val="1200"/>
              </a:spcBef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Using biasing input, we can exert some control over the generation: Beer Reviews</a:t>
            </a:r>
          </a:p>
          <a:p>
            <a:pPr marL="571500" indent="-571500" algn="l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64715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Supplementary Slides</a:t>
            </a:r>
            <a:br/>
            <a:r>
              <a:t>(LSTM Basics)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r>
              <a:t>Recurrent Net (Unfolded)</a:t>
            </a:r>
          </a:p>
        </p:txBody>
      </p:sp>
      <p:pic>
        <p:nvPicPr>
          <p:cNvPr id="24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1400" y="8582490"/>
            <a:ext cx="5842000" cy="584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Recurrent Net 2 Nodes (Unfolded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6206" y="1234654"/>
            <a:ext cx="9712388" cy="7284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08300" y="7822781"/>
            <a:ext cx="7188200" cy="57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LSTM Memory Cell</a:t>
            </a:r>
          </a:p>
          <a:p>
            <a:pPr>
              <a:defRPr sz="4000"/>
            </a:pPr>
            <a:r>
              <a:t>(Hochreiter &amp; Schmidhuber, 1997)</a:t>
            </a:r>
          </a:p>
        </p:txBody>
      </p:sp>
      <p:pic>
        <p:nvPicPr>
          <p:cNvPr id="253" name="LSTM Memory Cell.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8736" y="2290070"/>
            <a:ext cx="10027328" cy="7520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75746" y="4000233"/>
            <a:ext cx="2095501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4205" y="9227918"/>
            <a:ext cx="2095501" cy="54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6080"/>
            </a:lvl1pPr>
          </a:lstStyle>
          <a:p>
            <a:r>
              <a:t>We Have Great Tools for Fixed-Size Data (vector in, vector out)</a:t>
            </a:r>
          </a:p>
        </p:txBody>
      </p:sp>
      <p:pic>
        <p:nvPicPr>
          <p:cNvPr id="150" name="fixed-length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1976" y="1890281"/>
            <a:ext cx="10300848" cy="7725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73201">
              <a:defRPr sz="6480"/>
            </a:pPr>
            <a:r>
              <a:t>Memory Cell with Forget Gate</a:t>
            </a:r>
          </a:p>
          <a:p>
            <a:pPr defTabSz="473201">
              <a:defRPr sz="3240"/>
            </a:pPr>
            <a:r>
              <a:t>(Gers et al., 2000)</a:t>
            </a:r>
          </a:p>
        </p:txBody>
      </p:sp>
      <p:pic>
        <p:nvPicPr>
          <p:cNvPr id="258" name="lstm-forg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8689" y="1825517"/>
            <a:ext cx="10507422" cy="7880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952500" y="190551"/>
            <a:ext cx="11099800" cy="2159001"/>
          </a:xfrm>
          <a:prstGeom prst="rect">
            <a:avLst/>
          </a:prstGeom>
        </p:spPr>
        <p:txBody>
          <a:bodyPr/>
          <a:lstStyle/>
          <a:p>
            <a:r>
              <a:t>LSTM Forward Pass</a:t>
            </a:r>
          </a:p>
        </p:txBody>
      </p:sp>
      <p:pic>
        <p:nvPicPr>
          <p:cNvPr id="26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6469" y="3530600"/>
            <a:ext cx="11442701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LSTM (full network)</a:t>
            </a:r>
          </a:p>
        </p:txBody>
      </p:sp>
      <p:pic>
        <p:nvPicPr>
          <p:cNvPr id="264" name="lstm-network (2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400" y="943752"/>
            <a:ext cx="12192000" cy="914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r>
              <a:t>We’d Prefer a System that Could output Structured Data</a:t>
            </a:r>
          </a:p>
        </p:txBody>
      </p:sp>
      <p:pic>
        <p:nvPicPr>
          <p:cNvPr id="153" name="Screen Shot 2015-06-04 at 1.20.5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2600" y="3021377"/>
            <a:ext cx="6959600" cy="467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776634" y="7839805"/>
            <a:ext cx="1145153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“A group of young people playing a game of Frisbee.”</a:t>
            </a:r>
          </a:p>
          <a:p>
            <a:r>
              <a:t>(Karpathy 2014)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5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r>
              <a:t>Basic RNN Architectures</a:t>
            </a:r>
          </a:p>
        </p:txBody>
      </p:sp>
      <p:pic>
        <p:nvPicPr>
          <p:cNvPr id="160" name="rnn-types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40463" y="2706647"/>
            <a:ext cx="8123874" cy="6092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500"/>
              </a:spcBef>
              <a:defRPr sz="5000"/>
            </a:pPr>
            <a:r>
              <a:t>Motivation</a:t>
            </a:r>
          </a:p>
          <a:p>
            <a:pPr>
              <a:spcBef>
                <a:spcPts val="2500"/>
              </a:spcBef>
              <a:defRPr sz="5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Generative Text Model</a:t>
            </a:r>
          </a:p>
          <a:p>
            <a:pPr>
              <a:spcBef>
                <a:spcPts val="2500"/>
              </a:spcBef>
              <a:defRPr sz="5000"/>
            </a:pPr>
            <a:r>
              <a:t>Sequence to Sequence</a:t>
            </a:r>
          </a:p>
          <a:p>
            <a:pPr>
              <a:spcBef>
                <a:spcPts val="2500"/>
              </a:spcBef>
              <a:defRPr sz="5000"/>
            </a:pPr>
            <a:r>
              <a:t>Image Captioning</a:t>
            </a:r>
          </a:p>
          <a:p>
            <a:pPr>
              <a:spcBef>
                <a:spcPts val="2500"/>
              </a:spcBef>
              <a:defRPr sz="5000"/>
            </a:pPr>
            <a:r>
              <a:t>Supervised Character Model (Beer Reviews)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RNN Generative Model</a:t>
            </a:r>
          </a:p>
        </p:txBody>
      </p:sp>
      <p:pic>
        <p:nvPicPr>
          <p:cNvPr id="166" name="beer-ch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3213100"/>
            <a:ext cx="12192000" cy="508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r>
              <a:t>Shakespeare Generation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280415">
              <a:spcBef>
                <a:spcPts val="2000"/>
              </a:spcBef>
              <a:buSzTx/>
              <a:buNone/>
              <a:defRPr sz="1727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PANDARUS</a:t>
            </a:r>
            <a:r>
              <a:t>:</a:t>
            </a:r>
            <a:br/>
            <a:r>
              <a:t>Alas, I think he shall be come approached and the day</a:t>
            </a:r>
            <a:br/>
            <a:r>
              <a:t>When little srain would be attain'd into being never fed,</a:t>
            </a:r>
            <a:br/>
            <a:r>
              <a:t>And who is but a chain and subjects of his death,</a:t>
            </a:r>
            <a:br/>
            <a:r>
              <a:t>I should not sleep.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727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Second Senator:</a:t>
            </a:r>
            <a:r>
              <a:t/>
            </a:r>
            <a:br/>
            <a:r>
              <a:t>They are away this miseries, produced upon my soul,</a:t>
            </a:r>
            <a:br/>
            <a:r>
              <a:t>Breaking and strongly should be buried, when I perish</a:t>
            </a:r>
            <a:br/>
            <a:r>
              <a:t>The earth and thoughts of many states.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727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DUKE VINCENTIO:</a:t>
            </a:r>
            <a:r>
              <a:t/>
            </a:r>
            <a:br/>
            <a:r>
              <a:t>Well, your wit is in the care of side and that.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727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Second Lord:</a:t>
            </a:r>
            <a:r>
              <a:t/>
            </a:r>
            <a:br/>
            <a:r>
              <a:t>They would be ruled after this chamber, and</a:t>
            </a:r>
            <a:br/>
            <a:r>
              <a:t>my fair nues begun out of the fact, to be conveyed,</a:t>
            </a:r>
            <a:br/>
            <a:r>
              <a:t>Whose noble souls I'll have the heart of the wars.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727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Clown</a:t>
            </a:r>
            <a:r>
              <a:t>:</a:t>
            </a:r>
            <a:br/>
            <a:r>
              <a:t>Come, sir, I will make did behold your worship.</a:t>
            </a:r>
          </a:p>
          <a:p>
            <a:pPr marL="0" indent="0" defTabSz="280415">
              <a:spcBef>
                <a:spcPts val="2000"/>
              </a:spcBef>
              <a:buSzTx/>
              <a:buNone/>
              <a:defRPr sz="1727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VIOLA</a:t>
            </a:r>
            <a:r>
              <a:t>:</a:t>
            </a:r>
            <a:br/>
            <a:r>
              <a:t>I'll drink it.</a:t>
            </a:r>
          </a:p>
        </p:txBody>
      </p:sp>
      <p:sp>
        <p:nvSpPr>
          <p:cNvPr id="170" name="Shape 170"/>
          <p:cNvSpPr/>
          <p:nvPr/>
        </p:nvSpPr>
        <p:spPr>
          <a:xfrm>
            <a:off x="7573544" y="2914650"/>
            <a:ext cx="4307740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Training Data:</a:t>
            </a:r>
          </a:p>
          <a:p>
            <a:pPr algn="l"/>
            <a:r>
              <a:t>All of Shakespeare</a:t>
            </a:r>
          </a:p>
          <a:p>
            <a:pPr algn="l"/>
            <a:endParaRPr/>
          </a:p>
          <a:p>
            <a:pPr algn="l"/>
            <a:r>
              <a:t>Size: 4.4MB </a:t>
            </a:r>
          </a:p>
          <a:p>
            <a:pPr algn="l"/>
            <a:endParaRPr/>
          </a:p>
          <a:p>
            <a:pPr algn="l"/>
            <a:r>
              <a:t>Text generated one </a:t>
            </a:r>
          </a:p>
          <a:p>
            <a:pPr algn="l"/>
            <a:r>
              <a:t>character at a time!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5339</TotalTime>
  <Words>1098</Words>
  <Application>Microsoft Macintosh PowerPoint</Application>
  <PresentationFormat>Custom</PresentationFormat>
  <Paragraphs>134</Paragraphs>
  <Slides>32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White</vt:lpstr>
      <vt:lpstr>Generative Modeling with RNNs</vt:lpstr>
      <vt:lpstr>Outline</vt:lpstr>
      <vt:lpstr>We Have Great Tools for Fixed-Size Data (vector in, vector out)</vt:lpstr>
      <vt:lpstr>We’d Prefer a System that Could output Structured Data</vt:lpstr>
      <vt:lpstr>PowerPoint Presentation</vt:lpstr>
      <vt:lpstr>Basic RNN Architectures</vt:lpstr>
      <vt:lpstr>Outline</vt:lpstr>
      <vt:lpstr>RNN Generative Model</vt:lpstr>
      <vt:lpstr>Shakespeare Generation</vt:lpstr>
      <vt:lpstr>Guided Generation (Sutskever et al., 2011)</vt:lpstr>
      <vt:lpstr>Guided Generation (Sutskever et al., 2011)</vt:lpstr>
      <vt:lpstr>Outline</vt:lpstr>
      <vt:lpstr>Sequence to Sequence (Sutskever et al. 2014)</vt:lpstr>
      <vt:lpstr>Scale </vt:lpstr>
      <vt:lpstr>Results</vt:lpstr>
      <vt:lpstr>Outline</vt:lpstr>
      <vt:lpstr>Image to Text ( Karpathy et al. 2014), (Mao et al., 2014),  (Vinyals et al., 2014)</vt:lpstr>
      <vt:lpstr>Image Captioning  (slide from Karpathy et al. 2014)</vt:lpstr>
      <vt:lpstr>Outline</vt:lpstr>
      <vt:lpstr>Recall Unsupervised Character Model</vt:lpstr>
      <vt:lpstr>Past Supervised Approaches relied upon Encoder-Decoder Model</vt:lpstr>
      <vt:lpstr>Bridging Long Time Intervals with Concatenated Inputs</vt:lpstr>
      <vt:lpstr>Example</vt:lpstr>
      <vt:lpstr>Character-based Classification</vt:lpstr>
      <vt:lpstr>“Love the Strong Hoppy Flavor”</vt:lpstr>
      <vt:lpstr>Summary</vt:lpstr>
      <vt:lpstr>Supplementary Slides (LSTM Basics)</vt:lpstr>
      <vt:lpstr>Recurrent Net (Unfolded)</vt:lpstr>
      <vt:lpstr>LSTM Memory Cell (Hochreiter &amp; Schmidhuber, 1997)</vt:lpstr>
      <vt:lpstr>Memory Cell with Forget Gate (Gers et al., 2000)</vt:lpstr>
      <vt:lpstr>LSTM Forward Pass</vt:lpstr>
      <vt:lpstr>LSTM (full network)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Modeling with RNNs</dc:title>
  <cp:lastModifiedBy>Gary Cottrell</cp:lastModifiedBy>
  <cp:revision>13</cp:revision>
  <dcterms:modified xsi:type="dcterms:W3CDTF">2019-02-28T05:51:59Z</dcterms:modified>
</cp:coreProperties>
</file>