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61" r:id="rId2"/>
  </p:sldMasterIdLst>
  <p:notesMasterIdLst>
    <p:notesMasterId r:id="rId71"/>
  </p:notesMasterIdLst>
  <p:handoutMasterIdLst>
    <p:handoutMasterId r:id="rId72"/>
  </p:handoutMasterIdLst>
  <p:sldIdLst>
    <p:sldId id="403" r:id="rId3"/>
    <p:sldId id="404" r:id="rId4"/>
    <p:sldId id="405" r:id="rId5"/>
    <p:sldId id="406" r:id="rId6"/>
    <p:sldId id="407" r:id="rId7"/>
    <p:sldId id="408" r:id="rId8"/>
    <p:sldId id="427" r:id="rId9"/>
    <p:sldId id="409" r:id="rId10"/>
    <p:sldId id="410" r:id="rId11"/>
    <p:sldId id="411" r:id="rId12"/>
    <p:sldId id="480" r:id="rId13"/>
    <p:sldId id="412" r:id="rId14"/>
    <p:sldId id="470" r:id="rId15"/>
    <p:sldId id="471" r:id="rId16"/>
    <p:sldId id="413" r:id="rId17"/>
    <p:sldId id="469" r:id="rId18"/>
    <p:sldId id="435" r:id="rId19"/>
    <p:sldId id="481" r:id="rId20"/>
    <p:sldId id="482" r:id="rId21"/>
    <p:sldId id="436" r:id="rId22"/>
    <p:sldId id="475" r:id="rId23"/>
    <p:sldId id="472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8" r:id="rId32"/>
    <p:sldId id="431" r:id="rId33"/>
    <p:sldId id="429" r:id="rId34"/>
    <p:sldId id="430" r:id="rId35"/>
    <p:sldId id="422" r:id="rId36"/>
    <p:sldId id="423" r:id="rId37"/>
    <p:sldId id="424" r:id="rId38"/>
    <p:sldId id="425" r:id="rId39"/>
    <p:sldId id="437" r:id="rId40"/>
    <p:sldId id="441" r:id="rId41"/>
    <p:sldId id="442" r:id="rId42"/>
    <p:sldId id="438" r:id="rId43"/>
    <p:sldId id="439" r:id="rId44"/>
    <p:sldId id="440" r:id="rId45"/>
    <p:sldId id="466" r:id="rId46"/>
    <p:sldId id="426" r:id="rId47"/>
    <p:sldId id="443" r:id="rId48"/>
    <p:sldId id="476" r:id="rId49"/>
    <p:sldId id="477" r:id="rId50"/>
    <p:sldId id="478" r:id="rId51"/>
    <p:sldId id="479" r:id="rId52"/>
    <p:sldId id="473" r:id="rId53"/>
    <p:sldId id="445" r:id="rId54"/>
    <p:sldId id="446" r:id="rId55"/>
    <p:sldId id="447" r:id="rId56"/>
    <p:sldId id="448" r:id="rId57"/>
    <p:sldId id="449" r:id="rId58"/>
    <p:sldId id="451" r:id="rId59"/>
    <p:sldId id="461" r:id="rId60"/>
    <p:sldId id="452" r:id="rId61"/>
    <p:sldId id="460" r:id="rId62"/>
    <p:sldId id="453" r:id="rId63"/>
    <p:sldId id="455" r:id="rId64"/>
    <p:sldId id="462" r:id="rId65"/>
    <p:sldId id="456" r:id="rId66"/>
    <p:sldId id="463" r:id="rId67"/>
    <p:sldId id="457" r:id="rId68"/>
    <p:sldId id="464" r:id="rId69"/>
    <p:sldId id="45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5.emf"/><Relationship Id="rId1" Type="http://schemas.openxmlformats.org/officeDocument/2006/relationships/image" Target="../media/image14.emf"/><Relationship Id="rId2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A1FB-75CD-AE45-8852-8199D67B745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C0125-F7A4-C749-B6B5-D1C72F70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0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5CBF7-2C4E-E74F-B8F9-D2B6C95FA89C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1A40E-D83F-1D4B-8E95-287B67A5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9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BF299-2744-A342-A8AC-E0239B567217}" type="slidenum">
              <a:rPr lang="en-US"/>
              <a:pPr>
                <a:defRPr/>
              </a:pPr>
              <a:t>1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28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2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3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4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8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A40E-D83F-1D4B-8E95-287B67A56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9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10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11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Gary Cottrell &amp;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 Talk, August 2000: The face of fear: *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710C8-DEB6-5848-98BE-4B0CDA81B5A0}" type="slidenum">
              <a:rPr lang="en-US"/>
              <a:pPr>
                <a:defRPr/>
              </a:pPr>
              <a:t>23</a:t>
            </a:fld>
            <a:r>
              <a:rPr lang="en-US"/>
              <a:t>##</a:t>
            </a:r>
            <a:endParaRPr lang="en-US" sz="130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5BC2-31D0-3647-B9FF-2206635E6F66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91C2-C793-724E-B7D0-D69FBCF4A45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307F-7C43-B046-BA7A-7621AC6A780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24400" y="1219200"/>
            <a:ext cx="41910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554791"/>
            <a:ext cx="1905000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77000"/>
            <a:ext cx="381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D0EF7-DEF0-3941-BEF8-8586D6963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198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219200"/>
            <a:ext cx="41910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219200"/>
            <a:ext cx="4191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7D936-F41E-334F-97FD-0E7B8C605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6318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3"/>
            <a:ext cx="8534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771903"/>
            <a:ext cx="8534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5D7B-ECCE-F44F-AD32-408D21D52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3392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19203"/>
            <a:ext cx="4191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71903"/>
            <a:ext cx="4191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89496-AA01-4A48-B1E8-0E7700C2C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578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4DC6-9199-B347-9B6B-C6402A190F57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5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F5D-2B95-A94C-BB8A-55F6D792C795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8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4131-D607-694F-8535-9B0BA6BEC9C7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E053-CF02-D943-8EDC-BA1D01E62E0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8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C7B-BBBA-0F4A-81FC-13245852D852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C4F-40E8-AD41-9868-68C43283D721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D4A1-F582-DC47-8DAB-E44B67E92B0C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E071-0D9C-954F-A6AF-2BD567DCDDA9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B4F5-5052-4D47-96EC-1F9000DA189A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1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757B-BD59-4E4C-95A5-172739EDE199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6036-821B-AA4C-9F10-2BA55279C8FC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DBD7-C2B5-274E-A78A-674DE34DE966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24400" y="1219200"/>
            <a:ext cx="41910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554791"/>
            <a:ext cx="1905000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77000"/>
            <a:ext cx="381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D0EF7-DEF0-3941-BEF8-8586D6963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19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E389-1737-5740-A51E-B67CD260D168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6D0E-14A4-FA4E-8C73-AECB83ABF86F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0C76-D773-0240-8092-407774C3627C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EB8-51C4-DD47-BD4C-B1B6D1A819F8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3533-80DC-DD44-A60C-8042A611C247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95D4-A47B-BD4B-8A11-FB914A43337E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87B-057E-1C41-B5A0-97C7321B0DDD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A648-902A-C04C-8B8A-D38E2B02A948}" type="datetime1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Neural Networks/Deep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50A7-20E9-264F-BDD3-0EE592532120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0107-9885-0C4F-8283-B306C227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382000" cy="9906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Tricks of the trade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667000"/>
            <a:ext cx="6705600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700" dirty="0" smtClean="0">
                <a:cs typeface="+mn-cs"/>
              </a:rPr>
              <a:t>Garrison W. Cottrell</a:t>
            </a:r>
          </a:p>
          <a:p>
            <a:pPr>
              <a:defRPr/>
            </a:pPr>
            <a:r>
              <a:rPr lang="en-US" sz="1800" dirty="0" smtClean="0">
                <a:cs typeface="+mn-cs"/>
              </a:rPr>
              <a:t>Gary's Unbelievable Research Unit (GURU)</a:t>
            </a:r>
          </a:p>
          <a:p>
            <a:pPr>
              <a:defRPr/>
            </a:pPr>
            <a:r>
              <a:rPr lang="en-US" sz="1800" dirty="0" smtClean="0">
                <a:cs typeface="+mn-cs"/>
              </a:rPr>
              <a:t>UCSD</a:t>
            </a:r>
            <a:endParaRPr lang="en-US" sz="2600" dirty="0" smtClean="0">
              <a:cs typeface="+mn-cs"/>
            </a:endParaRPr>
          </a:p>
        </p:txBody>
      </p:sp>
      <p:pic>
        <p:nvPicPr>
          <p:cNvPr id="19461" name="Picture 6" descr="guru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2667003"/>
            <a:ext cx="939800" cy="125095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BF8B-F6CC-634F-857D-8D13FFE7B631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Perform PCA of the inputs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EF8-5F00-A444-971C-84827A342D45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Perform PCA of the </a:t>
            </a: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inputs: But first, some intuition...</a:t>
            </a:r>
            <a:endParaRPr lang="en-US" sz="2400" b="1" i="1" dirty="0" smtClean="0">
              <a:solidFill>
                <a:srgbClr val="3366FF"/>
              </a:solidFill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EF8-5F00-A444-971C-84827A342D45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wrong with all positive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</a:t>
            </a:r>
            <a:r>
              <a:rPr lang="en-US" sz="3200" dirty="0"/>
              <a:t>happens to the </a:t>
            </a:r>
            <a:r>
              <a:rPr lang="en-US" sz="3200" dirty="0" smtClean="0"/>
              <a:t>weight changes for all of the </a:t>
            </a:r>
            <a:r>
              <a:rPr lang="en-US" sz="3200" i="1" dirty="0" smtClean="0"/>
              <a:t>incoming weights </a:t>
            </a:r>
            <a:r>
              <a:rPr lang="en-US" sz="3200" dirty="0" smtClean="0"/>
              <a:t>to one hidden unit, call it </a:t>
            </a:r>
            <a:r>
              <a:rPr lang="en-US" sz="3200" i="1" dirty="0" smtClean="0"/>
              <a:t>j</a:t>
            </a:r>
            <a:r>
              <a:rPr lang="en-US" sz="3200" dirty="0" smtClean="0"/>
              <a:t>? Here, all the 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’</a:t>
            </a:r>
            <a:r>
              <a:rPr lang="en-US" sz="3200" dirty="0" smtClean="0"/>
              <a:t>s are positive: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2929467"/>
            <a:ext cx="7620000" cy="3619500"/>
            <a:chOff x="762000" y="1612900"/>
            <a:chExt cx="7620000" cy="3619500"/>
          </a:xfrm>
          <a:noFill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612900"/>
              <a:ext cx="7620000" cy="361950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400" y="3886200"/>
              <a:ext cx="1231900" cy="1295400"/>
            </a:xfrm>
            <a:prstGeom prst="rect">
              <a:avLst/>
            </a:prstGeom>
            <a:grp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3962400"/>
              <a:ext cx="1066800" cy="112179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7543800" y="3103033"/>
              <a:ext cx="51777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2800" i="1" baseline="-250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j</a:t>
              </a:r>
              <a:endParaRPr lang="en-US" sz="28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3091" y="3048000"/>
              <a:ext cx="521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5850" y="3245822"/>
              <a:ext cx="70961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</a:t>
              </a:r>
              <a:r>
                <a:rPr lang="en-US" sz="2800" dirty="0" smtClean="0">
                  <a:latin typeface="Times New Roman"/>
                  <a:cs typeface="Times New Roman"/>
                </a:rPr>
                <a:t>(</a:t>
              </a:r>
              <a:r>
                <a:rPr lang="en-US" sz="2800" i="1" dirty="0" err="1" smtClean="0">
                  <a:latin typeface="Times New Roman"/>
                  <a:cs typeface="Times New Roman"/>
                </a:rPr>
                <a:t>a</a:t>
              </a:r>
              <a:r>
                <a:rPr lang="en-US" sz="2800" i="1" baseline="-25000" dirty="0" err="1" smtClean="0">
                  <a:latin typeface="Times New Roman"/>
                  <a:cs typeface="Times New Roman"/>
                </a:rPr>
                <a:t>j</a:t>
              </a:r>
              <a:r>
                <a:rPr lang="en-US" sz="2800" dirty="0" smtClean="0">
                  <a:latin typeface="Times New Roman"/>
                  <a:cs typeface="Times New Roman"/>
                </a:rPr>
                <a:t>)</a:t>
              </a: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CBE-A4DE-0749-A18A-9B1D6C8890D1}" type="datetime1">
              <a:rPr lang="en-US" smtClean="0"/>
              <a:t>1/30/19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Neural Networks/Deep Learning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69516" y="4300781"/>
            <a:ext cx="353267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lang="en-US" sz="28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87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During learning,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j</a:t>
            </a:r>
            <a:r>
              <a:rPr lang="en-US" dirty="0" smtClean="0"/>
              <a:t> is associated with: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input on the line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activation function of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unit </a:t>
            </a:r>
            <a:r>
              <a:rPr lang="en-US" i="1" dirty="0" smtClean="0"/>
              <a:t>j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weight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E053-CF02-D943-8EDC-BA1D01E62E0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learning,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j</a:t>
            </a:r>
            <a:r>
              <a:rPr lang="en-US" dirty="0" smtClean="0"/>
              <a:t> is associated with: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input on the line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activation function of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The unit </a:t>
            </a:r>
            <a:r>
              <a:rPr lang="en-US" b="1" i="1" dirty="0" smtClean="0"/>
              <a:t>j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weight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E053-CF02-D943-8EDC-BA1D01E62E0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I ask again,</a:t>
            </a:r>
            <a:br>
              <a:rPr lang="en-US" dirty="0" smtClean="0"/>
            </a:br>
            <a:r>
              <a:rPr lang="en-US" dirty="0" smtClean="0"/>
              <a:t>What’s wrong with all positive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47" y="1371599"/>
            <a:ext cx="9169400" cy="446650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Recall the weight change rule is: </a:t>
            </a:r>
            <a:r>
              <a:rPr lang="en-US" sz="3000" i="1" dirty="0" err="1" smtClean="0"/>
              <a:t>w</a:t>
            </a:r>
            <a:r>
              <a:rPr lang="en-US" sz="3000" i="1" baseline="-25000" dirty="0" err="1" smtClean="0"/>
              <a:t>ij</a:t>
            </a:r>
            <a:r>
              <a:rPr lang="en-US" sz="3000" i="1" dirty="0"/>
              <a:t>=</a:t>
            </a:r>
            <a:r>
              <a:rPr lang="en-US" sz="3000" i="1" dirty="0" err="1" smtClean="0"/>
              <a:t>w</a:t>
            </a:r>
            <a:r>
              <a:rPr lang="en-US" sz="3000" i="1" baseline="-25000" dirty="0" err="1" smtClean="0"/>
              <a:t>ij</a:t>
            </a:r>
            <a:r>
              <a:rPr lang="en-US" sz="3000" i="1" dirty="0" smtClean="0"/>
              <a:t>+α</a:t>
            </a:r>
            <a:r>
              <a:rPr lang="en-US" sz="3000" i="1" dirty="0" err="1" smtClean="0"/>
              <a:t>δ</a:t>
            </a:r>
            <a:r>
              <a:rPr lang="en-US" sz="3000" i="1" baseline="-25000" dirty="0" err="1" smtClean="0"/>
              <a:t>j</a:t>
            </a:r>
            <a:r>
              <a:rPr lang="en-US" sz="3000" i="1" dirty="0" err="1" smtClean="0"/>
              <a:t>x</a:t>
            </a:r>
            <a:r>
              <a:rPr lang="en-US" sz="3000" i="1" baseline="-25000" dirty="0" err="1" smtClean="0"/>
              <a:t>i</a:t>
            </a:r>
            <a:endParaRPr lang="en-US" sz="3000" i="1" baseline="-25000" dirty="0" smtClean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2736852"/>
            <a:ext cx="7620000" cy="3619500"/>
            <a:chOff x="762000" y="1612900"/>
            <a:chExt cx="7620000" cy="3619500"/>
          </a:xfrm>
          <a:solidFill>
            <a:schemeClr val="bg1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612900"/>
              <a:ext cx="7620000" cy="361950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400" y="3886200"/>
              <a:ext cx="1231900" cy="1295400"/>
            </a:xfrm>
            <a:prstGeom prst="rect">
              <a:avLst/>
            </a:prstGeom>
            <a:grp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3962400"/>
              <a:ext cx="1066800" cy="112179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7543800" y="3193899"/>
              <a:ext cx="46804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2400" i="1" baseline="-250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j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3091" y="3048000"/>
              <a:ext cx="3298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lang="en-US" baseline="-250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j</a:t>
              </a:r>
              <a:endParaRPr lang="en-US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5850" y="3282951"/>
              <a:ext cx="717984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g</a:t>
              </a:r>
              <a:r>
                <a:rPr lang="en-US" sz="1800" i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8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1800" baseline="-250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j</a:t>
              </a:r>
              <a:r>
                <a:rPr lang="en-US" sz="1800" i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</a:p>
            <a:p>
              <a:endParaRPr lang="en-US" sz="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29172" y="5015756"/>
            <a:ext cx="44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sz="32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lang="en-US" sz="3200" i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0B7D-44C7-DE47-BD13-BFDB3FCE47B6}" type="datetime1">
              <a:rPr lang="en-US" smtClean="0"/>
              <a:t>1/30/19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72200" y="4343400"/>
            <a:ext cx="70961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a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9516" y="4300781"/>
            <a:ext cx="353267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lang="en-US" sz="28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9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wrong with all positive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47" y="885105"/>
            <a:ext cx="9169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The weight change rule is: </a:t>
            </a:r>
            <a:r>
              <a:rPr lang="en-US" sz="3000" i="1" dirty="0" err="1" smtClean="0"/>
              <a:t>w</a:t>
            </a:r>
            <a:r>
              <a:rPr lang="en-US" sz="3000" i="1" baseline="-25000" dirty="0" err="1" smtClean="0"/>
              <a:t>ij</a:t>
            </a:r>
            <a:r>
              <a:rPr lang="en-US" sz="3000" i="1" dirty="0"/>
              <a:t>=</a:t>
            </a:r>
            <a:r>
              <a:rPr lang="en-US" sz="3000" i="1" dirty="0" err="1" smtClean="0"/>
              <a:t>w</a:t>
            </a:r>
            <a:r>
              <a:rPr lang="en-US" sz="3000" i="1" baseline="-25000" dirty="0" err="1" smtClean="0"/>
              <a:t>ij</a:t>
            </a:r>
            <a:r>
              <a:rPr lang="en-US" sz="3000" i="1" dirty="0" smtClean="0"/>
              <a:t>+α</a:t>
            </a:r>
            <a:r>
              <a:rPr lang="en-US" sz="3000" i="1" dirty="0" err="1" smtClean="0"/>
              <a:t>δ</a:t>
            </a:r>
            <a:r>
              <a:rPr lang="en-US" sz="3000" i="1" baseline="-25000" dirty="0" err="1" smtClean="0"/>
              <a:t>j</a:t>
            </a:r>
            <a:r>
              <a:rPr lang="en-US" sz="3000" i="1" dirty="0" err="1" smtClean="0"/>
              <a:t>x</a:t>
            </a:r>
            <a:r>
              <a:rPr lang="en-US" sz="3000" i="1" baseline="-25000" dirty="0" err="1" smtClean="0"/>
              <a:t>i</a:t>
            </a:r>
            <a:endParaRPr lang="en-US" sz="3000" i="1" baseline="-25000" dirty="0" smtClean="0"/>
          </a:p>
          <a:p>
            <a:pPr marL="0" indent="0">
              <a:buNone/>
            </a:pPr>
            <a:r>
              <a:rPr lang="el-GR" sz="3000" i="1" dirty="0" smtClean="0"/>
              <a:t>δ</a:t>
            </a:r>
            <a:r>
              <a:rPr lang="en-US" sz="3000" i="1" baseline="-25000" dirty="0" smtClean="0"/>
              <a:t>j</a:t>
            </a:r>
            <a:r>
              <a:rPr lang="en-US" sz="3000" i="1" dirty="0" smtClean="0"/>
              <a:t> is the same sign for all of these weights.</a:t>
            </a:r>
            <a:r>
              <a:rPr lang="en-US" sz="3000" dirty="0" smtClean="0"/>
              <a:t> The </a:t>
            </a:r>
            <a:r>
              <a:rPr lang="en-US" sz="3000" i="1" dirty="0" smtClean="0"/>
              <a:t>x</a:t>
            </a:r>
            <a:r>
              <a:rPr lang="en-US" sz="3000" i="1" baseline="-25000" dirty="0" smtClean="0"/>
              <a:t>i</a:t>
            </a:r>
            <a:r>
              <a:rPr lang="en-US" sz="3000" i="1" dirty="0" smtClean="0"/>
              <a:t>’s </a:t>
            </a:r>
            <a:r>
              <a:rPr lang="en-US" sz="3000" dirty="0" smtClean="0"/>
              <a:t>are all positive </a:t>
            </a:r>
            <a:r>
              <a:rPr lang="en-US" sz="3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000" dirty="0" smtClean="0"/>
              <a:t> the weight changes are all + or -.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2895603"/>
            <a:ext cx="7620000" cy="3619500"/>
            <a:chOff x="762000" y="1612900"/>
            <a:chExt cx="7620000" cy="3619500"/>
          </a:xfrm>
          <a:solidFill>
            <a:schemeClr val="bg1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612900"/>
              <a:ext cx="7620000" cy="361950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400" y="3886200"/>
              <a:ext cx="1231900" cy="1295400"/>
            </a:xfrm>
            <a:prstGeom prst="rect">
              <a:avLst/>
            </a:prstGeom>
            <a:grp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3962400"/>
              <a:ext cx="1066800" cy="112179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7543800" y="3193899"/>
              <a:ext cx="46804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2400" i="1" baseline="-250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j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3091" y="3048000"/>
              <a:ext cx="32987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lang="en-US" baseline="-250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j</a:t>
              </a:r>
              <a:endParaRPr lang="en-US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5850" y="3282951"/>
              <a:ext cx="717984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g</a:t>
              </a:r>
              <a:r>
                <a:rPr lang="en-US" sz="1800" i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18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1800" baseline="-250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j</a:t>
              </a:r>
              <a:r>
                <a:rPr lang="en-US" sz="1800" i="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</a:p>
            <a:p>
              <a:endParaRPr lang="en-US" sz="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25813" y="5147401"/>
            <a:ext cx="44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δ</a:t>
            </a:r>
            <a:r>
              <a:rPr lang="en-US" sz="32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lang="en-US" sz="3200" i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0B7D-44C7-DE47-BD13-BFDB3FCE47B6}" type="datetime1">
              <a:rPr lang="en-US" smtClean="0"/>
              <a:t>1/30/19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16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65856" y="4562389"/>
            <a:ext cx="70961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a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9516" y="4300781"/>
            <a:ext cx="353267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lang="en-US" sz="28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8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91" y="26985"/>
            <a:ext cx="8930539" cy="1600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 changes all positive or negative: where can the weights go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700" dirty="0" smtClean="0"/>
              <a:t>(See previous slide: this is for </a:t>
            </a:r>
            <a:r>
              <a:rPr lang="en-US" sz="2700" b="1" i="1" dirty="0" smtClean="0"/>
              <a:t>one unit’s incoming weights</a:t>
            </a:r>
            <a:r>
              <a:rPr lang="en-US" sz="2700" i="1" dirty="0" smtClean="0"/>
              <a:t>)</a:t>
            </a:r>
            <a:endParaRPr lang="en-US" sz="2700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52563"/>
            <a:ext cx="4495800" cy="5405437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9991" y="5686612"/>
            <a:ext cx="8839200" cy="985123"/>
          </a:xfrm>
        </p:spPr>
        <p:txBody>
          <a:bodyPr/>
          <a:lstStyle/>
          <a:p>
            <a:r>
              <a:rPr lang="en-US" dirty="0" smtClean="0"/>
              <a:t>Only changing to be more positive or more negative...never one positive and one negative.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41957">
            <a:off x="1709072" y="3289033"/>
            <a:ext cx="3708400" cy="503237"/>
            <a:chOff x="6894309" y="1112896"/>
            <a:chExt cx="3708400" cy="377428"/>
          </a:xfrm>
        </p:grpSpPr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 rot="19764402">
              <a:off x="6894309" y="1112896"/>
              <a:ext cx="3708400" cy="37742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Oval 14"/>
            <p:cNvSpPr>
              <a:spLocks noChangeArrowheads="1"/>
            </p:cNvSpPr>
            <p:nvPr/>
          </p:nvSpPr>
          <p:spPr bwMode="auto">
            <a:xfrm>
              <a:off x="8621509" y="1329589"/>
              <a:ext cx="107950" cy="80963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34015" y="4169641"/>
            <a:ext cx="3697237" cy="16933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6181" y="2239243"/>
            <a:ext cx="0" cy="3623733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13191" y="3894187"/>
            <a:ext cx="719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i="1" baseline="-25000" dirty="0" smtClean="0">
                <a:latin typeface="Times New Roman"/>
                <a:cs typeface="Times New Roman"/>
              </a:rPr>
              <a:t>1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6258" y="1536751"/>
            <a:ext cx="7198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i="1" baseline="-25000" dirty="0">
                <a:latin typeface="Times New Roman"/>
                <a:cs typeface="Times New Roman"/>
              </a:rPr>
              <a:t>2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5337" y="2239243"/>
            <a:ext cx="165915" cy="1652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758348" y="2404535"/>
            <a:ext cx="506987" cy="6265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5114887" y="3031068"/>
            <a:ext cx="643458" cy="6265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4309416" y="3627775"/>
            <a:ext cx="805470" cy="761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V="1">
            <a:off x="4309416" y="3378517"/>
            <a:ext cx="338784" cy="8080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3842730" y="3378519"/>
            <a:ext cx="805470" cy="761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3842730" y="3253569"/>
            <a:ext cx="485532" cy="8080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3773982" y="3241731"/>
            <a:ext cx="535434" cy="6265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3773982" y="3517900"/>
            <a:ext cx="68748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4776108" y="4509067"/>
            <a:ext cx="1134641" cy="1177544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79352" y="4256994"/>
            <a:ext cx="770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X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0829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91" y="26985"/>
            <a:ext cx="8930539" cy="1073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wrong with correlated inputs?</a:t>
            </a:r>
            <a:endParaRPr lang="en-US" sz="2700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52563"/>
            <a:ext cx="4495800" cy="5405437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1330" y="4937320"/>
            <a:ext cx="8839200" cy="18677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These two highly correlated variables very similar information: size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we did PCA (</a:t>
            </a:r>
            <a:r>
              <a:rPr lang="en-US" dirty="0" err="1" smtClean="0"/>
              <a:t>decorrelated</a:t>
            </a:r>
            <a:r>
              <a:rPr lang="en-US" dirty="0" smtClean="0"/>
              <a:t> them), we would get two different kinds of information: size and adiposity (fatness)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5" y="1100667"/>
            <a:ext cx="7748991" cy="37570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522133" y="1625600"/>
            <a:ext cx="863600" cy="301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43503">
            <a:off x="7601996" y="1575200"/>
            <a:ext cx="96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size</a:t>
            </a:r>
          </a:p>
        </p:txBody>
      </p:sp>
      <p:sp>
        <p:nvSpPr>
          <p:cNvPr id="32" name="TextBox 31"/>
          <p:cNvSpPr txBox="1"/>
          <p:nvPr/>
        </p:nvSpPr>
        <p:spPr>
          <a:xfrm rot="20743343">
            <a:off x="3573812" y="4378122"/>
            <a:ext cx="162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adiposity</a:t>
            </a:r>
            <a:endParaRPr lang="en-US" sz="2800" dirty="0"/>
          </a:p>
        </p:txBody>
      </p:sp>
      <p:grpSp>
        <p:nvGrpSpPr>
          <p:cNvPr id="179203" name="Group 179202"/>
          <p:cNvGrpSpPr/>
          <p:nvPr/>
        </p:nvGrpSpPr>
        <p:grpSpPr>
          <a:xfrm>
            <a:off x="1253067" y="1625600"/>
            <a:ext cx="7143220" cy="2560367"/>
            <a:chOff x="1253067" y="1625600"/>
            <a:chExt cx="7143220" cy="256036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253067" y="1625600"/>
              <a:ext cx="0" cy="2560367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253067" y="4185966"/>
              <a:ext cx="7143220" cy="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368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91" y="26985"/>
            <a:ext cx="8930539" cy="10736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What’s wrong with very different scale of inputs?</a:t>
            </a:r>
            <a:endParaRPr lang="en-US" sz="3200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52563"/>
            <a:ext cx="4495800" cy="5405437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1330" y="4784920"/>
            <a:ext cx="8839200" cy="18677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largest weight changes will be for the large inputs.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If these two inputs are equally important, it will take a long time for the weights to the second input to become big enough to matter...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757333" y="2658533"/>
            <a:ext cx="1540933" cy="15409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2"/>
          </p:cNvCxnSpPr>
          <p:nvPr/>
        </p:nvCxnSpPr>
        <p:spPr>
          <a:xfrm>
            <a:off x="2590800" y="2015067"/>
            <a:ext cx="3166533" cy="141393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" idx="2"/>
          </p:cNvCxnSpPr>
          <p:nvPr/>
        </p:nvCxnSpPr>
        <p:spPr>
          <a:xfrm flipV="1">
            <a:off x="2421467" y="3429000"/>
            <a:ext cx="3335866" cy="77046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1212" y="1864267"/>
            <a:ext cx="176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100, -300, 150,...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1212" y="4014801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1, 0.6, -0.25,...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7695" y="2995599"/>
            <a:ext cx="310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 from different examples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0" idx="0"/>
            <a:endCxn id="19" idx="2"/>
          </p:cNvCxnSpPr>
          <p:nvPr/>
        </p:nvCxnSpPr>
        <p:spPr>
          <a:xfrm flipH="1" flipV="1">
            <a:off x="1541340" y="2233599"/>
            <a:ext cx="216832" cy="762000"/>
          </a:xfrm>
          <a:prstGeom prst="straightConnector1">
            <a:avLst/>
          </a:prstGeom>
          <a:ln w="38100" cmpd="sng">
            <a:solidFill>
              <a:srgbClr val="08C5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26" idx="0"/>
          </p:cNvCxnSpPr>
          <p:nvPr/>
        </p:nvCxnSpPr>
        <p:spPr>
          <a:xfrm flipH="1">
            <a:off x="1459455" y="3364931"/>
            <a:ext cx="298717" cy="649870"/>
          </a:xfrm>
          <a:prstGeom prst="straightConnector1">
            <a:avLst/>
          </a:prstGeom>
          <a:ln w="38100" cmpd="sng">
            <a:solidFill>
              <a:srgbClr val="08C5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5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32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These “tricks” are somewhat outdated at this point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BUT, they illustrate a lot of good points/issues, some of which have been “solved”, or at least eliminated as issues.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>
                <a:cs typeface="+mn-cs"/>
              </a:rPr>
              <a:t>These ideas led to “batch normalization” which has made training deep nets much easier</a:t>
            </a:r>
            <a:endParaRPr lang="en-US" sz="28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749C-6455-5D4B-84CB-5D91C8748F22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PCA of the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8439"/>
            <a:ext cx="496147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PCA shifts </a:t>
            </a:r>
            <a:r>
              <a:rPr lang="en-US" sz="2800" dirty="0"/>
              <a:t>the mean of the </a:t>
            </a:r>
            <a:r>
              <a:rPr lang="en-US" sz="2800" dirty="0" smtClean="0"/>
              <a:t>input variables </a:t>
            </a:r>
            <a:r>
              <a:rPr lang="en-US" sz="2800" dirty="0"/>
              <a:t>to be </a:t>
            </a:r>
            <a:r>
              <a:rPr lang="en-US" sz="2800" dirty="0" smtClean="0">
                <a:latin typeface="Times New Roman"/>
                <a:cs typeface="Times New Roman"/>
              </a:rPr>
              <a:t>0</a:t>
            </a:r>
            <a:r>
              <a:rPr lang="en-US" sz="2800" dirty="0"/>
              <a:t> </a:t>
            </a:r>
            <a:r>
              <a:rPr lang="en-US" sz="2800" dirty="0" smtClean="0"/>
              <a:t>– not all positive or negative!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PCA </a:t>
            </a:r>
            <a:r>
              <a:rPr lang="en-US" sz="2800" i="1" dirty="0" err="1" smtClean="0"/>
              <a:t>decorrelates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inputs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And...you can throw away the dimensions with the smallest eigenvalues – achieving dimensionality reduction</a:t>
            </a:r>
            <a:r>
              <a:rPr lang="en-US" sz="2800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If </a:t>
            </a:r>
            <a:r>
              <a:rPr lang="en-US" sz="2800" dirty="0"/>
              <a:t>you then divide by the standard deviation, makes them all of equal “size</a:t>
            </a:r>
            <a:r>
              <a:rPr lang="en-US" sz="2800" dirty="0" smtClean="0"/>
              <a:t>”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the last step is not part of PCA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 smtClean="0"/>
              <a:t>(Note: KL-Expansion=PCA)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70" y="1468442"/>
            <a:ext cx="4030133" cy="336004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5798-C30E-424C-9ADF-B003EEE26606}" type="datetime1">
              <a:rPr lang="en-US" smtClean="0"/>
              <a:t>1/30/19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Difference between PCA and z-scoring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8439"/>
            <a:ext cx="4961466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Z-scoring shifts </a:t>
            </a:r>
            <a:r>
              <a:rPr lang="en-US" sz="2800" dirty="0"/>
              <a:t>the mean of the </a:t>
            </a:r>
            <a:r>
              <a:rPr lang="en-US" sz="2800" dirty="0" smtClean="0"/>
              <a:t>input variables </a:t>
            </a:r>
            <a:r>
              <a:rPr lang="en-US" sz="2800" dirty="0"/>
              <a:t>to be </a:t>
            </a:r>
            <a:r>
              <a:rPr lang="en-US" sz="2800" dirty="0" smtClean="0">
                <a:latin typeface="Times New Roman"/>
                <a:cs typeface="Times New Roman"/>
              </a:rPr>
              <a:t>0</a:t>
            </a:r>
            <a:r>
              <a:rPr lang="en-US" sz="2800" dirty="0"/>
              <a:t> </a:t>
            </a:r>
            <a:r>
              <a:rPr lang="en-US" sz="2800" dirty="0" smtClean="0"/>
              <a:t>– not all positive or negative!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Z-scoring does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</a:t>
            </a:r>
            <a:r>
              <a:rPr lang="en-US" sz="2800" dirty="0" err="1" smtClean="0"/>
              <a:t>decorrelate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inputs </a:t>
            </a:r>
            <a:r>
              <a:rPr lang="mr-IN" sz="2800" dirty="0" smtClean="0"/>
              <a:t>–</a:t>
            </a:r>
            <a:r>
              <a:rPr lang="en-US" sz="2800" dirty="0" smtClean="0"/>
              <a:t> because it is applied to each variable independently.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And...you </a:t>
            </a:r>
            <a:r>
              <a:rPr lang="en-US" sz="2800" b="1" i="1" dirty="0" smtClean="0"/>
              <a:t>cannot</a:t>
            </a:r>
            <a:r>
              <a:rPr lang="en-US" sz="2800" dirty="0" smtClean="0"/>
              <a:t> </a:t>
            </a:r>
            <a:r>
              <a:rPr lang="en-US" sz="2800" dirty="0"/>
              <a:t>throw away the dimensions with the smallest eigenvalues </a:t>
            </a:r>
            <a:r>
              <a:rPr lang="mr-IN" sz="2800" dirty="0" smtClean="0"/>
              <a:t>–</a:t>
            </a:r>
            <a:r>
              <a:rPr lang="en-US" sz="2800" dirty="0" smtClean="0"/>
              <a:t>because you don’t compute the eigenvectors.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Z-scoring divides </a:t>
            </a:r>
            <a:r>
              <a:rPr lang="en-US" sz="2800" dirty="0"/>
              <a:t>by the standard deviation, makes them all of equal “size</a:t>
            </a:r>
            <a:r>
              <a:rPr lang="en-US" sz="2800" dirty="0" smtClean="0"/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70" y="1468442"/>
            <a:ext cx="4030133" cy="336004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5798-C30E-424C-9ADF-B003EEE26606}" type="datetime1">
              <a:rPr lang="en-US" smtClean="0"/>
              <a:t>1/30/19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96667" y="3271023"/>
            <a:ext cx="862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X</a:t>
            </a:r>
            <a:endParaRPr lang="en-US" sz="96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9-01-28 at 1.08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36073">
            <a:off x="5693507" y="3108326"/>
            <a:ext cx="164041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sz="3600" dirty="0" smtClean="0"/>
              <a:t>A linear </a:t>
            </a:r>
            <a:r>
              <a:rPr lang="en-US" sz="3600" dirty="0" err="1" smtClean="0"/>
              <a:t>autoencoder</a:t>
            </a:r>
            <a:r>
              <a:rPr lang="en-US" sz="3600" dirty="0" smtClean="0"/>
              <a:t> essentially does PCA</a:t>
            </a:r>
            <a:endParaRPr lang="en-US" sz="3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5798-C30E-424C-9ADF-B003EEE26606}" type="datetime1">
              <a:rPr lang="en-US" smtClean="0"/>
              <a:t>1/30/19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533" y="1667934"/>
            <a:ext cx="8568267" cy="4525963"/>
          </a:xfrm>
        </p:spPr>
        <p:txBody>
          <a:bodyPr/>
          <a:lstStyle/>
          <a:p>
            <a:r>
              <a:rPr lang="en-US" dirty="0" smtClean="0"/>
              <a:t>It’s minimizing the same thing: squared error</a:t>
            </a:r>
          </a:p>
          <a:p>
            <a:r>
              <a:rPr lang="en-US" dirty="0" smtClean="0"/>
              <a:t>A hidden unit is like a principal component, and so the input is projecting onto that is its coordinate on that component</a:t>
            </a:r>
          </a:p>
          <a:p>
            <a:r>
              <a:rPr lang="en-US" dirty="0" smtClean="0"/>
              <a:t>But the variance is spread across 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Perform PCA of the inputs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9A-003B-3E40-BE62-4EC1489768D0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we’ve done all these good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And now...we put these nicely formatted inputs into the logistic sigmoid????</a:t>
            </a:r>
          </a:p>
          <a:p>
            <a:r>
              <a:rPr lang="en-US" dirty="0" smtClean="0"/>
              <a:t>What will the activations be?</a:t>
            </a:r>
            <a:endParaRPr lang="en-US" sz="3200" dirty="0" smtClean="0"/>
          </a:p>
          <a:p>
            <a:r>
              <a:rPr lang="en-US" sz="3200" dirty="0" smtClean="0"/>
              <a:t>Then the next layer up gets all positive inputs again!!! </a:t>
            </a:r>
          </a:p>
          <a:p>
            <a:pPr marL="0" indent="0">
              <a:buNone/>
            </a:pPr>
            <a:r>
              <a:rPr lang="en-US" sz="6600" dirty="0" smtClean="0"/>
              <a:t>           </a:t>
            </a:r>
            <a:r>
              <a:rPr lang="en-US" sz="9600" dirty="0" smtClean="0"/>
              <a:t>BAD!!!</a:t>
            </a:r>
            <a:endParaRPr lang="en-US" sz="9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BA3-0378-154A-B29A-A18883EA373A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a different activation fn.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So, change </a:t>
            </a:r>
            <a:r>
              <a:rPr lang="en-US" dirty="0"/>
              <a:t>the sigmoid to have the same properties as </a:t>
            </a:r>
            <a:r>
              <a:rPr lang="en-US" dirty="0" smtClean="0"/>
              <a:t>before </a:t>
            </a:r>
            <a:r>
              <a:rPr lang="en-US" dirty="0"/>
              <a:t>- because these are inputs to the </a:t>
            </a:r>
            <a:r>
              <a:rPr lang="en-US" i="1" dirty="0"/>
              <a:t>next </a:t>
            </a:r>
            <a:r>
              <a:rPr lang="en-US" dirty="0" smtClean="0"/>
              <a:t>layer</a:t>
            </a:r>
            <a:r>
              <a:rPr lang="en-US" dirty="0"/>
              <a:t>.</a:t>
            </a:r>
          </a:p>
          <a:p>
            <a:r>
              <a:rPr lang="en-US" dirty="0" smtClean="0"/>
              <a:t>Standard </a:t>
            </a:r>
            <a:r>
              <a:rPr lang="en-US" dirty="0"/>
              <a:t>sigmoid makes all inputs to the next layer positive - BAD.</a:t>
            </a:r>
          </a:p>
          <a:p>
            <a:r>
              <a:rPr lang="en-US" dirty="0" smtClean="0"/>
              <a:t>a </a:t>
            </a:r>
            <a:r>
              <a:rPr lang="en-US" dirty="0"/>
              <a:t>“bipolar” sigmoid - </a:t>
            </a:r>
            <a:r>
              <a:rPr lang="en-US" dirty="0" smtClean="0"/>
              <a:t>one </a:t>
            </a:r>
            <a:r>
              <a:rPr lang="en-US" dirty="0"/>
              <a:t>symmetric around </a:t>
            </a:r>
            <a:r>
              <a:rPr lang="en-US" dirty="0">
                <a:latin typeface="Times New Roman"/>
                <a:cs typeface="Times New Roman"/>
              </a:rPr>
              <a:t>0</a:t>
            </a:r>
            <a:r>
              <a:rPr lang="en-US" dirty="0"/>
              <a:t> - is better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2073-8002-AB46-9060-9DCD573D4757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sigmoid: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34533"/>
            <a:ext cx="87630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s-IS" dirty="0" smtClean="0"/>
              <a:t>              f</a:t>
            </a:r>
            <a:r>
              <a:rPr lang="is-IS" dirty="0"/>
              <a:t>(x) = 1.7159*tanh(2/3x).</a:t>
            </a:r>
          </a:p>
          <a:p>
            <a:r>
              <a:rPr lang="en-US" sz="3200" dirty="0"/>
              <a:t>Why? If x has unit variance, then the output will have unit variance – the output is “formatted” for the next layer up.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 </a:t>
            </a:r>
            <a:r>
              <a:rPr lang="en-US" sz="3200" dirty="0"/>
              <a:t>particular, this sigmoid has the following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3200" dirty="0" smtClean="0"/>
              <a:t>f</a:t>
            </a:r>
            <a:r>
              <a:rPr lang="is-IS" sz="3200" dirty="0"/>
              <a:t>(+/-1) = +/-1.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second </a:t>
            </a:r>
            <a:r>
              <a:rPr lang="en-US" sz="3200" dirty="0"/>
              <a:t>derivative is max at x=1, so the slope is changing fastest there.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effective </a:t>
            </a:r>
            <a:r>
              <a:rPr lang="en-US" sz="3200" dirty="0"/>
              <a:t>gain is </a:t>
            </a:r>
            <a:r>
              <a:rPr lang="en-US" sz="3200" dirty="0" smtClean="0"/>
              <a:t>1</a:t>
            </a:r>
            <a:r>
              <a:rPr lang="en-US" sz="3200" dirty="0"/>
              <a:t> </a:t>
            </a:r>
            <a:r>
              <a:rPr lang="en-US" sz="3200" dirty="0" smtClean="0"/>
              <a:t>over the linear range.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498A-6674-F44A-8030-9EBDA798F54E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units don’t </a:t>
            </a:r>
            <a:r>
              <a:rPr lang="en-US" dirty="0"/>
              <a:t>have the same </a:t>
            </a:r>
            <a:r>
              <a:rPr lang="en-US" dirty="0" smtClean="0"/>
              <a:t>properties!</a:t>
            </a:r>
          </a:p>
          <a:p>
            <a:endParaRPr lang="en-US" dirty="0"/>
          </a:p>
          <a:p>
            <a:r>
              <a:rPr lang="en-US" dirty="0"/>
              <a:t>Need a different analysis for these.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D0C7-25CF-B04E-8ED9-9AF3BE1154DD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Perform PCA of the inputs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03D9-3CE1-8B48-AC6B-48BFB7EBBB2E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Initialize </a:t>
            </a:r>
            <a:r>
              <a:rPr lang="en-US" sz="3200" dirty="0"/>
              <a:t>the weights so that the properties achieved </a:t>
            </a:r>
            <a:r>
              <a:rPr lang="en-US" sz="3200" dirty="0" smtClean="0"/>
              <a:t>above </a:t>
            </a:r>
            <a:r>
              <a:rPr lang="en-US" sz="3200" dirty="0"/>
              <a:t>are achieved for the next level up.</a:t>
            </a:r>
          </a:p>
          <a:p>
            <a:pPr marL="0" indent="0">
              <a:buNone/>
            </a:pPr>
            <a:r>
              <a:rPr lang="en-US" sz="3200" dirty="0" smtClean="0"/>
              <a:t>Need </a:t>
            </a:r>
            <a:r>
              <a:rPr lang="en-US" sz="3200" dirty="0"/>
              <a:t>them to be random, not zero (why?)</a:t>
            </a:r>
          </a:p>
          <a:p>
            <a:pPr marL="0" indent="0">
              <a:buNone/>
            </a:pPr>
            <a:r>
              <a:rPr lang="en-US" sz="3200" dirty="0" smtClean="0"/>
              <a:t>Too </a:t>
            </a:r>
            <a:r>
              <a:rPr lang="en-US" sz="3200" dirty="0"/>
              <a:t>small: no gradient</a:t>
            </a:r>
          </a:p>
          <a:p>
            <a:pPr marL="0" indent="0">
              <a:buNone/>
            </a:pPr>
            <a:r>
              <a:rPr lang="en-US" sz="3200" dirty="0" smtClean="0"/>
              <a:t>Too </a:t>
            </a:r>
            <a:r>
              <a:rPr lang="en-US" sz="3200" dirty="0"/>
              <a:t>large: no gradient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A529-4CB3-D94B-9EF0-1D5E8360EFE2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Perform PCA of the inputs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81F0-5B70-D44E-89E3-2E0027E153C7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Why can’t the weights start at zero?</a:t>
            </a:r>
          </a:p>
          <a:p>
            <a:pPr marL="0" indent="0">
              <a:buNone/>
            </a:pPr>
            <a:r>
              <a:rPr lang="en-US" dirty="0" smtClean="0"/>
              <a:t>Recall: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/>
              <a:t>=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+</a:t>
            </a:r>
            <a:r>
              <a:rPr lang="en-US" i="1" dirty="0" smtClean="0"/>
              <a:t>α</a:t>
            </a:r>
            <a:r>
              <a:rPr lang="en-US" i="1" dirty="0" err="1" smtClean="0"/>
              <a:t>δ</a:t>
            </a:r>
            <a:r>
              <a:rPr lang="en-US" i="1" baseline="-25000" dirty="0" err="1" smtClean="0"/>
              <a:t>j</a:t>
            </a:r>
            <a:r>
              <a:rPr lang="en-US" i="1" dirty="0" err="1"/>
              <a:t>z</a:t>
            </a:r>
            <a:r>
              <a:rPr lang="en-US" i="1" baseline="-25000" dirty="0" err="1" smtClean="0"/>
              <a:t>i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dirty="0" smtClean="0"/>
              <a:t>Assume a logistic</a:t>
            </a:r>
          </a:p>
          <a:p>
            <a:pPr marL="0" indent="0">
              <a:buNone/>
            </a:pPr>
            <a:r>
              <a:rPr lang="en-US" dirty="0" smtClean="0"/>
              <a:t>hidden unit function:</a:t>
            </a:r>
          </a:p>
          <a:p>
            <a:pPr marL="0" indent="0">
              <a:buNone/>
            </a:pPr>
            <a:r>
              <a:rPr lang="el-GR" dirty="0" smtClean="0"/>
              <a:t>σ</a:t>
            </a:r>
            <a:r>
              <a:rPr lang="en-US" dirty="0" smtClean="0"/>
              <a:t>(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)=</a:t>
            </a:r>
            <a:r>
              <a:rPr lang="en-US" dirty="0" smtClean="0">
                <a:latin typeface="Times New Roman"/>
                <a:cs typeface="Times New Roman"/>
              </a:rPr>
              <a:t>0.5 (all same)</a:t>
            </a:r>
          </a:p>
          <a:p>
            <a:pPr marL="0" indent="0">
              <a:buNone/>
            </a:pPr>
            <a:r>
              <a:rPr lang="en-US" dirty="0" smtClean="0"/>
              <a:t>Different outputs will 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ave different targets</a:t>
            </a:r>
          </a:p>
          <a:p>
            <a:pPr marL="0" indent="0">
              <a:buNone/>
            </a:pPr>
            <a:r>
              <a:rPr lang="en-US" dirty="0" smtClean="0"/>
              <a:t>And thus different </a:t>
            </a:r>
            <a:r>
              <a:rPr lang="en-US" i="1" dirty="0" err="1" smtClean="0"/>
              <a:t>δ’</a:t>
            </a:r>
            <a:r>
              <a:rPr lang="en-US" dirty="0" err="1" smtClean="0"/>
              <a:t>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A529-4CB3-D94B-9EF0-1D5E8360EFE2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 descr="All-Zero-Initial-Weight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378" r="13527" b="6636"/>
          <a:stretch/>
        </p:blipFill>
        <p:spPr>
          <a:xfrm>
            <a:off x="4864608" y="2002219"/>
            <a:ext cx="4279392" cy="3666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2895600"/>
            <a:ext cx="36406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64609" y="4080933"/>
            <a:ext cx="3915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9268" y="4219432"/>
            <a:ext cx="36406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9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Why can’t the weights start at zero?</a:t>
            </a:r>
          </a:p>
          <a:p>
            <a:pPr marL="0" indent="0">
              <a:buNone/>
            </a:pPr>
            <a:r>
              <a:rPr lang="en-US" dirty="0" smtClean="0"/>
              <a:t>Recall: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/>
              <a:t>=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+</a:t>
            </a:r>
            <a:r>
              <a:rPr lang="en-US" i="1" dirty="0" smtClean="0"/>
              <a:t>α</a:t>
            </a:r>
            <a:r>
              <a:rPr lang="en-US" i="1" dirty="0" err="1" smtClean="0"/>
              <a:t>δ</a:t>
            </a:r>
            <a:r>
              <a:rPr lang="en-US" i="1" baseline="-25000" dirty="0" err="1" smtClean="0"/>
              <a:t>j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dirty="0" smtClean="0"/>
              <a:t>Assume a logistic</a:t>
            </a:r>
          </a:p>
          <a:p>
            <a:pPr marL="0" indent="0">
              <a:buNone/>
            </a:pPr>
            <a:r>
              <a:rPr lang="en-US" dirty="0" smtClean="0"/>
              <a:t>hidden unit function</a:t>
            </a:r>
          </a:p>
          <a:p>
            <a:pPr marL="0" indent="0">
              <a:buNone/>
            </a:pPr>
            <a:r>
              <a:rPr lang="en-US" dirty="0" smtClean="0"/>
              <a:t>So the </a:t>
            </a:r>
            <a:r>
              <a:rPr lang="en-US" i="1" dirty="0" smtClean="0"/>
              <a:t>incoming</a:t>
            </a:r>
            <a:r>
              <a:rPr lang="en-US" dirty="0" smtClean="0"/>
              <a:t> </a:t>
            </a:r>
            <a:r>
              <a:rPr lang="en-US" dirty="0" err="1" smtClean="0"/>
              <a:t>wts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each hidden</a:t>
            </a:r>
          </a:p>
          <a:p>
            <a:pPr marL="0" indent="0">
              <a:buNone/>
            </a:pPr>
            <a:r>
              <a:rPr lang="en-US" dirty="0" smtClean="0"/>
              <a:t>will be the same...and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err="1"/>
              <a:t>δ</a:t>
            </a:r>
            <a:r>
              <a:rPr lang="en-US" dirty="0" err="1" smtClean="0"/>
              <a:t>’s</a:t>
            </a:r>
            <a:r>
              <a:rPr lang="en-US" dirty="0" smtClean="0"/>
              <a:t> of the 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iddens</a:t>
            </a:r>
            <a:r>
              <a:rPr lang="en-US" dirty="0" smtClean="0"/>
              <a:t> will all be 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same...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A529-4CB3-D94B-9EF0-1D5E8360EFE2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 descr="All-Zero-Initial-Weight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378" r="13527" b="6636"/>
          <a:stretch/>
        </p:blipFill>
        <p:spPr>
          <a:xfrm>
            <a:off x="4864608" y="2002219"/>
            <a:ext cx="4279392" cy="3666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4114800"/>
            <a:ext cx="391532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04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Why can’t the weights start at zero?</a:t>
            </a:r>
          </a:p>
          <a:p>
            <a:pPr marL="0" indent="0">
              <a:buNone/>
            </a:pPr>
            <a:r>
              <a:rPr lang="en-US" dirty="0" smtClean="0"/>
              <a:t>Recall: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/>
              <a:t>=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+</a:t>
            </a:r>
            <a:r>
              <a:rPr lang="en-US" i="1" dirty="0" smtClean="0"/>
              <a:t>α</a:t>
            </a:r>
            <a:r>
              <a:rPr lang="en-US" i="1" dirty="0" err="1" smtClean="0"/>
              <a:t>δ</a:t>
            </a:r>
            <a:r>
              <a:rPr lang="en-US" i="1" baseline="-25000" dirty="0" err="1" smtClean="0"/>
              <a:t>j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dirty="0" smtClean="0"/>
              <a:t>Assume a logistic</a:t>
            </a:r>
          </a:p>
          <a:p>
            <a:pPr marL="0" indent="0">
              <a:buNone/>
            </a:pPr>
            <a:r>
              <a:rPr lang="en-US" dirty="0" smtClean="0"/>
              <a:t>hidden unit function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 smtClean="0"/>
              <a:t>δ</a:t>
            </a:r>
            <a:r>
              <a:rPr lang="en-US" dirty="0" err="1" smtClean="0"/>
              <a:t>’</a:t>
            </a:r>
            <a:r>
              <a:rPr lang="en-US" i="1" dirty="0" err="1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</a:p>
          <a:p>
            <a:pPr marL="0" indent="0">
              <a:buNone/>
            </a:pPr>
            <a:r>
              <a:rPr lang="en-US" dirty="0" err="1"/>
              <a:t>hiddens</a:t>
            </a:r>
            <a:r>
              <a:rPr lang="en-US" dirty="0"/>
              <a:t> will all be </a:t>
            </a:r>
          </a:p>
          <a:p>
            <a:pPr marL="0" indent="0">
              <a:buNone/>
            </a:pPr>
            <a:r>
              <a:rPr lang="en-US" dirty="0"/>
              <a:t>the same...</a:t>
            </a:r>
          </a:p>
          <a:p>
            <a:pPr marL="0" indent="0">
              <a:buNone/>
            </a:pPr>
            <a:r>
              <a:rPr lang="en-US" dirty="0" smtClean="0"/>
              <a:t>Inputs will be </a:t>
            </a:r>
          </a:p>
          <a:p>
            <a:pPr marL="0" indent="0">
              <a:buNone/>
            </a:pPr>
            <a:r>
              <a:rPr lang="en-US" dirty="0" smtClean="0"/>
              <a:t>different...</a:t>
            </a:r>
            <a:endParaRPr lang="en-US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A529-4CB3-D94B-9EF0-1D5E8360EFE2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 descr="All-Zero-Initial-Weight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378" r="13527" b="6636"/>
          <a:stretch/>
        </p:blipFill>
        <p:spPr>
          <a:xfrm>
            <a:off x="4864608" y="2002219"/>
            <a:ext cx="4279392" cy="3666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400" y="4114800"/>
            <a:ext cx="403860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8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Why can’t the weights start at zero?</a:t>
            </a:r>
          </a:p>
          <a:p>
            <a:pPr marL="0" indent="0">
              <a:buNone/>
            </a:pPr>
            <a:r>
              <a:rPr lang="en-US" dirty="0" smtClean="0"/>
              <a:t>Recall: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ij</a:t>
            </a:r>
            <a:r>
              <a:rPr lang="en-US" i="1" dirty="0"/>
              <a:t>=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/>
              <a:t>+</a:t>
            </a:r>
            <a:r>
              <a:rPr lang="en-US" i="1" dirty="0" smtClean="0"/>
              <a:t>α</a:t>
            </a:r>
            <a:r>
              <a:rPr lang="en-US" i="1" dirty="0" err="1" smtClean="0"/>
              <a:t>δ</a:t>
            </a:r>
            <a:r>
              <a:rPr lang="en-US" i="1" baseline="-25000" dirty="0" err="1" smtClean="0"/>
              <a:t>j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dirty="0" smtClean="0"/>
              <a:t>Assume a logistic</a:t>
            </a:r>
          </a:p>
          <a:p>
            <a:pPr marL="0" indent="0">
              <a:buNone/>
            </a:pPr>
            <a:r>
              <a:rPr lang="en-US" dirty="0" smtClean="0"/>
              <a:t>hidden unit function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dirty="0" smtClean="0"/>
              <a:t>So outgoing weights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each input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sz="3200" dirty="0" smtClean="0"/>
              <a:t>ill be the same...</a:t>
            </a:r>
          </a:p>
          <a:p>
            <a:pPr marL="0" indent="0">
              <a:buNone/>
            </a:pPr>
            <a:r>
              <a:rPr lang="en-US" dirty="0" smtClean="0"/>
              <a:t>...and the hidden units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sz="3200" dirty="0" smtClean="0"/>
              <a:t>ill all compute the same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eature!</a:t>
            </a:r>
            <a:endParaRPr lang="en-US" sz="3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A529-4CB3-D94B-9EF0-1D5E8360EFE2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 descr="All-Zero-Initial-Weight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2378" r="13527" b="6636"/>
          <a:stretch/>
        </p:blipFill>
        <p:spPr>
          <a:xfrm>
            <a:off x="4864608" y="2002219"/>
            <a:ext cx="4279392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94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Weight initialization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9478"/>
            <a:ext cx="8551333" cy="54768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We want the weighted sum of the inputs (</a:t>
            </a:r>
            <a:r>
              <a:rPr lang="en-US" sz="2600" i="1" dirty="0" err="1" smtClean="0">
                <a:latin typeface="Times New Roman"/>
                <a:cs typeface="Times New Roman"/>
              </a:rPr>
              <a:t>a</a:t>
            </a:r>
            <a:r>
              <a:rPr lang="en-US" sz="2600" baseline="-25000" dirty="0" err="1" smtClean="0">
                <a:latin typeface="Times New Roman"/>
                <a:cs typeface="Times New Roman"/>
              </a:rPr>
              <a:t>j</a:t>
            </a:r>
            <a:r>
              <a:rPr lang="en-US" sz="2600" dirty="0" smtClean="0">
                <a:latin typeface="Times New Roman"/>
                <a:cs typeface="Times New Roman"/>
              </a:rPr>
              <a:t>) to be in the linear range of the sigmoid, because:</a:t>
            </a:r>
            <a:endParaRPr lang="en-US" sz="26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 smtClean="0">
                <a:latin typeface="Times New Roman"/>
                <a:cs typeface="Times New Roman"/>
              </a:rPr>
              <a:t>gradients </a:t>
            </a:r>
            <a:r>
              <a:rPr lang="en-US" sz="2600" dirty="0">
                <a:latin typeface="Times New Roman"/>
                <a:cs typeface="Times New Roman"/>
              </a:rPr>
              <a:t>will be largest </a:t>
            </a:r>
            <a:r>
              <a:rPr lang="en-US" sz="2600" dirty="0" smtClean="0">
                <a:latin typeface="Times New Roman"/>
                <a:cs typeface="Times New Roman"/>
              </a:rPr>
              <a:t>and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600" dirty="0" smtClean="0">
                <a:latin typeface="Times New Roman"/>
                <a:cs typeface="Times New Roman"/>
              </a:rPr>
              <a:t>the </a:t>
            </a:r>
            <a:r>
              <a:rPr lang="en-US" sz="2600" dirty="0">
                <a:latin typeface="Times New Roman"/>
                <a:cs typeface="Times New Roman"/>
              </a:rPr>
              <a:t>network can learn the linear part of the mapping before the non-linear part</a:t>
            </a:r>
            <a:r>
              <a:rPr lang="en-US" sz="26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So, we want the </a:t>
            </a:r>
            <a:r>
              <a:rPr lang="en-US" sz="2600" i="1" dirty="0" err="1" smtClean="0">
                <a:latin typeface="Times New Roman"/>
                <a:cs typeface="Times New Roman"/>
              </a:rPr>
              <a:t>a</a:t>
            </a:r>
            <a:r>
              <a:rPr lang="en-US" sz="2600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sz="2600" i="1" baseline="-25000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to be 0 mean and unit standard deviation (with the recommended sigmoid)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Weight initialization needs </a:t>
            </a:r>
            <a:r>
              <a:rPr lang="en-US" sz="2600" dirty="0">
                <a:latin typeface="Times New Roman"/>
                <a:cs typeface="Times New Roman"/>
              </a:rPr>
              <a:t>to </a:t>
            </a:r>
            <a:r>
              <a:rPr lang="en-US" sz="2600" dirty="0" smtClean="0">
                <a:latin typeface="Times New Roman"/>
                <a:cs typeface="Times New Roman"/>
              </a:rPr>
              <a:t>be coordinated </a:t>
            </a:r>
            <a:r>
              <a:rPr lang="en-US" sz="2600" dirty="0">
                <a:latin typeface="Times New Roman"/>
                <a:cs typeface="Times New Roman"/>
              </a:rPr>
              <a:t>with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	a</a:t>
            </a:r>
            <a:r>
              <a:rPr lang="en-US" sz="2600" dirty="0">
                <a:latin typeface="Times New Roman"/>
                <a:cs typeface="Times New Roman"/>
              </a:rPr>
              <a:t>. the input normalization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latin typeface="Times New Roman"/>
                <a:cs typeface="Times New Roman"/>
              </a:rPr>
              <a:t>	</a:t>
            </a:r>
            <a:r>
              <a:rPr lang="en-US" sz="2600" dirty="0" smtClean="0">
                <a:latin typeface="Times New Roman"/>
                <a:cs typeface="Times New Roman"/>
              </a:rPr>
              <a:t>b </a:t>
            </a:r>
            <a:r>
              <a:rPr lang="en-US" sz="2600" dirty="0">
                <a:latin typeface="Times New Roman"/>
                <a:cs typeface="Times New Roman"/>
              </a:rPr>
              <a:t>the choice of sigmoid.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So</a:t>
            </a:r>
            <a:r>
              <a:rPr lang="en-US" sz="2600" dirty="0">
                <a:latin typeface="Times New Roman"/>
                <a:cs typeface="Times New Roman"/>
              </a:rPr>
              <a:t>, we have achieved 0 mean and unit standard deviation with the </a:t>
            </a:r>
            <a:r>
              <a:rPr lang="en-US" sz="2600" dirty="0" smtClean="0">
                <a:latin typeface="Times New Roman"/>
                <a:cs typeface="Times New Roman"/>
              </a:rPr>
              <a:t>inputs (PCA did this) – we </a:t>
            </a:r>
            <a:r>
              <a:rPr lang="en-US" sz="2600" dirty="0">
                <a:latin typeface="Times New Roman"/>
                <a:cs typeface="Times New Roman"/>
              </a:rPr>
              <a:t>*also* want this to be true for the outputs of the first hidden layer, etc.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62D9-1582-9346-A7E7-C918D93A17C9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8229600" cy="8974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Weight initialization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0217"/>
            <a:ext cx="9144000" cy="544671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100" dirty="0" smtClean="0"/>
              <a:t>If </a:t>
            </a:r>
            <a:r>
              <a:rPr lang="en-US" sz="3100" dirty="0"/>
              <a:t>the </a:t>
            </a:r>
            <a:r>
              <a:rPr lang="en-US" sz="3100" i="1" dirty="0" smtClean="0"/>
              <a:t>x</a:t>
            </a:r>
            <a:r>
              <a:rPr lang="en-US" sz="3100" i="1" baseline="-25000" dirty="0" smtClean="0"/>
              <a:t>i</a:t>
            </a:r>
            <a:r>
              <a:rPr lang="en-US" sz="3100" i="1" dirty="0" smtClean="0"/>
              <a:t> </a:t>
            </a:r>
            <a:r>
              <a:rPr lang="en-US" sz="3100" dirty="0" smtClean="0"/>
              <a:t>are </a:t>
            </a:r>
            <a:r>
              <a:rPr lang="en-US" sz="3100" dirty="0"/>
              <a:t>mean </a:t>
            </a:r>
            <a:r>
              <a:rPr lang="en-US" sz="3100" dirty="0">
                <a:latin typeface="Times New Roman"/>
                <a:cs typeface="Times New Roman"/>
              </a:rPr>
              <a:t>0</a:t>
            </a:r>
            <a:r>
              <a:rPr lang="en-US" sz="3100" dirty="0"/>
              <a:t> and unit standard deviation</a:t>
            </a:r>
            <a:r>
              <a:rPr lang="en-US" sz="3100" dirty="0" smtClean="0"/>
              <a:t>, and the </a:t>
            </a:r>
            <a:r>
              <a:rPr lang="en-US" sz="3100" i="1" dirty="0" err="1" smtClean="0"/>
              <a:t>w</a:t>
            </a:r>
            <a:r>
              <a:rPr lang="en-US" sz="3100" i="1" baseline="-25000" dirty="0" err="1" smtClean="0"/>
              <a:t>ij</a:t>
            </a:r>
            <a:r>
              <a:rPr lang="en-US" sz="3100" dirty="0" smtClean="0"/>
              <a:t> have mean </a:t>
            </a:r>
            <a:r>
              <a:rPr lang="en-US" sz="3100" dirty="0" smtClean="0">
                <a:latin typeface="Times New Roman"/>
                <a:cs typeface="Times New Roman"/>
              </a:rPr>
              <a:t>0</a:t>
            </a:r>
            <a:r>
              <a:rPr lang="en-US" sz="3100" dirty="0" smtClean="0"/>
              <a:t>, </a:t>
            </a:r>
            <a:r>
              <a:rPr lang="en-US" sz="3100" dirty="0"/>
              <a:t>then on average, the </a:t>
            </a:r>
            <a:r>
              <a:rPr lang="en-US" sz="3100" dirty="0" smtClean="0"/>
              <a:t>standard </a:t>
            </a:r>
            <a:r>
              <a:rPr lang="en-US" sz="3100" dirty="0"/>
              <a:t>deviation </a:t>
            </a:r>
            <a:r>
              <a:rPr lang="en-US" sz="3100" dirty="0" smtClean="0"/>
              <a:t>of </a:t>
            </a:r>
            <a:r>
              <a:rPr lang="en-US" sz="3100" i="1" dirty="0" err="1" smtClean="0"/>
              <a:t>a</a:t>
            </a:r>
            <a:r>
              <a:rPr lang="en-US" sz="3100" i="1" baseline="-25000" dirty="0" err="1" smtClean="0"/>
              <a:t>j</a:t>
            </a:r>
            <a:r>
              <a:rPr lang="en-US" sz="3100" dirty="0" smtClean="0"/>
              <a:t> =</a:t>
            </a:r>
            <a:r>
              <a:rPr lang="en-US" sz="3100" i="1" dirty="0" smtClean="0"/>
              <a:t>XW </a:t>
            </a:r>
            <a:r>
              <a:rPr lang="en-US" sz="3100" dirty="0" smtClean="0"/>
              <a:t>will be (assuming </a:t>
            </a:r>
            <a:r>
              <a:rPr lang="en-US" sz="3100" i="1" dirty="0" smtClean="0"/>
              <a:t>X</a:t>
            </a:r>
            <a:r>
              <a:rPr lang="en-US" sz="3100" dirty="0" smtClean="0"/>
              <a:t> and </a:t>
            </a:r>
            <a:r>
              <a:rPr lang="en-US" sz="3100" i="1" dirty="0" smtClean="0"/>
              <a:t>W</a:t>
            </a:r>
            <a:r>
              <a:rPr lang="en-US" sz="3100" dirty="0" smtClean="0"/>
              <a:t> are independent, and </a:t>
            </a:r>
            <a:r>
              <a:rPr lang="en-US" sz="3100" b="1" dirty="0" smtClean="0"/>
              <a:t>E</a:t>
            </a:r>
            <a:r>
              <a:rPr lang="en-US" sz="3100" dirty="0" smtClean="0"/>
              <a:t> means expectation):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sz="3100" dirty="0" smtClean="0"/>
              <a:t>Var(</a:t>
            </a:r>
            <a:r>
              <a:rPr lang="is-IS" sz="3100" i="1" dirty="0" smtClean="0"/>
              <a:t>XW</a:t>
            </a:r>
            <a:r>
              <a:rPr lang="is-IS" sz="3100" dirty="0" smtClean="0"/>
              <a:t>)	=  Var(</a:t>
            </a:r>
            <a:r>
              <a:rPr lang="is-IS" sz="3100" i="1" dirty="0" smtClean="0"/>
              <a:t>X</a:t>
            </a:r>
            <a:r>
              <a:rPr lang="is-IS" sz="3100" dirty="0" smtClean="0"/>
              <a:t>)Var(</a:t>
            </a:r>
            <a:r>
              <a:rPr lang="is-IS" sz="3100" i="1" dirty="0" smtClean="0"/>
              <a:t>W</a:t>
            </a:r>
            <a:r>
              <a:rPr lang="is-IS" sz="3100" dirty="0" smtClean="0"/>
              <a:t>)+Var(</a:t>
            </a:r>
            <a:r>
              <a:rPr lang="is-IS" sz="3100" i="1" dirty="0" smtClean="0"/>
              <a:t>X</a:t>
            </a:r>
            <a:r>
              <a:rPr lang="is-IS" sz="3100" dirty="0" smtClean="0"/>
              <a:t>)(</a:t>
            </a:r>
            <a:r>
              <a:rPr lang="is-IS" sz="3100" b="1" dirty="0" smtClean="0"/>
              <a:t>E</a:t>
            </a:r>
            <a:r>
              <a:rPr lang="is-IS" sz="3100" dirty="0" smtClean="0"/>
              <a:t>(</a:t>
            </a:r>
            <a:r>
              <a:rPr lang="is-IS" sz="3100" i="1" dirty="0" smtClean="0"/>
              <a:t>W</a:t>
            </a:r>
            <a:r>
              <a:rPr lang="is-IS" sz="3100" dirty="0" smtClean="0"/>
              <a:t>))</a:t>
            </a:r>
            <a:r>
              <a:rPr lang="is-IS" sz="3100" baseline="30000" dirty="0" smtClean="0">
                <a:latin typeface="Times New Roman"/>
                <a:cs typeface="Times New Roman"/>
              </a:rPr>
              <a:t>2</a:t>
            </a:r>
            <a:r>
              <a:rPr lang="is-IS" sz="3100" baseline="30000" dirty="0" smtClean="0"/>
              <a:t> </a:t>
            </a:r>
            <a:r>
              <a:rPr lang="is-IS" sz="3100" dirty="0" smtClean="0"/>
              <a:t>+Var(</a:t>
            </a:r>
            <a:r>
              <a:rPr lang="is-IS" sz="3100" i="1" dirty="0" smtClean="0"/>
              <a:t>W</a:t>
            </a:r>
            <a:r>
              <a:rPr lang="is-IS" sz="3100" dirty="0" smtClean="0"/>
              <a:t>)(</a:t>
            </a:r>
            <a:r>
              <a:rPr lang="is-IS" sz="3100" b="1" dirty="0"/>
              <a:t>E</a:t>
            </a:r>
            <a:r>
              <a:rPr lang="is-IS" sz="3100" dirty="0" smtClean="0"/>
              <a:t>(</a:t>
            </a:r>
            <a:r>
              <a:rPr lang="is-IS" sz="3100" i="1" dirty="0" smtClean="0"/>
              <a:t>X</a:t>
            </a:r>
            <a:r>
              <a:rPr lang="is-IS" sz="3100" dirty="0" smtClean="0"/>
              <a:t>)</a:t>
            </a:r>
            <a:r>
              <a:rPr lang="is-IS" sz="3100" dirty="0"/>
              <a:t>)</a:t>
            </a:r>
            <a:r>
              <a:rPr lang="is-IS" sz="3100" baseline="30000" dirty="0" smtClean="0">
                <a:latin typeface="Times New Roman"/>
                <a:cs typeface="Times New Roman"/>
              </a:rPr>
              <a:t>2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sz="3100" baseline="30000" dirty="0">
                <a:latin typeface="Times New Roman"/>
                <a:cs typeface="Times New Roman"/>
              </a:rPr>
              <a:t> </a:t>
            </a:r>
            <a:r>
              <a:rPr lang="is-IS" sz="3100" dirty="0" smtClean="0">
                <a:latin typeface="Times New Roman"/>
                <a:cs typeface="Times New Roman"/>
              </a:rPr>
              <a:t>                </a:t>
            </a:r>
            <a:r>
              <a:rPr lang="is-IS" sz="3100" dirty="0" smtClean="0"/>
              <a:t>= </a:t>
            </a:r>
            <a:r>
              <a:rPr lang="is-IS" sz="3100" dirty="0" smtClean="0">
                <a:latin typeface="Times New Roman"/>
                <a:cs typeface="Times New Roman"/>
              </a:rPr>
              <a:t>1</a:t>
            </a:r>
            <a:r>
              <a:rPr lang="is-IS" sz="3100" dirty="0" smtClean="0"/>
              <a:t>*</a:t>
            </a:r>
            <a:r>
              <a:rPr lang="is-IS" sz="3100" dirty="0"/>
              <a:t>Var(</a:t>
            </a:r>
            <a:r>
              <a:rPr lang="is-IS" sz="3100" i="1" dirty="0"/>
              <a:t>W</a:t>
            </a:r>
            <a:r>
              <a:rPr lang="is-IS" sz="3100" dirty="0" smtClean="0"/>
              <a:t>)+</a:t>
            </a:r>
            <a:r>
              <a:rPr lang="is-IS" sz="3100" dirty="0"/>
              <a:t>Var</a:t>
            </a:r>
            <a:r>
              <a:rPr lang="is-IS" sz="3100" dirty="0" smtClean="0"/>
              <a:t>(</a:t>
            </a:r>
            <a:r>
              <a:rPr lang="is-IS" sz="3100" i="1" dirty="0" smtClean="0"/>
              <a:t>X</a:t>
            </a:r>
            <a:r>
              <a:rPr lang="is-IS" sz="3100" dirty="0" smtClean="0"/>
              <a:t>)*</a:t>
            </a:r>
            <a:r>
              <a:rPr lang="is-IS" sz="3100" dirty="0" smtClean="0">
                <a:latin typeface="Times New Roman"/>
                <a:cs typeface="Times New Roman"/>
              </a:rPr>
              <a:t>0</a:t>
            </a:r>
            <a:r>
              <a:rPr lang="is-IS" sz="3100" dirty="0"/>
              <a:t>+Var(</a:t>
            </a:r>
            <a:r>
              <a:rPr lang="is-IS" sz="3100" i="1" dirty="0"/>
              <a:t>W</a:t>
            </a:r>
            <a:r>
              <a:rPr lang="is-IS" sz="3100" dirty="0"/>
              <a:t>)*</a:t>
            </a:r>
            <a:r>
              <a:rPr lang="is-IS" sz="3100" dirty="0" smtClean="0">
                <a:latin typeface="Times New Roman"/>
                <a:cs typeface="Times New Roman"/>
              </a:rPr>
              <a:t>0</a:t>
            </a:r>
            <a:r>
              <a:rPr lang="is-IS" sz="3100" baseline="30000" dirty="0" smtClean="0">
                <a:latin typeface="Times New Roman"/>
                <a:cs typeface="Times New Roman"/>
              </a:rPr>
              <a:t>2</a:t>
            </a:r>
            <a:r>
              <a:rPr lang="is-IS" sz="3100" dirty="0" smtClean="0">
                <a:latin typeface="Times New Roman"/>
                <a:cs typeface="Times New Roman"/>
              </a:rPr>
              <a:t> (</a:t>
            </a:r>
            <a:r>
              <a:rPr lang="is-IS" sz="3100" i="1" dirty="0" smtClean="0">
                <a:latin typeface="Times New Roman"/>
                <a:cs typeface="Times New Roman"/>
              </a:rPr>
              <a:t>X,W </a:t>
            </a:r>
            <a:r>
              <a:rPr lang="is-IS" sz="3100" dirty="0" smtClean="0">
                <a:latin typeface="Times New Roman"/>
                <a:cs typeface="Times New Roman"/>
              </a:rPr>
              <a:t>are mean 0,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sz="3100" dirty="0">
                <a:latin typeface="Times New Roman"/>
                <a:cs typeface="Times New Roman"/>
              </a:rPr>
              <a:t> </a:t>
            </a:r>
            <a:r>
              <a:rPr lang="is-IS" sz="3100" dirty="0" smtClean="0">
                <a:latin typeface="Times New Roman"/>
                <a:cs typeface="Times New Roman"/>
              </a:rPr>
              <a:t>                </a:t>
            </a:r>
            <a:r>
              <a:rPr lang="is-IS" sz="3100" dirty="0" smtClean="0"/>
              <a:t>= Var</a:t>
            </a:r>
            <a:r>
              <a:rPr lang="is-IS" sz="3100" dirty="0"/>
              <a:t>(</a:t>
            </a:r>
            <a:r>
              <a:rPr lang="is-IS" sz="3100" i="1" dirty="0"/>
              <a:t>W</a:t>
            </a:r>
            <a:r>
              <a:rPr lang="is-IS" sz="3100" dirty="0"/>
              <a:t>)</a:t>
            </a:r>
            <a:r>
              <a:rPr lang="is-IS" sz="3100" dirty="0" smtClean="0"/>
              <a:t>.    </a:t>
            </a:r>
            <a:r>
              <a:rPr lang="is-IS" sz="3100" dirty="0" smtClean="0">
                <a:latin typeface="Times New Roman"/>
                <a:cs typeface="Times New Roman"/>
              </a:rPr>
              <a:t>                                        and </a:t>
            </a:r>
            <a:r>
              <a:rPr lang="is-IS" sz="3100" i="1" dirty="0" smtClean="0">
                <a:latin typeface="Times New Roman"/>
                <a:cs typeface="Times New Roman"/>
              </a:rPr>
              <a:t>X </a:t>
            </a:r>
            <a:r>
              <a:rPr lang="is-IS" sz="3100" dirty="0" smtClean="0">
                <a:latin typeface="Times New Roman"/>
                <a:cs typeface="Times New Roman"/>
              </a:rPr>
              <a:t>has unit σ)</a:t>
            </a:r>
            <a:endParaRPr lang="is-IS" sz="3100" baseline="300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is-IS" sz="3100" i="1" baseline="30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sz="3100" dirty="0" smtClean="0"/>
              <a:t>So, the standard deviation of </a:t>
            </a:r>
            <a:r>
              <a:rPr lang="is-IS" sz="3100" i="1" dirty="0" smtClean="0"/>
              <a:t>a</a:t>
            </a:r>
            <a:r>
              <a:rPr lang="is-IS" sz="3100" i="1" baseline="-25000" dirty="0" smtClean="0"/>
              <a:t>j</a:t>
            </a:r>
            <a:r>
              <a:rPr lang="is-IS" sz="3100" dirty="0"/>
              <a:t> </a:t>
            </a:r>
            <a:r>
              <a:rPr lang="is-IS" sz="3100" dirty="0" smtClean="0"/>
              <a:t> = sqrt(Var(</a:t>
            </a:r>
            <a:r>
              <a:rPr lang="is-IS" sz="3100" i="1" dirty="0" smtClean="0"/>
              <a:t>W</a:t>
            </a:r>
            <a:r>
              <a:rPr lang="is-IS" sz="3100" dirty="0" smtClean="0"/>
              <a:t>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sz="3100" dirty="0" smtClean="0"/>
              <a:t>							                  =</a:t>
            </a:r>
            <a:r>
              <a:rPr lang="is-IS" sz="3100" dirty="0"/>
              <a:t>sqrt(Σ</a:t>
            </a:r>
            <a:r>
              <a:rPr lang="is-IS" sz="3100" baseline="-25000" dirty="0"/>
              <a:t>i</a:t>
            </a:r>
            <a:r>
              <a:rPr lang="is-IS" sz="3100" dirty="0"/>
              <a:t>(</a:t>
            </a:r>
            <a:r>
              <a:rPr lang="is-IS" sz="3100" i="1" dirty="0"/>
              <a:t>w</a:t>
            </a:r>
            <a:r>
              <a:rPr lang="is-IS" sz="3100" i="1" baseline="-25000" dirty="0"/>
              <a:t>ij</a:t>
            </a:r>
            <a:r>
              <a:rPr lang="is-IS" sz="3100" dirty="0"/>
              <a:t>)</a:t>
            </a:r>
            <a:r>
              <a:rPr lang="is-IS" sz="3100" baseline="30000" dirty="0"/>
              <a:t>2</a:t>
            </a:r>
            <a:r>
              <a:rPr lang="is-IS" sz="3100" dirty="0" smtClean="0"/>
              <a:t>)	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sz="3100" dirty="0"/>
              <a:t> </a:t>
            </a:r>
            <a:r>
              <a:rPr lang="is-IS" sz="3100" dirty="0" smtClean="0"/>
              <a:t>                                                          (because mean is </a:t>
            </a:r>
            <a:r>
              <a:rPr lang="is-IS" sz="3100" dirty="0" smtClean="0">
                <a:latin typeface="Times New Roman"/>
                <a:cs typeface="Times New Roman"/>
              </a:rPr>
              <a:t>0</a:t>
            </a:r>
            <a:r>
              <a:rPr lang="is-IS" sz="3100" dirty="0" smtClean="0"/>
              <a:t>)</a:t>
            </a:r>
            <a:endParaRPr lang="is-IS" sz="3100" baseline="-25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is-IS" sz="3200" baseline="-25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D41A-0589-0847-9620-04DF05C6A880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7561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s-IS" sz="3200" dirty="0" smtClean="0"/>
              <a:t>Ok, so we’ve figured out that</a:t>
            </a:r>
            <a:r>
              <a:rPr lang="is-IS" dirty="0"/>
              <a:t>:</a:t>
            </a:r>
            <a:r>
              <a:rPr lang="is-IS" sz="3200" dirty="0" smtClean="0"/>
              <a:t>										s.d.(</a:t>
            </a:r>
            <a:r>
              <a:rPr lang="is-IS" sz="3200" i="1" dirty="0" smtClean="0"/>
              <a:t>a</a:t>
            </a:r>
            <a:r>
              <a:rPr lang="is-IS" sz="3200" i="1" baseline="-25000" dirty="0" smtClean="0"/>
              <a:t>j</a:t>
            </a:r>
            <a:r>
              <a:rPr lang="is-IS" sz="3200" dirty="0" smtClean="0"/>
              <a:t>)=sqrt(</a:t>
            </a:r>
            <a:r>
              <a:rPr lang="is-IS" sz="3200" dirty="0"/>
              <a:t>Σ</a:t>
            </a:r>
            <a:r>
              <a:rPr lang="is-IS" sz="3200" baseline="-25000" dirty="0" smtClean="0"/>
              <a:t>i</a:t>
            </a:r>
            <a:r>
              <a:rPr lang="is-IS" sz="3200" dirty="0" smtClean="0"/>
              <a:t>(</a:t>
            </a:r>
            <a:r>
              <a:rPr lang="is-IS" sz="3200" i="1" dirty="0" smtClean="0"/>
              <a:t>w</a:t>
            </a:r>
            <a:r>
              <a:rPr lang="is-IS" sz="3200" i="1" baseline="-25000" dirty="0" smtClean="0"/>
              <a:t>ij</a:t>
            </a:r>
            <a:r>
              <a:rPr lang="is-IS" sz="3200" dirty="0" smtClean="0"/>
              <a:t>)</a:t>
            </a:r>
            <a:r>
              <a:rPr lang="is-IS" sz="3200" baseline="30000" dirty="0" smtClean="0"/>
              <a:t>2</a:t>
            </a:r>
            <a:r>
              <a:rPr lang="is-IS" sz="3200" dirty="0" smtClean="0"/>
              <a:t>)</a:t>
            </a:r>
          </a:p>
          <a:p>
            <a:pPr marL="0" indent="0">
              <a:buNone/>
            </a:pPr>
            <a:r>
              <a:rPr lang="is-IS" dirty="0" smtClean="0"/>
              <a:t>Suppose the number of inputs to unit </a:t>
            </a:r>
            <a:r>
              <a:rPr lang="is-IS" i="1" dirty="0" smtClean="0"/>
              <a:t>j </a:t>
            </a:r>
            <a:r>
              <a:rPr lang="is-IS" dirty="0" smtClean="0"/>
              <a:t>is </a:t>
            </a:r>
            <a:r>
              <a:rPr lang="is-IS" i="1" dirty="0" smtClean="0"/>
              <a:t>m </a:t>
            </a:r>
            <a:r>
              <a:rPr lang="is-IS" dirty="0" smtClean="0"/>
              <a:t>(we call this the </a:t>
            </a:r>
            <a:r>
              <a:rPr lang="is-IS" i="1" dirty="0" smtClean="0"/>
              <a:t>fan-in </a:t>
            </a:r>
            <a:r>
              <a:rPr lang="is-IS" dirty="0" smtClean="0"/>
              <a:t>to unit)</a:t>
            </a:r>
            <a:endParaRPr lang="is-IS" sz="3200" dirty="0" smtClean="0"/>
          </a:p>
          <a:p>
            <a:pPr marL="0" indent="0">
              <a:buNone/>
            </a:pPr>
            <a:r>
              <a:rPr lang="is-IS" sz="3200" dirty="0" smtClean="0"/>
              <a:t>So, if we set the standard deviation of the </a:t>
            </a:r>
            <a:r>
              <a:rPr lang="is-IS" sz="3200" i="1" dirty="0" smtClean="0"/>
              <a:t>w’</a:t>
            </a:r>
            <a:r>
              <a:rPr lang="is-IS" sz="3200" dirty="0" smtClean="0"/>
              <a:t>s to be 1/(</a:t>
            </a:r>
            <a:r>
              <a:rPr lang="is-IS" sz="3200" i="1" dirty="0" smtClean="0"/>
              <a:t>m</a:t>
            </a:r>
            <a:r>
              <a:rPr lang="is-IS" sz="3200" dirty="0" smtClean="0"/>
              <a:t>)</a:t>
            </a:r>
            <a:r>
              <a:rPr lang="is-IS" sz="3200" baseline="30000" dirty="0" smtClean="0"/>
              <a:t>1/2</a:t>
            </a:r>
            <a:r>
              <a:rPr lang="is-IS" sz="3200" dirty="0" smtClean="0"/>
              <a:t>, we will get:</a:t>
            </a:r>
          </a:p>
          <a:p>
            <a:pPr marL="0" indent="0">
              <a:buNone/>
            </a:pPr>
            <a:r>
              <a:rPr lang="is-IS" sz="3200" dirty="0" smtClean="0"/>
              <a:t>		</a:t>
            </a:r>
            <a:r>
              <a:rPr lang="is-IS" dirty="0" smtClean="0"/>
              <a:t>s.d.</a:t>
            </a:r>
            <a:r>
              <a:rPr lang="is-IS" sz="3200" dirty="0" smtClean="0"/>
              <a:t>(</a:t>
            </a:r>
            <a:r>
              <a:rPr lang="is-IS" sz="3200" i="1" dirty="0"/>
              <a:t>a</a:t>
            </a:r>
            <a:r>
              <a:rPr lang="is-IS" sz="3200" i="1" baseline="-25000" dirty="0"/>
              <a:t>j</a:t>
            </a:r>
            <a:r>
              <a:rPr lang="is-IS" sz="3200" dirty="0" smtClean="0"/>
              <a:t>)	= sqrt(Σ</a:t>
            </a:r>
            <a:r>
              <a:rPr lang="is-IS" sz="3200" baseline="-25000" dirty="0" smtClean="0"/>
              <a:t>i</a:t>
            </a:r>
            <a:r>
              <a:rPr lang="is-IS" sz="3200" dirty="0" smtClean="0"/>
              <a:t>(1</a:t>
            </a:r>
            <a:r>
              <a:rPr lang="is-IS" sz="3200" dirty="0"/>
              <a:t>/(</a:t>
            </a:r>
            <a:r>
              <a:rPr lang="is-IS" sz="3200" i="1" dirty="0"/>
              <a:t>m</a:t>
            </a:r>
            <a:r>
              <a:rPr lang="is-IS" sz="3200" dirty="0"/>
              <a:t>)</a:t>
            </a:r>
            <a:r>
              <a:rPr lang="is-IS" sz="3200" baseline="30000" dirty="0"/>
              <a:t>1/</a:t>
            </a:r>
            <a:r>
              <a:rPr lang="is-IS" sz="3200" baseline="30000" dirty="0" smtClean="0"/>
              <a:t>2</a:t>
            </a:r>
            <a:r>
              <a:rPr lang="is-IS" sz="3200" dirty="0" smtClean="0"/>
              <a:t>)</a:t>
            </a:r>
            <a:r>
              <a:rPr lang="is-IS" sz="3200" baseline="30000" dirty="0" smtClean="0"/>
              <a:t>2</a:t>
            </a:r>
            <a:r>
              <a:rPr lang="is-IS" sz="3200" dirty="0" smtClean="0"/>
              <a:t>)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			</a:t>
            </a:r>
            <a:r>
              <a:rPr lang="is-IS" sz="3200" dirty="0" smtClean="0"/>
              <a:t>= sqrt</a:t>
            </a:r>
            <a:r>
              <a:rPr lang="is-IS" sz="3200" dirty="0"/>
              <a:t>(</a:t>
            </a:r>
            <a:r>
              <a:rPr lang="is-IS" sz="3200" dirty="0" smtClean="0"/>
              <a:t>Σ</a:t>
            </a:r>
            <a:r>
              <a:rPr lang="is-IS" sz="3200" baseline="-25000" dirty="0" smtClean="0"/>
              <a:t>i</a:t>
            </a:r>
            <a:r>
              <a:rPr lang="is-IS" sz="3200" dirty="0" smtClean="0"/>
              <a:t>(1/m))</a:t>
            </a:r>
          </a:p>
          <a:p>
            <a:pPr marL="0" indent="0">
              <a:buNone/>
            </a:pPr>
            <a:r>
              <a:rPr lang="is-IS" dirty="0" smtClean="0"/>
              <a:t>					= sqrt</a:t>
            </a:r>
            <a:r>
              <a:rPr lang="is-IS" dirty="0"/>
              <a:t>(1</a:t>
            </a:r>
            <a:r>
              <a:rPr lang="is-IS" dirty="0" smtClean="0"/>
              <a:t>) 		</a:t>
            </a:r>
            <a:r>
              <a:rPr lang="is-IS" sz="2600" dirty="0" smtClean="0"/>
              <a:t>(since there are </a:t>
            </a:r>
            <a:r>
              <a:rPr lang="is-IS" sz="2600" i="1" dirty="0" smtClean="0"/>
              <a:t>m</a:t>
            </a:r>
            <a:r>
              <a:rPr lang="is-IS" sz="2600" dirty="0" smtClean="0"/>
              <a:t> weights)</a:t>
            </a:r>
            <a:r>
              <a:rPr lang="is-IS" sz="3200" dirty="0" smtClean="0"/>
              <a:t>		</a:t>
            </a:r>
            <a:endParaRPr lang="is-I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8994-1F8A-DE44-89FD-9CCBDF13925F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173"/>
            <a:ext cx="8229600" cy="4805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SO, assuming that: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inputs have been normalized to </a:t>
            </a:r>
            <a:r>
              <a:rPr lang="en-US" sz="3200" dirty="0" smtClean="0">
                <a:latin typeface="Times New Roman"/>
                <a:cs typeface="Times New Roman"/>
              </a:rPr>
              <a:t>0</a:t>
            </a:r>
            <a:r>
              <a:rPr lang="en-US" sz="3200" dirty="0" smtClean="0"/>
              <a:t> mean and unit standard deviation,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sigmoid is  </a:t>
            </a:r>
            <a:r>
              <a:rPr lang="is-IS" sz="3200" dirty="0"/>
              <a:t>f(x) = 1.7159*tanh(2/3x</a:t>
            </a:r>
            <a:r>
              <a:rPr lang="is-IS" sz="3200" dirty="0" smtClean="0"/>
              <a:t>),</a:t>
            </a:r>
          </a:p>
          <a:p>
            <a:pPr marL="0" indent="0">
              <a:buNone/>
            </a:pPr>
            <a:r>
              <a:rPr lang="is-IS" sz="3200" dirty="0" smtClean="0"/>
              <a:t>THEN:</a:t>
            </a:r>
            <a:endParaRPr lang="is-IS" sz="3200" dirty="0"/>
          </a:p>
          <a:p>
            <a:pPr marL="0" indent="0">
              <a:buNone/>
            </a:pPr>
            <a:r>
              <a:rPr lang="en-US" sz="3200" dirty="0" smtClean="0"/>
              <a:t>The weights </a:t>
            </a:r>
            <a:r>
              <a:rPr lang="en-US" sz="3200" i="1" dirty="0" err="1" smtClean="0"/>
              <a:t>w</a:t>
            </a:r>
            <a:r>
              <a:rPr lang="en-US" sz="3200" i="1" baseline="-25000" dirty="0" err="1" smtClean="0"/>
              <a:t>ij</a:t>
            </a:r>
            <a:r>
              <a:rPr lang="en-US" sz="3200" dirty="0" smtClean="0"/>
              <a:t> into a node </a:t>
            </a:r>
            <a:r>
              <a:rPr lang="en-US" sz="3200" i="1" dirty="0" smtClean="0"/>
              <a:t>j </a:t>
            </a:r>
            <a:r>
              <a:rPr lang="en-US" sz="3200" dirty="0" smtClean="0"/>
              <a:t>should be drawn from a distribution with </a:t>
            </a:r>
            <a:r>
              <a:rPr lang="en-US" sz="3200" dirty="0" smtClean="0">
                <a:latin typeface="Times New Roman"/>
                <a:cs typeface="Times New Roman"/>
              </a:rPr>
              <a:t>0</a:t>
            </a:r>
            <a:r>
              <a:rPr lang="en-US" sz="3200" dirty="0" smtClean="0"/>
              <a:t> mean and </a:t>
            </a:r>
            <a:r>
              <a:rPr lang="en-US" dirty="0" smtClean="0"/>
              <a:t>standard deviation</a:t>
            </a:r>
            <a:r>
              <a:rPr lang="en-US" sz="3200" dirty="0" smtClean="0"/>
              <a:t>=(1/</a:t>
            </a:r>
            <a:r>
              <a:rPr lang="en-US" sz="3200" i="1" dirty="0" smtClean="0"/>
              <a:t>m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1/2</a:t>
            </a:r>
            <a:r>
              <a:rPr lang="en-US" sz="3200" dirty="0" smtClean="0"/>
              <a:t>, </a:t>
            </a:r>
          </a:p>
          <a:p>
            <a:pPr marL="0" indent="0">
              <a:buNone/>
            </a:pPr>
            <a:r>
              <a:rPr lang="en-US" sz="3200" dirty="0" smtClean="0"/>
              <a:t>where </a:t>
            </a:r>
            <a:r>
              <a:rPr lang="en-US" sz="3200" i="1" dirty="0" smtClean="0"/>
              <a:t>m</a:t>
            </a:r>
            <a:r>
              <a:rPr lang="en-US" sz="3200" dirty="0" smtClean="0"/>
              <a:t> is the fan-in to node </a:t>
            </a:r>
            <a:r>
              <a:rPr lang="en-US" sz="3200" i="1" dirty="0" smtClean="0"/>
              <a:t>j</a:t>
            </a:r>
            <a:r>
              <a:rPr lang="en-US" sz="3200" dirty="0" smtClean="0"/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69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The point being, that after normalizing the inputs via PCA, by combining the particular weight initialization with the right sigmoid, we get normalized inputs to the </a:t>
            </a:r>
            <a:r>
              <a:rPr lang="en-US" sz="2400" i="1" dirty="0" smtClean="0"/>
              <a:t>next</a:t>
            </a:r>
            <a:r>
              <a:rPr lang="en-US" sz="2400" dirty="0" smtClean="0"/>
              <a:t> layer up!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Note: This makes intuitive sense: If </a:t>
            </a:r>
            <a:r>
              <a:rPr lang="en-US" sz="2400" dirty="0"/>
              <a:t>a hidden unit has a big fan-in, small changes on many of its incoming weights can cause the learning to overshoot.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We generally want smaller incoming weights when the fan-in is big</a:t>
            </a:r>
            <a:r>
              <a:rPr lang="en-US" sz="2400" dirty="0" smtClean="0"/>
              <a:t>, and vice-versa, </a:t>
            </a:r>
            <a:r>
              <a:rPr lang="en-US" sz="2400" dirty="0"/>
              <a:t>so initialize the weights to be proportional to </a:t>
            </a:r>
            <a:r>
              <a:rPr lang="en-US" sz="2400" dirty="0" smtClean="0"/>
              <a:t>1/</a:t>
            </a:r>
            <a:r>
              <a:rPr lang="en-US" sz="2400" dirty="0" err="1" smtClean="0"/>
              <a:t>sqrt</a:t>
            </a:r>
            <a:r>
              <a:rPr lang="en-US" sz="2400" dirty="0"/>
              <a:t>(fan-in)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56735"/>
            <a:ext cx="8449733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 smtClean="0"/>
              <a:t>But all  </a:t>
            </a:r>
            <a:r>
              <a:rPr lang="en-US" sz="3600" dirty="0"/>
              <a:t>this </a:t>
            </a:r>
            <a:r>
              <a:rPr lang="en-US" sz="3600" dirty="0" smtClean="0"/>
              <a:t>careful work won’t </a:t>
            </a:r>
            <a:r>
              <a:rPr lang="en-US" sz="3600" dirty="0"/>
              <a:t>survive all </a:t>
            </a:r>
            <a:r>
              <a:rPr lang="en-US" sz="3600" dirty="0" smtClean="0"/>
              <a:t>the </a:t>
            </a:r>
            <a:r>
              <a:rPr lang="en-US" sz="3600" dirty="0"/>
              <a:t>weight </a:t>
            </a:r>
            <a:r>
              <a:rPr lang="en-US" sz="3600" dirty="0" smtClean="0"/>
              <a:t>changes </a:t>
            </a:r>
            <a:r>
              <a:rPr lang="en-US" sz="3600" dirty="0"/>
              <a:t>during </a:t>
            </a:r>
            <a:r>
              <a:rPr lang="en-US" sz="3600" dirty="0" smtClean="0"/>
              <a:t>learn</a:t>
            </a:r>
            <a:r>
              <a:rPr lang="en-US" sz="3600" dirty="0"/>
              <a:t>i</a:t>
            </a:r>
            <a:r>
              <a:rPr lang="en-US" sz="3600" dirty="0" smtClean="0"/>
              <a:t>ng.</a:t>
            </a:r>
            <a:r>
              <a:rPr lang="en-US" sz="3600" dirty="0"/>
              <a:t>.</a:t>
            </a:r>
            <a:r>
              <a:rPr lang="en-US" sz="3600" dirty="0" smtClean="0"/>
              <a:t>.things will no longer be zero mean and unit </a:t>
            </a:r>
            <a:r>
              <a:rPr lang="en-US" sz="3600" dirty="0" err="1" smtClean="0"/>
              <a:t>s.d.</a:t>
            </a:r>
            <a:endParaRPr lang="en-US" sz="3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 smtClean="0"/>
              <a:t>...enter </a:t>
            </a:r>
            <a:r>
              <a:rPr lang="en-US" sz="3600" i="1" dirty="0"/>
              <a:t>batch normalization</a:t>
            </a:r>
            <a:r>
              <a:rPr lang="en-US" sz="3600" i="1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 smtClean="0"/>
              <a:t>Batch normalization uses all of these insights – but </a:t>
            </a:r>
            <a:r>
              <a:rPr lang="en-US" sz="3600" i="1" dirty="0" smtClean="0"/>
              <a:t>dynamically, </a:t>
            </a:r>
            <a:r>
              <a:rPr lang="en-US" sz="3600" dirty="0" smtClean="0"/>
              <a:t>as the network is being trained.</a:t>
            </a:r>
            <a:endParaRPr lang="en-US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Perform PCA of the inputs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A828-6D90-B34C-A8EF-9C866DE912C5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69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 smtClean="0"/>
              <a:t>Batch normalization normalizes </a:t>
            </a:r>
            <a:r>
              <a:rPr lang="en-US" sz="3600" i="1" dirty="0" smtClean="0"/>
              <a:t>all of the activations in the network – the </a:t>
            </a:r>
            <a:r>
              <a:rPr lang="en-US" sz="3600" i="1" dirty="0" smtClean="0"/>
              <a:t>outputs of each </a:t>
            </a:r>
            <a:r>
              <a:rPr lang="en-US" sz="3600" i="1" dirty="0" smtClean="0"/>
              <a:t>hidden unit throughout the network,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i="1" dirty="0"/>
              <a:t>	</a:t>
            </a:r>
            <a:r>
              <a:rPr lang="en-US" sz="3600" i="1" dirty="0" smtClean="0"/>
              <a:t>on a per unit basis,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i="1" dirty="0" smtClean="0"/>
              <a:t>	over each </a:t>
            </a:r>
            <a:r>
              <a:rPr lang="en-US" sz="3600" i="1" dirty="0" err="1" smtClean="0"/>
              <a:t>minibatch</a:t>
            </a:r>
            <a:r>
              <a:rPr lang="en-US" sz="3600" i="1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Normalization: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Cliff Notes </a:t>
            </a:r>
            <a:r>
              <a:rPr lang="en-US" dirty="0" smtClean="0"/>
              <a:t>version...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Batch normalization</a:t>
            </a:r>
            <a:r>
              <a:rPr lang="en-US" dirty="0" smtClean="0"/>
              <a:t> takes a </a:t>
            </a:r>
            <a:r>
              <a:rPr lang="en-US" dirty="0" err="1" smtClean="0"/>
              <a:t>minibatch</a:t>
            </a:r>
            <a:r>
              <a:rPr lang="en-US" dirty="0" smtClean="0"/>
              <a:t> and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z-scores each variable </a:t>
            </a:r>
            <a:r>
              <a:rPr lang="en-US" sz="3200" dirty="0" smtClean="0"/>
              <a:t>(hidden </a:t>
            </a:r>
            <a:r>
              <a:rPr lang="en-US" sz="3200" smtClean="0"/>
              <a:t>layer outputs)– </a:t>
            </a:r>
            <a:r>
              <a:rPr lang="en-US" sz="3200" i="1" dirty="0" smtClean="0"/>
              <a:t>at every layer of the network individually, over the mini-batch </a:t>
            </a:r>
          </a:p>
          <a:p>
            <a:pPr marL="514350" indent="-514350">
              <a:buAutoNum type="arabicPeriod"/>
            </a:pPr>
            <a:r>
              <a:rPr lang="en-US" dirty="0" smtClean="0"/>
              <a:t>Then gives the network the chance to </a:t>
            </a:r>
            <a:r>
              <a:rPr lang="en-US" i="1" dirty="0" smtClean="0"/>
              <a:t>undo </a:t>
            </a:r>
            <a:r>
              <a:rPr lang="en-US" dirty="0" smtClean="0"/>
              <a:t>batch normalization by giving it adaptive parameters</a:t>
            </a:r>
            <a:endParaRPr lang="en-US" sz="3200" dirty="0" smtClean="0"/>
          </a:p>
          <a:p>
            <a:pPr marL="514350" indent="-514350">
              <a:buAutoNum type="arabicPeriod"/>
            </a:pPr>
            <a:endParaRPr lang="en-US" sz="32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Normalization: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Cliff Notes </a:t>
            </a:r>
            <a:r>
              <a:rPr lang="en-US" dirty="0" smtClean="0"/>
              <a:t>version...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Batch normalization</a:t>
            </a:r>
            <a:r>
              <a:rPr lang="en-US" dirty="0" smtClean="0"/>
              <a:t> takes a </a:t>
            </a:r>
            <a:r>
              <a:rPr lang="en-US" dirty="0" err="1" smtClean="0"/>
              <a:t>minibatch</a:t>
            </a:r>
            <a:r>
              <a:rPr lang="en-US" dirty="0" smtClean="0"/>
              <a:t> and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z-scores each variable (input or hidden unit activation) over the mini-batch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Again – </a:t>
            </a:r>
            <a:r>
              <a:rPr lang="en-US" sz="3200" i="1" dirty="0" err="1" smtClean="0"/>
              <a:t>x</a:t>
            </a:r>
            <a:r>
              <a:rPr lang="en-US" sz="3200" i="1" baseline="-25000" dirty="0" err="1" smtClean="0"/>
              <a:t>k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can be the activation of a hidden unit at any layer of the network.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2" y="3128435"/>
            <a:ext cx="7837988" cy="2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Normalization: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Cliff Notes </a:t>
            </a:r>
            <a:r>
              <a:rPr lang="en-US" dirty="0" smtClean="0"/>
              <a:t>version...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Batch normalization</a:t>
            </a:r>
            <a:r>
              <a:rPr lang="en-US" dirty="0" smtClean="0"/>
              <a:t> takes a </a:t>
            </a:r>
            <a:r>
              <a:rPr lang="en-US" dirty="0" err="1" smtClean="0"/>
              <a:t>minibatch</a:t>
            </a:r>
            <a:r>
              <a:rPr lang="en-US" dirty="0" smtClean="0"/>
              <a:t> and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Allows the network to learn to </a:t>
            </a:r>
            <a:r>
              <a:rPr lang="en-US" sz="3200" i="1" dirty="0" smtClean="0"/>
              <a:t>undo this if necessary</a:t>
            </a:r>
            <a:r>
              <a:rPr lang="en-US" sz="3200" dirty="0" smtClean="0"/>
              <a:t>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sz="3200" dirty="0" smtClean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So, the original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baseline="-25000" dirty="0"/>
              <a:t> </a:t>
            </a:r>
            <a:r>
              <a:rPr lang="en-US" dirty="0" smtClean="0"/>
              <a:t>is replaced by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endParaRPr lang="en-US" i="1" baseline="-25000" dirty="0"/>
          </a:p>
          <a:p>
            <a:pPr marL="0" indent="0">
              <a:buNone/>
            </a:pPr>
            <a:r>
              <a:rPr lang="en-US" dirty="0" smtClean="0"/>
              <a:t>This whole transform can be back-propagated through...because it is all differentiable.</a:t>
            </a:r>
            <a:endParaRPr lang="en-US" sz="32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3" y="3005668"/>
            <a:ext cx="634746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However....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some discussion on the web as to how applying batch normalization to the </a:t>
            </a:r>
            <a:r>
              <a:rPr lang="en-US" i="1" dirty="0" smtClean="0"/>
              <a:t>inputs </a:t>
            </a:r>
            <a:r>
              <a:rPr lang="en-US" dirty="0" smtClean="0"/>
              <a:t>of a unit </a:t>
            </a:r>
            <a:r>
              <a:rPr lang="mr-IN" dirty="0" smtClean="0"/>
              <a:t>–</a:t>
            </a:r>
            <a:r>
              <a:rPr lang="en-US" dirty="0" smtClean="0"/>
              <a:t> instead of the outputs </a:t>
            </a:r>
            <a:r>
              <a:rPr lang="mr-IN" dirty="0" smtClean="0"/>
              <a:t>–</a:t>
            </a:r>
            <a:r>
              <a:rPr lang="en-US" dirty="0" smtClean="0"/>
              <a:t> seems to work better. </a:t>
            </a:r>
          </a:p>
          <a:p>
            <a:r>
              <a:rPr lang="en-US" sz="3200" dirty="0" smtClean="0"/>
              <a:t>I don’t know if this has been resolved yet...</a:t>
            </a:r>
          </a:p>
          <a:p>
            <a:r>
              <a:rPr lang="en-US" dirty="0" smtClean="0"/>
              <a:t>We are still in “empirical mode” with deep learning...</a:t>
            </a:r>
            <a:endParaRPr lang="en-US" sz="32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4EF-B82A-E54C-8B97-DA0AEDE10353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36600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Adapting the learning rate &amp; Momentum:</a:t>
            </a:r>
            <a:br>
              <a:rPr lang="en-US" dirty="0" smtClean="0"/>
            </a:br>
            <a:r>
              <a:rPr lang="en-US" dirty="0" smtClean="0"/>
              <a:t>Hinton Slides...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344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B236-EC2E-244D-9ACB-AA6505687257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1" y="-4035"/>
            <a:ext cx="877637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Ways to </a:t>
            </a:r>
            <a:r>
              <a:rPr lang="en-US" dirty="0"/>
              <a:t>speed up </a:t>
            </a:r>
            <a:r>
              <a:rPr lang="en-US" dirty="0" smtClean="0"/>
              <a:t>mini-batch learning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1" y="1347440"/>
            <a:ext cx="4024357" cy="522269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smtClean="0"/>
              <a:t>“momentum”</a:t>
            </a:r>
            <a:endParaRPr lang="en-US" dirty="0"/>
          </a:p>
          <a:p>
            <a:pPr lvl="1"/>
            <a:r>
              <a:rPr lang="en-US" dirty="0"/>
              <a:t>Instead of using the gradient to change the </a:t>
            </a:r>
            <a:r>
              <a:rPr lang="en-US" dirty="0" smtClean="0"/>
              <a:t>weights, keep a </a:t>
            </a:r>
            <a:r>
              <a:rPr lang="en-US" i="1" dirty="0" smtClean="0"/>
              <a:t>running average </a:t>
            </a:r>
            <a:r>
              <a:rPr lang="en-US" dirty="0" smtClean="0"/>
              <a:t>of the weight changes.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separate adaptive learning </a:t>
            </a:r>
            <a:r>
              <a:rPr lang="en-US" dirty="0" smtClean="0"/>
              <a:t>rates for </a:t>
            </a:r>
            <a:r>
              <a:rPr lang="en-US" i="1" dirty="0"/>
              <a:t>each</a:t>
            </a:r>
            <a:r>
              <a:rPr lang="en-US" dirty="0"/>
              <a:t> </a:t>
            </a:r>
            <a:r>
              <a:rPr lang="en-US" dirty="0" smtClean="0"/>
              <a:t>parameter</a:t>
            </a:r>
            <a:endParaRPr lang="en-US" dirty="0"/>
          </a:p>
          <a:p>
            <a:pPr lvl="1"/>
            <a:r>
              <a:rPr lang="en-US" dirty="0" smtClean="0"/>
              <a:t>Slowly adjust the rate using the consistency </a:t>
            </a:r>
            <a:r>
              <a:rPr lang="en-US" dirty="0"/>
              <a:t>of </a:t>
            </a:r>
            <a:r>
              <a:rPr lang="en-US" dirty="0" smtClean="0"/>
              <a:t>the gradient for that parameter.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67865" y="1147885"/>
            <a:ext cx="4752020" cy="530371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90"/>
                </a:solidFill>
              </a:rPr>
              <a:t>Geoff </a:t>
            </a:r>
            <a:r>
              <a:rPr lang="en-US" dirty="0" smtClean="0">
                <a:solidFill>
                  <a:srgbClr val="000090"/>
                </a:solidFill>
              </a:rPr>
              <a:t>Hinton’s idea: </a:t>
            </a:r>
            <a:r>
              <a:rPr lang="en-US" dirty="0" err="1" smtClean="0">
                <a:solidFill>
                  <a:srgbClr val="000090"/>
                </a:solidFill>
              </a:rPr>
              <a:t>rmsprop</a:t>
            </a:r>
            <a:r>
              <a:rPr lang="en-US" sz="2000" dirty="0" smtClean="0">
                <a:solidFill>
                  <a:srgbClr val="000090"/>
                </a:solidFill>
              </a:rPr>
              <a:t>: </a:t>
            </a:r>
            <a:r>
              <a:rPr lang="en-US" sz="2400" dirty="0" smtClean="0"/>
              <a:t>Divide </a:t>
            </a:r>
            <a:r>
              <a:rPr lang="en-US" sz="2400" dirty="0"/>
              <a:t>the learning rate for a </a:t>
            </a:r>
            <a:r>
              <a:rPr lang="en-US" sz="2400" dirty="0" smtClean="0"/>
              <a:t>weight </a:t>
            </a:r>
            <a:r>
              <a:rPr lang="en-US" sz="2400" dirty="0"/>
              <a:t>by a running average of the </a:t>
            </a:r>
            <a:r>
              <a:rPr lang="en-US" sz="2400" dirty="0" smtClean="0"/>
              <a:t>magnitudes of recent gradients for that weight.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normalizes the learning rate..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r>
              <a:rPr lang="en-US" dirty="0" smtClean="0"/>
              <a:t>These ideas will be explained in the following slides...after some intuition...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US" sz="2800" dirty="0" smtClean="0"/>
              <a:t>Reminder: The </a:t>
            </a:r>
            <a:r>
              <a:rPr lang="en-US" sz="2800" dirty="0"/>
              <a:t>error </a:t>
            </a:r>
            <a:r>
              <a:rPr lang="en-US" sz="2800" dirty="0" smtClean="0"/>
              <a:t>surface for a linear neuron</a:t>
            </a:r>
            <a:endParaRPr lang="en-US" sz="2800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1028737"/>
            <a:ext cx="5544616" cy="5257255"/>
          </a:xfrm>
        </p:spPr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error surface lies in a space with a horizontal axis for each weight and one vertical axis for the error. </a:t>
            </a:r>
          </a:p>
          <a:p>
            <a:pPr lvl="1"/>
            <a:r>
              <a:rPr lang="en-US" sz="2000" dirty="0"/>
              <a:t>For a linear </a:t>
            </a:r>
            <a:r>
              <a:rPr lang="en-US" sz="2000" dirty="0" smtClean="0"/>
              <a:t>neuron</a:t>
            </a:r>
            <a:r>
              <a:rPr lang="en-US" sz="2000" dirty="0"/>
              <a:t> </a:t>
            </a:r>
            <a:r>
              <a:rPr lang="en-US" sz="2000" dirty="0" smtClean="0"/>
              <a:t>with a squared error, it </a:t>
            </a:r>
            <a:r>
              <a:rPr lang="en-US" sz="2000" dirty="0"/>
              <a:t>is a quadratic bowl. </a:t>
            </a:r>
          </a:p>
          <a:p>
            <a:pPr lvl="1"/>
            <a:r>
              <a:rPr lang="en-US" sz="2000" dirty="0"/>
              <a:t>Vertical cross-sections are parabolas. </a:t>
            </a:r>
          </a:p>
          <a:p>
            <a:pPr lvl="1"/>
            <a:r>
              <a:rPr lang="en-US" sz="2000" dirty="0"/>
              <a:t>Horizontal cross-sections are </a:t>
            </a:r>
            <a:r>
              <a:rPr lang="en-US" sz="2000" dirty="0" smtClean="0"/>
              <a:t>ellipses.</a:t>
            </a:r>
            <a:endParaRPr lang="en-US" sz="1600" dirty="0"/>
          </a:p>
          <a:p>
            <a:r>
              <a:rPr lang="en-US" sz="2000" dirty="0" smtClean="0"/>
              <a:t>For multi-layer, non-linear nets the error surface is much more complicated.</a:t>
            </a:r>
          </a:p>
          <a:p>
            <a:pPr lvl="1"/>
            <a:r>
              <a:rPr lang="en-US" dirty="0" smtClean="0"/>
              <a:t>But locally, a piece of a quadratic bowl is usually a very good approximation.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192185" y="1216816"/>
            <a:ext cx="2484279" cy="180022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Freeform 7"/>
          <p:cNvSpPr>
            <a:spLocks/>
          </p:cNvSpPr>
          <p:nvPr/>
        </p:nvSpPr>
        <p:spPr bwMode="auto">
          <a:xfrm>
            <a:off x="6371985" y="1143788"/>
            <a:ext cx="1081087" cy="1751013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Freeform 8"/>
          <p:cNvSpPr>
            <a:spLocks/>
          </p:cNvSpPr>
          <p:nvPr/>
        </p:nvSpPr>
        <p:spPr bwMode="auto">
          <a:xfrm flipH="1">
            <a:off x="7451477" y="1143788"/>
            <a:ext cx="1223962" cy="1751013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5632209" y="1812129"/>
            <a:ext cx="334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5795714" y="1505737"/>
            <a:ext cx="0" cy="2873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233716" y="3795705"/>
            <a:ext cx="2449512" cy="196821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5724132" y="4431988"/>
            <a:ext cx="498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7237021" y="5871851"/>
            <a:ext cx="498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w2</a:t>
            </a: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V="1">
            <a:off x="5946378" y="4035113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7818041" y="6051237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7" name="Oval 29"/>
          <p:cNvSpPr>
            <a:spLocks noChangeArrowheads="1"/>
          </p:cNvSpPr>
          <p:nvPr/>
        </p:nvSpPr>
        <p:spPr bwMode="auto">
          <a:xfrm rot="2463579">
            <a:off x="7097316" y="3747781"/>
            <a:ext cx="792162" cy="1944687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8" name="Oval 30"/>
          <p:cNvSpPr>
            <a:spLocks noChangeArrowheads="1"/>
          </p:cNvSpPr>
          <p:nvPr/>
        </p:nvSpPr>
        <p:spPr bwMode="auto">
          <a:xfrm rot="2463579">
            <a:off x="7192566" y="3963681"/>
            <a:ext cx="615950" cy="1512887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9" name="Oval 31"/>
          <p:cNvSpPr>
            <a:spLocks noChangeArrowheads="1"/>
          </p:cNvSpPr>
          <p:nvPr/>
        </p:nvSpPr>
        <p:spPr bwMode="auto">
          <a:xfrm rot="2463579">
            <a:off x="7241778" y="4220849"/>
            <a:ext cx="452438" cy="1111251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Oval 32"/>
          <p:cNvSpPr>
            <a:spLocks noChangeArrowheads="1"/>
          </p:cNvSpPr>
          <p:nvPr/>
        </p:nvSpPr>
        <p:spPr bwMode="auto">
          <a:xfrm rot="2463579">
            <a:off x="7308461" y="4320863"/>
            <a:ext cx="352425" cy="865188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5" grpId="0" animBg="1"/>
      <p:bldP spid="176136" grpId="0" animBg="1"/>
      <p:bldP spid="176137" grpId="0"/>
      <p:bldP spid="176142" grpId="0" animBg="1"/>
      <p:bldP spid="176152" grpId="0" animBg="1"/>
      <p:bldP spid="176153" grpId="0"/>
      <p:bldP spid="176154" grpId="0"/>
      <p:bldP spid="176155" grpId="0" animBg="1"/>
      <p:bldP spid="176156" grpId="0" animBg="1"/>
      <p:bldP spid="176157" grpId="0" animBg="1"/>
      <p:bldP spid="176158" grpId="0" animBg="1"/>
      <p:bldP spid="176159" grpId="0" animBg="1"/>
      <p:bldP spid="1761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the error surface of a linear neuron a quadratic?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Quadratics are good approximations to most curves</a:t>
            </a:r>
          </a:p>
          <a:p>
            <a:pPr marL="514350" indent="-514350">
              <a:buAutoNum type="alphaUcPeriod"/>
            </a:pPr>
            <a:r>
              <a:rPr lang="en-US" dirty="0" smtClean="0"/>
              <a:t>Because of Sum Squared Error </a:t>
            </a:r>
            <a:r>
              <a:rPr lang="mr-IN" dirty="0" smtClean="0"/>
              <a:t>–</a:t>
            </a:r>
            <a:r>
              <a:rPr lang="en-US" dirty="0" smtClean="0"/>
              <a:t> it has to be a quadratic</a:t>
            </a:r>
          </a:p>
          <a:p>
            <a:pPr marL="514350" indent="-514350">
              <a:buAutoNum type="alphaUcPeriod"/>
            </a:pPr>
            <a:r>
              <a:rPr lang="en-US" dirty="0" smtClean="0"/>
              <a:t>Cross-entropy error leads to a quadratic</a:t>
            </a:r>
          </a:p>
          <a:p>
            <a:pPr marL="514350" indent="-514350">
              <a:buAutoNum type="alphaUcPeriod"/>
            </a:pPr>
            <a:r>
              <a:rPr lang="en-US" dirty="0" smtClean="0"/>
              <a:t>Linear neurons used squared inputs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E053-CF02-D943-8EDC-BA1D01E62E0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the error surface of a linear neuron a quadratic?</a:t>
            </a:r>
          </a:p>
          <a:p>
            <a:pPr marL="514350" indent="-514350">
              <a:buAutoNum type="alphaUcPeriod"/>
            </a:pPr>
            <a:r>
              <a:rPr lang="en-US" dirty="0" smtClean="0"/>
              <a:t>Quadratics are good approximations to most curves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Because of Sum Squared Error </a:t>
            </a:r>
            <a:r>
              <a:rPr lang="mr-IN" b="1" dirty="0" smtClean="0"/>
              <a:t>–</a:t>
            </a:r>
            <a:r>
              <a:rPr lang="en-US" b="1" dirty="0" smtClean="0"/>
              <a:t> it has to be a quadratic</a:t>
            </a:r>
          </a:p>
          <a:p>
            <a:pPr marL="514350" indent="-514350">
              <a:buAutoNum type="alphaUcPeriod"/>
            </a:pPr>
            <a:r>
              <a:rPr lang="en-US" dirty="0" smtClean="0"/>
              <a:t>Cross-entropy error leads to a quadratic</a:t>
            </a:r>
          </a:p>
          <a:p>
            <a:pPr marL="514350" indent="-514350">
              <a:buAutoNum type="alphaUcPeriod"/>
            </a:pPr>
            <a:r>
              <a:rPr lang="en-US" dirty="0" smtClean="0"/>
              <a:t>Linear neurons used squared inputs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E053-CF02-D943-8EDC-BA1D01E62E03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Stochastic gradient descent?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It tends to learn faster due to redundancy in the training set</a:t>
            </a: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 smtClean="0"/>
              <a:t>It tends to gets </a:t>
            </a:r>
            <a:r>
              <a:rPr lang="en-US" sz="3200" dirty="0"/>
              <a:t>better </a:t>
            </a:r>
            <a:r>
              <a:rPr lang="en-US" sz="3200" dirty="0" smtClean="0"/>
              <a:t>solutions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It can </a:t>
            </a:r>
            <a:r>
              <a:rPr lang="en-US" sz="3200" dirty="0"/>
              <a:t>adapt to a changing </a:t>
            </a:r>
            <a:r>
              <a:rPr lang="en-US" sz="3200" dirty="0" smtClean="0"/>
              <a:t>environment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It can </a:t>
            </a:r>
            <a:r>
              <a:rPr lang="en-US" sz="3200" dirty="0"/>
              <a:t>be used easily for VERY large </a:t>
            </a:r>
            <a:r>
              <a:rPr lang="en-US" sz="3200" dirty="0" smtClean="0"/>
              <a:t>datasets due to its online nature.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A4A2-E82A-0D44-8B25-43364378A005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Convergence </a:t>
            </a:r>
            <a:r>
              <a:rPr lang="en-US" dirty="0" smtClean="0"/>
              <a:t>speed of full batch learning when the error surface is a quadratic bowl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5" y="1692043"/>
            <a:ext cx="5147733" cy="4713288"/>
          </a:xfrm>
        </p:spPr>
        <p:txBody>
          <a:bodyPr/>
          <a:lstStyle/>
          <a:p>
            <a:r>
              <a:rPr lang="en-US" sz="2000" dirty="0" smtClean="0"/>
              <a:t>Going downhill reduces the error, but the </a:t>
            </a:r>
            <a:r>
              <a:rPr lang="en-US" sz="2000" dirty="0"/>
              <a:t>direction of steepest descent does not point at the minimum </a:t>
            </a:r>
            <a:r>
              <a:rPr lang="en-US" sz="2000" b="1" i="1" dirty="0"/>
              <a:t>unless the ellipse is a circle.</a:t>
            </a:r>
          </a:p>
          <a:p>
            <a:pPr lvl="1"/>
            <a:r>
              <a:rPr lang="en-US" sz="2000" dirty="0"/>
              <a:t>The gradient is big in the direction in which we only want to travel a small distance.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gradient is small in the direction in which we want to travel a large distance.</a:t>
            </a:r>
          </a:p>
          <a:p>
            <a:pPr lvl="1"/>
            <a:endParaRPr lang="en-US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52563"/>
            <a:ext cx="4495800" cy="5405437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>
              <a:buFontTx/>
              <a:buNone/>
            </a:pPr>
            <a:r>
              <a:rPr lang="en-US" sz="2400" dirty="0"/>
              <a:t>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04933" y="1687281"/>
            <a:ext cx="3708400" cy="1225059"/>
            <a:chOff x="6894309" y="1112896"/>
            <a:chExt cx="3708400" cy="918794"/>
          </a:xfrm>
        </p:grpSpPr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 rot="19764402">
              <a:off x="6894309" y="1112896"/>
              <a:ext cx="3708400" cy="37742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>
              <a:off x="7468985" y="1734402"/>
              <a:ext cx="235363" cy="297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13" name="Oval 13"/>
            <p:cNvSpPr>
              <a:spLocks noChangeArrowheads="1"/>
            </p:cNvSpPr>
            <p:nvPr/>
          </p:nvSpPr>
          <p:spPr bwMode="auto">
            <a:xfrm>
              <a:off x="7397547" y="1679633"/>
              <a:ext cx="107950" cy="809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Oval 14"/>
            <p:cNvSpPr>
              <a:spLocks noChangeArrowheads="1"/>
            </p:cNvSpPr>
            <p:nvPr/>
          </p:nvSpPr>
          <p:spPr bwMode="auto">
            <a:xfrm>
              <a:off x="8621509" y="1329589"/>
              <a:ext cx="107950" cy="80963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72200" y="3236979"/>
            <a:ext cx="26842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Even for non-linear multi-layer nets, the error surface is locally quadratic, so the same speed issues apply.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learning goes wrong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30869"/>
            <a:ext cx="5230924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learning rate is big, </a:t>
            </a:r>
            <a:r>
              <a:rPr lang="en-US" dirty="0" smtClean="0"/>
              <a:t>the weights slosh </a:t>
            </a:r>
            <a:r>
              <a:rPr lang="en-US" dirty="0"/>
              <a:t>to and fro across the </a:t>
            </a:r>
            <a:r>
              <a:rPr lang="en-US" dirty="0" smtClean="0"/>
              <a:t>ravine.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learning rate </a:t>
            </a:r>
            <a:r>
              <a:rPr lang="en-US" dirty="0"/>
              <a:t>is too big, this oscillation diverges.</a:t>
            </a:r>
          </a:p>
          <a:p>
            <a:r>
              <a:rPr lang="en-US" dirty="0" smtClean="0"/>
              <a:t>What we would like to achieve: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/>
              <a:t>quickly in directions with small </a:t>
            </a:r>
            <a:r>
              <a:rPr lang="en-US" dirty="0" smtClean="0"/>
              <a:t>but consistent gradients.</a:t>
            </a:r>
          </a:p>
          <a:p>
            <a:pPr lvl="1"/>
            <a:r>
              <a:rPr lang="en-US" dirty="0" smtClean="0"/>
              <a:t>Move slowly </a:t>
            </a:r>
            <a:r>
              <a:rPr lang="en-US" dirty="0"/>
              <a:t>in directions with big </a:t>
            </a:r>
            <a:r>
              <a:rPr lang="en-US" dirty="0" smtClean="0"/>
              <a:t>but inconsistent gradients.</a:t>
            </a:r>
            <a:endParaRPr lang="en-US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228084" y="2877960"/>
            <a:ext cx="2592388" cy="180022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Freeform 6"/>
          <p:cNvSpPr>
            <a:spLocks/>
          </p:cNvSpPr>
          <p:nvPr/>
        </p:nvSpPr>
        <p:spPr bwMode="auto">
          <a:xfrm>
            <a:off x="6443984" y="2804931"/>
            <a:ext cx="1081088" cy="175101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7" name="Freeform 7"/>
          <p:cNvSpPr>
            <a:spLocks/>
          </p:cNvSpPr>
          <p:nvPr/>
        </p:nvSpPr>
        <p:spPr bwMode="auto">
          <a:xfrm flipH="1">
            <a:off x="7523490" y="2804931"/>
            <a:ext cx="1223963" cy="175101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704214" y="3473271"/>
            <a:ext cx="334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 flipV="1">
            <a:off x="5867722" y="316688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379028" y="4749619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7812409" y="5002031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7344098" y="4460697"/>
            <a:ext cx="71437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7847334" y="4424185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Oval 14"/>
          <p:cNvSpPr>
            <a:spLocks noChangeArrowheads="1"/>
          </p:cNvSpPr>
          <p:nvPr/>
        </p:nvSpPr>
        <p:spPr bwMode="auto">
          <a:xfrm>
            <a:off x="7055178" y="4317822"/>
            <a:ext cx="71437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8136259" y="4136848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6732909" y="3886022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V="1">
            <a:off x="7415534" y="4462284"/>
            <a:ext cx="431800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 flipV="1">
            <a:off x="7128203" y="4354334"/>
            <a:ext cx="719137" cy="107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flipV="1">
            <a:off x="7163128" y="4173359"/>
            <a:ext cx="9366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 flipV="1">
            <a:off x="6839278" y="3920943"/>
            <a:ext cx="1189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intuition behind the momentum </a:t>
            </a:r>
            <a:r>
              <a:rPr lang="en-US" dirty="0"/>
              <a:t>method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449388"/>
            <a:ext cx="4546600" cy="5257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dirty="0"/>
              <a:t>Imagine a ball on the error </a:t>
            </a:r>
            <a:r>
              <a:rPr lang="en-US" dirty="0" smtClean="0"/>
              <a:t>surface. The location of the ball in the horizontal plane represents the weight vector.</a:t>
            </a:r>
            <a:endParaRPr lang="en-US" dirty="0"/>
          </a:p>
          <a:p>
            <a:pPr lvl="1"/>
            <a:r>
              <a:rPr lang="en-US" dirty="0" smtClean="0"/>
              <a:t>The ball </a:t>
            </a:r>
            <a:r>
              <a:rPr lang="en-US" dirty="0"/>
              <a:t>starts off by following the gradient, but once it has velocity, it no longer does steepest descent. </a:t>
            </a:r>
            <a:endParaRPr lang="en-US" dirty="0" smtClean="0"/>
          </a:p>
          <a:p>
            <a:pPr lvl="1"/>
            <a:r>
              <a:rPr lang="en-US" dirty="0" smtClean="0"/>
              <a:t>Its momentum makes it keep going in the previous direction.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648200" y="1508787"/>
            <a:ext cx="4352292" cy="2980928"/>
          </a:xfrm>
        </p:spPr>
        <p:txBody>
          <a:bodyPr/>
          <a:lstStyle/>
          <a:p>
            <a:pPr marL="342900" lvl="2" indent="-342900"/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damps oscillations </a:t>
            </a:r>
            <a:r>
              <a:rPr lang="en-US" dirty="0" smtClean="0">
                <a:solidFill>
                  <a:schemeClr val="tx1"/>
                </a:solidFill>
              </a:rPr>
              <a:t>in directions of high curvature by </a:t>
            </a:r>
            <a:r>
              <a:rPr lang="en-US" dirty="0">
                <a:solidFill>
                  <a:schemeClr val="tx1"/>
                </a:solidFill>
              </a:rPr>
              <a:t>combining gradients with opposite signs.</a:t>
            </a:r>
          </a:p>
          <a:p>
            <a:pPr marL="342900" lvl="2" indent="-342900"/>
            <a:r>
              <a:rPr lang="en-US" dirty="0">
                <a:solidFill>
                  <a:schemeClr val="tx1"/>
                </a:solidFill>
              </a:rPr>
              <a:t>It builds up speed in directions with a gentle but consistent </a:t>
            </a:r>
            <a:r>
              <a:rPr lang="en-US" dirty="0" smtClean="0">
                <a:solidFill>
                  <a:schemeClr val="tx1"/>
                </a:solidFill>
              </a:rPr>
              <a:t>gradient.</a:t>
            </a:r>
            <a:endParaRPr lang="en-US" dirty="0">
              <a:solidFill>
                <a:schemeClr val="tx1"/>
              </a:solidFill>
            </a:endParaRPr>
          </a:p>
          <a:p>
            <a:pPr marL="342900" lvl="2" indent="-342900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79011" y="3995331"/>
            <a:ext cx="5484373" cy="2575836"/>
            <a:chOff x="4079011" y="3995331"/>
            <a:chExt cx="5484373" cy="2575836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 rot="19764402">
              <a:off x="4079011" y="3995331"/>
              <a:ext cx="5484373" cy="1624841"/>
            </a:xfrm>
            <a:prstGeom prst="ellips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71439" y="4916635"/>
              <a:ext cx="2071087" cy="1654532"/>
              <a:chOff x="5220072" y="4798804"/>
              <a:chExt cx="2071087" cy="1654532"/>
            </a:xfrm>
          </p:grpSpPr>
          <p:sp>
            <p:nvSpPr>
              <p:cNvPr id="8" name="Oval 13"/>
              <p:cNvSpPr>
                <a:spLocks noChangeArrowheads="1"/>
              </p:cNvSpPr>
              <p:nvPr/>
            </p:nvSpPr>
            <p:spPr bwMode="auto">
              <a:xfrm>
                <a:off x="5220072" y="5577533"/>
                <a:ext cx="107950" cy="16636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" name="Straight Arrow Connector 3"/>
              <p:cNvCxnSpPr>
                <a:stCxn id="8" idx="5"/>
              </p:cNvCxnSpPr>
              <p:nvPr/>
            </p:nvCxnSpPr>
            <p:spPr>
              <a:xfrm>
                <a:off x="5312213" y="5719537"/>
                <a:ext cx="394770" cy="58877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670979" y="6286969"/>
                <a:ext cx="288032" cy="9601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923007" y="6046943"/>
                <a:ext cx="144016" cy="33603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5959011" y="5566889"/>
                <a:ext cx="72008" cy="52805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959011" y="5182845"/>
                <a:ext cx="72008" cy="43204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031019" y="5086836"/>
                <a:ext cx="288032" cy="9601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319051" y="5086836"/>
                <a:ext cx="324036" cy="19202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643087" y="5134840"/>
                <a:ext cx="360040" cy="14401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6967123" y="4798804"/>
                <a:ext cx="324036" cy="33603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5868206" y="6286968"/>
                <a:ext cx="107950" cy="16636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1379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equations of the momentum </a:t>
            </a:r>
            <a:r>
              <a:rPr lang="en-US" dirty="0"/>
              <a:t>method</a:t>
            </a:r>
          </a:p>
        </p:txBody>
      </p:sp>
      <p:graphicFrame>
        <p:nvGraphicFramePr>
          <p:cNvPr id="18842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05929552"/>
              </p:ext>
            </p:extLst>
          </p:nvPr>
        </p:nvGraphicFramePr>
        <p:xfrm>
          <a:off x="279143" y="1540816"/>
          <a:ext cx="3420380" cy="115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1535760" imgH="383760" progId="Equation.3">
                  <p:embed/>
                </p:oleObj>
              </mc:Choice>
              <mc:Fallback>
                <p:oleObj name="Equation" r:id="rId3" imgW="1535760" imgH="3837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43" y="1540816"/>
                        <a:ext cx="3420380" cy="11597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34913744"/>
              </p:ext>
            </p:extLst>
          </p:nvPr>
        </p:nvGraphicFramePr>
        <p:xfrm>
          <a:off x="0" y="3957059"/>
          <a:ext cx="3895725" cy="204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5" imgW="1782720" imgH="786240" progId="Equation.3">
                  <p:embed/>
                </p:oleObj>
              </mc:Choice>
              <mc:Fallback>
                <p:oleObj name="Equation" r:id="rId5" imgW="1782720" imgH="786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57059"/>
                        <a:ext cx="3895725" cy="20425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0" y="1209582"/>
            <a:ext cx="421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effect of the gradient is to increment the previous average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0000FF"/>
                </a:solidFill>
              </a:rPr>
              <a:t>The average also decays by  </a:t>
            </a:r>
            <a:r>
              <a:rPr lang="en-US" sz="2400" dirty="0" smtClean="0">
                <a:latin typeface="Symbol" charset="2"/>
                <a:cs typeface="Symbol" charset="2"/>
              </a:rPr>
              <a:t>α</a:t>
            </a:r>
            <a:r>
              <a:rPr lang="en-US" sz="2400" dirty="0" smtClean="0">
                <a:solidFill>
                  <a:srgbClr val="0000FF"/>
                </a:solidFill>
              </a:rPr>
              <a:t>   which is slightly less than 1.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12" y="2883450"/>
            <a:ext cx="45005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The weight change is equal to the current average.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4715078"/>
            <a:ext cx="442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weight change can be expressed in terms of the previous weight change and the current gradient. 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9932" y="2132856"/>
            <a:ext cx="468052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91780" y="3573016"/>
            <a:ext cx="1836204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03948" y="5445224"/>
            <a:ext cx="468052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27546810"/>
              </p:ext>
            </p:extLst>
          </p:nvPr>
        </p:nvGraphicFramePr>
        <p:xfrm>
          <a:off x="279143" y="3332992"/>
          <a:ext cx="1937771" cy="62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7" imgW="758520" imgH="191880" progId="Equation.3">
                  <p:embed/>
                </p:oleObj>
              </mc:Choice>
              <mc:Fallback>
                <p:oleObj name="Equation" r:id="rId7" imgW="758520" imgH="1918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43" y="3332992"/>
                        <a:ext cx="1937771" cy="6240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607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behavior of the momentum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036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error surface is a tilted plane, the ball reaches a terminal velocity.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momentum is close to </a:t>
            </a:r>
            <a:r>
              <a:rPr lang="en-US" dirty="0" smtClean="0"/>
              <a:t>1, this is much faster than simple gradient descent.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4" y="1651533"/>
            <a:ext cx="4997896" cy="5206468"/>
          </a:xfrm>
        </p:spPr>
        <p:txBody>
          <a:bodyPr>
            <a:noAutofit/>
          </a:bodyPr>
          <a:lstStyle/>
          <a:p>
            <a:r>
              <a:rPr lang="en-US" sz="2400" dirty="0" smtClean="0"/>
              <a:t>At the beginning of learning there may be very large gradients.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start with a small momentum (e.g. 0.5).</a:t>
            </a:r>
          </a:p>
          <a:p>
            <a:pPr lvl="1"/>
            <a:r>
              <a:rPr lang="en-US" dirty="0" smtClean="0"/>
              <a:t>Once the large gradients have disappeared and the weights are stuck in a ravine the momentum can be smoothly raised to its final value</a:t>
            </a:r>
            <a:r>
              <a:rPr lang="en-US" dirty="0"/>
              <a:t> </a:t>
            </a:r>
            <a:r>
              <a:rPr lang="en-US" dirty="0" smtClean="0"/>
              <a:t>(e.g. 0.9 or even 0.99)</a:t>
            </a:r>
          </a:p>
          <a:p>
            <a:r>
              <a:rPr lang="en-US" sz="2400" dirty="0" smtClean="0"/>
              <a:t>We can learn at a rate that would oscillate without the momentum.</a:t>
            </a:r>
            <a:endParaRPr lang="en-US" sz="24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61442"/>
              </p:ext>
            </p:extLst>
          </p:nvPr>
        </p:nvGraphicFramePr>
        <p:xfrm>
          <a:off x="284036" y="4745414"/>
          <a:ext cx="3149173" cy="120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270800" imgH="420480" progId="Equation.3">
                  <p:embed/>
                </p:oleObj>
              </mc:Choice>
              <mc:Fallback>
                <p:oleObj name="Equation" r:id="rId3" imgW="1270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36" y="4745414"/>
                        <a:ext cx="3149173" cy="12001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31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type of momentum (</a:t>
            </a:r>
            <a:r>
              <a:rPr lang="en-US" dirty="0" err="1" smtClean="0"/>
              <a:t>Nesterov</a:t>
            </a:r>
            <a:r>
              <a:rPr lang="en-US" dirty="0" smtClean="0"/>
              <a:t> 1983)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9" y="1460781"/>
            <a:ext cx="4368798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standard momentum method </a:t>
            </a:r>
            <a:r>
              <a:rPr lang="en-US" sz="2400" dirty="0" smtClean="0">
                <a:solidFill>
                  <a:srgbClr val="0000FF"/>
                </a:solidFill>
              </a:rPr>
              <a:t>first</a:t>
            </a:r>
            <a:r>
              <a:rPr lang="en-US" sz="2400" dirty="0" smtClean="0"/>
              <a:t> computes the gradient at the current location and </a:t>
            </a:r>
            <a:r>
              <a:rPr lang="en-US" sz="2400" dirty="0" smtClean="0">
                <a:solidFill>
                  <a:srgbClr val="0000FF"/>
                </a:solidFill>
              </a:rPr>
              <a:t>then</a:t>
            </a:r>
            <a:r>
              <a:rPr lang="en-US" sz="2400" dirty="0" smtClean="0"/>
              <a:t> takes a big jump in the direction of the updated accumulated gradient.</a:t>
            </a:r>
          </a:p>
          <a:p>
            <a:r>
              <a:rPr lang="en-US" sz="2400" dirty="0" err="1" smtClean="0"/>
              <a:t>Ilya</a:t>
            </a:r>
            <a:r>
              <a:rPr lang="en-US" sz="2400" dirty="0" smtClean="0"/>
              <a:t> </a:t>
            </a:r>
            <a:r>
              <a:rPr lang="en-US" sz="2400" dirty="0" err="1" smtClean="0"/>
              <a:t>Sutskever</a:t>
            </a:r>
            <a:r>
              <a:rPr lang="en-US" sz="2400" dirty="0" smtClean="0"/>
              <a:t> suggested a new form of momentum that often works better.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dirty="0" smtClean="0"/>
              <a:t>Inspired </a:t>
            </a:r>
            <a:r>
              <a:rPr lang="en-US" dirty="0"/>
              <a:t>by the </a:t>
            </a:r>
            <a:r>
              <a:rPr lang="en-US" dirty="0" err="1" smtClean="0"/>
              <a:t>Nesterov</a:t>
            </a:r>
            <a:r>
              <a:rPr lang="en-US" dirty="0" smtClean="0"/>
              <a:t> </a:t>
            </a:r>
            <a:r>
              <a:rPr lang="en-US" dirty="0"/>
              <a:t>method for optimizing convex </a:t>
            </a:r>
            <a:r>
              <a:rPr lang="en-US" dirty="0" smtClean="0"/>
              <a:t>functions.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2" y="1460781"/>
            <a:ext cx="3810001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First</a:t>
            </a:r>
            <a:r>
              <a:rPr lang="en-US" sz="2400" dirty="0" smtClean="0"/>
              <a:t> make a big jump in the direction of the previous accumulated gradient.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Then</a:t>
            </a:r>
            <a:r>
              <a:rPr lang="en-US" sz="2400" dirty="0" smtClean="0"/>
              <a:t> measure the gradient where you end up and make a correction.</a:t>
            </a:r>
          </a:p>
          <a:p>
            <a:pPr lvl="1"/>
            <a:r>
              <a:rPr lang="en-US" dirty="0" smtClean="0"/>
              <a:t>Its better to correct a mistake </a:t>
            </a:r>
            <a:r>
              <a:rPr lang="en-US" dirty="0" smtClean="0">
                <a:solidFill>
                  <a:srgbClr val="0000FF"/>
                </a:solidFill>
              </a:rPr>
              <a:t>after</a:t>
            </a:r>
            <a:r>
              <a:rPr lang="en-US" dirty="0" smtClean="0"/>
              <a:t> you have made it!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87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picture of the </a:t>
            </a:r>
            <a:r>
              <a:rPr lang="en-US" dirty="0" err="1" smtClean="0"/>
              <a:t>Nesterov</a:t>
            </a:r>
            <a:r>
              <a:rPr lang="en-US" dirty="0" smtClean="0"/>
              <a:t> method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199" y="1107585"/>
            <a:ext cx="9135034" cy="278384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en-US" sz="2400" dirty="0" smtClean="0"/>
              <a:t> make a big jump in the direction of the previous accumulated gradient.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dirty="0" smtClean="0"/>
              <a:t>measure the gradient where you end up and make a correction.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51899" y="3227341"/>
            <a:ext cx="2646572" cy="1277601"/>
          </a:xfrm>
          <a:prstGeom prst="straightConnector1">
            <a:avLst/>
          </a:prstGeom>
          <a:ln>
            <a:solidFill>
              <a:srgbClr val="975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8474" y="3227341"/>
            <a:ext cx="313757" cy="637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5665" y="3864798"/>
            <a:ext cx="2891622" cy="64283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8233" y="4704153"/>
            <a:ext cx="889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84807"/>
                </a:solidFill>
              </a:rPr>
              <a:t>brown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vector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= jump,       </a:t>
            </a:r>
            <a:r>
              <a:rPr lang="en-US" sz="2400" dirty="0" smtClean="0">
                <a:solidFill>
                  <a:srgbClr val="FF0000"/>
                </a:solidFill>
              </a:rPr>
              <a:t>red vector = correction,       </a:t>
            </a:r>
            <a:r>
              <a:rPr lang="en-US" sz="2400" dirty="0" smtClean="0">
                <a:solidFill>
                  <a:srgbClr val="008000"/>
                </a:solidFill>
              </a:rPr>
              <a:t>green vector = accumulated gradient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blue vectors = standard momentum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51899" y="3864796"/>
            <a:ext cx="465162" cy="64014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12228" y="3466366"/>
            <a:ext cx="2330824" cy="403812"/>
          </a:xfrm>
          <a:prstGeom prst="straightConnector1">
            <a:avLst/>
          </a:prstGeom>
          <a:ln>
            <a:solidFill>
              <a:srgbClr val="975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74114" y="3466423"/>
            <a:ext cx="261982" cy="398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12228" y="3864798"/>
            <a:ext cx="2061886" cy="266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17064" y="2689425"/>
            <a:ext cx="2465285" cy="118075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2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2177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intuition behind separate adaptive learning rates 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7" y="1364772"/>
            <a:ext cx="6064659" cy="53746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a multilayer </a:t>
            </a:r>
            <a:r>
              <a:rPr lang="en-US" dirty="0" smtClean="0"/>
              <a:t>net, the </a:t>
            </a:r>
            <a:r>
              <a:rPr lang="en-US" dirty="0"/>
              <a:t>appropriate learning </a:t>
            </a:r>
            <a:r>
              <a:rPr lang="en-US" dirty="0" smtClean="0"/>
              <a:t>rates </a:t>
            </a:r>
            <a:r>
              <a:rPr lang="en-US" dirty="0"/>
              <a:t>can </a:t>
            </a:r>
            <a:r>
              <a:rPr lang="en-US" dirty="0" smtClean="0"/>
              <a:t>vary widely between weights: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magnitudes of the gradients are often very different for different layers, especially if the initial weights are small.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The fan-in of a unit determines the size of the “overshoot” effects caused by simultaneously changing many of the incoming weights of a unit to correct the same error.</a:t>
            </a:r>
          </a:p>
        </p:txBody>
      </p:sp>
      <p:sp>
        <p:nvSpPr>
          <p:cNvPr id="15" name="Oval 44"/>
          <p:cNvSpPr>
            <a:spLocks noChangeArrowheads="1"/>
          </p:cNvSpPr>
          <p:nvPr/>
        </p:nvSpPr>
        <p:spPr bwMode="auto">
          <a:xfrm>
            <a:off x="7510152" y="1508787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5"/>
          <p:cNvSpPr>
            <a:spLocks noChangeArrowheads="1"/>
          </p:cNvSpPr>
          <p:nvPr/>
        </p:nvSpPr>
        <p:spPr bwMode="auto">
          <a:xfrm>
            <a:off x="7941952" y="1508787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7294258" y="1724687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 flipV="1">
            <a:off x="7726058" y="1724687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 flipV="1">
            <a:off x="8157858" y="1724685"/>
            <a:ext cx="2174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 flipV="1">
            <a:off x="7726058" y="1724685"/>
            <a:ext cx="287337" cy="7191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H="1" flipV="1">
            <a:off x="7797495" y="1723100"/>
            <a:ext cx="576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H="1" flipV="1">
            <a:off x="8086414" y="1796124"/>
            <a:ext cx="1588" cy="577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2"/>
          <p:cNvSpPr>
            <a:spLocks noChangeShapeType="1"/>
          </p:cNvSpPr>
          <p:nvPr/>
        </p:nvSpPr>
        <p:spPr bwMode="auto">
          <a:xfrm flipH="1" flipV="1">
            <a:off x="7654614" y="1796124"/>
            <a:ext cx="0" cy="577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55"/>
          <p:cNvSpPr>
            <a:spLocks noChangeArrowheads="1"/>
          </p:cNvSpPr>
          <p:nvPr/>
        </p:nvSpPr>
        <p:spPr bwMode="auto">
          <a:xfrm>
            <a:off x="7941952" y="2393023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8373752" y="2393023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7294252" y="3329650"/>
            <a:ext cx="266700" cy="2667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58"/>
          <p:cNvSpPr>
            <a:spLocks noChangeArrowheads="1"/>
          </p:cNvSpPr>
          <p:nvPr/>
        </p:nvSpPr>
        <p:spPr bwMode="auto">
          <a:xfrm>
            <a:off x="7726052" y="3329650"/>
            <a:ext cx="266700" cy="2667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9"/>
          <p:cNvSpPr>
            <a:spLocks noChangeArrowheads="1"/>
          </p:cNvSpPr>
          <p:nvPr/>
        </p:nvSpPr>
        <p:spPr bwMode="auto">
          <a:xfrm>
            <a:off x="8157852" y="3329650"/>
            <a:ext cx="266700" cy="2667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0"/>
          <p:cNvSpPr>
            <a:spLocks noChangeArrowheads="1"/>
          </p:cNvSpPr>
          <p:nvPr/>
        </p:nvSpPr>
        <p:spPr bwMode="auto">
          <a:xfrm>
            <a:off x="7510152" y="2393023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1"/>
          <p:cNvSpPr>
            <a:spLocks noChangeArrowheads="1"/>
          </p:cNvSpPr>
          <p:nvPr/>
        </p:nvSpPr>
        <p:spPr bwMode="auto">
          <a:xfrm>
            <a:off x="7078352" y="2372387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 flipV="1">
            <a:off x="7438714" y="2661311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 flipV="1">
            <a:off x="8302314" y="2661311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 flipV="1">
            <a:off x="8086414" y="2659727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H="1" flipV="1">
            <a:off x="7654614" y="2659727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 flipH="1" flipV="1">
            <a:off x="7726055" y="2659727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 flipH="1" flipV="1">
            <a:off x="7294255" y="2659727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 flipV="1">
            <a:off x="7221233" y="2659727"/>
            <a:ext cx="2174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 flipV="1">
            <a:off x="7870514" y="2661311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 flipV="1">
            <a:off x="7941958" y="265972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7433952" y="1892963"/>
            <a:ext cx="107950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73"/>
          <p:cNvSpPr>
            <a:spLocks noChangeArrowheads="1"/>
          </p:cNvSpPr>
          <p:nvPr/>
        </p:nvSpPr>
        <p:spPr bwMode="auto">
          <a:xfrm>
            <a:off x="7578414" y="1892963"/>
            <a:ext cx="107950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4"/>
          <p:cNvSpPr>
            <a:spLocks noChangeArrowheads="1"/>
          </p:cNvSpPr>
          <p:nvPr/>
        </p:nvSpPr>
        <p:spPr bwMode="auto">
          <a:xfrm>
            <a:off x="7757802" y="1856451"/>
            <a:ext cx="107950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5"/>
          <p:cNvSpPr>
            <a:spLocks noChangeArrowheads="1"/>
          </p:cNvSpPr>
          <p:nvPr/>
        </p:nvSpPr>
        <p:spPr bwMode="auto">
          <a:xfrm>
            <a:off x="7541902" y="2756563"/>
            <a:ext cx="107950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76"/>
          <p:cNvSpPr>
            <a:spLocks noChangeArrowheads="1"/>
          </p:cNvSpPr>
          <p:nvPr/>
        </p:nvSpPr>
        <p:spPr bwMode="auto">
          <a:xfrm>
            <a:off x="7649852" y="2756563"/>
            <a:ext cx="107950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7794314" y="2756563"/>
            <a:ext cx="107950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36196" y="3621021"/>
            <a:ext cx="270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Gradients can get very small in the early layers of very  deep nets.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1997" y="5244629"/>
            <a:ext cx="2700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fan-in often varies widely between layers.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5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/>
      <p:bldP spid="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2177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intuition behind separate adaptive learning rates 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7" y="1364772"/>
            <a:ext cx="6064659" cy="53746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In a multilayer </a:t>
            </a:r>
            <a:r>
              <a:rPr lang="en-US" sz="2400" dirty="0" smtClean="0"/>
              <a:t>net, the </a:t>
            </a:r>
            <a:r>
              <a:rPr lang="en-US" sz="2400" dirty="0"/>
              <a:t>appropriate learning </a:t>
            </a:r>
            <a:r>
              <a:rPr lang="en-US" sz="2400" dirty="0" smtClean="0"/>
              <a:t>rates </a:t>
            </a:r>
            <a:r>
              <a:rPr lang="en-US" sz="2400" dirty="0"/>
              <a:t>can </a:t>
            </a:r>
            <a:r>
              <a:rPr lang="en-US" sz="2400" dirty="0" smtClean="0"/>
              <a:t>vary widely between weights: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So use a </a:t>
            </a:r>
            <a:r>
              <a:rPr lang="en-US" sz="2400" dirty="0"/>
              <a:t>global learning rate (set by hand) multiplied by an appropriate local gain </a:t>
            </a:r>
            <a:r>
              <a:rPr lang="en-US" sz="2400" dirty="0" smtClean="0"/>
              <a:t>that is determined empirically for </a:t>
            </a:r>
            <a:r>
              <a:rPr lang="en-US" sz="2400" dirty="0"/>
              <a:t>each weight.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Oval 44"/>
          <p:cNvSpPr>
            <a:spLocks noChangeArrowheads="1"/>
          </p:cNvSpPr>
          <p:nvPr/>
        </p:nvSpPr>
        <p:spPr bwMode="auto">
          <a:xfrm>
            <a:off x="7510152" y="1508787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5"/>
          <p:cNvSpPr>
            <a:spLocks noChangeArrowheads="1"/>
          </p:cNvSpPr>
          <p:nvPr/>
        </p:nvSpPr>
        <p:spPr bwMode="auto">
          <a:xfrm>
            <a:off x="7941952" y="1508787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7294258" y="1724687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 flipV="1">
            <a:off x="7726058" y="1724687"/>
            <a:ext cx="2873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 flipV="1">
            <a:off x="8157858" y="1724685"/>
            <a:ext cx="2174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 flipV="1">
            <a:off x="7726058" y="1724685"/>
            <a:ext cx="287337" cy="7191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H="1" flipV="1">
            <a:off x="7797495" y="1723100"/>
            <a:ext cx="576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H="1" flipV="1">
            <a:off x="8086414" y="1796124"/>
            <a:ext cx="1588" cy="577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2"/>
          <p:cNvSpPr>
            <a:spLocks noChangeShapeType="1"/>
          </p:cNvSpPr>
          <p:nvPr/>
        </p:nvSpPr>
        <p:spPr bwMode="auto">
          <a:xfrm flipH="1" flipV="1">
            <a:off x="7654614" y="1796124"/>
            <a:ext cx="0" cy="577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55"/>
          <p:cNvSpPr>
            <a:spLocks noChangeArrowheads="1"/>
          </p:cNvSpPr>
          <p:nvPr/>
        </p:nvSpPr>
        <p:spPr bwMode="auto">
          <a:xfrm>
            <a:off x="7941952" y="2393023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8373752" y="2393023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7294252" y="3329650"/>
            <a:ext cx="266700" cy="2667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58"/>
          <p:cNvSpPr>
            <a:spLocks noChangeArrowheads="1"/>
          </p:cNvSpPr>
          <p:nvPr/>
        </p:nvSpPr>
        <p:spPr bwMode="auto">
          <a:xfrm>
            <a:off x="7726052" y="3329650"/>
            <a:ext cx="266700" cy="2667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9"/>
          <p:cNvSpPr>
            <a:spLocks noChangeArrowheads="1"/>
          </p:cNvSpPr>
          <p:nvPr/>
        </p:nvSpPr>
        <p:spPr bwMode="auto">
          <a:xfrm>
            <a:off x="8157852" y="3329650"/>
            <a:ext cx="266700" cy="2667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0"/>
          <p:cNvSpPr>
            <a:spLocks noChangeArrowheads="1"/>
          </p:cNvSpPr>
          <p:nvPr/>
        </p:nvSpPr>
        <p:spPr bwMode="auto">
          <a:xfrm>
            <a:off x="7510152" y="2393023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1"/>
          <p:cNvSpPr>
            <a:spLocks noChangeArrowheads="1"/>
          </p:cNvSpPr>
          <p:nvPr/>
        </p:nvSpPr>
        <p:spPr bwMode="auto">
          <a:xfrm>
            <a:off x="7078352" y="2372387"/>
            <a:ext cx="266700" cy="266700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 flipV="1">
            <a:off x="7438714" y="2661311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 flipV="1">
            <a:off x="8302314" y="2661311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 flipV="1">
            <a:off x="8086414" y="2659727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H="1" flipV="1">
            <a:off x="7654614" y="2659727"/>
            <a:ext cx="2174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 flipH="1" flipV="1">
            <a:off x="7726055" y="2659727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 flipH="1" flipV="1">
            <a:off x="7294255" y="2659727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 flipV="1">
            <a:off x="7221233" y="2659727"/>
            <a:ext cx="2174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 flipV="1">
            <a:off x="7870514" y="2661311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 flipV="1">
            <a:off x="7941958" y="2659723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7433952" y="1892963"/>
            <a:ext cx="107950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73"/>
          <p:cNvSpPr>
            <a:spLocks noChangeArrowheads="1"/>
          </p:cNvSpPr>
          <p:nvPr/>
        </p:nvSpPr>
        <p:spPr bwMode="auto">
          <a:xfrm>
            <a:off x="7578414" y="1892963"/>
            <a:ext cx="107950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4"/>
          <p:cNvSpPr>
            <a:spLocks noChangeArrowheads="1"/>
          </p:cNvSpPr>
          <p:nvPr/>
        </p:nvSpPr>
        <p:spPr bwMode="auto">
          <a:xfrm>
            <a:off x="7757802" y="1856451"/>
            <a:ext cx="107950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5"/>
          <p:cNvSpPr>
            <a:spLocks noChangeArrowheads="1"/>
          </p:cNvSpPr>
          <p:nvPr/>
        </p:nvSpPr>
        <p:spPr bwMode="auto">
          <a:xfrm>
            <a:off x="7541902" y="2756563"/>
            <a:ext cx="107950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76"/>
          <p:cNvSpPr>
            <a:spLocks noChangeArrowheads="1"/>
          </p:cNvSpPr>
          <p:nvPr/>
        </p:nvSpPr>
        <p:spPr bwMode="auto">
          <a:xfrm>
            <a:off x="7649852" y="2756563"/>
            <a:ext cx="107950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7794314" y="2756563"/>
            <a:ext cx="107950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36196" y="3621021"/>
            <a:ext cx="270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Gradients can get very small in the early layers of very  deep nets.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3838" y="5190681"/>
            <a:ext cx="2700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fan-in often varies widely between layers.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6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/>
      <p:bldP spid="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way to determine the individual </a:t>
            </a:r>
            <a:r>
              <a:rPr lang="en-US" dirty="0"/>
              <a:t>learning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9606" y="1509893"/>
            <a:ext cx="514648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Start with a local gain of 1 for every weight.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Increase </a:t>
            </a:r>
            <a:r>
              <a:rPr lang="en-US" dirty="0"/>
              <a:t>the local </a:t>
            </a:r>
            <a:r>
              <a:rPr lang="en-US" dirty="0" smtClean="0"/>
              <a:t>gain </a:t>
            </a:r>
            <a:r>
              <a:rPr lang="en-US" dirty="0"/>
              <a:t>if the gradient </a:t>
            </a:r>
            <a:r>
              <a:rPr lang="en-US" dirty="0" smtClean="0"/>
              <a:t>for that weight does </a:t>
            </a:r>
            <a:r>
              <a:rPr lang="en-US" dirty="0"/>
              <a:t>not change sign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Decrease the local gain if the gradient for that weight is changing sign</a:t>
            </a:r>
            <a:endParaRPr lang="en-US" dirty="0"/>
          </a:p>
        </p:txBody>
      </p:sp>
      <p:graphicFrame>
        <p:nvGraphicFramePr>
          <p:cNvPr id="21402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110376"/>
              </p:ext>
            </p:extLst>
          </p:nvPr>
        </p:nvGraphicFramePr>
        <p:xfrm>
          <a:off x="5588003" y="3208489"/>
          <a:ext cx="3489325" cy="254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1846800" imgH="1005480" progId="Equation.3">
                  <p:embed/>
                </p:oleObj>
              </mc:Choice>
              <mc:Fallback>
                <p:oleObj name="Equation" r:id="rId3" imgW="1846800" imgH="1005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3" y="3208489"/>
                        <a:ext cx="3489325" cy="2548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620968"/>
              </p:ext>
            </p:extLst>
          </p:nvPr>
        </p:nvGraphicFramePr>
        <p:xfrm>
          <a:off x="5588000" y="1541442"/>
          <a:ext cx="2055812" cy="114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1078560" imgH="447840" progId="Equation.3">
                  <p:embed/>
                </p:oleObj>
              </mc:Choice>
              <mc:Fallback>
                <p:oleObj name="Equation" r:id="rId5" imgW="1078560" imgH="4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541442"/>
                        <a:ext cx="2055812" cy="1145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27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Batch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convergence </a:t>
            </a:r>
            <a:r>
              <a:rPr lang="en-US" sz="3200" dirty="0"/>
              <a:t>conditions are better understood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better </a:t>
            </a:r>
            <a:r>
              <a:rPr lang="en-US" sz="3200" dirty="0"/>
              <a:t>optimization techniques </a:t>
            </a:r>
            <a:r>
              <a:rPr lang="en-US" sz="3200" dirty="0" smtClean="0"/>
              <a:t>exist (Conjugate gradient, BFGS, etc. – </a:t>
            </a:r>
            <a:r>
              <a:rPr lang="en-US" sz="3200" i="1" dirty="0" smtClean="0"/>
              <a:t>but,</a:t>
            </a:r>
            <a:r>
              <a:rPr lang="en-US" sz="3200" dirty="0" smtClean="0"/>
              <a:t> since 2012, all sorts of new online approaches have been developed).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theoretically </a:t>
            </a:r>
            <a:r>
              <a:rPr lang="en-US" sz="3200" dirty="0"/>
              <a:t>better understood</a:t>
            </a:r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8E8-D77C-7C4A-ABA9-02426823EADC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way to determine the individual </a:t>
            </a:r>
            <a:r>
              <a:rPr lang="en-US" dirty="0"/>
              <a:t>learning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9606" y="1128893"/>
            <a:ext cx="5368394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 small additive </a:t>
            </a:r>
            <a:r>
              <a:rPr lang="en-US" dirty="0"/>
              <a:t>increases and multiplicative </a:t>
            </a:r>
            <a:r>
              <a:rPr lang="en-US" dirty="0" smtClean="0"/>
              <a:t>decreases (for mini-batch)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ensures that big </a:t>
            </a:r>
            <a:r>
              <a:rPr lang="en-US" dirty="0" smtClean="0"/>
              <a:t>gains </a:t>
            </a:r>
            <a:r>
              <a:rPr lang="en-US" dirty="0"/>
              <a:t>decay rapidly when oscillations start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the gradient is totally random the gain will hover around 1 when we increase  by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     half the time and decrease by </a:t>
            </a:r>
            <a:r>
              <a:rPr lang="en-US" dirty="0" smtClean="0">
                <a:solidFill>
                  <a:srgbClr val="FF0000"/>
                </a:solidFill>
              </a:rPr>
              <a:t>times</a:t>
            </a:r>
            <a:r>
              <a:rPr lang="en-US" dirty="0" smtClean="0"/>
              <a:t>              half the time. </a:t>
            </a:r>
            <a:r>
              <a:rPr lang="en-US" sz="1800" dirty="0" smtClean="0"/>
              <a:t>(you can try this at home!)</a:t>
            </a:r>
            <a:endParaRPr lang="en-US" sz="1800" dirty="0"/>
          </a:p>
        </p:txBody>
      </p:sp>
      <p:graphicFrame>
        <p:nvGraphicFramePr>
          <p:cNvPr id="21402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1292728"/>
              </p:ext>
            </p:extLst>
          </p:nvPr>
        </p:nvGraphicFramePr>
        <p:xfrm>
          <a:off x="5588003" y="3208489"/>
          <a:ext cx="3489325" cy="254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3" imgW="1846800" imgH="1005480" progId="Equation.3">
                  <p:embed/>
                </p:oleObj>
              </mc:Choice>
              <mc:Fallback>
                <p:oleObj name="Equation" r:id="rId3" imgW="1846800" imgH="1005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3" y="3208489"/>
                        <a:ext cx="3489325" cy="2548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44387"/>
              </p:ext>
            </p:extLst>
          </p:nvPr>
        </p:nvGraphicFramePr>
        <p:xfrm>
          <a:off x="2286000" y="5410200"/>
          <a:ext cx="238125" cy="45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5" imgW="118800" imgH="164520" progId="Equation.3">
                  <p:embed/>
                </p:oleObj>
              </mc:Choice>
              <mc:Fallback>
                <p:oleObj name="Equation" r:id="rId5" imgW="118800" imgH="16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238125" cy="455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22634"/>
              </p:ext>
            </p:extLst>
          </p:nvPr>
        </p:nvGraphicFramePr>
        <p:xfrm>
          <a:off x="3886200" y="5756956"/>
          <a:ext cx="604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7" imgW="292320" imgH="164520" progId="Equation.3">
                  <p:embed/>
                </p:oleObj>
              </mc:Choice>
              <mc:Fallback>
                <p:oleObj name="Equation" r:id="rId7" imgW="292320" imgH="16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56956"/>
                        <a:ext cx="6048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31735"/>
              </p:ext>
            </p:extLst>
          </p:nvPr>
        </p:nvGraphicFramePr>
        <p:xfrm>
          <a:off x="5588000" y="1541442"/>
          <a:ext cx="2055812" cy="114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9" imgW="1078560" imgH="447840" progId="Equation.3">
                  <p:embed/>
                </p:oleObj>
              </mc:Choice>
              <mc:Fallback>
                <p:oleObj name="Equation" r:id="rId9" imgW="1078560" imgH="4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541442"/>
                        <a:ext cx="2055812" cy="1145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20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Tricks for making adaptive learning rates work better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600201"/>
            <a:ext cx="4104642" cy="48849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 smtClean="0"/>
              <a:t>Limit the gains to lie in some reasonable range</a:t>
            </a:r>
          </a:p>
          <a:p>
            <a:pPr lvl="1">
              <a:lnSpc>
                <a:spcPct val="120000"/>
              </a:lnSpc>
            </a:pPr>
            <a:r>
              <a:rPr lang="en-US" sz="3100" dirty="0" smtClean="0"/>
              <a:t> </a:t>
            </a:r>
            <a:r>
              <a:rPr lang="en-US" sz="3100" i="1" dirty="0" smtClean="0"/>
              <a:t>e.g. </a:t>
            </a:r>
            <a:r>
              <a:rPr lang="en-US" sz="3100" dirty="0" smtClean="0"/>
              <a:t>[0.1, 10] or [.01, 100]</a:t>
            </a:r>
          </a:p>
          <a:p>
            <a:pPr>
              <a:lnSpc>
                <a:spcPct val="120000"/>
              </a:lnSpc>
            </a:pPr>
            <a:r>
              <a:rPr lang="en-US" sz="3100" dirty="0" smtClean="0"/>
              <a:t>Use full batch learning or big mini-batches</a:t>
            </a:r>
          </a:p>
          <a:p>
            <a:pPr lvl="1">
              <a:lnSpc>
                <a:spcPct val="120000"/>
              </a:lnSpc>
            </a:pPr>
            <a:r>
              <a:rPr lang="en-US" sz="3100" dirty="0" smtClean="0"/>
              <a:t>This ensures that changes in the sign of the gradient are not mainly due to the sampling error of a mini-batch.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36686" y="1417639"/>
            <a:ext cx="5007314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Adaptive learning rates can be combined with momentum.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Use the agreement in sign  between the current gradient for a weight and the </a:t>
            </a:r>
            <a:r>
              <a:rPr lang="en-US" sz="2400" dirty="0" smtClean="0"/>
              <a:t>momentum for </a:t>
            </a:r>
            <a:r>
              <a:rPr lang="en-US" sz="2400" dirty="0" smtClean="0"/>
              <a:t>that weight </a:t>
            </a:r>
            <a:r>
              <a:rPr lang="en-US" sz="1800" dirty="0" smtClean="0"/>
              <a:t>(Jacobs, 1989).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Adaptive learning rates only deal with axis-aligned effects.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Momentum does not care about the alignment of the axes.</a:t>
            </a:r>
          </a:p>
        </p:txBody>
      </p:sp>
    </p:spTree>
    <p:extLst>
      <p:ext uri="{BB962C8B-B14F-4D97-AF65-F5344CB8AC3E}">
        <p14:creationId xmlns:p14="http://schemas.microsoft.com/office/powerpoint/2010/main" val="39850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5811" y="274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: Using only the sign of the gradient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9410" y="1600201"/>
            <a:ext cx="833560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The magnitude of the gradient can be very different for different weights and can change during learning.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This makes it hard to choose a single global learning rate.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full batch learning</a:t>
            </a:r>
            <a:r>
              <a:rPr lang="en-US" sz="2400" dirty="0" smtClean="0"/>
              <a:t>, we can deal with this variation by only using the sign of the gradient.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weight updates are all of the same magnitude.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This escapes from plateaus with tiny gradients quickly.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5811" y="274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: Using only the sign of the gradient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54424" y="1600201"/>
            <a:ext cx="798957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: This combines the idea of only using the sign of the gradient with the idea of adapting the step size separately for each weight.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Increase the step size for a weight </a:t>
            </a:r>
            <a:r>
              <a:rPr lang="en-US" dirty="0" smtClean="0">
                <a:solidFill>
                  <a:srgbClr val="FF0000"/>
                </a:solidFill>
              </a:rPr>
              <a:t>multiplicatively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e.g. </a:t>
            </a:r>
            <a:r>
              <a:rPr lang="en-US" dirty="0" smtClean="0">
                <a:solidFill>
                  <a:srgbClr val="0000FF"/>
                </a:solidFill>
              </a:rPr>
              <a:t>times 1.2) </a:t>
            </a:r>
            <a:r>
              <a:rPr lang="en-US" dirty="0" smtClean="0"/>
              <a:t>if the signs of its last two gradients agree.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Otherwise decrease the step size multiplicatively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e.g. </a:t>
            </a:r>
            <a:r>
              <a:rPr lang="en-US" dirty="0" smtClean="0">
                <a:solidFill>
                  <a:srgbClr val="0000FF"/>
                </a:solidFill>
              </a:rPr>
              <a:t>times 0.5)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Limit the step sizes to be less than 50 and more than a millionth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rprop</a:t>
            </a:r>
            <a:r>
              <a:rPr lang="en-US" dirty="0" smtClean="0"/>
              <a:t> does not work with mini-batches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7009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idea behind stochastic gradient descent is that when the learning rate is small, it averages the gradients over successive mini-batches.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Consider a weight that gets a gradient of  </a:t>
            </a:r>
            <a:r>
              <a:rPr lang="en-US" dirty="0" smtClean="0">
                <a:solidFill>
                  <a:srgbClr val="0000FF"/>
                </a:solidFill>
              </a:rPr>
              <a:t>+0.1 </a:t>
            </a:r>
            <a:r>
              <a:rPr lang="en-US" dirty="0" smtClean="0"/>
              <a:t>on nine mini-batches and a gradient of </a:t>
            </a:r>
            <a:r>
              <a:rPr lang="en-US" dirty="0" smtClean="0">
                <a:solidFill>
                  <a:srgbClr val="0000FF"/>
                </a:solidFill>
              </a:rPr>
              <a:t>-0.9 </a:t>
            </a:r>
            <a:r>
              <a:rPr lang="en-US" dirty="0" smtClean="0"/>
              <a:t>on the tenth mini-batch.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want this weight to stay roughly where it is.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rprop</a:t>
            </a:r>
            <a:r>
              <a:rPr lang="en-US" dirty="0" smtClean="0"/>
              <a:t> does not work with mini-batches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35903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/>
              <a:t>r</a:t>
            </a:r>
            <a:r>
              <a:rPr lang="en-US" sz="2400" dirty="0" err="1" smtClean="0"/>
              <a:t>prop</a:t>
            </a:r>
            <a:r>
              <a:rPr lang="en-US" sz="2400" dirty="0" smtClean="0"/>
              <a:t> would increment the weight nine times and decrement it once by about the same amount</a:t>
            </a:r>
            <a:r>
              <a:rPr lang="en-US" sz="2400" dirty="0" smtClean="0">
                <a:solidFill>
                  <a:srgbClr val="0000FF"/>
                </a:solidFill>
              </a:rPr>
              <a:t> (assuming any </a:t>
            </a:r>
            <a:r>
              <a:rPr lang="en-US" sz="2400" dirty="0">
                <a:solidFill>
                  <a:srgbClr val="0000FF"/>
                </a:solidFill>
              </a:rPr>
              <a:t>adaptation of the step </a:t>
            </a:r>
            <a:r>
              <a:rPr lang="en-US" sz="2400" dirty="0" smtClean="0">
                <a:solidFill>
                  <a:srgbClr val="0000FF"/>
                </a:solidFill>
              </a:rPr>
              <a:t>sizes is small on this time-scale).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 the weight would grow a lot.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Is there a way to combine: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robustness of </a:t>
            </a:r>
            <a:r>
              <a:rPr lang="en-US" dirty="0" err="1" smtClean="0"/>
              <a:t>rprop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The efficiency of mini-batches.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effective averaging of gradients over mini-batches.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2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3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msprop</a:t>
            </a:r>
            <a:r>
              <a:rPr lang="en-US" dirty="0" smtClean="0"/>
              <a:t>: A mini-batch version of </a:t>
            </a:r>
            <a:r>
              <a:rPr lang="en-US" dirty="0" err="1" smtClean="0"/>
              <a:t>rprop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6" y="1341225"/>
            <a:ext cx="8839199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 is equivalent to using the gradient but also dividing by the size of the gradient.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problem with mini-batch </a:t>
            </a:r>
            <a:r>
              <a:rPr lang="en-US" dirty="0" err="1" smtClean="0"/>
              <a:t>rprop</a:t>
            </a:r>
            <a:r>
              <a:rPr lang="en-US" dirty="0" smtClean="0"/>
              <a:t> is that we divide by a different number for each mini-batch. So why not force the number we divide by to be very similar for adjacent mini-batches? </a:t>
            </a:r>
          </a:p>
        </p:txBody>
      </p:sp>
    </p:spTree>
    <p:extLst>
      <p:ext uri="{BB962C8B-B14F-4D97-AF65-F5344CB8AC3E}">
        <p14:creationId xmlns:p14="http://schemas.microsoft.com/office/powerpoint/2010/main" val="113495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3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msprop</a:t>
            </a:r>
            <a:r>
              <a:rPr lang="en-US" dirty="0" smtClean="0"/>
              <a:t>: A mini-batch version of </a:t>
            </a:r>
            <a:r>
              <a:rPr lang="en-US" dirty="0" err="1" smtClean="0"/>
              <a:t>rprop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6" y="1341225"/>
            <a:ext cx="8839199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rmsprop</a:t>
            </a:r>
            <a:r>
              <a:rPr lang="en-US" dirty="0"/>
              <a:t>: Keep a moving average of the squared gradient for each weight</a:t>
            </a:r>
            <a:endParaRPr lang="en-US" i="1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Dividing the gradient </a:t>
            </a:r>
            <a:r>
              <a:rPr lang="en-US" dirty="0" smtClean="0"/>
              <a:t>by                                             </a:t>
            </a:r>
            <a:r>
              <a:rPr lang="en-US" dirty="0"/>
              <a:t>makes </a:t>
            </a:r>
            <a:r>
              <a:rPr lang="en-US" dirty="0" smtClean="0"/>
              <a:t>the learning </a:t>
            </a:r>
            <a:r>
              <a:rPr lang="en-US" dirty="0"/>
              <a:t>work much 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sz="1800" dirty="0" smtClean="0"/>
              <a:t>(</a:t>
            </a:r>
            <a:r>
              <a:rPr lang="en-US" sz="1800" dirty="0" err="1"/>
              <a:t>Tijmen</a:t>
            </a:r>
            <a:r>
              <a:rPr lang="en-US" sz="1800" dirty="0"/>
              <a:t> </a:t>
            </a:r>
            <a:r>
              <a:rPr lang="en-US" sz="1800" dirty="0" err="1"/>
              <a:t>Tieleman</a:t>
            </a:r>
            <a:r>
              <a:rPr lang="en-US" sz="1800" dirty="0"/>
              <a:t>, unpublished)</a:t>
            </a:r>
            <a:r>
              <a:rPr lang="en-US" dirty="0"/>
              <a:t>. 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26007"/>
              </p:ext>
            </p:extLst>
          </p:nvPr>
        </p:nvGraphicFramePr>
        <p:xfrm>
          <a:off x="817375" y="2403343"/>
          <a:ext cx="7331075" cy="99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3592800" imgH="356400" progId="Equation.3">
                  <p:embed/>
                </p:oleObj>
              </mc:Choice>
              <mc:Fallback>
                <p:oleObj name="Equation" r:id="rId3" imgW="359280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75" y="2403343"/>
                        <a:ext cx="7331075" cy="994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36866"/>
              </p:ext>
            </p:extLst>
          </p:nvPr>
        </p:nvGraphicFramePr>
        <p:xfrm>
          <a:off x="4768036" y="3706077"/>
          <a:ext cx="2452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1197360" imgH="237600" progId="Equation.3">
                  <p:embed/>
                </p:oleObj>
              </mc:Choice>
              <mc:Fallback>
                <p:oleObj name="Equation" r:id="rId5" imgW="1197360" imgH="23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036" y="3706077"/>
                        <a:ext cx="24526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40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Summary of learning methods for neural networks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54160"/>
            <a:ext cx="4538134" cy="57038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CA" sz="3100" dirty="0" smtClean="0"/>
              <a:t>For small datasets (e.g. 10,000 cases) or bigger datasets without much redundancy, use a full-batch method.</a:t>
            </a:r>
          </a:p>
          <a:p>
            <a:pPr lvl="1">
              <a:lnSpc>
                <a:spcPct val="120000"/>
              </a:lnSpc>
            </a:pPr>
            <a:r>
              <a:rPr lang="en-CA" sz="2600" dirty="0" smtClean="0"/>
              <a:t>Conjugate gradient, LBFGS ...</a:t>
            </a:r>
          </a:p>
          <a:p>
            <a:pPr lvl="1">
              <a:lnSpc>
                <a:spcPct val="120000"/>
              </a:lnSpc>
            </a:pPr>
            <a:r>
              <a:rPr lang="en-CA" sz="2600" dirty="0" smtClean="0"/>
              <a:t>adaptive learning rates, </a:t>
            </a:r>
            <a:r>
              <a:rPr lang="en-CA" sz="2600" dirty="0" err="1" smtClean="0"/>
              <a:t>rprop</a:t>
            </a:r>
            <a:r>
              <a:rPr lang="en-CA" sz="2600" dirty="0" smtClean="0"/>
              <a:t> ...</a:t>
            </a:r>
          </a:p>
          <a:p>
            <a:pPr>
              <a:lnSpc>
                <a:spcPct val="120000"/>
              </a:lnSpc>
            </a:pPr>
            <a:r>
              <a:rPr lang="en-CA" sz="3100" dirty="0" smtClean="0"/>
              <a:t>For big, redundant datasets use mini-batches</a:t>
            </a:r>
            <a:r>
              <a:rPr lang="en-CA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CA" sz="2600" dirty="0" smtClean="0"/>
              <a:t>Try gradient descent with momentum.</a:t>
            </a:r>
          </a:p>
          <a:p>
            <a:pPr lvl="1">
              <a:lnSpc>
                <a:spcPct val="120000"/>
              </a:lnSpc>
            </a:pPr>
            <a:r>
              <a:rPr lang="en-CA" sz="2600" dirty="0" smtClean="0"/>
              <a:t>Try the </a:t>
            </a:r>
            <a:r>
              <a:rPr lang="en-CA" sz="2600" dirty="0" err="1" smtClean="0"/>
              <a:t>adam</a:t>
            </a:r>
            <a:r>
              <a:rPr lang="en-CA" sz="2600" dirty="0" smtClean="0"/>
              <a:t> optimizer</a:t>
            </a:r>
          </a:p>
          <a:p>
            <a:pPr lvl="1">
              <a:lnSpc>
                <a:spcPct val="120000"/>
              </a:lnSpc>
            </a:pPr>
            <a:r>
              <a:rPr lang="en-CA" sz="2600" dirty="0" smtClean="0"/>
              <a:t>Try </a:t>
            </a:r>
            <a:r>
              <a:rPr lang="en-CA" sz="2600" dirty="0" err="1" smtClean="0"/>
              <a:t>LeCun’s</a:t>
            </a:r>
            <a:r>
              <a:rPr lang="en-CA" sz="2600" dirty="0" smtClean="0"/>
              <a:t> latest recipe.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4161"/>
            <a:ext cx="4038600" cy="55345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CA" sz="3100" dirty="0" smtClean="0"/>
              <a:t>Why there is no simple recipe:</a:t>
            </a:r>
          </a:p>
          <a:p>
            <a:pPr>
              <a:lnSpc>
                <a:spcPct val="120000"/>
              </a:lnSpc>
              <a:buNone/>
            </a:pPr>
            <a:r>
              <a:rPr lang="en-CA" sz="3100" dirty="0" smtClean="0"/>
              <a:t>       </a:t>
            </a:r>
            <a:r>
              <a:rPr lang="en-CA" sz="3100" dirty="0" smtClean="0">
                <a:solidFill>
                  <a:srgbClr val="0070C0"/>
                </a:solidFill>
              </a:rPr>
              <a:t>Neural nets differ a lot: 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Very deep nets (especially ones with narrow bottlenecks).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Recurrent nets. 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Wide shallow nets.</a:t>
            </a:r>
          </a:p>
          <a:p>
            <a:pPr>
              <a:lnSpc>
                <a:spcPct val="120000"/>
              </a:lnSpc>
              <a:buNone/>
            </a:pPr>
            <a:r>
              <a:rPr lang="en-CA" dirty="0" smtClean="0"/>
              <a:t>       </a:t>
            </a:r>
            <a:r>
              <a:rPr lang="en-CA" sz="3100" dirty="0" smtClean="0">
                <a:solidFill>
                  <a:srgbClr val="0070C0"/>
                </a:solidFill>
              </a:rPr>
              <a:t>Tasks differ a lot: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Some require very accurate weights, some don’t.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Some have many very rare cases (e.g. words).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9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Mini-Batch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Often for real problems, there is a lot of </a:t>
            </a:r>
            <a:r>
              <a:rPr lang="en-US" sz="2400" i="1" dirty="0" smtClean="0"/>
              <a:t>redundancy </a:t>
            </a:r>
            <a:r>
              <a:rPr lang="en-US" sz="2400" dirty="0" smtClean="0"/>
              <a:t>in the training set. </a:t>
            </a:r>
          </a:p>
          <a:p>
            <a:r>
              <a:rPr lang="en-US" sz="2400" dirty="0" smtClean="0"/>
              <a:t>The gradient for the first half of the training set is nearly identical to that of the second half.</a:t>
            </a:r>
          </a:p>
          <a:p>
            <a:r>
              <a:rPr lang="en-US" sz="2400" dirty="0" smtClean="0"/>
              <a:t>A useful approximation is to use a “mini-batch” – say, 128 examples.</a:t>
            </a:r>
          </a:p>
          <a:p>
            <a:r>
              <a:rPr lang="en-US" sz="2400" dirty="0" smtClean="0"/>
              <a:t>Compute the gradient for each example using the same weights (like batch learning).</a:t>
            </a:r>
          </a:p>
          <a:p>
            <a:r>
              <a:rPr lang="en-US" sz="2400" dirty="0" smtClean="0"/>
              <a:t>Change the weights once. </a:t>
            </a:r>
          </a:p>
          <a:p>
            <a:r>
              <a:rPr lang="en-US" sz="2400" dirty="0" smtClean="0"/>
              <a:t>This can be very efficient on GPUs, using matrix-matrix multiplication – a matrix of 128 inputs, times the weights...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8E8-D77C-7C4A-ABA9-02426823EADC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This lecture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cs typeface="+mn-cs"/>
              </a:rPr>
              <a:t>Tricks of the Trade: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dirty="0" smtClean="0">
                <a:cs typeface="+mn-cs"/>
              </a:rPr>
              <a:t>Stochastic gradient descent versus batch learning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b="1" i="1" dirty="0" smtClean="0">
                <a:solidFill>
                  <a:srgbClr val="3366FF"/>
                </a:solidFill>
                <a:cs typeface="+mn-cs"/>
              </a:rPr>
              <a:t>Shuffling the examples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Perform PCA of the inputs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Change the sigmoid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Initialize the weights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Adaptive learning rates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 smtClean="0">
                <a:cs typeface="+mn-cs"/>
              </a:rPr>
              <a:t>Momentum</a:t>
            </a:r>
            <a:endParaRPr lang="en-US" sz="2000" dirty="0" smtClean="0"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EEAF-3D70-8143-9185-811CA6C4E718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8467"/>
            <a:ext cx="8610600" cy="762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huffle the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991600" cy="5883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particular, shuffling means that we will see patterns from different </a:t>
            </a:r>
            <a:r>
              <a:rPr lang="en-US" sz="3200" dirty="0" smtClean="0"/>
              <a:t>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is important that a </a:t>
            </a:r>
            <a:r>
              <a:rPr lang="en-US" dirty="0" err="1" smtClean="0"/>
              <a:t>minibatch</a:t>
            </a:r>
            <a:r>
              <a:rPr lang="en-US" dirty="0" smtClean="0"/>
              <a:t> have most of the categories in it.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 possible heuristic</a:t>
            </a:r>
            <a:r>
              <a:rPr lang="en-US" sz="3200" dirty="0"/>
              <a:t>: present examples with more error more often </a:t>
            </a:r>
            <a:r>
              <a:rPr lang="en-US" sz="3200" dirty="0" smtClean="0"/>
              <a:t>– but </a:t>
            </a:r>
            <a:r>
              <a:rPr lang="en-US" i="1" dirty="0" smtClean="0"/>
              <a:t>use with caution! </a:t>
            </a:r>
            <a:r>
              <a:rPr lang="en-US" dirty="0"/>
              <a:t>S</a:t>
            </a:r>
            <a:r>
              <a:rPr lang="en-US" sz="3200" dirty="0" smtClean="0"/>
              <a:t>ometimes </a:t>
            </a:r>
            <a:r>
              <a:rPr lang="en-US" sz="3200" dirty="0"/>
              <a:t>the hard examples are hard </a:t>
            </a:r>
            <a:r>
              <a:rPr lang="en-US" sz="3200" dirty="0" smtClean="0"/>
              <a:t>because: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800" dirty="0" smtClean="0"/>
              <a:t>there </a:t>
            </a:r>
            <a:r>
              <a:rPr lang="en-US" sz="2800" dirty="0"/>
              <a:t>is an error in the training set </a:t>
            </a:r>
            <a:r>
              <a:rPr lang="en-US" sz="2800" dirty="0" smtClean="0"/>
              <a:t>– a pattern is incorrectly labeled!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800" dirty="0" smtClean="0"/>
              <a:t>more </a:t>
            </a:r>
            <a:r>
              <a:rPr lang="en-US" sz="2800" dirty="0"/>
              <a:t>has to be learned about the easy examples before the hard ones </a:t>
            </a:r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dirty="0" smtClean="0"/>
              <a:t>tackled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800" dirty="0" smtClean="0"/>
              <a:t>but</a:t>
            </a:r>
            <a:r>
              <a:rPr lang="en-US" sz="2800" dirty="0"/>
              <a:t>, </a:t>
            </a:r>
            <a:r>
              <a:rPr lang="en-US" sz="2800" dirty="0" smtClean="0"/>
              <a:t>this approach can </a:t>
            </a:r>
            <a:r>
              <a:rPr lang="en-US" sz="2800" dirty="0"/>
              <a:t>improve performance on infrequent examples, e.g., /z/ in phoneme recognition.</a:t>
            </a:r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8B4-3229-3248-9988-182A6506596A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Neural Networks/Deep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0107-9885-0C4F-8283-B306C22733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16111</TotalTime>
  <Words>4551</Words>
  <Application>Microsoft Macintosh PowerPoint</Application>
  <PresentationFormat>On-screen Show (4:3)</PresentationFormat>
  <Paragraphs>631</Paragraphs>
  <Slides>68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2_Office Theme</vt:lpstr>
      <vt:lpstr>1_Office Theme</vt:lpstr>
      <vt:lpstr>Equation</vt:lpstr>
      <vt:lpstr>Tricks of the trade</vt:lpstr>
      <vt:lpstr>This lecture</vt:lpstr>
      <vt:lpstr>This lecture</vt:lpstr>
      <vt:lpstr>This lecture</vt:lpstr>
      <vt:lpstr>Why Stochastic gradient descent?</vt:lpstr>
      <vt:lpstr>Why Batch learning?</vt:lpstr>
      <vt:lpstr>Why Mini-Batch learning?</vt:lpstr>
      <vt:lpstr>This lecture</vt:lpstr>
      <vt:lpstr>Shuffle the examples</vt:lpstr>
      <vt:lpstr>This lecture</vt:lpstr>
      <vt:lpstr>This lecture</vt:lpstr>
      <vt:lpstr>What’s wrong with all positive inputs?</vt:lpstr>
      <vt:lpstr>Clicker Question</vt:lpstr>
      <vt:lpstr>Clicker Question</vt:lpstr>
      <vt:lpstr>So I ask again, What’s wrong with all positive inputs?</vt:lpstr>
      <vt:lpstr>What’s wrong with all positive inputs?</vt:lpstr>
      <vt:lpstr>Weight changes all positive or negative: where can the weights go? (See previous slide: this is for one unit’s incoming weights)</vt:lpstr>
      <vt:lpstr>What’s wrong with correlated inputs?</vt:lpstr>
      <vt:lpstr>What’s wrong with very different scale of inputs?</vt:lpstr>
      <vt:lpstr>So why PCA of the inputs?</vt:lpstr>
      <vt:lpstr>Difference between PCA and z-scoring</vt:lpstr>
      <vt:lpstr>Side Note: A linear autoencoder essentially does PCA</vt:lpstr>
      <vt:lpstr>This lecture</vt:lpstr>
      <vt:lpstr>Ok, we’ve done all these good things</vt:lpstr>
      <vt:lpstr>We need a different activation fn.</vt:lpstr>
      <vt:lpstr>Recommended sigmoid:</vt:lpstr>
      <vt:lpstr>Note!</vt:lpstr>
      <vt:lpstr>This lecture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Batch Normalization</vt:lpstr>
      <vt:lpstr>Batch Normalization</vt:lpstr>
      <vt:lpstr>Batch Normalization: The Cliff Notes version...</vt:lpstr>
      <vt:lpstr>Batch Normalization: The Cliff Notes version...</vt:lpstr>
      <vt:lpstr>Batch Normalization: The Cliff Notes version...</vt:lpstr>
      <vt:lpstr>However.... </vt:lpstr>
      <vt:lpstr>Adapting the learning rate &amp; Momentum: Hinton Slides...</vt:lpstr>
      <vt:lpstr>Ways to speed up mini-batch learning</vt:lpstr>
      <vt:lpstr>Reminder: The error surface for a linear neuron</vt:lpstr>
      <vt:lpstr>Clicker Question</vt:lpstr>
      <vt:lpstr>Clicker Question</vt:lpstr>
      <vt:lpstr>Convergence speed of full batch learning when the error surface is a quadratic bowl</vt:lpstr>
      <vt:lpstr>How the learning goes wrong</vt:lpstr>
      <vt:lpstr>The intuition behind the momentum method</vt:lpstr>
      <vt:lpstr>The equations of the momentum method</vt:lpstr>
      <vt:lpstr>The behavior of the momentum method</vt:lpstr>
      <vt:lpstr>A better type of momentum (Nesterov 1983)</vt:lpstr>
      <vt:lpstr>A picture of the Nesterov method </vt:lpstr>
      <vt:lpstr>The intuition behind separate adaptive learning rates </vt:lpstr>
      <vt:lpstr>The intuition behind separate adaptive learning rates </vt:lpstr>
      <vt:lpstr>One way to determine the individual learning rates</vt:lpstr>
      <vt:lpstr>One way to determine the individual learning rates</vt:lpstr>
      <vt:lpstr>Tricks for making adaptive learning rates work better</vt:lpstr>
      <vt:lpstr>rprop: Using only the sign of the gradient</vt:lpstr>
      <vt:lpstr>rprop: Using only the sign of the gradient</vt:lpstr>
      <vt:lpstr>Why rprop does not work with mini-batches</vt:lpstr>
      <vt:lpstr>Why rprop does not work with mini-batches</vt:lpstr>
      <vt:lpstr>rmsprop: A mini-batch version of rprop</vt:lpstr>
      <vt:lpstr>rmsprop: A mini-batch version of rprop</vt:lpstr>
      <vt:lpstr>Summary of learning methods for neural networks</vt:lpstr>
    </vt:vector>
  </TitlesOfParts>
  <Company>Computer Science and Engineering, 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Cottrell</dc:creator>
  <cp:lastModifiedBy>Gary Cottrell</cp:lastModifiedBy>
  <cp:revision>100</cp:revision>
  <dcterms:created xsi:type="dcterms:W3CDTF">2017-10-03T21:45:27Z</dcterms:created>
  <dcterms:modified xsi:type="dcterms:W3CDTF">2019-01-31T00:23:49Z</dcterms:modified>
</cp:coreProperties>
</file>