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1B08-0F79-4209-8FEB-C8A9DF96D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37B434-14B3-414C-A87C-84C295EF9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C587B9-FF76-48BF-8A97-677E1D35A582}"/>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7171D8F8-C8E0-43E8-9A11-D49C78896A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6E39C5-4C7E-4DCC-9074-FF92DAE791DF}"/>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319003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C14B-90CC-4F56-8724-DFF48395EB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0FDF88-9B58-4B96-B9F1-C57541CC4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D2E095-7444-4F87-8F5D-F4606F3B8B98}"/>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7F7D7C6B-CE73-436E-840D-266E9846DF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4BB0B3-71DF-4340-B15F-A94C8AE39FE9}"/>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352456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0362E-7E5A-4070-9C0E-ED19CC449F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E30A74-AE02-4651-8B66-23A235A7C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D11DD-E45C-4E89-9800-9E8307F811EA}"/>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6C93249B-CE1F-40D6-BF29-D9E136C7C5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DBD9EA-EB6C-41FE-8837-F50241DEB9FF}"/>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375983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0383-159F-44A7-A207-097374A6F5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ED0CC-445C-4BB6-B718-73474B63F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A98C32-C17C-497F-8704-6735F374DC43}"/>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763D9C00-3DAB-4CB3-8E78-CB55986D48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BBF2E5-B8DB-4BA2-BB82-69FF3FF1BACF}"/>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386100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1D4D-106A-453C-BF60-B99FC3305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9581ED-0420-4E64-AF5B-78F4CAC75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D8497-8005-4227-AE22-F41BC15D70FF}"/>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636053D5-8F57-4E01-92FE-FE216D6D2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0CD42E-4686-4BC2-8F97-C3E882F13808}"/>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176364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1838-0506-46AD-AEE4-B47B8A677A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9F6BB4-65EE-4919-AFF6-065890570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44A691-4C1D-4E61-82DB-7AD9BD2DB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550E99-B0CE-46B8-8794-F1858266C136}"/>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6" name="Footer Placeholder 5">
            <a:extLst>
              <a:ext uri="{FF2B5EF4-FFF2-40B4-BE49-F238E27FC236}">
                <a16:creationId xmlns:a16="http://schemas.microsoft.com/office/drawing/2014/main" id="{7F275A5D-E4C5-45E6-92EB-5B3B94C9D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125BFC-31E0-4C29-96FD-6A8716AF0AC3}"/>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409464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F831-0716-4627-BB00-32200FABF4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F6D1AF-BB9A-47B9-8A12-2A2377FF3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49626-9DF8-4FD4-9C30-6A783E6AE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2464BBA-7990-42E1-984A-0A190BB4F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63E662-5ED1-4549-BEC8-DA312D896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A1DD19-F0CC-4DCA-9BA5-94A6228F20C0}"/>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8" name="Footer Placeholder 7">
            <a:extLst>
              <a:ext uri="{FF2B5EF4-FFF2-40B4-BE49-F238E27FC236}">
                <a16:creationId xmlns:a16="http://schemas.microsoft.com/office/drawing/2014/main" id="{10F80D38-31BA-4290-AEA0-2A8A89D4EF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2389C1-93EA-460F-8970-07AABC662576}"/>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15181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D2C2-ED0B-48FC-BF7D-91FE8DBA29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6A279E-197C-4689-A2F9-30A9A26E74FA}"/>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4" name="Footer Placeholder 3">
            <a:extLst>
              <a:ext uri="{FF2B5EF4-FFF2-40B4-BE49-F238E27FC236}">
                <a16:creationId xmlns:a16="http://schemas.microsoft.com/office/drawing/2014/main" id="{141FE032-D7ED-46FD-8C4E-67DF0342E5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ACB8FE7-7264-4D24-9103-4C56EB3F0EF4}"/>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260071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C6430-47BA-450C-93B8-8056C4D028D3}"/>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3" name="Footer Placeholder 2">
            <a:extLst>
              <a:ext uri="{FF2B5EF4-FFF2-40B4-BE49-F238E27FC236}">
                <a16:creationId xmlns:a16="http://schemas.microsoft.com/office/drawing/2014/main" id="{5351B733-A112-4ECE-82FE-8EE701F5EE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245770-FA1C-4ED1-87CD-6CC1C6445704}"/>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393578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6666-C2B1-4EAC-98BD-B6E91A720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C26BA4-EEFA-41F3-A8E7-72DAD47EF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5DBFA8-C823-4218-B4E9-0EAFD2001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F336F-97E5-469D-BD3A-696307FC5574}"/>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6" name="Footer Placeholder 5">
            <a:extLst>
              <a:ext uri="{FF2B5EF4-FFF2-40B4-BE49-F238E27FC236}">
                <a16:creationId xmlns:a16="http://schemas.microsoft.com/office/drawing/2014/main" id="{F10E1CDA-27D8-4296-A299-2E0A31FEA1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4C1C36-11A6-4120-98E0-3306F39C9A96}"/>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203763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8423-A194-4DB7-A607-E00327950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13929F-E532-4B5C-8CFE-8209798BE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C39160-D45D-4E67-81AA-15AA9E877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AE893-417B-4059-810A-9C709EEA24F6}"/>
              </a:ext>
            </a:extLst>
          </p:cNvPr>
          <p:cNvSpPr>
            <a:spLocks noGrp="1"/>
          </p:cNvSpPr>
          <p:nvPr>
            <p:ph type="dt" sz="half" idx="10"/>
          </p:nvPr>
        </p:nvSpPr>
        <p:spPr/>
        <p:txBody>
          <a:bodyPr/>
          <a:lstStyle/>
          <a:p>
            <a:fld id="{5688B667-2B4D-4066-BB02-AEDC80768601}" type="datetimeFigureOut">
              <a:rPr lang="en-GB" smtClean="0"/>
              <a:t>11/03/2020</a:t>
            </a:fld>
            <a:endParaRPr lang="en-GB"/>
          </a:p>
        </p:txBody>
      </p:sp>
      <p:sp>
        <p:nvSpPr>
          <p:cNvPr id="6" name="Footer Placeholder 5">
            <a:extLst>
              <a:ext uri="{FF2B5EF4-FFF2-40B4-BE49-F238E27FC236}">
                <a16:creationId xmlns:a16="http://schemas.microsoft.com/office/drawing/2014/main" id="{6EC4346E-9E70-4420-B726-F5D63850F9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EB247A-28EF-4221-9581-98896C2F192D}"/>
              </a:ext>
            </a:extLst>
          </p:cNvPr>
          <p:cNvSpPr>
            <a:spLocks noGrp="1"/>
          </p:cNvSpPr>
          <p:nvPr>
            <p:ph type="sldNum" sz="quarter" idx="12"/>
          </p:nvPr>
        </p:nvSpPr>
        <p:spPr/>
        <p:txBody>
          <a:bodyPr/>
          <a:lstStyle/>
          <a:p>
            <a:fld id="{0BFDFE07-0A71-4D75-95E2-6990C2294E1E}" type="slidenum">
              <a:rPr lang="en-GB" smtClean="0"/>
              <a:t>‹#›</a:t>
            </a:fld>
            <a:endParaRPr lang="en-GB"/>
          </a:p>
        </p:txBody>
      </p:sp>
    </p:spTree>
    <p:extLst>
      <p:ext uri="{BB962C8B-B14F-4D97-AF65-F5344CB8AC3E}">
        <p14:creationId xmlns:p14="http://schemas.microsoft.com/office/powerpoint/2010/main" val="294860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F29F2-9FFD-4C10-A972-A920E880E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220BF1-DC3D-4810-86EC-B4FDA5493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3FDA17-4794-41CD-9ACE-EFC1151A8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8B667-2B4D-4066-BB02-AEDC80768601}" type="datetimeFigureOut">
              <a:rPr lang="en-GB" smtClean="0"/>
              <a:t>11/03/2020</a:t>
            </a:fld>
            <a:endParaRPr lang="en-GB"/>
          </a:p>
        </p:txBody>
      </p:sp>
      <p:sp>
        <p:nvSpPr>
          <p:cNvPr id="5" name="Footer Placeholder 4">
            <a:extLst>
              <a:ext uri="{FF2B5EF4-FFF2-40B4-BE49-F238E27FC236}">
                <a16:creationId xmlns:a16="http://schemas.microsoft.com/office/drawing/2014/main" id="{C03E9D0D-ACBE-4AA4-BB3B-3FDCC65DC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7FCC8D-86ED-40AB-A8AB-DF4EA27FD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DFE07-0A71-4D75-95E2-6990C2294E1E}" type="slidenum">
              <a:rPr lang="en-GB" smtClean="0"/>
              <a:t>‹#›</a:t>
            </a:fld>
            <a:endParaRPr lang="en-GB"/>
          </a:p>
        </p:txBody>
      </p:sp>
    </p:spTree>
    <p:extLst>
      <p:ext uri="{BB962C8B-B14F-4D97-AF65-F5344CB8AC3E}">
        <p14:creationId xmlns:p14="http://schemas.microsoft.com/office/powerpoint/2010/main" val="306819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1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6.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26.xml"/></Relationships>
</file>

<file path=ppt/slides/_rels/slide1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26.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slide" Target="slide18.xml"/></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slide" Target="slide18.xml"/></Relationships>
</file>

<file path=ppt/slides/_rels/slide1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26.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21.xml"/></Relationships>
</file>

<file path=ppt/slides/_rels/slide21.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23.xml"/></Relationships>
</file>

<file path=ppt/slides/_rels/slide2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6.xml"/><Relationship Id="rId4" Type="http://schemas.openxmlformats.org/officeDocument/2006/relationships/slide" Target="slide2.xml"/><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25.xml"/><Relationship Id="rId4" Type="http://schemas.openxmlformats.org/officeDocument/2006/relationships/slide" Target="slide2.xml"/><Relationship Id="rId9" Type="http://schemas.openxmlformats.org/officeDocument/2006/relationships/slide" Target="slide26.xml"/></Relationships>
</file>

<file path=ppt/slides/_rels/slide25.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8.xml"/><Relationship Id="rId7" Type="http://schemas.openxmlformats.org/officeDocument/2006/relationships/slide" Target="slide1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slide" Target="slide26.xml"/></Relationships>
</file>

<file path=ppt/slides/_rels/slide2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28.xml"/><Relationship Id="rId4" Type="http://schemas.openxmlformats.org/officeDocument/2006/relationships/slide" Target="slide18.xml"/><Relationship Id="rId9" Type="http://schemas.openxmlformats.org/officeDocument/2006/relationships/slide" Target="slide15.xml"/></Relationships>
</file>

<file path=ppt/slides/_rels/slide2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29.xml"/><Relationship Id="rId4" Type="http://schemas.openxmlformats.org/officeDocument/2006/relationships/slide" Target="slide18.xml"/><Relationship Id="rId9" Type="http://schemas.openxmlformats.org/officeDocument/2006/relationships/slide" Target="slide15.xml"/></Relationships>
</file>

<file path=ppt/slides/_rels/slide2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30.xml"/><Relationship Id="rId4" Type="http://schemas.openxmlformats.org/officeDocument/2006/relationships/slide" Target="slide18.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15.xml"/></Relationships>
</file>

<file path=ppt/slides/_rels/slide3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32.xml"/><Relationship Id="rId4" Type="http://schemas.openxmlformats.org/officeDocument/2006/relationships/slide" Target="slide18.xml"/><Relationship Id="rId9" Type="http://schemas.openxmlformats.org/officeDocument/2006/relationships/slide" Target="slide15.xml"/></Relationships>
</file>

<file path=ppt/slides/_rels/slide3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6.xml"/><Relationship Id="rId7" Type="http://schemas.openxmlformats.org/officeDocument/2006/relationships/slide" Target="slide4.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slide" Target="slide18.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26.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9791D089-FE4D-42F3-AB45-10B0CEAB49CE}"/>
              </a:ext>
            </a:extLst>
          </p:cNvPr>
          <p:cNvSpPr>
            <a:spLocks noGrp="1"/>
          </p:cNvSpPr>
          <p:nvPr>
            <p:ph type="ctrTitle"/>
          </p:nvPr>
        </p:nvSpPr>
        <p:spPr>
          <a:xfrm>
            <a:off x="1524000" y="1122363"/>
            <a:ext cx="9144000" cy="2387600"/>
          </a:xfrm>
        </p:spPr>
        <p:txBody>
          <a:bodyPr>
            <a:normAutofit fontScale="90000"/>
          </a:bodyPr>
          <a:lstStyle/>
          <a:p>
            <a:r>
              <a:rPr lang="en-GB" dirty="0"/>
              <a:t>Software Engineering Group Project User Interface Specification</a:t>
            </a:r>
          </a:p>
        </p:txBody>
      </p:sp>
      <p:sp>
        <p:nvSpPr>
          <p:cNvPr id="5" name="Undertittel 2">
            <a:extLst>
              <a:ext uri="{FF2B5EF4-FFF2-40B4-BE49-F238E27FC236}">
                <a16:creationId xmlns:a16="http://schemas.microsoft.com/office/drawing/2014/main" id="{FD2FE009-A488-456A-81D7-3B28E6BCF0ED}"/>
              </a:ext>
            </a:extLst>
          </p:cNvPr>
          <p:cNvSpPr>
            <a:spLocks noGrp="1"/>
          </p:cNvSpPr>
          <p:nvPr>
            <p:ph type="subTitle" idx="1"/>
          </p:nvPr>
        </p:nvSpPr>
        <p:spPr>
          <a:xfrm>
            <a:off x="3960054" y="3644240"/>
            <a:ext cx="6406255" cy="1935465"/>
          </a:xfrm>
        </p:spPr>
        <p:txBody>
          <a:bodyPr>
            <a:normAutofit fontScale="92500" lnSpcReduction="20000"/>
          </a:bodyPr>
          <a:lstStyle/>
          <a:p>
            <a:pPr algn="l"/>
            <a:r>
              <a:rPr lang="en-GB" dirty="0"/>
              <a:t>Author:		Shane Waters,</a:t>
            </a:r>
          </a:p>
          <a:p>
            <a:pPr algn="l"/>
            <a:r>
              <a:rPr lang="en-GB" dirty="0"/>
              <a:t>Config Ref:	User-Inter_GP15</a:t>
            </a:r>
          </a:p>
          <a:p>
            <a:pPr algn="l"/>
            <a:r>
              <a:rPr lang="en-GB" dirty="0"/>
              <a:t>Date:		7th March 2020</a:t>
            </a:r>
          </a:p>
          <a:p>
            <a:pPr algn="l"/>
            <a:r>
              <a:rPr lang="en-GB" dirty="0"/>
              <a:t>Version:	1.1</a:t>
            </a:r>
          </a:p>
          <a:p>
            <a:pPr algn="l"/>
            <a:r>
              <a:rPr lang="en-GB" dirty="0"/>
              <a:t>Status:		Release</a:t>
            </a:r>
          </a:p>
        </p:txBody>
      </p:sp>
    </p:spTree>
    <p:extLst>
      <p:ext uri="{BB962C8B-B14F-4D97-AF65-F5344CB8AC3E}">
        <p14:creationId xmlns:p14="http://schemas.microsoft.com/office/powerpoint/2010/main" val="282756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AD35B00-3953-4BA5-A17C-C287D08B5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85" y="0"/>
            <a:ext cx="8874515" cy="4991915"/>
          </a:xfrm>
          <a:prstGeom prst="rect">
            <a:avLst/>
          </a:prstGeom>
        </p:spPr>
      </p:pic>
      <p:sp>
        <p:nvSpPr>
          <p:cNvPr id="5" name="Rectangle 4">
            <a:hlinkClick r:id="rId3" action="ppaction://hlinksldjump"/>
            <a:extLst>
              <a:ext uri="{FF2B5EF4-FFF2-40B4-BE49-F238E27FC236}">
                <a16:creationId xmlns:a16="http://schemas.microsoft.com/office/drawing/2014/main" id="{17EEEA60-4F8C-4CD9-9259-89183B1B28C1}"/>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44368B80-2582-4C0E-9177-C428501A46DD}"/>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653F7917-4FB9-4B47-B979-F7E8F0C29D75}"/>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D863FDB7-60BC-47B2-A50E-C7C301E0D5F7}"/>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ACAC9E79-8204-4737-B52A-314D70AE5D00}"/>
              </a:ext>
            </a:extLst>
          </p:cNvPr>
          <p:cNvSpPr/>
          <p:nvPr/>
        </p:nvSpPr>
        <p:spPr>
          <a:xfrm>
            <a:off x="6572249" y="2438400"/>
            <a:ext cx="2886075" cy="1171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6" action="ppaction://hlinksldjump"/>
            <a:extLst>
              <a:ext uri="{FF2B5EF4-FFF2-40B4-BE49-F238E27FC236}">
                <a16:creationId xmlns:a16="http://schemas.microsoft.com/office/drawing/2014/main" id="{B612E887-262D-4297-A532-D32C4EBC5ACE}"/>
              </a:ext>
            </a:extLst>
          </p:cNvPr>
          <p:cNvSpPr/>
          <p:nvPr/>
        </p:nvSpPr>
        <p:spPr>
          <a:xfrm>
            <a:off x="7324085" y="3733800"/>
            <a:ext cx="1381765"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9FD6C8A9-E2FD-4CCD-95C0-B0F1EA84A57C}"/>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‘flashcard’ popup which appears after pressing the corresponding button.</a:t>
            </a:r>
          </a:p>
          <a:p>
            <a:pPr marL="0" indent="0">
              <a:buNone/>
            </a:pPr>
            <a:r>
              <a:rPr lang="en-GB" sz="1200" dirty="0"/>
              <a:t>On this new window there is a panel containing the word which was selected from the practice list. Below this panel is a ‘click to reveal’ button, pressing this will display the welsh version of the word.</a:t>
            </a:r>
          </a:p>
          <a:p>
            <a:pPr marL="0" indent="0">
              <a:buNone/>
            </a:pPr>
            <a:r>
              <a:rPr lang="en-GB" sz="1200" dirty="0"/>
              <a:t>The ‘New card’ button will display a new flashcard by randomly choosing another word from the practice list.</a:t>
            </a:r>
          </a:p>
        </p:txBody>
      </p:sp>
      <p:sp>
        <p:nvSpPr>
          <p:cNvPr id="12" name="Undertittel 2">
            <a:extLst>
              <a:ext uri="{FF2B5EF4-FFF2-40B4-BE49-F238E27FC236}">
                <a16:creationId xmlns:a16="http://schemas.microsoft.com/office/drawing/2014/main" id="{E3BFD42D-F519-40B8-9B79-68D08851CAC8}"/>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2.2</a:t>
            </a:r>
          </a:p>
        </p:txBody>
      </p:sp>
      <p:sp>
        <p:nvSpPr>
          <p:cNvPr id="13" name="Undertittel 2">
            <a:extLst>
              <a:ext uri="{FF2B5EF4-FFF2-40B4-BE49-F238E27FC236}">
                <a16:creationId xmlns:a16="http://schemas.microsoft.com/office/drawing/2014/main" id="{643EE483-60F3-4C56-B9F2-73608E31C18A}"/>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‘Flashcard’ button will display the popup window.</a:t>
            </a:r>
          </a:p>
          <a:p>
            <a:r>
              <a:rPr lang="en-GB" sz="1200" dirty="0"/>
              <a:t>Clicking ‘Click to reveal’ will display the welsh version of the word.</a:t>
            </a:r>
          </a:p>
          <a:p>
            <a:r>
              <a:rPr lang="en-GB" sz="1200" dirty="0"/>
              <a:t>Clicking ‘New Card’ will show a new card.</a:t>
            </a:r>
          </a:p>
        </p:txBody>
      </p:sp>
    </p:spTree>
    <p:extLst>
      <p:ext uri="{BB962C8B-B14F-4D97-AF65-F5344CB8AC3E}">
        <p14:creationId xmlns:p14="http://schemas.microsoft.com/office/powerpoint/2010/main" val="199676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49C3AAA-B7E3-4876-BFDA-527D6191A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515" cy="4991915"/>
          </a:xfrm>
          <a:prstGeom prst="rect">
            <a:avLst/>
          </a:prstGeom>
        </p:spPr>
      </p:pic>
      <p:sp>
        <p:nvSpPr>
          <p:cNvPr id="5" name="Rectangle 4">
            <a:hlinkClick r:id="rId3" action="ppaction://hlinksldjump"/>
            <a:extLst>
              <a:ext uri="{FF2B5EF4-FFF2-40B4-BE49-F238E27FC236}">
                <a16:creationId xmlns:a16="http://schemas.microsoft.com/office/drawing/2014/main" id="{D2F927FD-4B2B-427B-A8DE-AA6AAE7A56A6}"/>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8DFCE54D-7784-4B88-853D-C883CB29A40F}"/>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BA699F72-33A3-4F0B-BD5F-1B39643AC936}"/>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6118AB40-DE6F-4CC4-B04A-AB8940F75ABE}"/>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6" action="ppaction://hlinksldjump"/>
            <a:extLst>
              <a:ext uri="{FF2B5EF4-FFF2-40B4-BE49-F238E27FC236}">
                <a16:creationId xmlns:a16="http://schemas.microsoft.com/office/drawing/2014/main" id="{83EEB1EB-CAB9-44C3-A311-FC0723555C9B}"/>
              </a:ext>
            </a:extLst>
          </p:cNvPr>
          <p:cNvSpPr/>
          <p:nvPr/>
        </p:nvSpPr>
        <p:spPr>
          <a:xfrm>
            <a:off x="7324085" y="3733800"/>
            <a:ext cx="1381765"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BF3B4E15-A598-4104-AC4E-9098D97ABC46}"/>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‘flashcard’ popup after the ‘click to reveal’ button has been pressed.</a:t>
            </a:r>
          </a:p>
          <a:p>
            <a:pPr marL="0" indent="0">
              <a:buNone/>
            </a:pPr>
            <a:r>
              <a:rPr lang="en-GB" sz="1200" dirty="0"/>
              <a:t>In place of the ‘click to reveal’ button is now a panel displaying the welsh version of the word.</a:t>
            </a:r>
          </a:p>
          <a:p>
            <a:pPr marL="0" indent="0">
              <a:buNone/>
            </a:pPr>
            <a:r>
              <a:rPr lang="en-GB" sz="1200" dirty="0"/>
              <a:t>The ‘New card’ button will display a new flashcard by randomly choosing another word from the practice list.</a:t>
            </a:r>
          </a:p>
        </p:txBody>
      </p:sp>
      <p:sp>
        <p:nvSpPr>
          <p:cNvPr id="12" name="Undertittel 2">
            <a:extLst>
              <a:ext uri="{FF2B5EF4-FFF2-40B4-BE49-F238E27FC236}">
                <a16:creationId xmlns:a16="http://schemas.microsoft.com/office/drawing/2014/main" id="{4F390586-A6E6-41CD-BE99-90C3470542E8}"/>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2.2.1</a:t>
            </a:r>
          </a:p>
        </p:txBody>
      </p:sp>
      <p:sp>
        <p:nvSpPr>
          <p:cNvPr id="13" name="Undertittel 2">
            <a:extLst>
              <a:ext uri="{FF2B5EF4-FFF2-40B4-BE49-F238E27FC236}">
                <a16:creationId xmlns:a16="http://schemas.microsoft.com/office/drawing/2014/main" id="{7E545EA1-6661-41C7-AE27-A007CC77EE00}"/>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‘Flashcard’ button will display the popup window.</a:t>
            </a:r>
          </a:p>
          <a:p>
            <a:r>
              <a:rPr lang="en-GB" sz="1200" dirty="0"/>
              <a:t>Clicking ‘New Card’ will show a new card.</a:t>
            </a:r>
          </a:p>
        </p:txBody>
      </p:sp>
    </p:spTree>
    <p:extLst>
      <p:ext uri="{BB962C8B-B14F-4D97-AF65-F5344CB8AC3E}">
        <p14:creationId xmlns:p14="http://schemas.microsoft.com/office/powerpoint/2010/main" val="120975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157F5525-94A1-4634-8C08-5949B04FF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E185C636-3EA6-4C1E-BCC6-4970D61786ED}"/>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489B0DFC-1BD6-4DBE-93C4-D02A7C505B5B}"/>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EF8E4E1E-2623-4C27-AA4B-D4689C300AFE}"/>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99BAEF9C-0E1E-488A-8F10-992A45634423}"/>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05B0DFD4-1295-4449-8406-3D9A1F058BB9}"/>
              </a:ext>
            </a:extLst>
          </p:cNvPr>
          <p:cNvSpPr/>
          <p:nvPr/>
        </p:nvSpPr>
        <p:spPr>
          <a:xfrm>
            <a:off x="4571998" y="1752600"/>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1EE5412F-6A1C-4E96-89A6-25E95263157E}"/>
              </a:ext>
            </a:extLst>
          </p:cNvPr>
          <p:cNvSpPr/>
          <p:nvPr/>
        </p:nvSpPr>
        <p:spPr>
          <a:xfrm>
            <a:off x="4571997" y="2619375"/>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8" action="ppaction://hlinksldjump"/>
            <a:extLst>
              <a:ext uri="{FF2B5EF4-FFF2-40B4-BE49-F238E27FC236}">
                <a16:creationId xmlns:a16="http://schemas.microsoft.com/office/drawing/2014/main" id="{B8D88277-B3BE-4F1E-947A-3B059EDA1E17}"/>
              </a:ext>
            </a:extLst>
          </p:cNvPr>
          <p:cNvSpPr/>
          <p:nvPr/>
        </p:nvSpPr>
        <p:spPr>
          <a:xfrm>
            <a:off x="4571996" y="3505200"/>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8" action="ppaction://hlinksldjump"/>
            <a:extLst>
              <a:ext uri="{FF2B5EF4-FFF2-40B4-BE49-F238E27FC236}">
                <a16:creationId xmlns:a16="http://schemas.microsoft.com/office/drawing/2014/main" id="{73F963D7-3939-4F03-844A-5E62CA59C28E}"/>
              </a:ext>
            </a:extLst>
          </p:cNvPr>
          <p:cNvSpPr/>
          <p:nvPr/>
        </p:nvSpPr>
        <p:spPr>
          <a:xfrm>
            <a:off x="8146253" y="1752600"/>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hlinkClick r:id="rId8" action="ppaction://hlinksldjump"/>
            <a:extLst>
              <a:ext uri="{FF2B5EF4-FFF2-40B4-BE49-F238E27FC236}">
                <a16:creationId xmlns:a16="http://schemas.microsoft.com/office/drawing/2014/main" id="{3088C74F-38AE-4140-800D-973EF89B8BA1}"/>
              </a:ext>
            </a:extLst>
          </p:cNvPr>
          <p:cNvSpPr/>
          <p:nvPr/>
        </p:nvSpPr>
        <p:spPr>
          <a:xfrm>
            <a:off x="8181500" y="2619375"/>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hlinkClick r:id="rId8" action="ppaction://hlinksldjump"/>
            <a:extLst>
              <a:ext uri="{FF2B5EF4-FFF2-40B4-BE49-F238E27FC236}">
                <a16:creationId xmlns:a16="http://schemas.microsoft.com/office/drawing/2014/main" id="{C770E343-595B-474A-BEE6-54EAC0BC0409}"/>
              </a:ext>
            </a:extLst>
          </p:cNvPr>
          <p:cNvSpPr/>
          <p:nvPr/>
        </p:nvSpPr>
        <p:spPr>
          <a:xfrm>
            <a:off x="8181500" y="3505200"/>
            <a:ext cx="2857501"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hlinkClick r:id="rId9" action="ppaction://hlinksldjump"/>
            <a:extLst>
              <a:ext uri="{FF2B5EF4-FFF2-40B4-BE49-F238E27FC236}">
                <a16:creationId xmlns:a16="http://schemas.microsoft.com/office/drawing/2014/main" id="{A60510FE-4109-4845-B48E-FCFB81A8003C}"/>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hlinkClick r:id="rId10" action="ppaction://hlinksldjump"/>
            <a:extLst>
              <a:ext uri="{FF2B5EF4-FFF2-40B4-BE49-F238E27FC236}">
                <a16:creationId xmlns:a16="http://schemas.microsoft.com/office/drawing/2014/main" id="{FB166483-3699-42E2-AAB0-7830669FE551}"/>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hlinkClick r:id="rId11" action="ppaction://hlinksldjump"/>
            <a:extLst>
              <a:ext uri="{FF2B5EF4-FFF2-40B4-BE49-F238E27FC236}">
                <a16:creationId xmlns:a16="http://schemas.microsoft.com/office/drawing/2014/main" id="{F2F3B7E9-75B5-445A-BABB-1669687C228E}"/>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Undertittel 2">
            <a:extLst>
              <a:ext uri="{FF2B5EF4-FFF2-40B4-BE49-F238E27FC236}">
                <a16:creationId xmlns:a16="http://schemas.microsoft.com/office/drawing/2014/main" id="{C4B8F215-1CBB-4330-A031-56E9EE0DF409}"/>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‘Multiple Choice’ test.</a:t>
            </a:r>
          </a:p>
          <a:p>
            <a:pPr marL="0" indent="0">
              <a:buNone/>
            </a:pPr>
            <a:r>
              <a:rPr lang="en-GB" sz="1200" dirty="0"/>
              <a:t>In the large white panel near the top of the body, the randomly selected English word is displayed.</a:t>
            </a:r>
          </a:p>
          <a:p>
            <a:pPr marL="0" indent="0">
              <a:buNone/>
            </a:pPr>
            <a:r>
              <a:rPr lang="en-GB" sz="1200" dirty="0"/>
              <a:t>On the 6 buttons below, random meanings in Welsh will be assigned to each one with one button having the correct meaning corresponding to the word in the top panel.</a:t>
            </a:r>
          </a:p>
          <a:p>
            <a:pPr marL="0" indent="0">
              <a:buNone/>
            </a:pPr>
            <a:r>
              <a:rPr lang="en-GB" sz="1200" dirty="0"/>
              <a:t>The user is able to select any one of the 6 buttons, the correct button will display the user got the correct answer while the other buttons will display the user got the wrong answer and show what the correct answer was.</a:t>
            </a:r>
          </a:p>
        </p:txBody>
      </p:sp>
      <p:sp>
        <p:nvSpPr>
          <p:cNvPr id="20" name="Undertittel 2">
            <a:extLst>
              <a:ext uri="{FF2B5EF4-FFF2-40B4-BE49-F238E27FC236}">
                <a16:creationId xmlns:a16="http://schemas.microsoft.com/office/drawing/2014/main" id="{E531E99A-504C-4311-859E-F0EBD838C71A}"/>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3.1</a:t>
            </a:r>
          </a:p>
        </p:txBody>
      </p:sp>
      <p:sp>
        <p:nvSpPr>
          <p:cNvPr id="21" name="Undertittel 2">
            <a:extLst>
              <a:ext uri="{FF2B5EF4-FFF2-40B4-BE49-F238E27FC236}">
                <a16:creationId xmlns:a16="http://schemas.microsoft.com/office/drawing/2014/main" id="{DF79CF7C-D5F6-43B8-8AF4-FBFF4CFFC82C}"/>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t>
            </a:r>
            <a:r>
              <a:rPr lang="en-GB" sz="1200" dirty="0" err="1"/>
              <a:t>Awst</a:t>
            </a:r>
            <a:r>
              <a:rPr lang="en-GB" sz="1200" dirty="0"/>
              <a:t>’ which is the correct answer will display the answer was correct.</a:t>
            </a:r>
          </a:p>
          <a:p>
            <a:r>
              <a:rPr lang="en-GB" sz="1200" dirty="0"/>
              <a:t>Clicking any other button will display the answer was incorrect and display the correct answer at the top.</a:t>
            </a:r>
          </a:p>
        </p:txBody>
      </p:sp>
    </p:spTree>
    <p:extLst>
      <p:ext uri="{BB962C8B-B14F-4D97-AF65-F5344CB8AC3E}">
        <p14:creationId xmlns:p14="http://schemas.microsoft.com/office/powerpoint/2010/main" val="15810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388731E-13C5-4E88-8E62-5395AEA38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5E4D3501-EB02-4E3C-A81D-60E3FA852C44}"/>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256B272D-6606-4120-BDD5-F9737FCA4B1B}"/>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DF7F51C7-99A8-4539-8C07-6B22C3747ABB}"/>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081C1AB7-5040-4A59-A223-9A02B6F18CED}"/>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10348C4A-8838-4658-970E-72CE71777664}"/>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0480ECF3-0AC9-4675-9453-D849C07F1062}"/>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2D285E09-3224-4610-811D-AB3E506C88E9}"/>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Undertittel 2">
            <a:extLst>
              <a:ext uri="{FF2B5EF4-FFF2-40B4-BE49-F238E27FC236}">
                <a16:creationId xmlns:a16="http://schemas.microsoft.com/office/drawing/2014/main" id="{5273B68D-A7EE-4499-85B7-F3ADC65F2EAB}"/>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selected the correct answer.</a:t>
            </a:r>
          </a:p>
          <a:p>
            <a:pPr marL="0" indent="0">
              <a:buNone/>
            </a:pPr>
            <a:r>
              <a:rPr lang="en-GB" sz="1200" dirty="0"/>
              <a:t>The corresponding button has been coloured green and the word at the top has been changed to correct for visual feedback.</a:t>
            </a:r>
          </a:p>
          <a:p>
            <a:pPr marL="0" indent="0">
              <a:buNone/>
            </a:pPr>
            <a:r>
              <a:rPr lang="en-GB" sz="1200" dirty="0"/>
              <a:t>A new question will be displayed after a certain amount of time has passed.</a:t>
            </a:r>
          </a:p>
        </p:txBody>
      </p:sp>
      <p:sp>
        <p:nvSpPr>
          <p:cNvPr id="13" name="Undertittel 2">
            <a:extLst>
              <a:ext uri="{FF2B5EF4-FFF2-40B4-BE49-F238E27FC236}">
                <a16:creationId xmlns:a16="http://schemas.microsoft.com/office/drawing/2014/main" id="{07146C0D-43A3-4FBA-B574-CC31905A4835}"/>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3.1.1</a:t>
            </a:r>
          </a:p>
        </p:txBody>
      </p:sp>
      <p:sp>
        <p:nvSpPr>
          <p:cNvPr id="14" name="Undertittel 2">
            <a:extLst>
              <a:ext uri="{FF2B5EF4-FFF2-40B4-BE49-F238E27FC236}">
                <a16:creationId xmlns:a16="http://schemas.microsoft.com/office/drawing/2014/main" id="{80EFC2E9-37F1-4959-9E66-991D4B400C61}"/>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399386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13F0458-A335-431F-84F0-F8298534C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9" y="0"/>
            <a:ext cx="8874451" cy="4991879"/>
          </a:xfrm>
          <a:prstGeom prst="rect">
            <a:avLst/>
          </a:prstGeom>
        </p:spPr>
      </p:pic>
      <p:sp>
        <p:nvSpPr>
          <p:cNvPr id="5" name="Rectangle 4">
            <a:hlinkClick r:id="rId3" action="ppaction://hlinksldjump"/>
            <a:extLst>
              <a:ext uri="{FF2B5EF4-FFF2-40B4-BE49-F238E27FC236}">
                <a16:creationId xmlns:a16="http://schemas.microsoft.com/office/drawing/2014/main" id="{38FFE362-AF58-40AF-83A4-3DD533F414FC}"/>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3E08A42C-3F61-4A37-87DF-12F0294DB45C}"/>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6B64B6DD-7261-4E24-B5A9-216EC600240E}"/>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D2980A4B-8965-4738-8F4F-11BAED925662}"/>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A49218E9-A4A6-4C2A-9E86-8982AA22A931}"/>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6F05B1A9-417D-42A8-8AA7-DC666F422DAF}"/>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626BB611-0B9E-492A-8365-6357EC28B114}"/>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Undertittel 2">
            <a:extLst>
              <a:ext uri="{FF2B5EF4-FFF2-40B4-BE49-F238E27FC236}">
                <a16:creationId xmlns:a16="http://schemas.microsoft.com/office/drawing/2014/main" id="{EA903365-A77A-4BA2-87F6-648B07E2D1F8}"/>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selected the wrong answer.</a:t>
            </a:r>
          </a:p>
          <a:p>
            <a:pPr marL="0" indent="0">
              <a:buNone/>
            </a:pPr>
            <a:r>
              <a:rPr lang="en-GB" sz="1200" dirty="0"/>
              <a:t>All the incorrect answers have been coloured red and the word at the top has been changed to correct for visual feedback. The correct answer was coloured green.</a:t>
            </a:r>
          </a:p>
          <a:p>
            <a:pPr marL="0" indent="0">
              <a:buNone/>
            </a:pPr>
            <a:r>
              <a:rPr lang="en-GB" sz="1200" dirty="0"/>
              <a:t>A new question will be displayed after a certain amount of time has passed.</a:t>
            </a:r>
          </a:p>
        </p:txBody>
      </p:sp>
      <p:sp>
        <p:nvSpPr>
          <p:cNvPr id="13" name="Undertittel 2">
            <a:extLst>
              <a:ext uri="{FF2B5EF4-FFF2-40B4-BE49-F238E27FC236}">
                <a16:creationId xmlns:a16="http://schemas.microsoft.com/office/drawing/2014/main" id="{7A5DEA40-5F40-4C5D-AA25-361DE37217B9}"/>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3.1.2</a:t>
            </a:r>
          </a:p>
        </p:txBody>
      </p:sp>
      <p:sp>
        <p:nvSpPr>
          <p:cNvPr id="14" name="Undertittel 2">
            <a:extLst>
              <a:ext uri="{FF2B5EF4-FFF2-40B4-BE49-F238E27FC236}">
                <a16:creationId xmlns:a16="http://schemas.microsoft.com/office/drawing/2014/main" id="{14138303-881A-465E-92BF-8DF84A1BCEC7}"/>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135671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446B034-3C05-48AD-940F-AD691D1E9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8" y="0"/>
            <a:ext cx="8874452" cy="4991879"/>
          </a:xfrm>
          <a:prstGeom prst="rect">
            <a:avLst/>
          </a:prstGeom>
        </p:spPr>
      </p:pic>
      <p:sp>
        <p:nvSpPr>
          <p:cNvPr id="6" name="Rectangle 5">
            <a:hlinkClick r:id="rId3" action="ppaction://hlinksldjump"/>
            <a:extLst>
              <a:ext uri="{FF2B5EF4-FFF2-40B4-BE49-F238E27FC236}">
                <a16:creationId xmlns:a16="http://schemas.microsoft.com/office/drawing/2014/main" id="{4923B068-5245-44AE-879B-BB6EC1D9128A}"/>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4" action="ppaction://hlinksldjump"/>
            <a:extLst>
              <a:ext uri="{FF2B5EF4-FFF2-40B4-BE49-F238E27FC236}">
                <a16:creationId xmlns:a16="http://schemas.microsoft.com/office/drawing/2014/main" id="{E7C65F04-D2D6-4E82-82A9-73BAE8527FDE}"/>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5" action="ppaction://hlinksldjump"/>
            <a:extLst>
              <a:ext uri="{FF2B5EF4-FFF2-40B4-BE49-F238E27FC236}">
                <a16:creationId xmlns:a16="http://schemas.microsoft.com/office/drawing/2014/main" id="{3D0608AA-1893-4A6F-BFE0-5DE8226D4812}"/>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6" action="ppaction://hlinksldjump"/>
            <a:extLst>
              <a:ext uri="{FF2B5EF4-FFF2-40B4-BE49-F238E27FC236}">
                <a16:creationId xmlns:a16="http://schemas.microsoft.com/office/drawing/2014/main" id="{EDDD0968-6F0E-4E78-AB18-446E2A531F17}"/>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7" action="ppaction://hlinksldjump"/>
            <a:extLst>
              <a:ext uri="{FF2B5EF4-FFF2-40B4-BE49-F238E27FC236}">
                <a16:creationId xmlns:a16="http://schemas.microsoft.com/office/drawing/2014/main" id="{0637F7FB-E933-4728-B354-7E69E6EC7AE7}"/>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8" action="ppaction://hlinksldjump"/>
            <a:extLst>
              <a:ext uri="{FF2B5EF4-FFF2-40B4-BE49-F238E27FC236}">
                <a16:creationId xmlns:a16="http://schemas.microsoft.com/office/drawing/2014/main" id="{1413ED2E-C9E5-4A18-A7B7-697D6F721F93}"/>
              </a:ext>
            </a:extLst>
          </p:cNvPr>
          <p:cNvSpPr/>
          <p:nvPr/>
        </p:nvSpPr>
        <p:spPr>
          <a:xfrm>
            <a:off x="7104382" y="2562225"/>
            <a:ext cx="1353818"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9" action="ppaction://hlinksldjump"/>
            <a:extLst>
              <a:ext uri="{FF2B5EF4-FFF2-40B4-BE49-F238E27FC236}">
                <a16:creationId xmlns:a16="http://schemas.microsoft.com/office/drawing/2014/main" id="{193DAD01-E648-45A0-A7CA-9CE471DF2513}"/>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10" action="ppaction://hlinksldjump"/>
            <a:extLst>
              <a:ext uri="{FF2B5EF4-FFF2-40B4-BE49-F238E27FC236}">
                <a16:creationId xmlns:a16="http://schemas.microsoft.com/office/drawing/2014/main" id="{74B5B6DD-69FB-4E2B-BD77-819A3DB29303}"/>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Undertittel 2">
            <a:extLst>
              <a:ext uri="{FF2B5EF4-FFF2-40B4-BE49-F238E27FC236}">
                <a16:creationId xmlns:a16="http://schemas.microsoft.com/office/drawing/2014/main" id="{A0E9748B-9792-4DD6-B600-1B4328EF3DCB}"/>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‘Translate’ test.</a:t>
            </a:r>
          </a:p>
          <a:p>
            <a:pPr marL="0" indent="0">
              <a:buNone/>
            </a:pPr>
            <a:r>
              <a:rPr lang="en-GB" sz="1200" dirty="0"/>
              <a:t>In the large white panel near the top of the body, the randomly selected English word is displayed.</a:t>
            </a:r>
          </a:p>
          <a:p>
            <a:pPr marL="0" indent="0">
              <a:buNone/>
            </a:pPr>
            <a:r>
              <a:rPr lang="en-GB" sz="1200" dirty="0"/>
              <a:t>Below is a textbox which the user will type their answer in</a:t>
            </a:r>
          </a:p>
          <a:p>
            <a:pPr marL="0" indent="0">
              <a:buNone/>
            </a:pPr>
            <a:r>
              <a:rPr lang="en-GB" sz="1200" dirty="0"/>
              <a:t>The ‘Submit’ button will check their answer and display if they were correct or not.</a:t>
            </a:r>
          </a:p>
          <a:p>
            <a:pPr marL="0" indent="0">
              <a:buNone/>
            </a:pPr>
            <a:endParaRPr lang="en-GB" sz="1200" dirty="0"/>
          </a:p>
        </p:txBody>
      </p:sp>
      <p:sp>
        <p:nvSpPr>
          <p:cNvPr id="15" name="Undertittel 2">
            <a:extLst>
              <a:ext uri="{FF2B5EF4-FFF2-40B4-BE49-F238E27FC236}">
                <a16:creationId xmlns:a16="http://schemas.microsoft.com/office/drawing/2014/main" id="{95002122-0CBD-4D49-A29D-C159AFD15500}"/>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3.2</a:t>
            </a:r>
          </a:p>
        </p:txBody>
      </p:sp>
      <p:sp>
        <p:nvSpPr>
          <p:cNvPr id="16" name="Undertittel 2">
            <a:extLst>
              <a:ext uri="{FF2B5EF4-FFF2-40B4-BE49-F238E27FC236}">
                <a16:creationId xmlns:a16="http://schemas.microsoft.com/office/drawing/2014/main" id="{0BD0BAE4-5359-4AAB-AE66-62E373A4AB0C}"/>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submit will show a preview of the user inputting the correct answer.</a:t>
            </a:r>
          </a:p>
        </p:txBody>
      </p:sp>
    </p:spTree>
    <p:extLst>
      <p:ext uri="{BB962C8B-B14F-4D97-AF65-F5344CB8AC3E}">
        <p14:creationId xmlns:p14="http://schemas.microsoft.com/office/powerpoint/2010/main" val="404806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48464D2-E3B1-47E4-B1B9-F1DBED426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8" y="0"/>
            <a:ext cx="8874452" cy="4991879"/>
          </a:xfrm>
          <a:prstGeom prst="rect">
            <a:avLst/>
          </a:prstGeom>
        </p:spPr>
      </p:pic>
      <p:sp>
        <p:nvSpPr>
          <p:cNvPr id="5" name="Rectangle 4">
            <a:hlinkClick r:id="rId3" action="ppaction://hlinksldjump"/>
            <a:extLst>
              <a:ext uri="{FF2B5EF4-FFF2-40B4-BE49-F238E27FC236}">
                <a16:creationId xmlns:a16="http://schemas.microsoft.com/office/drawing/2014/main" id="{9B8B1F0E-5D5F-4A2D-B76E-BAECDB54E3F9}"/>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64447736-5AAC-4886-AC2A-9B8A4CB61BB0}"/>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E4BFC751-8F0A-4AFB-85DC-78F077C3DD90}"/>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71126A5C-1E71-44FA-AC94-C302F29D0CA6}"/>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6C187938-872B-4362-AE6E-8FD68144C54B}"/>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D7994585-D60F-487B-8535-42690B606031}"/>
              </a:ext>
            </a:extLst>
          </p:cNvPr>
          <p:cNvSpPr/>
          <p:nvPr/>
        </p:nvSpPr>
        <p:spPr>
          <a:xfrm>
            <a:off x="7104382" y="2562225"/>
            <a:ext cx="1353818"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F36A0157-0BB0-4838-8DAC-54EB6D8978EE}"/>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98F80ADE-FF0D-4576-9759-2199B1A7DA88}"/>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B2AFAD7D-D7FB-44B1-A19C-C076580C7060}"/>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entered the correct answer.</a:t>
            </a:r>
          </a:p>
          <a:p>
            <a:pPr marL="0" indent="0">
              <a:buNone/>
            </a:pPr>
            <a:r>
              <a:rPr lang="en-GB" sz="1200" dirty="0"/>
              <a:t>The panel at the top has gone green and the word correct was displayed for visual feedback.</a:t>
            </a:r>
          </a:p>
          <a:p>
            <a:pPr marL="0" indent="0">
              <a:buNone/>
            </a:pPr>
            <a:r>
              <a:rPr lang="en-GB" sz="1200" dirty="0"/>
              <a:t>A new question will be displayed after a certain amount of time has passed.</a:t>
            </a:r>
          </a:p>
          <a:p>
            <a:pPr marL="0" indent="0">
              <a:buNone/>
            </a:pPr>
            <a:endParaRPr lang="en-GB" sz="1200" dirty="0"/>
          </a:p>
        </p:txBody>
      </p:sp>
      <p:sp>
        <p:nvSpPr>
          <p:cNvPr id="14" name="Undertittel 2">
            <a:extLst>
              <a:ext uri="{FF2B5EF4-FFF2-40B4-BE49-F238E27FC236}">
                <a16:creationId xmlns:a16="http://schemas.microsoft.com/office/drawing/2014/main" id="{AC88F8DF-0A35-426B-A4DA-6D102513475A}"/>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3.2.1</a:t>
            </a:r>
          </a:p>
        </p:txBody>
      </p:sp>
      <p:sp>
        <p:nvSpPr>
          <p:cNvPr id="15" name="Undertittel 2">
            <a:extLst>
              <a:ext uri="{FF2B5EF4-FFF2-40B4-BE49-F238E27FC236}">
                <a16:creationId xmlns:a16="http://schemas.microsoft.com/office/drawing/2014/main" id="{84538001-5A35-40E4-9CC8-5B7B3430C71A}"/>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submit will show a preview of the user inputting the wrong answer. (This is presentation specific as in actuality their answer will determine what they’re shown.)</a:t>
            </a:r>
          </a:p>
        </p:txBody>
      </p:sp>
    </p:spTree>
    <p:extLst>
      <p:ext uri="{BB962C8B-B14F-4D97-AF65-F5344CB8AC3E}">
        <p14:creationId xmlns:p14="http://schemas.microsoft.com/office/powerpoint/2010/main" val="143971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84294B9-DC56-4282-B9CA-88BB8E699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7" y="0"/>
            <a:ext cx="8874453" cy="4991880"/>
          </a:xfrm>
          <a:prstGeom prst="rect">
            <a:avLst/>
          </a:prstGeom>
        </p:spPr>
      </p:pic>
      <p:sp>
        <p:nvSpPr>
          <p:cNvPr id="5" name="Rectangle 4">
            <a:hlinkClick r:id="rId3" action="ppaction://hlinksldjump"/>
            <a:extLst>
              <a:ext uri="{FF2B5EF4-FFF2-40B4-BE49-F238E27FC236}">
                <a16:creationId xmlns:a16="http://schemas.microsoft.com/office/drawing/2014/main" id="{57A95743-6810-4CB9-9CDE-1D8C6C50CE96}"/>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29AF501D-D178-4B83-A8E1-24BEB25AE3D1}"/>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EEE41471-0A37-4B4F-931E-D3E2CBC10DFF}"/>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F65A2E82-FF8E-450D-9436-F2DC0F8C2ED4}"/>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D7DF8AC9-4939-444F-BD2F-C5C749C03E6B}"/>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7D8759E6-4503-4E35-955B-E748F4438D27}"/>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7A187B74-3ADD-41FC-9522-0E0694978F5C}"/>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Undertittel 2">
            <a:extLst>
              <a:ext uri="{FF2B5EF4-FFF2-40B4-BE49-F238E27FC236}">
                <a16:creationId xmlns:a16="http://schemas.microsoft.com/office/drawing/2014/main" id="{6D793416-ECF0-42D4-A18D-BC3238286331}"/>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entered the wrong answer.</a:t>
            </a:r>
          </a:p>
          <a:p>
            <a:pPr marL="0" indent="0">
              <a:buNone/>
            </a:pPr>
            <a:r>
              <a:rPr lang="en-GB" sz="1200" dirty="0"/>
              <a:t>The panel at the top has gone red and the word incorrect was displayed for visual feedback.</a:t>
            </a:r>
          </a:p>
          <a:p>
            <a:pPr marL="0" indent="0">
              <a:buNone/>
            </a:pPr>
            <a:r>
              <a:rPr lang="en-GB" sz="1200" dirty="0"/>
              <a:t>A new question will be displayed after a certain amount of time has passed.</a:t>
            </a:r>
          </a:p>
          <a:p>
            <a:pPr marL="0" indent="0">
              <a:buNone/>
            </a:pPr>
            <a:endParaRPr lang="en-GB" sz="1200" dirty="0"/>
          </a:p>
        </p:txBody>
      </p:sp>
      <p:sp>
        <p:nvSpPr>
          <p:cNvPr id="13" name="Undertittel 2">
            <a:extLst>
              <a:ext uri="{FF2B5EF4-FFF2-40B4-BE49-F238E27FC236}">
                <a16:creationId xmlns:a16="http://schemas.microsoft.com/office/drawing/2014/main" id="{BBCB00FC-AB64-4D8C-B6E9-E14D32695A2B}"/>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3.2.2</a:t>
            </a:r>
          </a:p>
        </p:txBody>
      </p:sp>
      <p:sp>
        <p:nvSpPr>
          <p:cNvPr id="14" name="Undertittel 2">
            <a:extLst>
              <a:ext uri="{FF2B5EF4-FFF2-40B4-BE49-F238E27FC236}">
                <a16:creationId xmlns:a16="http://schemas.microsoft.com/office/drawing/2014/main" id="{D078AC9B-BAB3-48C3-A922-192EB0C5ECC7}"/>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293990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79880FD7-1CBB-4F09-8EFA-D554C1588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7" y="0"/>
            <a:ext cx="8874453" cy="4991880"/>
          </a:xfrm>
          <a:prstGeom prst="rect">
            <a:avLst/>
          </a:prstGeom>
        </p:spPr>
      </p:pic>
      <p:sp>
        <p:nvSpPr>
          <p:cNvPr id="5" name="Rectangle 4">
            <a:hlinkClick r:id="rId3" action="ppaction://hlinksldjump"/>
            <a:extLst>
              <a:ext uri="{FF2B5EF4-FFF2-40B4-BE49-F238E27FC236}">
                <a16:creationId xmlns:a16="http://schemas.microsoft.com/office/drawing/2014/main" id="{353EA626-0CCF-43B6-9F84-F8E467E5F0FE}"/>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5F40CDDA-F4D9-477A-9758-A03658F1B8A3}"/>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3C176EB0-355F-48F4-96C8-F955F35A5F02}"/>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131FD2F4-1CB9-4F12-A3D2-F9CFC1A62235}"/>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BDC5915F-8B2C-4ED7-94C2-722EBC366FE2}"/>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3EFAD89B-8688-4BB0-B4A5-567E02FCECB7}"/>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F9D5F445-0084-4E1E-9988-6EFD5FBE333D}"/>
              </a:ext>
            </a:extLst>
          </p:cNvPr>
          <p:cNvSpPr/>
          <p:nvPr/>
        </p:nvSpPr>
        <p:spPr>
          <a:xfrm>
            <a:off x="3490914" y="895350"/>
            <a:ext cx="8529636" cy="3409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55104AD9-2B1A-4AA0-A993-910121278194}"/>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8C21E15B-3BC1-4456-959D-89336274863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‘Match Words’ test.</a:t>
            </a:r>
          </a:p>
          <a:p>
            <a:pPr marL="0" indent="0">
              <a:buNone/>
            </a:pPr>
            <a:r>
              <a:rPr lang="en-GB" sz="1200" dirty="0"/>
              <a:t>On the left in the dark grey panels are 4 words randomly selected from their practice list in welsh.</a:t>
            </a:r>
          </a:p>
          <a:p>
            <a:pPr marL="0" indent="0">
              <a:buNone/>
            </a:pPr>
            <a:r>
              <a:rPr lang="en-GB" sz="1200" dirty="0"/>
              <a:t>Next to each dark grey panel is a light grey panel which will hold the word that they drag into it.</a:t>
            </a:r>
          </a:p>
          <a:p>
            <a:pPr marL="0" indent="0">
              <a:buNone/>
            </a:pPr>
            <a:r>
              <a:rPr lang="en-GB" sz="1200" dirty="0"/>
              <a:t>On the right there are 4 white panels which contain the English meanings of the welsh words but are in a random order. The user can click and drag these panels into the light grey areas so they can match the words.</a:t>
            </a:r>
          </a:p>
          <a:p>
            <a:pPr marL="0" indent="0">
              <a:buNone/>
            </a:pPr>
            <a:r>
              <a:rPr lang="en-GB" sz="1200" dirty="0"/>
              <a:t>The ‘check answers’ button will check if the user has matched the words correctly. If a word is matched correctly the panels will go green, if the are wrong then they will go red.</a:t>
            </a:r>
          </a:p>
        </p:txBody>
      </p:sp>
      <p:sp>
        <p:nvSpPr>
          <p:cNvPr id="14" name="Undertittel 2">
            <a:extLst>
              <a:ext uri="{FF2B5EF4-FFF2-40B4-BE49-F238E27FC236}">
                <a16:creationId xmlns:a16="http://schemas.microsoft.com/office/drawing/2014/main" id="{BCFE92DD-0299-4A29-BBE2-8EF36492E4B1}"/>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a:t>
            </a:r>
          </a:p>
        </p:txBody>
      </p:sp>
      <p:sp>
        <p:nvSpPr>
          <p:cNvPr id="15" name="Undertittel 2">
            <a:extLst>
              <a:ext uri="{FF2B5EF4-FFF2-40B4-BE49-F238E27FC236}">
                <a16:creationId xmlns:a16="http://schemas.microsoft.com/office/drawing/2014/main" id="{879280E3-4628-4455-95A4-FD4E33722F40}"/>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one by one. (Slideshow)</a:t>
            </a:r>
          </a:p>
        </p:txBody>
      </p:sp>
    </p:spTree>
    <p:extLst>
      <p:ext uri="{BB962C8B-B14F-4D97-AF65-F5344CB8AC3E}">
        <p14:creationId xmlns:p14="http://schemas.microsoft.com/office/powerpoint/2010/main" val="74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161963F1-69E9-46CD-81BC-C75383B93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7" y="0"/>
            <a:ext cx="8874453" cy="4991880"/>
          </a:xfrm>
          <a:prstGeom prst="rect">
            <a:avLst/>
          </a:prstGeom>
        </p:spPr>
      </p:pic>
      <p:sp>
        <p:nvSpPr>
          <p:cNvPr id="5" name="Rectangle 4">
            <a:hlinkClick r:id="rId3" action="ppaction://hlinksldjump"/>
            <a:extLst>
              <a:ext uri="{FF2B5EF4-FFF2-40B4-BE49-F238E27FC236}">
                <a16:creationId xmlns:a16="http://schemas.microsoft.com/office/drawing/2014/main" id="{884B1EA5-0D89-4BC2-B9EE-770253E99076}"/>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811B499A-5A4C-4488-8D4A-DCABD567307D}"/>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77F376EA-3D67-4A79-8172-79589E172F77}"/>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577C2A4B-08EB-4A69-A989-BB6BD2973F7E}"/>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88EF76A1-2CF5-4C18-B4AD-0E6DC378F66D}"/>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D2B1B81F-9258-4AEB-B9C6-C95514C6A572}"/>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DB1A5787-28F6-49FC-B645-B21C39D006A2}"/>
              </a:ext>
            </a:extLst>
          </p:cNvPr>
          <p:cNvSpPr/>
          <p:nvPr/>
        </p:nvSpPr>
        <p:spPr>
          <a:xfrm>
            <a:off x="3490914" y="895350"/>
            <a:ext cx="8529636" cy="3409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65982E72-2E08-4365-A909-D5221D6EC4FC}"/>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B0A683EA-7FDB-4949-B6C3-C71173722737}"/>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dragged the word ‘August’ and matched it with ‘</a:t>
            </a:r>
            <a:r>
              <a:rPr lang="en-GB" sz="1200" dirty="0" err="1"/>
              <a:t>Awst</a:t>
            </a:r>
            <a:r>
              <a:rPr lang="en-GB" sz="1200" dirty="0"/>
              <a:t>’.</a:t>
            </a:r>
          </a:p>
        </p:txBody>
      </p:sp>
      <p:sp>
        <p:nvSpPr>
          <p:cNvPr id="14" name="Undertittel 2">
            <a:extLst>
              <a:ext uri="{FF2B5EF4-FFF2-40B4-BE49-F238E27FC236}">
                <a16:creationId xmlns:a16="http://schemas.microsoft.com/office/drawing/2014/main" id="{2DD31E8A-D754-4FB3-99AE-6AA6EF46CA03}"/>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3.3.1</a:t>
            </a:r>
          </a:p>
        </p:txBody>
      </p:sp>
      <p:sp>
        <p:nvSpPr>
          <p:cNvPr id="15" name="Undertittel 2">
            <a:extLst>
              <a:ext uri="{FF2B5EF4-FFF2-40B4-BE49-F238E27FC236}">
                <a16:creationId xmlns:a16="http://schemas.microsoft.com/office/drawing/2014/main" id="{6CC74DE6-2F36-4F00-A2AA-4F707C3BC4A6}"/>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one by one. (Slideshow)</a:t>
            </a:r>
          </a:p>
        </p:txBody>
      </p:sp>
    </p:spTree>
    <p:extLst>
      <p:ext uri="{BB962C8B-B14F-4D97-AF65-F5344CB8AC3E}">
        <p14:creationId xmlns:p14="http://schemas.microsoft.com/office/powerpoint/2010/main" val="293288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B931557-981A-4FDD-BB90-1B0BB5E04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4" name="Rectangle 3">
            <a:hlinkClick r:id="rId3" action="ppaction://hlinksldjump"/>
            <a:extLst>
              <a:ext uri="{FF2B5EF4-FFF2-40B4-BE49-F238E27FC236}">
                <a16:creationId xmlns:a16="http://schemas.microsoft.com/office/drawing/2014/main" id="{B60CD96A-AF6E-456E-BE64-5D68C5B83181}"/>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4" action="ppaction://hlinksldjump"/>
            <a:extLst>
              <a:ext uri="{FF2B5EF4-FFF2-40B4-BE49-F238E27FC236}">
                <a16:creationId xmlns:a16="http://schemas.microsoft.com/office/drawing/2014/main" id="{A8A0B765-CEE6-46C3-A772-07E420926329}"/>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5" action="ppaction://hlinksldjump"/>
            <a:extLst>
              <a:ext uri="{FF2B5EF4-FFF2-40B4-BE49-F238E27FC236}">
                <a16:creationId xmlns:a16="http://schemas.microsoft.com/office/drawing/2014/main" id="{B5BEBB60-13FA-41E6-91D2-8D4713D08B75}"/>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6" action="ppaction://hlinksldjump"/>
            <a:extLst>
              <a:ext uri="{FF2B5EF4-FFF2-40B4-BE49-F238E27FC236}">
                <a16:creationId xmlns:a16="http://schemas.microsoft.com/office/drawing/2014/main" id="{ABB4A147-EE99-4BC8-B520-38CEED35C7EF}"/>
              </a:ext>
            </a:extLst>
          </p:cNvPr>
          <p:cNvSpPr/>
          <p:nvPr/>
        </p:nvSpPr>
        <p:spPr>
          <a:xfrm>
            <a:off x="3419150" y="329098"/>
            <a:ext cx="3302492"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7" action="ppaction://hlinksldjump"/>
            <a:extLst>
              <a:ext uri="{FF2B5EF4-FFF2-40B4-BE49-F238E27FC236}">
                <a16:creationId xmlns:a16="http://schemas.microsoft.com/office/drawing/2014/main" id="{F35CBD1B-82EF-4681-A261-20BDBE3498B1}"/>
              </a:ext>
            </a:extLst>
          </p:cNvPr>
          <p:cNvSpPr/>
          <p:nvPr/>
        </p:nvSpPr>
        <p:spPr>
          <a:xfrm>
            <a:off x="8391524" y="329098"/>
            <a:ext cx="895351"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8" action="ppaction://hlinksldjump"/>
            <a:extLst>
              <a:ext uri="{FF2B5EF4-FFF2-40B4-BE49-F238E27FC236}">
                <a16:creationId xmlns:a16="http://schemas.microsoft.com/office/drawing/2014/main" id="{3891D050-BC6E-411A-8DFC-CCEE6CE098B0}"/>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Undertittel 2">
            <a:extLst>
              <a:ext uri="{FF2B5EF4-FFF2-40B4-BE49-F238E27FC236}">
                <a16:creationId xmlns:a16="http://schemas.microsoft.com/office/drawing/2014/main" id="{7919160E-DCA1-4815-A709-5130A253DC2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is the first screen which will be loaded when the program is ran. It displays the dictionary which was loaded from the JSON file.</a:t>
            </a:r>
          </a:p>
          <a:p>
            <a:pPr marL="0" indent="0">
              <a:buNone/>
            </a:pPr>
            <a:r>
              <a:rPr lang="en-GB" sz="1200" dirty="0"/>
              <a:t>At the top there are 3 tabs, these allow the user to navigate between the main sections of the program.</a:t>
            </a:r>
          </a:p>
          <a:p>
            <a:pPr marL="0" indent="0">
              <a:buNone/>
            </a:pPr>
            <a:r>
              <a:rPr lang="en-GB" sz="1200" dirty="0"/>
              <a:t>The search bar lets the user search for the word they want, it will update the dictionary below in real time displaying words which match the prefix.</a:t>
            </a:r>
          </a:p>
          <a:p>
            <a:pPr marL="0" indent="0">
              <a:buNone/>
            </a:pPr>
            <a:r>
              <a:rPr lang="en-GB" sz="1200" dirty="0"/>
              <a:t>The English and Welsh toggle sorts the dictionary alphabetically depending on the option they have selected.</a:t>
            </a:r>
          </a:p>
          <a:p>
            <a:pPr marL="0" indent="0">
              <a:buNone/>
            </a:pPr>
            <a:r>
              <a:rPr lang="en-GB" sz="1200" dirty="0"/>
              <a:t>The ‘Add Word’ button will create a popup window on top of the current window which will allow the user to add a new word.</a:t>
            </a:r>
          </a:p>
          <a:p>
            <a:pPr marL="0" indent="0">
              <a:buNone/>
            </a:pPr>
            <a:r>
              <a:rPr lang="en-GB" sz="1200" dirty="0"/>
              <a:t>The main body of the page contains the dictionary, it is a series of rows containing each word loaded from the JSON file. Each header is clearly distinguished and the plus icon on the left will add the word from the dictionary to the users practice list and will no longer be displayed on the dictionary tab.</a:t>
            </a:r>
          </a:p>
        </p:txBody>
      </p:sp>
      <p:sp>
        <p:nvSpPr>
          <p:cNvPr id="15" name="Undertittel 2">
            <a:extLst>
              <a:ext uri="{FF2B5EF4-FFF2-40B4-BE49-F238E27FC236}">
                <a16:creationId xmlns:a16="http://schemas.microsoft.com/office/drawing/2014/main" id="{E9CAE1A1-8355-4A60-BAD7-8DF152BC880B}"/>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1.0</a:t>
            </a:r>
          </a:p>
        </p:txBody>
      </p:sp>
      <p:sp>
        <p:nvSpPr>
          <p:cNvPr id="16" name="Undertittel 2">
            <a:extLst>
              <a:ext uri="{FF2B5EF4-FFF2-40B4-BE49-F238E27FC236}">
                <a16:creationId xmlns:a16="http://schemas.microsoft.com/office/drawing/2014/main" id="{4FD0D108-6B4D-42BA-ADC3-784D6B91AE87}"/>
              </a:ext>
            </a:extLst>
          </p:cNvPr>
          <p:cNvSpPr txBox="1">
            <a:spLocks/>
          </p:cNvSpPr>
          <p:nvPr/>
        </p:nvSpPr>
        <p:spPr>
          <a:xfrm>
            <a:off x="3317550" y="5122376"/>
            <a:ext cx="8738018" cy="160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search bar will show a preview of prefix searching.</a:t>
            </a:r>
          </a:p>
          <a:p>
            <a:r>
              <a:rPr lang="en-GB" sz="1200" dirty="0"/>
              <a:t>Clicking the English, Welsh toggle will change the sorting of the dictionary.</a:t>
            </a:r>
          </a:p>
          <a:p>
            <a:r>
              <a:rPr lang="en-GB" sz="1200" dirty="0"/>
              <a:t>Clicking the ‘Add Word’ button will display the popup window.</a:t>
            </a:r>
          </a:p>
        </p:txBody>
      </p:sp>
    </p:spTree>
    <p:extLst>
      <p:ext uri="{BB962C8B-B14F-4D97-AF65-F5344CB8AC3E}">
        <p14:creationId xmlns:p14="http://schemas.microsoft.com/office/powerpoint/2010/main" val="21072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descr="A screenshot of a social media post&#10;&#10;Description automatically generated">
            <a:extLst>
              <a:ext uri="{FF2B5EF4-FFF2-40B4-BE49-F238E27FC236}">
                <a16:creationId xmlns:a16="http://schemas.microsoft.com/office/drawing/2014/main" id="{A9D27304-7C23-4CC6-BA7C-4CCA28CF7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7" y="0"/>
            <a:ext cx="8874453" cy="4991880"/>
          </a:xfrm>
          <a:prstGeom prst="rect">
            <a:avLst/>
          </a:prstGeom>
        </p:spPr>
      </p:pic>
      <p:sp>
        <p:nvSpPr>
          <p:cNvPr id="15" name="Rectangle 14">
            <a:hlinkClick r:id="rId3" action="ppaction://hlinksldjump"/>
            <a:extLst>
              <a:ext uri="{FF2B5EF4-FFF2-40B4-BE49-F238E27FC236}">
                <a16:creationId xmlns:a16="http://schemas.microsoft.com/office/drawing/2014/main" id="{B7F8B630-1391-4C0D-9D93-F7CE76A12AC8}"/>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hlinkClick r:id="rId4" action="ppaction://hlinksldjump"/>
            <a:extLst>
              <a:ext uri="{FF2B5EF4-FFF2-40B4-BE49-F238E27FC236}">
                <a16:creationId xmlns:a16="http://schemas.microsoft.com/office/drawing/2014/main" id="{D862F7A0-5011-409A-B459-2D8AF5F7F923}"/>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hlinkClick r:id="rId5" action="ppaction://hlinksldjump"/>
            <a:extLst>
              <a:ext uri="{FF2B5EF4-FFF2-40B4-BE49-F238E27FC236}">
                <a16:creationId xmlns:a16="http://schemas.microsoft.com/office/drawing/2014/main" id="{103E2A39-DAE5-4326-A7D8-2B210B7A3E64}"/>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hlinkClick r:id="rId6" action="ppaction://hlinksldjump"/>
            <a:extLst>
              <a:ext uri="{FF2B5EF4-FFF2-40B4-BE49-F238E27FC236}">
                <a16:creationId xmlns:a16="http://schemas.microsoft.com/office/drawing/2014/main" id="{CFDEA884-F510-495F-9DCB-D2E627940457}"/>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hlinkClick r:id="rId7" action="ppaction://hlinksldjump"/>
            <a:extLst>
              <a:ext uri="{FF2B5EF4-FFF2-40B4-BE49-F238E27FC236}">
                <a16:creationId xmlns:a16="http://schemas.microsoft.com/office/drawing/2014/main" id="{182D38E3-B31F-4883-8D8A-D1EAF512830E}"/>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hlinkClick r:id="rId8" action="ppaction://hlinksldjump"/>
            <a:extLst>
              <a:ext uri="{FF2B5EF4-FFF2-40B4-BE49-F238E27FC236}">
                <a16:creationId xmlns:a16="http://schemas.microsoft.com/office/drawing/2014/main" id="{1AB7031D-F555-4D80-9095-80ABDA26D60C}"/>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hlinkClick r:id="rId9" action="ppaction://hlinksldjump"/>
            <a:extLst>
              <a:ext uri="{FF2B5EF4-FFF2-40B4-BE49-F238E27FC236}">
                <a16:creationId xmlns:a16="http://schemas.microsoft.com/office/drawing/2014/main" id="{9ED0B721-1F4B-460F-8F9F-631482AA3C89}"/>
              </a:ext>
            </a:extLst>
          </p:cNvPr>
          <p:cNvSpPr/>
          <p:nvPr/>
        </p:nvSpPr>
        <p:spPr>
          <a:xfrm>
            <a:off x="3490914" y="895350"/>
            <a:ext cx="8529636" cy="3409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hlinkClick r:id="rId10" action="ppaction://hlinksldjump"/>
            <a:extLst>
              <a:ext uri="{FF2B5EF4-FFF2-40B4-BE49-F238E27FC236}">
                <a16:creationId xmlns:a16="http://schemas.microsoft.com/office/drawing/2014/main" id="{0FBF36B2-62B5-4F21-B047-B7C880E197E1}"/>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Undertittel 2">
            <a:extLst>
              <a:ext uri="{FF2B5EF4-FFF2-40B4-BE49-F238E27FC236}">
                <a16:creationId xmlns:a16="http://schemas.microsoft.com/office/drawing/2014/main" id="{577CD9BB-563A-43D2-8BF3-40EFBA015056}"/>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dragged the word ‘Friday’ and matched it with ‘</a:t>
            </a:r>
            <a:r>
              <a:rPr lang="en-GB" sz="1200" dirty="0" err="1"/>
              <a:t>Dydd</a:t>
            </a:r>
            <a:r>
              <a:rPr lang="en-GB" sz="1200" dirty="0"/>
              <a:t> </a:t>
            </a:r>
            <a:r>
              <a:rPr lang="en-GB" sz="1200" dirty="0" err="1"/>
              <a:t>Gwener</a:t>
            </a:r>
            <a:r>
              <a:rPr lang="en-GB" sz="1200" dirty="0"/>
              <a:t>’.</a:t>
            </a:r>
          </a:p>
        </p:txBody>
      </p:sp>
      <p:sp>
        <p:nvSpPr>
          <p:cNvPr id="24" name="Undertittel 2">
            <a:extLst>
              <a:ext uri="{FF2B5EF4-FFF2-40B4-BE49-F238E27FC236}">
                <a16:creationId xmlns:a16="http://schemas.microsoft.com/office/drawing/2014/main" id="{7A732DEC-3871-402E-8AD5-AC27A93996D0}"/>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3.3.2</a:t>
            </a:r>
          </a:p>
        </p:txBody>
      </p:sp>
      <p:sp>
        <p:nvSpPr>
          <p:cNvPr id="25" name="Undertittel 2">
            <a:extLst>
              <a:ext uri="{FF2B5EF4-FFF2-40B4-BE49-F238E27FC236}">
                <a16:creationId xmlns:a16="http://schemas.microsoft.com/office/drawing/2014/main" id="{A9B0845E-9F54-4DF4-A54D-F70854E94080}"/>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one by one. (Slideshow)</a:t>
            </a:r>
          </a:p>
        </p:txBody>
      </p:sp>
    </p:spTree>
    <p:extLst>
      <p:ext uri="{BB962C8B-B14F-4D97-AF65-F5344CB8AC3E}">
        <p14:creationId xmlns:p14="http://schemas.microsoft.com/office/powerpoint/2010/main" val="254834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BDE965E-7959-4309-92D6-8DD147906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7" y="0"/>
            <a:ext cx="8874453" cy="4991880"/>
          </a:xfrm>
          <a:prstGeom prst="rect">
            <a:avLst/>
          </a:prstGeom>
        </p:spPr>
      </p:pic>
      <p:sp>
        <p:nvSpPr>
          <p:cNvPr id="5" name="Rectangle 4">
            <a:hlinkClick r:id="rId3" action="ppaction://hlinksldjump"/>
            <a:extLst>
              <a:ext uri="{FF2B5EF4-FFF2-40B4-BE49-F238E27FC236}">
                <a16:creationId xmlns:a16="http://schemas.microsoft.com/office/drawing/2014/main" id="{E2C95A7E-0C89-4D6C-B9E1-42B6CB2409B8}"/>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765605EF-2E0B-4DCF-89B0-967F02A236A9}"/>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F05FEF39-3192-4497-A4C7-73EB0224630D}"/>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2F255E22-EE44-4CBE-96F4-481DF84651BC}"/>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E637C64B-849F-4120-9A31-803EAE7B397F}"/>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83F10864-1E53-45F5-8622-4995121FB18C}"/>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DE76B868-58C5-4E4C-922F-78F6C6730927}"/>
              </a:ext>
            </a:extLst>
          </p:cNvPr>
          <p:cNvSpPr/>
          <p:nvPr/>
        </p:nvSpPr>
        <p:spPr>
          <a:xfrm>
            <a:off x="3490914" y="895350"/>
            <a:ext cx="8529636" cy="3409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9A2ABAD1-E39D-42B1-B007-2481F45F0D29}"/>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31B9E3A2-33CD-4106-916E-385EB60C83AF}"/>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dragged the word ‘Thursday’ and matched it with ‘</a:t>
            </a:r>
            <a:r>
              <a:rPr lang="en-GB" sz="1200" dirty="0" err="1"/>
              <a:t>Dydd</a:t>
            </a:r>
            <a:r>
              <a:rPr lang="en-GB" sz="1200" dirty="0"/>
              <a:t> </a:t>
            </a:r>
            <a:r>
              <a:rPr lang="en-GB" sz="1200" dirty="0" err="1"/>
              <a:t>lau</a:t>
            </a:r>
            <a:r>
              <a:rPr lang="en-GB" sz="1200" dirty="0"/>
              <a:t>’.</a:t>
            </a:r>
          </a:p>
        </p:txBody>
      </p:sp>
      <p:sp>
        <p:nvSpPr>
          <p:cNvPr id="14" name="Undertittel 2">
            <a:extLst>
              <a:ext uri="{FF2B5EF4-FFF2-40B4-BE49-F238E27FC236}">
                <a16:creationId xmlns:a16="http://schemas.microsoft.com/office/drawing/2014/main" id="{D28F27D2-4FDF-478A-BA46-E5EBDDEB4500}"/>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3.3.3</a:t>
            </a:r>
          </a:p>
        </p:txBody>
      </p:sp>
      <p:sp>
        <p:nvSpPr>
          <p:cNvPr id="15" name="Undertittel 2">
            <a:extLst>
              <a:ext uri="{FF2B5EF4-FFF2-40B4-BE49-F238E27FC236}">
                <a16:creationId xmlns:a16="http://schemas.microsoft.com/office/drawing/2014/main" id="{A9145CAD-D722-497A-9393-10326F59E9FA}"/>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one by one. (Slideshow)</a:t>
            </a:r>
          </a:p>
        </p:txBody>
      </p:sp>
    </p:spTree>
    <p:extLst>
      <p:ext uri="{BB962C8B-B14F-4D97-AF65-F5344CB8AC3E}">
        <p14:creationId xmlns:p14="http://schemas.microsoft.com/office/powerpoint/2010/main" val="383299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69678C-71CE-4D0F-B4D7-54B0F8C39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6" y="0"/>
            <a:ext cx="8874454" cy="4991880"/>
          </a:xfrm>
          <a:prstGeom prst="rect">
            <a:avLst/>
          </a:prstGeom>
        </p:spPr>
      </p:pic>
      <p:sp>
        <p:nvSpPr>
          <p:cNvPr id="5" name="Rectangle 4">
            <a:hlinkClick r:id="rId3" action="ppaction://hlinksldjump"/>
            <a:extLst>
              <a:ext uri="{FF2B5EF4-FFF2-40B4-BE49-F238E27FC236}">
                <a16:creationId xmlns:a16="http://schemas.microsoft.com/office/drawing/2014/main" id="{544EC8E1-A6DA-448B-829F-15CD2F5B8777}"/>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11D8FE56-DC77-4FDA-A0BB-F59E2E7387DB}"/>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99C336B8-F364-411A-A195-3A0BFB75702B}"/>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65423490-24C9-454D-A735-8A17BBC5DBFF}"/>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A253750A-3432-4AF7-A56F-D04CCC84ECCD}"/>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4994F5E4-19BD-4A92-8C41-6967E3480CCB}"/>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C1573272-1B55-45A7-8243-1BD92DE623E0}"/>
              </a:ext>
            </a:extLst>
          </p:cNvPr>
          <p:cNvSpPr/>
          <p:nvPr/>
        </p:nvSpPr>
        <p:spPr>
          <a:xfrm>
            <a:off x="3490914"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4769C8B6-C68B-4A96-AB91-85FD45D03EEA}"/>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AAEDE8BA-CA82-4CD9-9FB4-85329B12E115}"/>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dragged the word ‘God’ and matched it with ‘</a:t>
            </a:r>
            <a:r>
              <a:rPr lang="en-GB" sz="1200" dirty="0" err="1"/>
              <a:t>Dduw</a:t>
            </a:r>
            <a:r>
              <a:rPr lang="en-GB" sz="1200" dirty="0"/>
              <a:t>’.</a:t>
            </a:r>
          </a:p>
        </p:txBody>
      </p:sp>
      <p:sp>
        <p:nvSpPr>
          <p:cNvPr id="14" name="Undertittel 2">
            <a:extLst>
              <a:ext uri="{FF2B5EF4-FFF2-40B4-BE49-F238E27FC236}">
                <a16:creationId xmlns:a16="http://schemas.microsoft.com/office/drawing/2014/main" id="{C6E6730B-3D9D-4D2F-92B7-733A3B660294}"/>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3.3.4</a:t>
            </a:r>
          </a:p>
        </p:txBody>
      </p:sp>
      <p:sp>
        <p:nvSpPr>
          <p:cNvPr id="15" name="Undertittel 2">
            <a:extLst>
              <a:ext uri="{FF2B5EF4-FFF2-40B4-BE49-F238E27FC236}">
                <a16:creationId xmlns:a16="http://schemas.microsoft.com/office/drawing/2014/main" id="{82F8DBB8-0FA5-493E-A92D-DBFAA006F18E}"/>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‘Check Answers’ will show a preview of the user getting the correct answers as they have successfully matched each word with it’s correct translation.</a:t>
            </a:r>
          </a:p>
        </p:txBody>
      </p:sp>
    </p:spTree>
    <p:extLst>
      <p:ext uri="{BB962C8B-B14F-4D97-AF65-F5344CB8AC3E}">
        <p14:creationId xmlns:p14="http://schemas.microsoft.com/office/powerpoint/2010/main" val="31833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757AAD4-E399-4F2B-A876-272AFDED3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6" y="0"/>
            <a:ext cx="8874454" cy="4991880"/>
          </a:xfrm>
          <a:prstGeom prst="rect">
            <a:avLst/>
          </a:prstGeom>
        </p:spPr>
      </p:pic>
      <p:sp>
        <p:nvSpPr>
          <p:cNvPr id="5" name="Rectangle 4">
            <a:hlinkClick r:id="rId3" action="ppaction://hlinksldjump"/>
            <a:extLst>
              <a:ext uri="{FF2B5EF4-FFF2-40B4-BE49-F238E27FC236}">
                <a16:creationId xmlns:a16="http://schemas.microsoft.com/office/drawing/2014/main" id="{7D9EEE5B-1A41-4EB4-AEAF-0955ECD07619}"/>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6FA10421-5A47-4DE6-88A1-3243354E0351}"/>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5C9D4B0F-B37C-40ED-87F5-57C93FF03D5A}"/>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76E32404-1C1C-4FC7-81D8-3FD5C537EAE7}"/>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1E71CC99-B0ED-4C04-97AC-F22D08217E1E}"/>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A5E2F99F-5DA9-484E-9140-396509A6296A}"/>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E752FE32-739B-4073-A766-28161F20A141}"/>
              </a:ext>
            </a:extLst>
          </p:cNvPr>
          <p:cNvSpPr/>
          <p:nvPr/>
        </p:nvSpPr>
        <p:spPr>
          <a:xfrm>
            <a:off x="3490914"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9A5569BA-9105-4754-B46F-412F390DA456}"/>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45199857-C2E4-4035-B94E-C6D0CA0D46D8}"/>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entered 4 correct answers.</a:t>
            </a:r>
          </a:p>
          <a:p>
            <a:pPr marL="0" indent="0">
              <a:buNone/>
            </a:pPr>
            <a:r>
              <a:rPr lang="en-GB" sz="1200" dirty="0"/>
              <a:t>Each panel has gone green for visual feedback.</a:t>
            </a:r>
          </a:p>
          <a:p>
            <a:pPr marL="0" indent="0">
              <a:buNone/>
            </a:pPr>
            <a:r>
              <a:rPr lang="en-GB" sz="1200" dirty="0"/>
              <a:t>A new question will be displayed after a certain amount of time has passed.</a:t>
            </a:r>
          </a:p>
          <a:p>
            <a:pPr marL="0" indent="0">
              <a:buNone/>
            </a:pPr>
            <a:endParaRPr lang="en-GB" sz="1200" dirty="0"/>
          </a:p>
        </p:txBody>
      </p:sp>
      <p:sp>
        <p:nvSpPr>
          <p:cNvPr id="14" name="Undertittel 2">
            <a:extLst>
              <a:ext uri="{FF2B5EF4-FFF2-40B4-BE49-F238E27FC236}">
                <a16:creationId xmlns:a16="http://schemas.microsoft.com/office/drawing/2014/main" id="{137712E1-10D2-40D2-BDEA-C9ACD41808C3}"/>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3.3.5</a:t>
            </a:r>
          </a:p>
        </p:txBody>
      </p:sp>
      <p:sp>
        <p:nvSpPr>
          <p:cNvPr id="15" name="Undertittel 2">
            <a:extLst>
              <a:ext uri="{FF2B5EF4-FFF2-40B4-BE49-F238E27FC236}">
                <a16:creationId xmlns:a16="http://schemas.microsoft.com/office/drawing/2014/main" id="{28EB8114-639F-4C4D-85CF-79280609B602}"/>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‘Check Answers’ will show a preview of the user getting the wrong answers as they have only matched 2 words with it’s correct translation. (This is presentation specific as in actuality their answer will determine what they’re shown.)</a:t>
            </a:r>
          </a:p>
        </p:txBody>
      </p:sp>
    </p:spTree>
    <p:extLst>
      <p:ext uri="{BB962C8B-B14F-4D97-AF65-F5344CB8AC3E}">
        <p14:creationId xmlns:p14="http://schemas.microsoft.com/office/powerpoint/2010/main" val="101211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8453BAE-6007-412F-92BC-034755DE6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6" y="0"/>
            <a:ext cx="8874454" cy="4991880"/>
          </a:xfrm>
          <a:prstGeom prst="rect">
            <a:avLst/>
          </a:prstGeom>
        </p:spPr>
      </p:pic>
      <p:sp>
        <p:nvSpPr>
          <p:cNvPr id="5" name="Rectangle 4">
            <a:hlinkClick r:id="rId3" action="ppaction://hlinksldjump"/>
            <a:extLst>
              <a:ext uri="{FF2B5EF4-FFF2-40B4-BE49-F238E27FC236}">
                <a16:creationId xmlns:a16="http://schemas.microsoft.com/office/drawing/2014/main" id="{81F8268B-02E5-4B06-9E2C-4295CF012811}"/>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E6E4482B-37A4-4F20-AE33-52D06052ED60}"/>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51A1F26F-DB1E-4405-B92D-A24A8E8738B0}"/>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C365680E-E022-44B9-B2E5-BA76EC347B90}"/>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3E65276C-3368-404F-BB1B-6D8405D3BFDD}"/>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0E226FAD-8495-47B9-91B4-9C2386997606}"/>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8EA2D03C-BD84-443C-BFBC-04F99B0552C2}"/>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Undertittel 2">
            <a:extLst>
              <a:ext uri="{FF2B5EF4-FFF2-40B4-BE49-F238E27FC236}">
                <a16:creationId xmlns:a16="http://schemas.microsoft.com/office/drawing/2014/main" id="{8137A81B-5481-4D6A-B09F-B3A80A3785F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entered 2 correct answers and 2 incorrect answers.</a:t>
            </a:r>
          </a:p>
          <a:p>
            <a:pPr marL="0" indent="0">
              <a:buNone/>
            </a:pPr>
            <a:r>
              <a:rPr lang="en-GB" sz="1200" dirty="0"/>
              <a:t>The 2 correct matchings have had their panels turn green whereas the 2 incorrect matchings have had their panels turn red.</a:t>
            </a:r>
          </a:p>
          <a:p>
            <a:pPr marL="0" indent="0">
              <a:buNone/>
            </a:pPr>
            <a:r>
              <a:rPr lang="en-GB" sz="1200" dirty="0"/>
              <a:t>A new question will be displayed after a certain amount of time has passed.</a:t>
            </a:r>
          </a:p>
          <a:p>
            <a:pPr marL="0" indent="0">
              <a:buNone/>
            </a:pPr>
            <a:endParaRPr lang="en-GB" sz="1200" dirty="0"/>
          </a:p>
        </p:txBody>
      </p:sp>
      <p:sp>
        <p:nvSpPr>
          <p:cNvPr id="13" name="Undertittel 2">
            <a:extLst>
              <a:ext uri="{FF2B5EF4-FFF2-40B4-BE49-F238E27FC236}">
                <a16:creationId xmlns:a16="http://schemas.microsoft.com/office/drawing/2014/main" id="{C3A77ED7-BC72-4C7B-8D1D-87094DD853CC}"/>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3.3.6</a:t>
            </a:r>
          </a:p>
        </p:txBody>
      </p:sp>
      <p:sp>
        <p:nvSpPr>
          <p:cNvPr id="14" name="Undertittel 2">
            <a:extLst>
              <a:ext uri="{FF2B5EF4-FFF2-40B4-BE49-F238E27FC236}">
                <a16:creationId xmlns:a16="http://schemas.microsoft.com/office/drawing/2014/main" id="{9FB4B2CD-5DA3-4846-A018-DEF605B65572}"/>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‘Check Answers’ will show a preview of what the correct answers were. (This is presentation specific as in actuality the correct answers will be shown after a timer.)</a:t>
            </a:r>
          </a:p>
        </p:txBody>
      </p:sp>
      <p:sp>
        <p:nvSpPr>
          <p:cNvPr id="15" name="Rectangle 14">
            <a:hlinkClick r:id="rId10" action="ppaction://hlinksldjump"/>
            <a:extLst>
              <a:ext uri="{FF2B5EF4-FFF2-40B4-BE49-F238E27FC236}">
                <a16:creationId xmlns:a16="http://schemas.microsoft.com/office/drawing/2014/main" id="{097D77B2-7BD4-4222-96E2-F6E7A27C5479}"/>
              </a:ext>
            </a:extLst>
          </p:cNvPr>
          <p:cNvSpPr/>
          <p:nvPr/>
        </p:nvSpPr>
        <p:spPr>
          <a:xfrm>
            <a:off x="3490914"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350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DC54A6C-735C-4B38-A445-B3FC6132E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6" y="0"/>
            <a:ext cx="8874454" cy="4991880"/>
          </a:xfrm>
          <a:prstGeom prst="rect">
            <a:avLst/>
          </a:prstGeom>
        </p:spPr>
      </p:pic>
      <p:sp>
        <p:nvSpPr>
          <p:cNvPr id="5" name="Rectangle 4">
            <a:hlinkClick r:id="rId3" action="ppaction://hlinksldjump"/>
            <a:extLst>
              <a:ext uri="{FF2B5EF4-FFF2-40B4-BE49-F238E27FC236}">
                <a16:creationId xmlns:a16="http://schemas.microsoft.com/office/drawing/2014/main" id="{4AAE5125-F725-4F4A-96D0-DB776F50FE2D}"/>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62E44D61-E081-4B01-A7F0-B1AD0C77F276}"/>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B38A4A67-A939-4762-9ABA-D0D5983EECC5}"/>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341DC88D-7953-4906-ABA0-67FBB8A9187F}"/>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B2BF225A-A046-44A0-B332-0184B1A0F523}"/>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8889813F-5E75-48D4-BCAE-111631BDB6F4}"/>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9" action="ppaction://hlinksldjump"/>
            <a:extLst>
              <a:ext uri="{FF2B5EF4-FFF2-40B4-BE49-F238E27FC236}">
                <a16:creationId xmlns:a16="http://schemas.microsoft.com/office/drawing/2014/main" id="{A2D0D570-0099-4DC0-B638-F6C38198BA0E}"/>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D305D757-79DF-4C23-B75A-09AD306D6A35}"/>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what the correct answers were.</a:t>
            </a:r>
          </a:p>
          <a:p>
            <a:pPr marL="0" indent="0">
              <a:buNone/>
            </a:pPr>
            <a:r>
              <a:rPr lang="en-GB" sz="1200" dirty="0"/>
              <a:t>Each panel has gone green for visual feedback.</a:t>
            </a:r>
          </a:p>
          <a:p>
            <a:pPr marL="0" indent="0">
              <a:buNone/>
            </a:pPr>
            <a:r>
              <a:rPr lang="en-GB" sz="1200" dirty="0"/>
              <a:t>A new question will be displayed after a certain amount of time has passed.</a:t>
            </a:r>
          </a:p>
          <a:p>
            <a:pPr marL="0" indent="0">
              <a:buNone/>
            </a:pPr>
            <a:endParaRPr lang="en-GB" sz="1200" dirty="0"/>
          </a:p>
        </p:txBody>
      </p:sp>
      <p:sp>
        <p:nvSpPr>
          <p:cNvPr id="14" name="Undertittel 2">
            <a:extLst>
              <a:ext uri="{FF2B5EF4-FFF2-40B4-BE49-F238E27FC236}">
                <a16:creationId xmlns:a16="http://schemas.microsoft.com/office/drawing/2014/main" id="{F8CC414B-4487-4359-A761-1BBFB627AEC5}"/>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3.3.7</a:t>
            </a:r>
          </a:p>
        </p:txBody>
      </p:sp>
      <p:sp>
        <p:nvSpPr>
          <p:cNvPr id="15" name="Undertittel 2">
            <a:extLst>
              <a:ext uri="{FF2B5EF4-FFF2-40B4-BE49-F238E27FC236}">
                <a16:creationId xmlns:a16="http://schemas.microsoft.com/office/drawing/2014/main" id="{6D42A169-94CC-4DD1-B1E2-6121CBE851CD}"/>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2334331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F5DDC04-D9D2-4181-876F-6C5AA48AD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5" y="0"/>
            <a:ext cx="8874455" cy="4991881"/>
          </a:xfrm>
          <a:prstGeom prst="rect">
            <a:avLst/>
          </a:prstGeom>
        </p:spPr>
      </p:pic>
      <p:sp>
        <p:nvSpPr>
          <p:cNvPr id="5" name="Rectangle 4">
            <a:hlinkClick r:id="rId3" action="ppaction://hlinksldjump"/>
            <a:extLst>
              <a:ext uri="{FF2B5EF4-FFF2-40B4-BE49-F238E27FC236}">
                <a16:creationId xmlns:a16="http://schemas.microsoft.com/office/drawing/2014/main" id="{8191C74F-721F-4914-82D4-C008EE7F650B}"/>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hlinkClick r:id="rId4" action="ppaction://hlinksldjump"/>
            <a:extLst>
              <a:ext uri="{FF2B5EF4-FFF2-40B4-BE49-F238E27FC236}">
                <a16:creationId xmlns:a16="http://schemas.microsoft.com/office/drawing/2014/main" id="{DBF00433-58B5-40D6-920E-7F6122522CB3}"/>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hlinkClick r:id="rId5" action="ppaction://hlinksldjump"/>
            <a:extLst>
              <a:ext uri="{FF2B5EF4-FFF2-40B4-BE49-F238E27FC236}">
                <a16:creationId xmlns:a16="http://schemas.microsoft.com/office/drawing/2014/main" id="{97FC030F-4DF3-493D-95E2-F585BCBE07BA}"/>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hlinkClick r:id="rId6" action="ppaction://hlinksldjump"/>
            <a:extLst>
              <a:ext uri="{FF2B5EF4-FFF2-40B4-BE49-F238E27FC236}">
                <a16:creationId xmlns:a16="http://schemas.microsoft.com/office/drawing/2014/main" id="{84734ABE-4CFB-491A-A57F-0F14E8792840}"/>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7" action="ppaction://hlinksldjump"/>
            <a:extLst>
              <a:ext uri="{FF2B5EF4-FFF2-40B4-BE49-F238E27FC236}">
                <a16:creationId xmlns:a16="http://schemas.microsoft.com/office/drawing/2014/main" id="{C0F659EA-5933-48A3-9429-05447CEE1191}"/>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8" action="ppaction://hlinksldjump"/>
            <a:extLst>
              <a:ext uri="{FF2B5EF4-FFF2-40B4-BE49-F238E27FC236}">
                <a16:creationId xmlns:a16="http://schemas.microsoft.com/office/drawing/2014/main" id="{6A07D4BC-7BD3-4C47-ADED-FC5A3C9C1652}"/>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27">
            <a:hlinkClick r:id="rId9" action="ppaction://hlinksldjump"/>
            <a:extLst>
              <a:ext uri="{FF2B5EF4-FFF2-40B4-BE49-F238E27FC236}">
                <a16:creationId xmlns:a16="http://schemas.microsoft.com/office/drawing/2014/main" id="{54E78824-4067-4767-BFE7-020001D26C91}"/>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hlinkClick r:id="rId10" action="ppaction://hlinksldjump"/>
            <a:extLst>
              <a:ext uri="{FF2B5EF4-FFF2-40B4-BE49-F238E27FC236}">
                <a16:creationId xmlns:a16="http://schemas.microsoft.com/office/drawing/2014/main" id="{B4850E89-FF65-47E2-AAE2-90FF810EE539}"/>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3" action="ppaction://hlinksldjump"/>
            <a:extLst>
              <a:ext uri="{FF2B5EF4-FFF2-40B4-BE49-F238E27FC236}">
                <a16:creationId xmlns:a16="http://schemas.microsoft.com/office/drawing/2014/main" id="{6A1CA516-DE13-4ACD-8A6E-64B6687C8264}"/>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Undertittel 2">
            <a:extLst>
              <a:ext uri="{FF2B5EF4-FFF2-40B4-BE49-F238E27FC236}">
                <a16:creationId xmlns:a16="http://schemas.microsoft.com/office/drawing/2014/main" id="{8AA2FCB6-1E7B-4047-8AF2-E9567E988EDC}"/>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‘Full Test’ which is a series of questions created by the 3 tests.</a:t>
            </a:r>
          </a:p>
          <a:p>
            <a:pPr marL="0" indent="0">
              <a:buNone/>
            </a:pPr>
            <a:r>
              <a:rPr lang="en-GB" sz="1200" dirty="0"/>
              <a:t>At the top left of the body is the users score which will increase by 1 for every correct answer. Next to it inside the dark grey box is the question number which they are currently on so the user can track their progress through the test.</a:t>
            </a:r>
          </a:p>
          <a:p>
            <a:pPr marL="0" indent="0">
              <a:buNone/>
            </a:pPr>
            <a:r>
              <a:rPr lang="en-GB" sz="1200" dirty="0"/>
              <a:t>In the body, the first question was randomly selected from the 3 test types, in this preview multiple choice was selected first.</a:t>
            </a:r>
          </a:p>
          <a:p>
            <a:pPr marL="0" indent="0">
              <a:buNone/>
            </a:pPr>
            <a:r>
              <a:rPr lang="en-GB" sz="1200" dirty="0"/>
              <a:t>The multiple choice test is explained in Ref 3.1 to 3.1.2</a:t>
            </a:r>
          </a:p>
        </p:txBody>
      </p:sp>
      <p:sp>
        <p:nvSpPr>
          <p:cNvPr id="32" name="Undertittel 2">
            <a:extLst>
              <a:ext uri="{FF2B5EF4-FFF2-40B4-BE49-F238E27FC236}">
                <a16:creationId xmlns:a16="http://schemas.microsoft.com/office/drawing/2014/main" id="{74392AB5-6905-4A4D-8FDA-7076274EC190}"/>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a:t>
            </a:r>
          </a:p>
        </p:txBody>
      </p:sp>
      <p:sp>
        <p:nvSpPr>
          <p:cNvPr id="33" name="Undertittel 2">
            <a:extLst>
              <a:ext uri="{FF2B5EF4-FFF2-40B4-BE49-F238E27FC236}">
                <a16:creationId xmlns:a16="http://schemas.microsoft.com/office/drawing/2014/main" id="{24CD9A27-433E-4473-9DA0-3188D0951714}"/>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one by one. (Slideshow)</a:t>
            </a:r>
          </a:p>
        </p:txBody>
      </p:sp>
    </p:spTree>
    <p:extLst>
      <p:ext uri="{BB962C8B-B14F-4D97-AF65-F5344CB8AC3E}">
        <p14:creationId xmlns:p14="http://schemas.microsoft.com/office/powerpoint/2010/main" val="3485347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5DFCD0D7-AE50-4BB9-B9F6-4F5812357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4" y="0"/>
            <a:ext cx="8874456" cy="4991882"/>
          </a:xfrm>
          <a:prstGeom prst="rect">
            <a:avLst/>
          </a:prstGeom>
        </p:spPr>
      </p:pic>
      <p:sp>
        <p:nvSpPr>
          <p:cNvPr id="5" name="Rectangle 4">
            <a:hlinkClick r:id="rId3" action="ppaction://hlinksldjump"/>
            <a:extLst>
              <a:ext uri="{FF2B5EF4-FFF2-40B4-BE49-F238E27FC236}">
                <a16:creationId xmlns:a16="http://schemas.microsoft.com/office/drawing/2014/main" id="{3503C2AA-7EBC-4293-94D6-A6805ABFB85B}"/>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B2C8CAC6-CE6C-412A-9698-9442496EF2D7}"/>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214D8C4B-CFAA-425C-A08C-7150CC595626}"/>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C5F05E4B-255C-4FCC-A40A-2957D407E838}"/>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4D812E43-9B56-4A9F-B47F-D1C9C485D69F}"/>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E25FDCFC-AFC0-4D2E-A135-960D32E49F67}"/>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C81D24B5-9B05-4E8B-9436-8FCA564F92F7}"/>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1775015D-402D-4B7E-8990-D5A83A74C2D8}"/>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3" action="ppaction://hlinksldjump"/>
            <a:extLst>
              <a:ext uri="{FF2B5EF4-FFF2-40B4-BE49-F238E27FC236}">
                <a16:creationId xmlns:a16="http://schemas.microsoft.com/office/drawing/2014/main" id="{B33662E8-71CE-464A-93CD-5AEB710E6E0F}"/>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Undertittel 2">
            <a:extLst>
              <a:ext uri="{FF2B5EF4-FFF2-40B4-BE49-F238E27FC236}">
                <a16:creationId xmlns:a16="http://schemas.microsoft.com/office/drawing/2014/main" id="{692F673E-750D-4F50-B8D1-86B9A66B555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selected the correct answer. Their score at the top left has been incremented by 1.</a:t>
            </a:r>
          </a:p>
        </p:txBody>
      </p:sp>
      <p:sp>
        <p:nvSpPr>
          <p:cNvPr id="15" name="Undertittel 2">
            <a:extLst>
              <a:ext uri="{FF2B5EF4-FFF2-40B4-BE49-F238E27FC236}">
                <a16:creationId xmlns:a16="http://schemas.microsoft.com/office/drawing/2014/main" id="{4BF02415-AEA6-4588-89EF-72AC1CECD706}"/>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3.4.1</a:t>
            </a:r>
          </a:p>
        </p:txBody>
      </p:sp>
      <p:sp>
        <p:nvSpPr>
          <p:cNvPr id="16" name="Undertittel 2">
            <a:extLst>
              <a:ext uri="{FF2B5EF4-FFF2-40B4-BE49-F238E27FC236}">
                <a16:creationId xmlns:a16="http://schemas.microsoft.com/office/drawing/2014/main" id="{C6DDF00F-9750-47D3-B1FC-4241DF20724C}"/>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doing the next test. (Slideshow)</a:t>
            </a:r>
          </a:p>
        </p:txBody>
      </p:sp>
    </p:spTree>
    <p:extLst>
      <p:ext uri="{BB962C8B-B14F-4D97-AF65-F5344CB8AC3E}">
        <p14:creationId xmlns:p14="http://schemas.microsoft.com/office/powerpoint/2010/main" val="201621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F5C9095-1E7B-4D99-84CE-8D0581C29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3" y="0"/>
            <a:ext cx="8874457" cy="4991882"/>
          </a:xfrm>
          <a:prstGeom prst="rect">
            <a:avLst/>
          </a:prstGeom>
        </p:spPr>
      </p:pic>
      <p:sp>
        <p:nvSpPr>
          <p:cNvPr id="5" name="Rectangle 4">
            <a:hlinkClick r:id="rId3" action="ppaction://hlinksldjump"/>
            <a:extLst>
              <a:ext uri="{FF2B5EF4-FFF2-40B4-BE49-F238E27FC236}">
                <a16:creationId xmlns:a16="http://schemas.microsoft.com/office/drawing/2014/main" id="{D8977687-07BC-40AD-95F2-3AC5DF7E1F1E}"/>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D7DDD0B2-1461-4F1E-89EC-C5B4BB0C5E9B}"/>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22D4E592-87DA-4049-AE5E-098C2CE3A9AF}"/>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2BB4F022-346A-4792-9CC4-72EC888B133F}"/>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22DEFFA2-C73D-4FAE-959C-D48EE8685A37}"/>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FA9D4542-BBBB-489D-B4EA-8280C76DEFF5}"/>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5F63DE22-96AC-4944-B483-B2B4943BA1AA}"/>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FDD2E618-9D13-4D90-A438-FC0B6F8012FC}"/>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3" action="ppaction://hlinksldjump"/>
            <a:extLst>
              <a:ext uri="{FF2B5EF4-FFF2-40B4-BE49-F238E27FC236}">
                <a16:creationId xmlns:a16="http://schemas.microsoft.com/office/drawing/2014/main" id="{1879FDB5-3809-426F-B00E-C0FA53660017}"/>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Undertittel 2">
            <a:extLst>
              <a:ext uri="{FF2B5EF4-FFF2-40B4-BE49-F238E27FC236}">
                <a16:creationId xmlns:a16="http://schemas.microsoft.com/office/drawing/2014/main" id="{00B6AD45-B443-4E26-8012-52836E93C76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In the body, the second question was randomly selected from the 3 test types, in this preview match words was selected.</a:t>
            </a:r>
          </a:p>
          <a:p>
            <a:pPr marL="0" indent="0">
              <a:buNone/>
            </a:pPr>
            <a:r>
              <a:rPr lang="en-GB" sz="1200" dirty="0"/>
              <a:t>At the top left of the body the question number was incremented by 1 to show ‘2/3’.</a:t>
            </a:r>
          </a:p>
          <a:p>
            <a:pPr marL="0" indent="0">
              <a:buNone/>
            </a:pPr>
            <a:r>
              <a:rPr lang="en-GB" sz="1200" dirty="0"/>
              <a:t>The match words test is explained in Ref 3.3 to 3.3.6</a:t>
            </a:r>
          </a:p>
        </p:txBody>
      </p:sp>
      <p:sp>
        <p:nvSpPr>
          <p:cNvPr id="15" name="Undertittel 2">
            <a:extLst>
              <a:ext uri="{FF2B5EF4-FFF2-40B4-BE49-F238E27FC236}">
                <a16:creationId xmlns:a16="http://schemas.microsoft.com/office/drawing/2014/main" id="{AF77E5B6-6B64-4B6C-93C2-27618F94E6F1}"/>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3.4.2</a:t>
            </a:r>
          </a:p>
        </p:txBody>
      </p:sp>
      <p:sp>
        <p:nvSpPr>
          <p:cNvPr id="16" name="Undertittel 2">
            <a:extLst>
              <a:ext uri="{FF2B5EF4-FFF2-40B4-BE49-F238E27FC236}">
                <a16:creationId xmlns:a16="http://schemas.microsoft.com/office/drawing/2014/main" id="{A96BE96C-B395-4EF1-A58A-E769C2742391}"/>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(Slideshow)</a:t>
            </a:r>
          </a:p>
        </p:txBody>
      </p:sp>
    </p:spTree>
    <p:extLst>
      <p:ext uri="{BB962C8B-B14F-4D97-AF65-F5344CB8AC3E}">
        <p14:creationId xmlns:p14="http://schemas.microsoft.com/office/powerpoint/2010/main" val="80876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D1951A3-22ED-4FDC-AFF5-EBC3C2CD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2" y="0"/>
            <a:ext cx="8874458" cy="4991883"/>
          </a:xfrm>
          <a:prstGeom prst="rect">
            <a:avLst/>
          </a:prstGeom>
        </p:spPr>
      </p:pic>
      <p:sp>
        <p:nvSpPr>
          <p:cNvPr id="5" name="Rectangle 4">
            <a:hlinkClick r:id="rId3" action="ppaction://hlinksldjump"/>
            <a:extLst>
              <a:ext uri="{FF2B5EF4-FFF2-40B4-BE49-F238E27FC236}">
                <a16:creationId xmlns:a16="http://schemas.microsoft.com/office/drawing/2014/main" id="{46D0541E-88BE-46CF-A21E-E003D40D84DF}"/>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E6D28503-9434-4741-ABBB-03745C5634F3}"/>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F1F4617D-7979-47D9-AF38-22BABDE43401}"/>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677897B3-4EB7-49A0-99CC-F42622CBDD13}"/>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7DD6EA48-C5FF-469C-B72F-12F0F3467120}"/>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E98388EF-1BC4-4FA5-99E9-66AD56D5BC7E}"/>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0B5BE5D1-2AD8-4BA8-AE37-CF41583EF65E}"/>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EC94360E-4CEB-4C5A-B46B-2388BC37A055}"/>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3" action="ppaction://hlinksldjump"/>
            <a:extLst>
              <a:ext uri="{FF2B5EF4-FFF2-40B4-BE49-F238E27FC236}">
                <a16:creationId xmlns:a16="http://schemas.microsoft.com/office/drawing/2014/main" id="{D5665D5B-5FCA-4C39-A6FA-88C750607986}"/>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Undertittel 2">
            <a:extLst>
              <a:ext uri="{FF2B5EF4-FFF2-40B4-BE49-F238E27FC236}">
                <a16:creationId xmlns:a16="http://schemas.microsoft.com/office/drawing/2014/main" id="{AB339222-D4EE-4BB1-B602-708149B21F06}"/>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selected the correct answers. Their score at the top left has been incremented by 1.</a:t>
            </a:r>
          </a:p>
        </p:txBody>
      </p:sp>
      <p:sp>
        <p:nvSpPr>
          <p:cNvPr id="18" name="Undertittel 2">
            <a:extLst>
              <a:ext uri="{FF2B5EF4-FFF2-40B4-BE49-F238E27FC236}">
                <a16:creationId xmlns:a16="http://schemas.microsoft.com/office/drawing/2014/main" id="{DF4204BC-EC40-4D4F-9E56-3D8520652836}"/>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3.4.3</a:t>
            </a:r>
          </a:p>
        </p:txBody>
      </p:sp>
      <p:sp>
        <p:nvSpPr>
          <p:cNvPr id="19" name="Undertittel 2">
            <a:extLst>
              <a:ext uri="{FF2B5EF4-FFF2-40B4-BE49-F238E27FC236}">
                <a16:creationId xmlns:a16="http://schemas.microsoft.com/office/drawing/2014/main" id="{557C91CA-D947-4811-8502-E90FC0295F0C}"/>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doing the next test. (Slideshow)</a:t>
            </a:r>
          </a:p>
        </p:txBody>
      </p:sp>
    </p:spTree>
    <p:extLst>
      <p:ext uri="{BB962C8B-B14F-4D97-AF65-F5344CB8AC3E}">
        <p14:creationId xmlns:p14="http://schemas.microsoft.com/office/powerpoint/2010/main" val="360320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4C6BCEE-5A5E-4DC6-8453-C20D2AA1E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11" name="Rectangle 10">
            <a:hlinkClick r:id="rId3" action="ppaction://hlinksldjump"/>
            <a:extLst>
              <a:ext uri="{FF2B5EF4-FFF2-40B4-BE49-F238E27FC236}">
                <a16:creationId xmlns:a16="http://schemas.microsoft.com/office/drawing/2014/main" id="{546FDB8E-7B32-4881-947D-45F713BDE920}"/>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4" action="ppaction://hlinksldjump"/>
            <a:extLst>
              <a:ext uri="{FF2B5EF4-FFF2-40B4-BE49-F238E27FC236}">
                <a16:creationId xmlns:a16="http://schemas.microsoft.com/office/drawing/2014/main" id="{BC93C9C1-EC0B-4DD8-8898-2772C6730D42}"/>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5" action="ppaction://hlinksldjump"/>
            <a:extLst>
              <a:ext uri="{FF2B5EF4-FFF2-40B4-BE49-F238E27FC236}">
                <a16:creationId xmlns:a16="http://schemas.microsoft.com/office/drawing/2014/main" id="{D0673284-0275-44DC-9D80-2901664EF7B1}"/>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hlinkClick r:id="rId6" action="ppaction://hlinksldjump"/>
            <a:extLst>
              <a:ext uri="{FF2B5EF4-FFF2-40B4-BE49-F238E27FC236}">
                <a16:creationId xmlns:a16="http://schemas.microsoft.com/office/drawing/2014/main" id="{37DF2124-AB91-44EA-A102-EE42FFABD65D}"/>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Undertittel 2">
            <a:extLst>
              <a:ext uri="{FF2B5EF4-FFF2-40B4-BE49-F238E27FC236}">
                <a16:creationId xmlns:a16="http://schemas.microsoft.com/office/drawing/2014/main" id="{D258C84F-1ED9-46C2-84F9-1A03069E151C}"/>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is the practice list which will show the user the words they have added to their list.</a:t>
            </a:r>
          </a:p>
          <a:p>
            <a:pPr marL="0" indent="0">
              <a:buNone/>
            </a:pPr>
            <a:r>
              <a:rPr lang="en-GB" sz="1200" dirty="0"/>
              <a:t>This page shares the exact same functionality as the dictionary page for:</a:t>
            </a:r>
          </a:p>
          <a:p>
            <a:r>
              <a:rPr lang="en-GB" sz="1200" dirty="0"/>
              <a:t>Navigation tabs</a:t>
            </a:r>
          </a:p>
          <a:p>
            <a:r>
              <a:rPr lang="en-GB" sz="1200" dirty="0"/>
              <a:t>Displaying words</a:t>
            </a:r>
          </a:p>
          <a:p>
            <a:r>
              <a:rPr lang="en-GB" sz="1200" dirty="0"/>
              <a:t>Searching</a:t>
            </a:r>
          </a:p>
          <a:p>
            <a:r>
              <a:rPr lang="en-GB" sz="1200" dirty="0"/>
              <a:t>English and Welsh order toggle</a:t>
            </a:r>
          </a:p>
          <a:p>
            <a:pPr marL="0" indent="0">
              <a:buNone/>
            </a:pPr>
            <a:r>
              <a:rPr lang="en-GB" sz="1200" dirty="0"/>
              <a:t>The ‘Flashcard’ button will create a popup window on top of the current window which will allow the user to generate flashcards.</a:t>
            </a:r>
          </a:p>
          <a:p>
            <a:pPr marL="0" indent="0">
              <a:buNone/>
            </a:pPr>
            <a:r>
              <a:rPr lang="en-GB" sz="1200" dirty="0"/>
              <a:t>The main body of the page contains the practice list, it is a series of rows containing each word which was marked in the dictionary. Each header is clearly distinguished and the minus icon on the left will remove the word from the practice list and will be added back to the dictionary page.</a:t>
            </a:r>
          </a:p>
        </p:txBody>
      </p:sp>
      <p:sp>
        <p:nvSpPr>
          <p:cNvPr id="18" name="Undertittel 2">
            <a:extLst>
              <a:ext uri="{FF2B5EF4-FFF2-40B4-BE49-F238E27FC236}">
                <a16:creationId xmlns:a16="http://schemas.microsoft.com/office/drawing/2014/main" id="{D246AEF4-A639-4B4A-8553-DCD20F8A4E9E}"/>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2.0</a:t>
            </a:r>
          </a:p>
        </p:txBody>
      </p:sp>
      <p:sp>
        <p:nvSpPr>
          <p:cNvPr id="19" name="Undertittel 2">
            <a:extLst>
              <a:ext uri="{FF2B5EF4-FFF2-40B4-BE49-F238E27FC236}">
                <a16:creationId xmlns:a16="http://schemas.microsoft.com/office/drawing/2014/main" id="{D1E242A8-AE06-4C6F-BDFF-DF63B29DCE70}"/>
              </a:ext>
            </a:extLst>
          </p:cNvPr>
          <p:cNvSpPr txBox="1">
            <a:spLocks/>
          </p:cNvSpPr>
          <p:nvPr/>
        </p:nvSpPr>
        <p:spPr>
          <a:xfrm>
            <a:off x="3317550" y="5122376"/>
            <a:ext cx="8738018" cy="160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‘Flashcard’ button will display the popup window.</a:t>
            </a:r>
          </a:p>
        </p:txBody>
      </p:sp>
    </p:spTree>
    <p:extLst>
      <p:ext uri="{BB962C8B-B14F-4D97-AF65-F5344CB8AC3E}">
        <p14:creationId xmlns:p14="http://schemas.microsoft.com/office/powerpoint/2010/main" val="159960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890FFA5F-0D23-4E46-A0E3-B24F9297E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1" y="0"/>
            <a:ext cx="8874459" cy="4991883"/>
          </a:xfrm>
          <a:prstGeom prst="rect">
            <a:avLst/>
          </a:prstGeom>
        </p:spPr>
      </p:pic>
      <p:sp>
        <p:nvSpPr>
          <p:cNvPr id="7" name="Rectangle 6">
            <a:hlinkClick r:id="rId3" action="ppaction://hlinksldjump"/>
            <a:extLst>
              <a:ext uri="{FF2B5EF4-FFF2-40B4-BE49-F238E27FC236}">
                <a16:creationId xmlns:a16="http://schemas.microsoft.com/office/drawing/2014/main" id="{F567FE39-0DB9-484C-94AE-E18EB72D326F}"/>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4" action="ppaction://hlinksldjump"/>
            <a:extLst>
              <a:ext uri="{FF2B5EF4-FFF2-40B4-BE49-F238E27FC236}">
                <a16:creationId xmlns:a16="http://schemas.microsoft.com/office/drawing/2014/main" id="{6D8E5483-D015-4FED-85F2-B83F1F3EAE7C}"/>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5" action="ppaction://hlinksldjump"/>
            <a:extLst>
              <a:ext uri="{FF2B5EF4-FFF2-40B4-BE49-F238E27FC236}">
                <a16:creationId xmlns:a16="http://schemas.microsoft.com/office/drawing/2014/main" id="{FF1BEAD0-071D-4F9A-9FFB-C4075BED642A}"/>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6" action="ppaction://hlinksldjump"/>
            <a:extLst>
              <a:ext uri="{FF2B5EF4-FFF2-40B4-BE49-F238E27FC236}">
                <a16:creationId xmlns:a16="http://schemas.microsoft.com/office/drawing/2014/main" id="{01F6A6E7-D72B-4A3A-816E-A197EFB5B12D}"/>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7" action="ppaction://hlinksldjump"/>
            <a:extLst>
              <a:ext uri="{FF2B5EF4-FFF2-40B4-BE49-F238E27FC236}">
                <a16:creationId xmlns:a16="http://schemas.microsoft.com/office/drawing/2014/main" id="{D4F87273-9307-4DCF-AF0F-27161923B53E}"/>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8" action="ppaction://hlinksldjump"/>
            <a:extLst>
              <a:ext uri="{FF2B5EF4-FFF2-40B4-BE49-F238E27FC236}">
                <a16:creationId xmlns:a16="http://schemas.microsoft.com/office/drawing/2014/main" id="{0F47BB79-4B29-4554-A042-7AC37F012CB4}"/>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9" action="ppaction://hlinksldjump"/>
            <a:extLst>
              <a:ext uri="{FF2B5EF4-FFF2-40B4-BE49-F238E27FC236}">
                <a16:creationId xmlns:a16="http://schemas.microsoft.com/office/drawing/2014/main" id="{AC893BA5-147D-430E-A3BA-47123FE4AA34}"/>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hlinkClick r:id="rId10" action="ppaction://hlinksldjump"/>
            <a:extLst>
              <a:ext uri="{FF2B5EF4-FFF2-40B4-BE49-F238E27FC236}">
                <a16:creationId xmlns:a16="http://schemas.microsoft.com/office/drawing/2014/main" id="{8716A375-5E27-432B-8FBC-D46262B33B52}"/>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hlinkClick r:id="rId3" action="ppaction://hlinksldjump"/>
            <a:extLst>
              <a:ext uri="{FF2B5EF4-FFF2-40B4-BE49-F238E27FC236}">
                <a16:creationId xmlns:a16="http://schemas.microsoft.com/office/drawing/2014/main" id="{72C7CC0B-83A5-4308-80C2-9486534CAA78}"/>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Undertittel 2">
            <a:extLst>
              <a:ext uri="{FF2B5EF4-FFF2-40B4-BE49-F238E27FC236}">
                <a16:creationId xmlns:a16="http://schemas.microsoft.com/office/drawing/2014/main" id="{A8A1C53D-68D3-40C0-A1C5-23421D99C099}"/>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In the body, the final question was randomly selected from the 3 test types, in this preview translate was selected.</a:t>
            </a:r>
          </a:p>
          <a:p>
            <a:pPr marL="0" indent="0">
              <a:buNone/>
            </a:pPr>
            <a:r>
              <a:rPr lang="en-GB" sz="1200" dirty="0"/>
              <a:t>At the top left of the body the question number was incremented by 1 to show ‘3/3’.</a:t>
            </a:r>
          </a:p>
          <a:p>
            <a:pPr marL="0" indent="0">
              <a:buNone/>
            </a:pPr>
            <a:r>
              <a:rPr lang="en-GB" sz="1200" dirty="0"/>
              <a:t>The translate test is explained in Ref 3.2 to 3.2.2</a:t>
            </a:r>
          </a:p>
        </p:txBody>
      </p:sp>
      <p:sp>
        <p:nvSpPr>
          <p:cNvPr id="17" name="Undertittel 2">
            <a:extLst>
              <a:ext uri="{FF2B5EF4-FFF2-40B4-BE49-F238E27FC236}">
                <a16:creationId xmlns:a16="http://schemas.microsoft.com/office/drawing/2014/main" id="{FA6E2008-B529-4FA3-BB3D-008D171CDDEE}"/>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3.4.4</a:t>
            </a:r>
          </a:p>
        </p:txBody>
      </p:sp>
      <p:sp>
        <p:nvSpPr>
          <p:cNvPr id="18" name="Undertittel 2">
            <a:extLst>
              <a:ext uri="{FF2B5EF4-FFF2-40B4-BE49-F238E27FC236}">
                <a16:creationId xmlns:a16="http://schemas.microsoft.com/office/drawing/2014/main" id="{B76197FA-2B6A-41CC-8D62-460EE3EFD10A}"/>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 inputting the correct answers. (Slideshow)</a:t>
            </a:r>
          </a:p>
        </p:txBody>
      </p:sp>
    </p:spTree>
    <p:extLst>
      <p:ext uri="{BB962C8B-B14F-4D97-AF65-F5344CB8AC3E}">
        <p14:creationId xmlns:p14="http://schemas.microsoft.com/office/powerpoint/2010/main" val="1056005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8DDB971-BDD0-4C9F-803F-E8353CB83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0" y="0"/>
            <a:ext cx="8874460" cy="4991884"/>
          </a:xfrm>
          <a:prstGeom prst="rect">
            <a:avLst/>
          </a:prstGeom>
        </p:spPr>
      </p:pic>
      <p:sp>
        <p:nvSpPr>
          <p:cNvPr id="5" name="Rectangle 4">
            <a:hlinkClick r:id="rId3" action="ppaction://hlinksldjump"/>
            <a:extLst>
              <a:ext uri="{FF2B5EF4-FFF2-40B4-BE49-F238E27FC236}">
                <a16:creationId xmlns:a16="http://schemas.microsoft.com/office/drawing/2014/main" id="{0026BBC0-F999-4809-A8D9-1CE68C0B387A}"/>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B2DE8F7D-2295-43A9-96D1-F44688D71ADA}"/>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12680A06-D66B-4EE6-A852-2AF8A927CFC8}"/>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312A60B5-F2FF-4F48-B7D5-AEFD3332D02A}"/>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B158C02B-D2AD-4A5E-8C61-D851319BB9C0}"/>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727A08A2-80E6-4AA2-BD09-86CC5A6E5E61}"/>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50AC5F1B-625F-4E36-BD32-53191B3200EF}"/>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10" action="ppaction://hlinksldjump"/>
            <a:extLst>
              <a:ext uri="{FF2B5EF4-FFF2-40B4-BE49-F238E27FC236}">
                <a16:creationId xmlns:a16="http://schemas.microsoft.com/office/drawing/2014/main" id="{98918157-3C23-4D72-8B0D-AF2AC27565BB}"/>
              </a:ext>
            </a:extLst>
          </p:cNvPr>
          <p:cNvSpPr/>
          <p:nvPr/>
        </p:nvSpPr>
        <p:spPr>
          <a:xfrm>
            <a:off x="3462339" y="895350"/>
            <a:ext cx="8529636" cy="394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hlinkClick r:id="rId3" action="ppaction://hlinksldjump"/>
            <a:extLst>
              <a:ext uri="{FF2B5EF4-FFF2-40B4-BE49-F238E27FC236}">
                <a16:creationId xmlns:a16="http://schemas.microsoft.com/office/drawing/2014/main" id="{E014BF3D-4D1F-41FD-AAFE-A537F5EC6007}"/>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Undertittel 2">
            <a:extLst>
              <a:ext uri="{FF2B5EF4-FFF2-40B4-BE49-F238E27FC236}">
                <a16:creationId xmlns:a16="http://schemas.microsoft.com/office/drawing/2014/main" id="{F4DD8A2D-6F70-4745-A6ED-F9B24A7B8A1D}"/>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entered the wrong answer. Their score at the top left has been not been incremented.</a:t>
            </a:r>
          </a:p>
        </p:txBody>
      </p:sp>
      <p:sp>
        <p:nvSpPr>
          <p:cNvPr id="15" name="Undertittel 2">
            <a:extLst>
              <a:ext uri="{FF2B5EF4-FFF2-40B4-BE49-F238E27FC236}">
                <a16:creationId xmlns:a16="http://schemas.microsoft.com/office/drawing/2014/main" id="{F5722895-F6A3-4076-83A8-D9C42F10D897}"/>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3.4.5</a:t>
            </a:r>
          </a:p>
        </p:txBody>
      </p:sp>
      <p:sp>
        <p:nvSpPr>
          <p:cNvPr id="16" name="Undertittel 2">
            <a:extLst>
              <a:ext uri="{FF2B5EF4-FFF2-40B4-BE49-F238E27FC236}">
                <a16:creationId xmlns:a16="http://schemas.microsoft.com/office/drawing/2014/main" id="{7EB15CE9-2C82-43B0-BD03-12213B8F034F}"/>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a:p>
            <a:r>
              <a:rPr lang="en-GB" sz="1200" dirty="0"/>
              <a:t>Clicking anywhere in the centre of the body will go to the next stage of a preview which shows the users final score. (Slideshow)</a:t>
            </a:r>
          </a:p>
        </p:txBody>
      </p:sp>
    </p:spTree>
    <p:extLst>
      <p:ext uri="{BB962C8B-B14F-4D97-AF65-F5344CB8AC3E}">
        <p14:creationId xmlns:p14="http://schemas.microsoft.com/office/powerpoint/2010/main" val="2635625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1AC547F-C8C8-4271-B488-C6C8C5D7C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40" y="0"/>
            <a:ext cx="8874460" cy="4991884"/>
          </a:xfrm>
          <a:prstGeom prst="rect">
            <a:avLst/>
          </a:prstGeom>
        </p:spPr>
      </p:pic>
      <p:sp>
        <p:nvSpPr>
          <p:cNvPr id="5" name="Rectangle 4">
            <a:hlinkClick r:id="rId3" action="ppaction://hlinksldjump"/>
            <a:extLst>
              <a:ext uri="{FF2B5EF4-FFF2-40B4-BE49-F238E27FC236}">
                <a16:creationId xmlns:a16="http://schemas.microsoft.com/office/drawing/2014/main" id="{72D25311-0157-44D7-848D-938B372EDB72}"/>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2CC4728E-834D-4EF1-97BF-4725138B0FB9}"/>
              </a:ext>
            </a:extLst>
          </p:cNvPr>
          <p:cNvSpPr/>
          <p:nvPr/>
        </p:nvSpPr>
        <p:spPr>
          <a:xfrm>
            <a:off x="708183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CFDF67C2-8957-421C-B2AB-677AB7B0E49D}"/>
              </a:ext>
            </a:extLst>
          </p:cNvPr>
          <p:cNvSpPr/>
          <p:nvPr/>
        </p:nvSpPr>
        <p:spPr>
          <a:xfrm>
            <a:off x="3390575"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69712FE8-6BB4-41C8-A18D-4AC2C82B2BBB}"/>
              </a:ext>
            </a:extLst>
          </p:cNvPr>
          <p:cNvSpPr/>
          <p:nvPr/>
        </p:nvSpPr>
        <p:spPr>
          <a:xfrm>
            <a:off x="5338757"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DB9D812B-FBAC-481D-B7F2-1C8C9945E8BD}"/>
              </a:ext>
            </a:extLst>
          </p:cNvPr>
          <p:cNvSpPr/>
          <p:nvPr/>
        </p:nvSpPr>
        <p:spPr>
          <a:xfrm>
            <a:off x="7249153"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39A0E874-1B02-4EB7-82F9-BC3B7A77A909}"/>
              </a:ext>
            </a:extLst>
          </p:cNvPr>
          <p:cNvSpPr/>
          <p:nvPr/>
        </p:nvSpPr>
        <p:spPr>
          <a:xfrm>
            <a:off x="3657599"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D8D812FC-3D55-4471-9779-6258AF826172}"/>
              </a:ext>
            </a:extLst>
          </p:cNvPr>
          <p:cNvSpPr/>
          <p:nvPr/>
        </p:nvSpPr>
        <p:spPr>
          <a:xfrm>
            <a:off x="5338757"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3" action="ppaction://hlinksldjump"/>
            <a:extLst>
              <a:ext uri="{FF2B5EF4-FFF2-40B4-BE49-F238E27FC236}">
                <a16:creationId xmlns:a16="http://schemas.microsoft.com/office/drawing/2014/main" id="{FF82E502-85B9-4C10-BA71-6B94BF9182A0}"/>
              </a:ext>
            </a:extLst>
          </p:cNvPr>
          <p:cNvSpPr/>
          <p:nvPr/>
        </p:nvSpPr>
        <p:spPr>
          <a:xfrm>
            <a:off x="9482138"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433182C1-10FE-45F4-AD0C-4FA18AAA0414}"/>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In the body, the users total score is displayed. Underneath is a list of the questions which they got correct and incorrect.</a:t>
            </a:r>
          </a:p>
        </p:txBody>
      </p:sp>
      <p:sp>
        <p:nvSpPr>
          <p:cNvPr id="14" name="Undertittel 2">
            <a:extLst>
              <a:ext uri="{FF2B5EF4-FFF2-40B4-BE49-F238E27FC236}">
                <a16:creationId xmlns:a16="http://schemas.microsoft.com/office/drawing/2014/main" id="{242ED782-2D06-413D-BA9D-4B447486627C}"/>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3.4.6</a:t>
            </a:r>
          </a:p>
        </p:txBody>
      </p:sp>
      <p:sp>
        <p:nvSpPr>
          <p:cNvPr id="15" name="Undertittel 2">
            <a:extLst>
              <a:ext uri="{FF2B5EF4-FFF2-40B4-BE49-F238E27FC236}">
                <a16:creationId xmlns:a16="http://schemas.microsoft.com/office/drawing/2014/main" id="{4F2DF3EC-42F4-424C-9FE8-062B082FF19B}"/>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246091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1BF28523-AF23-4821-A024-E34910D8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F5DA8096-DB40-4A1D-88DF-91866CA94DAE}"/>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416EA514-3436-43E1-872A-895F9042679C}"/>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FB60EF94-100C-493B-97BD-612AC03AC266}"/>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15B3A0C8-33DC-4E5E-84C8-71B9125825C2}"/>
              </a:ext>
            </a:extLst>
          </p:cNvPr>
          <p:cNvSpPr/>
          <p:nvPr/>
        </p:nvSpPr>
        <p:spPr>
          <a:xfrm>
            <a:off x="368617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677A63F5-5E78-4DA7-9C7C-5C9B8F80D957}"/>
              </a:ext>
            </a:extLst>
          </p:cNvPr>
          <p:cNvSpPr/>
          <p:nvPr/>
        </p:nvSpPr>
        <p:spPr>
          <a:xfrm>
            <a:off x="5367332"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96BD6462-C69D-4960-8F81-86C7A37177FA}"/>
              </a:ext>
            </a:extLst>
          </p:cNvPr>
          <p:cNvSpPr/>
          <p:nvPr/>
        </p:nvSpPr>
        <p:spPr>
          <a:xfrm>
            <a:off x="7110414" y="323850"/>
            <a:ext cx="1395414"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9" action="ppaction://hlinksldjump"/>
            <a:extLst>
              <a:ext uri="{FF2B5EF4-FFF2-40B4-BE49-F238E27FC236}">
                <a16:creationId xmlns:a16="http://schemas.microsoft.com/office/drawing/2014/main" id="{C474728B-BCFB-4A1A-ADAB-97BA7B17F43A}"/>
              </a:ext>
            </a:extLst>
          </p:cNvPr>
          <p:cNvSpPr/>
          <p:nvPr/>
        </p:nvSpPr>
        <p:spPr>
          <a:xfrm>
            <a:off x="9510713" y="314324"/>
            <a:ext cx="2119311"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Undertittel 2">
            <a:extLst>
              <a:ext uri="{FF2B5EF4-FFF2-40B4-BE49-F238E27FC236}">
                <a16:creationId xmlns:a16="http://schemas.microsoft.com/office/drawing/2014/main" id="{1EF8C1E6-1882-4DDF-8207-50B35914F5AF}"/>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is the tests page which will allow the user to start tests with questions generated using their practice list.</a:t>
            </a:r>
          </a:p>
          <a:p>
            <a:pPr marL="0" indent="0">
              <a:buNone/>
            </a:pPr>
            <a:r>
              <a:rPr lang="en-GB" sz="1200" dirty="0"/>
              <a:t>This page shares the exact same functionality as the dictionary page for:</a:t>
            </a:r>
          </a:p>
          <a:p>
            <a:r>
              <a:rPr lang="en-GB" sz="1200" dirty="0"/>
              <a:t>Navigation tabs</a:t>
            </a:r>
          </a:p>
          <a:p>
            <a:pPr marL="0" indent="0">
              <a:buNone/>
            </a:pPr>
            <a:r>
              <a:rPr lang="en-GB" sz="1200" dirty="0"/>
              <a:t>Along the top there are 4 buttons, each button will generate a test corresponding to the type labelled on them. These tests will be displayed in the empty body below.</a:t>
            </a:r>
          </a:p>
        </p:txBody>
      </p:sp>
      <p:sp>
        <p:nvSpPr>
          <p:cNvPr id="16" name="Undertittel 2">
            <a:extLst>
              <a:ext uri="{FF2B5EF4-FFF2-40B4-BE49-F238E27FC236}">
                <a16:creationId xmlns:a16="http://schemas.microsoft.com/office/drawing/2014/main" id="{2C443E3A-8DB1-4DAA-B2C2-9011F341E6D1}"/>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3.0</a:t>
            </a:r>
          </a:p>
        </p:txBody>
      </p:sp>
      <p:sp>
        <p:nvSpPr>
          <p:cNvPr id="17" name="Undertittel 2">
            <a:extLst>
              <a:ext uri="{FF2B5EF4-FFF2-40B4-BE49-F238E27FC236}">
                <a16:creationId xmlns:a16="http://schemas.microsoft.com/office/drawing/2014/main" id="{BF34CBC7-9FA3-496B-8744-6480FDF23315}"/>
              </a:ext>
            </a:extLst>
          </p:cNvPr>
          <p:cNvSpPr txBox="1">
            <a:spLocks/>
          </p:cNvSpPr>
          <p:nvPr/>
        </p:nvSpPr>
        <p:spPr>
          <a:xfrm>
            <a:off x="3317550" y="5122376"/>
            <a:ext cx="8738018" cy="160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one of the 4 test buttons will start the corresponding test.</a:t>
            </a:r>
          </a:p>
        </p:txBody>
      </p:sp>
    </p:spTree>
    <p:extLst>
      <p:ext uri="{BB962C8B-B14F-4D97-AF65-F5344CB8AC3E}">
        <p14:creationId xmlns:p14="http://schemas.microsoft.com/office/powerpoint/2010/main" val="126490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B056A2-9FC3-467B-B794-239A5A353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7" name="Rectangle 6">
            <a:hlinkClick r:id="rId3" action="ppaction://hlinksldjump"/>
            <a:extLst>
              <a:ext uri="{FF2B5EF4-FFF2-40B4-BE49-F238E27FC236}">
                <a16:creationId xmlns:a16="http://schemas.microsoft.com/office/drawing/2014/main" id="{98982517-868F-4B2F-8CC1-B57EC0D1AB00}"/>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4" action="ppaction://hlinksldjump"/>
            <a:extLst>
              <a:ext uri="{FF2B5EF4-FFF2-40B4-BE49-F238E27FC236}">
                <a16:creationId xmlns:a16="http://schemas.microsoft.com/office/drawing/2014/main" id="{37470AA6-5387-4B0C-B7F5-0070D5CB90E4}"/>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5" action="ppaction://hlinksldjump"/>
            <a:extLst>
              <a:ext uri="{FF2B5EF4-FFF2-40B4-BE49-F238E27FC236}">
                <a16:creationId xmlns:a16="http://schemas.microsoft.com/office/drawing/2014/main" id="{9C53DA83-3AC6-48DC-A597-734D00F28AC3}"/>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6" action="ppaction://hlinksldjump"/>
            <a:extLst>
              <a:ext uri="{FF2B5EF4-FFF2-40B4-BE49-F238E27FC236}">
                <a16:creationId xmlns:a16="http://schemas.microsoft.com/office/drawing/2014/main" id="{5432288C-5C65-4A53-B2DF-34E652ECAC26}"/>
              </a:ext>
            </a:extLst>
          </p:cNvPr>
          <p:cNvSpPr/>
          <p:nvPr/>
        </p:nvSpPr>
        <p:spPr>
          <a:xfrm>
            <a:off x="3419150" y="329098"/>
            <a:ext cx="3302492"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hlinkClick r:id="rId7" action="ppaction://hlinksldjump"/>
            <a:extLst>
              <a:ext uri="{FF2B5EF4-FFF2-40B4-BE49-F238E27FC236}">
                <a16:creationId xmlns:a16="http://schemas.microsoft.com/office/drawing/2014/main" id="{E6535DBE-7B41-4133-B507-59BDB93F69CB}"/>
              </a:ext>
            </a:extLst>
          </p:cNvPr>
          <p:cNvSpPr/>
          <p:nvPr/>
        </p:nvSpPr>
        <p:spPr>
          <a:xfrm>
            <a:off x="8391524" y="329098"/>
            <a:ext cx="895351"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hlinkClick r:id="rId8" action="ppaction://hlinksldjump"/>
            <a:extLst>
              <a:ext uri="{FF2B5EF4-FFF2-40B4-BE49-F238E27FC236}">
                <a16:creationId xmlns:a16="http://schemas.microsoft.com/office/drawing/2014/main" id="{4FF0E194-EE2E-4460-A047-4CDED5791AA9}"/>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ndertittel 2">
            <a:extLst>
              <a:ext uri="{FF2B5EF4-FFF2-40B4-BE49-F238E27FC236}">
                <a16:creationId xmlns:a16="http://schemas.microsoft.com/office/drawing/2014/main" id="{970D2E93-6BF6-4748-B255-8BFC8DEC87EE}"/>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user has written the prefix ‘ab’. By searching the dictionary, the corresponding results where displayed below.</a:t>
            </a:r>
          </a:p>
          <a:p>
            <a:pPr marL="0" indent="0">
              <a:buNone/>
            </a:pPr>
            <a:r>
              <a:rPr lang="en-GB" sz="1200" dirty="0"/>
              <a:t>The user is able to add the words which they search for to their practice list by pressing the plus icon on the left of each row.</a:t>
            </a:r>
          </a:p>
        </p:txBody>
      </p:sp>
      <p:sp>
        <p:nvSpPr>
          <p:cNvPr id="14" name="Undertittel 2">
            <a:extLst>
              <a:ext uri="{FF2B5EF4-FFF2-40B4-BE49-F238E27FC236}">
                <a16:creationId xmlns:a16="http://schemas.microsoft.com/office/drawing/2014/main" id="{F03BEFDB-8886-4D7D-87A9-9675B9D55340}"/>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1.1</a:t>
            </a:r>
          </a:p>
        </p:txBody>
      </p:sp>
      <p:sp>
        <p:nvSpPr>
          <p:cNvPr id="16" name="Undertittel 2">
            <a:extLst>
              <a:ext uri="{FF2B5EF4-FFF2-40B4-BE49-F238E27FC236}">
                <a16:creationId xmlns:a16="http://schemas.microsoft.com/office/drawing/2014/main" id="{CD620AC8-7CF4-41D8-97CC-9D0C1E0B0CB3}"/>
              </a:ext>
            </a:extLst>
          </p:cNvPr>
          <p:cNvSpPr txBox="1">
            <a:spLocks/>
          </p:cNvSpPr>
          <p:nvPr/>
        </p:nvSpPr>
        <p:spPr>
          <a:xfrm>
            <a:off x="3317550" y="5122376"/>
            <a:ext cx="8738018" cy="160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search bar will show a preview of prefix searching.</a:t>
            </a:r>
          </a:p>
          <a:p>
            <a:r>
              <a:rPr lang="en-GB" sz="1200" dirty="0"/>
              <a:t>Clicking the English, Welsh toggle will change the sorting of the dictionary.</a:t>
            </a:r>
          </a:p>
          <a:p>
            <a:r>
              <a:rPr lang="en-GB" sz="1200" dirty="0"/>
              <a:t>Clicking the ‘Add Word’ button will display the popup window.</a:t>
            </a:r>
          </a:p>
        </p:txBody>
      </p:sp>
    </p:spTree>
    <p:extLst>
      <p:ext uri="{BB962C8B-B14F-4D97-AF65-F5344CB8AC3E}">
        <p14:creationId xmlns:p14="http://schemas.microsoft.com/office/powerpoint/2010/main" val="162069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006B0E7-829C-45DF-9C94-AC353D6B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19EDCF97-D8DA-4A61-A2B0-5083DE1FEC32}"/>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1E357B6D-BD19-4761-91F5-8A0CD0C85511}"/>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C0ACE5A8-4AD1-48A1-93C6-82B5EDFCA762}"/>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B7FCB940-D8D6-4ABD-8626-3BB8B6E521DE}"/>
              </a:ext>
            </a:extLst>
          </p:cNvPr>
          <p:cNvSpPr/>
          <p:nvPr/>
        </p:nvSpPr>
        <p:spPr>
          <a:xfrm>
            <a:off x="3419150" y="329098"/>
            <a:ext cx="3302492"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3" action="ppaction://hlinksldjump"/>
            <a:extLst>
              <a:ext uri="{FF2B5EF4-FFF2-40B4-BE49-F238E27FC236}">
                <a16:creationId xmlns:a16="http://schemas.microsoft.com/office/drawing/2014/main" id="{7A229339-A38C-4299-ACF0-68E0C0010C10}"/>
              </a:ext>
            </a:extLst>
          </p:cNvPr>
          <p:cNvSpPr/>
          <p:nvPr/>
        </p:nvSpPr>
        <p:spPr>
          <a:xfrm>
            <a:off x="8391524" y="329098"/>
            <a:ext cx="895351"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7" action="ppaction://hlinksldjump"/>
            <a:extLst>
              <a:ext uri="{FF2B5EF4-FFF2-40B4-BE49-F238E27FC236}">
                <a16:creationId xmlns:a16="http://schemas.microsoft.com/office/drawing/2014/main" id="{924E5762-EA58-485A-9AAC-EBD4A355B52C}"/>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03267C21-CB0B-4270-AA9B-D5AFE26C0E9B}"/>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dictionary being sorted in welsh as the user has pressed the toggle at the top of the page.</a:t>
            </a:r>
          </a:p>
        </p:txBody>
      </p:sp>
      <p:sp>
        <p:nvSpPr>
          <p:cNvPr id="12" name="Undertittel 2">
            <a:extLst>
              <a:ext uri="{FF2B5EF4-FFF2-40B4-BE49-F238E27FC236}">
                <a16:creationId xmlns:a16="http://schemas.microsoft.com/office/drawing/2014/main" id="{B083E46B-9001-4EB7-89FB-8DAB812965D4}"/>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1.2</a:t>
            </a:r>
          </a:p>
        </p:txBody>
      </p:sp>
      <p:sp>
        <p:nvSpPr>
          <p:cNvPr id="13" name="Undertittel 2">
            <a:extLst>
              <a:ext uri="{FF2B5EF4-FFF2-40B4-BE49-F238E27FC236}">
                <a16:creationId xmlns:a16="http://schemas.microsoft.com/office/drawing/2014/main" id="{05E39888-A606-47E4-8878-99AAC0223BC6}"/>
              </a:ext>
            </a:extLst>
          </p:cNvPr>
          <p:cNvSpPr txBox="1">
            <a:spLocks/>
          </p:cNvSpPr>
          <p:nvPr/>
        </p:nvSpPr>
        <p:spPr>
          <a:xfrm>
            <a:off x="3317550" y="5122376"/>
            <a:ext cx="8738018" cy="160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search bar will show a preview of prefix searching.</a:t>
            </a:r>
          </a:p>
          <a:p>
            <a:r>
              <a:rPr lang="en-GB" sz="1200" dirty="0"/>
              <a:t>Clicking the English, Welsh toggle will change the sorting of the dictionary.</a:t>
            </a:r>
          </a:p>
          <a:p>
            <a:r>
              <a:rPr lang="en-GB" sz="1200" dirty="0"/>
              <a:t>Clicking the ‘Add Word’ button will display the popup window.</a:t>
            </a:r>
          </a:p>
        </p:txBody>
      </p:sp>
    </p:spTree>
    <p:extLst>
      <p:ext uri="{BB962C8B-B14F-4D97-AF65-F5344CB8AC3E}">
        <p14:creationId xmlns:p14="http://schemas.microsoft.com/office/powerpoint/2010/main" val="289217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F13EB2B-EAD0-42A2-98B2-0CD7DC836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7B59C640-E3DD-4652-B05E-31985A298B27}"/>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B0E51672-053D-4DA0-89EE-5092DFD7C688}"/>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B8419533-363B-45C5-870B-BF10E2050DE5}"/>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AF8C5F92-A977-4553-AFB5-8088541F527F}"/>
              </a:ext>
            </a:extLst>
          </p:cNvPr>
          <p:cNvSpPr/>
          <p:nvPr/>
        </p:nvSpPr>
        <p:spPr>
          <a:xfrm>
            <a:off x="3419150" y="329098"/>
            <a:ext cx="3302492"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49AD521E-7ABD-4BEC-A638-6FA01C1DF279}"/>
              </a:ext>
            </a:extLst>
          </p:cNvPr>
          <p:cNvSpPr/>
          <p:nvPr/>
        </p:nvSpPr>
        <p:spPr>
          <a:xfrm>
            <a:off x="8391524" y="329098"/>
            <a:ext cx="895351"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18965DB3-F756-4AEA-B264-BEFF8A4CE543}"/>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52D81B50-B671-4FFE-874E-99FE85562B3E}"/>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‘add word’ popup which appears after pressing the corresponding button.</a:t>
            </a:r>
          </a:p>
          <a:p>
            <a:pPr marL="0" indent="0">
              <a:buNone/>
            </a:pPr>
            <a:r>
              <a:rPr lang="en-GB" sz="1200" dirty="0"/>
              <a:t>On this new window there are 2 textboxes which allow the user to input  the English and Welsh versions of the word they wish to add.</a:t>
            </a:r>
          </a:p>
          <a:p>
            <a:pPr marL="0" indent="0">
              <a:buNone/>
            </a:pPr>
            <a:r>
              <a:rPr lang="en-GB" sz="1200" dirty="0"/>
              <a:t>The type of the word will be selected using a combo box with pre-set types.</a:t>
            </a:r>
          </a:p>
          <a:p>
            <a:pPr marL="0" indent="0">
              <a:buNone/>
            </a:pPr>
            <a:r>
              <a:rPr lang="en-GB" sz="1200" dirty="0"/>
              <a:t>The ‘add word’ button will take the values within all the fields and create / add a new word into the dictionary.</a:t>
            </a:r>
          </a:p>
        </p:txBody>
      </p:sp>
      <p:sp>
        <p:nvSpPr>
          <p:cNvPr id="12" name="Undertittel 2">
            <a:extLst>
              <a:ext uri="{FF2B5EF4-FFF2-40B4-BE49-F238E27FC236}">
                <a16:creationId xmlns:a16="http://schemas.microsoft.com/office/drawing/2014/main" id="{EA9CBD22-E5A8-499F-AA0D-E1D8EF9108F6}"/>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1.3</a:t>
            </a:r>
          </a:p>
        </p:txBody>
      </p:sp>
      <p:sp>
        <p:nvSpPr>
          <p:cNvPr id="13" name="Undertittel 2">
            <a:extLst>
              <a:ext uri="{FF2B5EF4-FFF2-40B4-BE49-F238E27FC236}">
                <a16:creationId xmlns:a16="http://schemas.microsoft.com/office/drawing/2014/main" id="{1A8C66FA-D7F0-4CEC-8616-AE7DFB89F42E}"/>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search bar will show a preview of prefix searching.</a:t>
            </a:r>
          </a:p>
          <a:p>
            <a:r>
              <a:rPr lang="en-GB" sz="1200" dirty="0"/>
              <a:t>Clicking the English, Welsh toggle will change the sorting of the dictionary.</a:t>
            </a:r>
          </a:p>
          <a:p>
            <a:r>
              <a:rPr lang="en-GB" sz="1200" dirty="0"/>
              <a:t>Clicking the ‘Add Word’ button will display the popup window.</a:t>
            </a:r>
          </a:p>
          <a:p>
            <a:r>
              <a:rPr lang="en-GB" sz="1200" dirty="0"/>
              <a:t>The popup has no interactions.</a:t>
            </a:r>
          </a:p>
        </p:txBody>
      </p:sp>
    </p:spTree>
    <p:extLst>
      <p:ext uri="{BB962C8B-B14F-4D97-AF65-F5344CB8AC3E}">
        <p14:creationId xmlns:p14="http://schemas.microsoft.com/office/powerpoint/2010/main" val="48524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86FA867-CC8F-4179-B12D-9C406649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D6CF6B94-2FDF-46F0-B8FE-420B06228E6D}"/>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4F8BB409-8F88-4A00-8DB5-B8C029C85C72}"/>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BE1836D4-85CA-41AC-8F16-7F4ABEE9AC82}"/>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B9A31863-E4F7-4850-9A27-ADA9D7BCF562}"/>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7" action="ppaction://hlinksldjump"/>
            <a:extLst>
              <a:ext uri="{FF2B5EF4-FFF2-40B4-BE49-F238E27FC236}">
                <a16:creationId xmlns:a16="http://schemas.microsoft.com/office/drawing/2014/main" id="{6AF9EB19-265C-460D-A53A-D0CD2840FC5A}"/>
              </a:ext>
            </a:extLst>
          </p:cNvPr>
          <p:cNvSpPr/>
          <p:nvPr/>
        </p:nvSpPr>
        <p:spPr>
          <a:xfrm>
            <a:off x="6572249" y="2438400"/>
            <a:ext cx="2886075" cy="1171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8" action="ppaction://hlinksldjump"/>
            <a:extLst>
              <a:ext uri="{FF2B5EF4-FFF2-40B4-BE49-F238E27FC236}">
                <a16:creationId xmlns:a16="http://schemas.microsoft.com/office/drawing/2014/main" id="{CE7B4570-2CD4-40C4-83EF-7386FB0B1F4F}"/>
              </a:ext>
            </a:extLst>
          </p:cNvPr>
          <p:cNvSpPr/>
          <p:nvPr/>
        </p:nvSpPr>
        <p:spPr>
          <a:xfrm>
            <a:off x="7324085" y="3733800"/>
            <a:ext cx="1381765"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F879A916-3784-4412-B027-60FB7E781FF9}"/>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‘flashcard’ popup which appears after pressing the corresponding button.</a:t>
            </a:r>
          </a:p>
          <a:p>
            <a:pPr marL="0" indent="0">
              <a:buNone/>
            </a:pPr>
            <a:r>
              <a:rPr lang="en-GB" sz="1200" dirty="0"/>
              <a:t>On this new window there is a panel containing the word which was selected from the practice list. Below this panel is a ‘click to reveal’ button, pressing this will display the welsh version of the word.</a:t>
            </a:r>
          </a:p>
          <a:p>
            <a:pPr marL="0" indent="0">
              <a:buNone/>
            </a:pPr>
            <a:r>
              <a:rPr lang="en-GB" sz="1200" dirty="0"/>
              <a:t>The ‘New card’ button will display a new flashcard by randomly choosing another word from the practice list.</a:t>
            </a:r>
          </a:p>
        </p:txBody>
      </p:sp>
      <p:sp>
        <p:nvSpPr>
          <p:cNvPr id="12" name="Undertittel 2">
            <a:extLst>
              <a:ext uri="{FF2B5EF4-FFF2-40B4-BE49-F238E27FC236}">
                <a16:creationId xmlns:a16="http://schemas.microsoft.com/office/drawing/2014/main" id="{05DD7654-CE9B-439F-8FDE-3A1B025AF632}"/>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2.1</a:t>
            </a:r>
          </a:p>
        </p:txBody>
      </p:sp>
      <p:sp>
        <p:nvSpPr>
          <p:cNvPr id="13" name="Undertittel 2">
            <a:extLst>
              <a:ext uri="{FF2B5EF4-FFF2-40B4-BE49-F238E27FC236}">
                <a16:creationId xmlns:a16="http://schemas.microsoft.com/office/drawing/2014/main" id="{C1F84E11-37EE-4791-ACD1-85B215D5BAD9}"/>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‘Flashcard’ button will display the popup window.</a:t>
            </a:r>
          </a:p>
          <a:p>
            <a:r>
              <a:rPr lang="en-GB" sz="1200" dirty="0"/>
              <a:t>Clicking ‘Click to reveal’ will display the welsh version of the word.</a:t>
            </a:r>
          </a:p>
          <a:p>
            <a:r>
              <a:rPr lang="en-GB" sz="1200" dirty="0"/>
              <a:t>Clicking ‘New Card’ will show a new card.</a:t>
            </a:r>
          </a:p>
        </p:txBody>
      </p:sp>
    </p:spTree>
    <p:extLst>
      <p:ext uri="{BB962C8B-B14F-4D97-AF65-F5344CB8AC3E}">
        <p14:creationId xmlns:p14="http://schemas.microsoft.com/office/powerpoint/2010/main" val="213980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A6BA9B2-2FBD-4D92-B511-CB709DA0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550" y="0"/>
            <a:ext cx="8874450" cy="4991878"/>
          </a:xfrm>
          <a:prstGeom prst="rect">
            <a:avLst/>
          </a:prstGeom>
        </p:spPr>
      </p:pic>
      <p:sp>
        <p:nvSpPr>
          <p:cNvPr id="5" name="Rectangle 4">
            <a:hlinkClick r:id="rId3" action="ppaction://hlinksldjump"/>
            <a:extLst>
              <a:ext uri="{FF2B5EF4-FFF2-40B4-BE49-F238E27FC236}">
                <a16:creationId xmlns:a16="http://schemas.microsoft.com/office/drawing/2014/main" id="{6E5B8401-7DDC-4F9D-92C2-F1E9C0914D5F}"/>
              </a:ext>
            </a:extLst>
          </p:cNvPr>
          <p:cNvSpPr/>
          <p:nvPr/>
        </p:nvSpPr>
        <p:spPr>
          <a:xfrm>
            <a:off x="3419150" y="130499"/>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hlinkClick r:id="rId4" action="ppaction://hlinksldjump"/>
            <a:extLst>
              <a:ext uri="{FF2B5EF4-FFF2-40B4-BE49-F238E27FC236}">
                <a16:creationId xmlns:a16="http://schemas.microsoft.com/office/drawing/2014/main" id="{E68C2E34-49F3-4724-B610-92A4EE309F8E}"/>
              </a:ext>
            </a:extLst>
          </p:cNvPr>
          <p:cNvSpPr/>
          <p:nvPr/>
        </p:nvSpPr>
        <p:spPr>
          <a:xfrm>
            <a:off x="5367332"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hlinkClick r:id="rId5" action="ppaction://hlinksldjump"/>
            <a:extLst>
              <a:ext uri="{FF2B5EF4-FFF2-40B4-BE49-F238E27FC236}">
                <a16:creationId xmlns:a16="http://schemas.microsoft.com/office/drawing/2014/main" id="{88CCDD62-23A7-4FD5-B4D0-E5B97E521087}"/>
              </a:ext>
            </a:extLst>
          </p:cNvPr>
          <p:cNvSpPr/>
          <p:nvPr/>
        </p:nvSpPr>
        <p:spPr>
          <a:xfrm>
            <a:off x="7277728" y="130498"/>
            <a:ext cx="1737050" cy="13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hlinkClick r:id="rId6" action="ppaction://hlinksldjump"/>
            <a:extLst>
              <a:ext uri="{FF2B5EF4-FFF2-40B4-BE49-F238E27FC236}">
                <a16:creationId xmlns:a16="http://schemas.microsoft.com/office/drawing/2014/main" id="{C7366E4E-CFA6-4A34-BA17-6C9FA41108D9}"/>
              </a:ext>
            </a:extLst>
          </p:cNvPr>
          <p:cNvSpPr/>
          <p:nvPr/>
        </p:nvSpPr>
        <p:spPr>
          <a:xfrm>
            <a:off x="10668001" y="329098"/>
            <a:ext cx="1409700" cy="264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hlinkClick r:id="rId7" action="ppaction://hlinksldjump"/>
            <a:extLst>
              <a:ext uri="{FF2B5EF4-FFF2-40B4-BE49-F238E27FC236}">
                <a16:creationId xmlns:a16="http://schemas.microsoft.com/office/drawing/2014/main" id="{383637A5-16FE-4DBC-83E4-E3B26DFE4A9C}"/>
              </a:ext>
            </a:extLst>
          </p:cNvPr>
          <p:cNvSpPr/>
          <p:nvPr/>
        </p:nvSpPr>
        <p:spPr>
          <a:xfrm>
            <a:off x="7324085" y="3733800"/>
            <a:ext cx="1381765"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ndertittel 2">
            <a:extLst>
              <a:ext uri="{FF2B5EF4-FFF2-40B4-BE49-F238E27FC236}">
                <a16:creationId xmlns:a16="http://schemas.microsoft.com/office/drawing/2014/main" id="{F5231047-0387-4AA9-A642-77D1594042B8}"/>
              </a:ext>
            </a:extLst>
          </p:cNvPr>
          <p:cNvSpPr txBox="1">
            <a:spLocks/>
          </p:cNvSpPr>
          <p:nvPr/>
        </p:nvSpPr>
        <p:spPr>
          <a:xfrm>
            <a:off x="136432" y="461328"/>
            <a:ext cx="3022341" cy="486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shows the ‘flashcard’ popup after the ‘click to reveal’ button has been pressed.</a:t>
            </a:r>
          </a:p>
          <a:p>
            <a:pPr marL="0" indent="0">
              <a:buNone/>
            </a:pPr>
            <a:r>
              <a:rPr lang="en-GB" sz="1200" dirty="0"/>
              <a:t>In place of the ‘click to reveal’ button is now a panel displaying the welsh version of the word.</a:t>
            </a:r>
          </a:p>
          <a:p>
            <a:pPr marL="0" indent="0">
              <a:buNone/>
            </a:pPr>
            <a:r>
              <a:rPr lang="en-GB" sz="1200" dirty="0"/>
              <a:t>The ‘New card’ button will display a new flashcard by randomly choosing another word from the practice list.</a:t>
            </a:r>
          </a:p>
        </p:txBody>
      </p:sp>
      <p:sp>
        <p:nvSpPr>
          <p:cNvPr id="12" name="Undertittel 2">
            <a:extLst>
              <a:ext uri="{FF2B5EF4-FFF2-40B4-BE49-F238E27FC236}">
                <a16:creationId xmlns:a16="http://schemas.microsoft.com/office/drawing/2014/main" id="{B90BD121-2E0C-4CF8-98DF-C548CA4A2454}"/>
              </a:ext>
            </a:extLst>
          </p:cNvPr>
          <p:cNvSpPr txBox="1">
            <a:spLocks/>
          </p:cNvSpPr>
          <p:nvPr/>
        </p:nvSpPr>
        <p:spPr>
          <a:xfrm>
            <a:off x="136497" y="65249"/>
            <a:ext cx="3022341" cy="263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Ref 2.1.1</a:t>
            </a:r>
          </a:p>
        </p:txBody>
      </p:sp>
      <p:sp>
        <p:nvSpPr>
          <p:cNvPr id="13" name="Undertittel 2">
            <a:extLst>
              <a:ext uri="{FF2B5EF4-FFF2-40B4-BE49-F238E27FC236}">
                <a16:creationId xmlns:a16="http://schemas.microsoft.com/office/drawing/2014/main" id="{EF6615C1-7B4E-4172-ABCC-399F795CCFB7}"/>
              </a:ext>
            </a:extLst>
          </p:cNvPr>
          <p:cNvSpPr txBox="1">
            <a:spLocks/>
          </p:cNvSpPr>
          <p:nvPr/>
        </p:nvSpPr>
        <p:spPr>
          <a:xfrm>
            <a:off x="3317550" y="5122376"/>
            <a:ext cx="8738018" cy="182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t>This page is fully interactive using hyperlinks:</a:t>
            </a:r>
          </a:p>
          <a:p>
            <a:r>
              <a:rPr lang="en-GB" sz="1200" dirty="0"/>
              <a:t>Clicking the tabs at the top will change the current page to the one selected.</a:t>
            </a:r>
          </a:p>
          <a:p>
            <a:r>
              <a:rPr lang="en-GB" sz="1200" dirty="0"/>
              <a:t>Clicking the ‘Flashcard’ button will display the popup window.</a:t>
            </a:r>
          </a:p>
          <a:p>
            <a:r>
              <a:rPr lang="en-GB" sz="1200" dirty="0"/>
              <a:t>Clicking ‘New Card’ will show a new card.</a:t>
            </a:r>
          </a:p>
        </p:txBody>
      </p:sp>
    </p:spTree>
    <p:extLst>
      <p:ext uri="{BB962C8B-B14F-4D97-AF65-F5344CB8AC3E}">
        <p14:creationId xmlns:p14="http://schemas.microsoft.com/office/powerpoint/2010/main" val="1094563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3730</Words>
  <Application>Microsoft Office PowerPoint</Application>
  <PresentationFormat>Widescreen</PresentationFormat>
  <Paragraphs>251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Software Engineering Group Project User Interface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Group Project User Interface Specification</dc:title>
  <dc:creator>Shane Waters</dc:creator>
  <cp:lastModifiedBy>Shane Waters</cp:lastModifiedBy>
  <cp:revision>157</cp:revision>
  <dcterms:created xsi:type="dcterms:W3CDTF">2020-02-25T20:05:45Z</dcterms:created>
  <dcterms:modified xsi:type="dcterms:W3CDTF">2020-03-11T14:44:32Z</dcterms:modified>
</cp:coreProperties>
</file>