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p:scale>
          <a:sx n="47" d="100"/>
          <a:sy n="47" d="100"/>
        </p:scale>
        <p:origin x="1506" y="13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40AEB-A73F-40E7-902C-A3FEA288DD49}"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60B10C9C-6E43-4AE3-8C88-478724633F87}">
      <dgm:prSet/>
      <dgm:spPr/>
      <dgm:t>
        <a:bodyPr/>
        <a:lstStyle/>
        <a:p>
          <a:r>
            <a:rPr lang="en-US"/>
            <a:t>We next examined if a correlation exists between IBU and ABV. This way we could understand if our bitterness derived from hops would influence the ABV.</a:t>
          </a:r>
        </a:p>
      </dgm:t>
    </dgm:pt>
    <dgm:pt modelId="{CD841A03-014A-4DC9-9D1E-03A59FEDB3CD}" type="parTrans" cxnId="{FC33DB5B-57CB-4D01-B172-64DD98A3B39C}">
      <dgm:prSet/>
      <dgm:spPr/>
      <dgm:t>
        <a:bodyPr/>
        <a:lstStyle/>
        <a:p>
          <a:endParaRPr lang="en-US"/>
        </a:p>
      </dgm:t>
    </dgm:pt>
    <dgm:pt modelId="{1FA847DC-C8BB-449D-8A42-417A5100259B}" type="sibTrans" cxnId="{FC33DB5B-57CB-4D01-B172-64DD98A3B39C}">
      <dgm:prSet/>
      <dgm:spPr/>
      <dgm:t>
        <a:bodyPr/>
        <a:lstStyle/>
        <a:p>
          <a:endParaRPr lang="en-US"/>
        </a:p>
      </dgm:t>
    </dgm:pt>
    <dgm:pt modelId="{7ED3E807-0AD9-4478-B835-9E00274D68F2}">
      <dgm:prSet/>
      <dgm:spPr/>
      <dgm:t>
        <a:bodyPr/>
        <a:lstStyle/>
        <a:p>
          <a:r>
            <a:rPr lang="en-US"/>
            <a:t>After computing the covariances of IBU and ABV, we observed a 67% relationship between the two variables. Allowing us to conclude that there is statistical significance to believe that a higher level of hops (or bittering agent) will also yield us a generally higher ABV.</a:t>
          </a:r>
        </a:p>
      </dgm:t>
    </dgm:pt>
    <dgm:pt modelId="{0D4C8380-2E65-43A3-B21D-6BD7391FDC8E}" type="parTrans" cxnId="{1AC872A1-D79D-4652-BB67-010E11E0B423}">
      <dgm:prSet/>
      <dgm:spPr/>
      <dgm:t>
        <a:bodyPr/>
        <a:lstStyle/>
        <a:p>
          <a:endParaRPr lang="en-US"/>
        </a:p>
      </dgm:t>
    </dgm:pt>
    <dgm:pt modelId="{12881D77-FD6E-417C-8419-CAAC53A38CCD}" type="sibTrans" cxnId="{1AC872A1-D79D-4652-BB67-010E11E0B423}">
      <dgm:prSet/>
      <dgm:spPr/>
      <dgm:t>
        <a:bodyPr/>
        <a:lstStyle/>
        <a:p>
          <a:endParaRPr lang="en-US"/>
        </a:p>
      </dgm:t>
    </dgm:pt>
    <dgm:pt modelId="{16B9BDF5-7CF1-429F-8F4A-C682BBA55902}" type="pres">
      <dgm:prSet presAssocID="{A3040AEB-A73F-40E7-902C-A3FEA288DD49}" presName="Name0" presStyleCnt="0">
        <dgm:presLayoutVars>
          <dgm:dir/>
          <dgm:resizeHandles val="exact"/>
        </dgm:presLayoutVars>
      </dgm:prSet>
      <dgm:spPr/>
    </dgm:pt>
    <dgm:pt modelId="{299364C7-EEDE-4CB6-A795-12D34D0E5197}" type="pres">
      <dgm:prSet presAssocID="{60B10C9C-6E43-4AE3-8C88-478724633F87}" presName="node" presStyleLbl="node1" presStyleIdx="0" presStyleCnt="2">
        <dgm:presLayoutVars>
          <dgm:bulletEnabled val="1"/>
        </dgm:presLayoutVars>
      </dgm:prSet>
      <dgm:spPr/>
    </dgm:pt>
    <dgm:pt modelId="{0A559E4A-D943-4428-AB74-A954D93F71F8}" type="pres">
      <dgm:prSet presAssocID="{1FA847DC-C8BB-449D-8A42-417A5100259B}" presName="sibTrans" presStyleLbl="sibTrans2D1" presStyleIdx="0" presStyleCnt="1"/>
      <dgm:spPr/>
    </dgm:pt>
    <dgm:pt modelId="{537F9BE2-2669-42E5-BE33-4CAF9E0DE3D4}" type="pres">
      <dgm:prSet presAssocID="{1FA847DC-C8BB-449D-8A42-417A5100259B}" presName="connectorText" presStyleLbl="sibTrans2D1" presStyleIdx="0" presStyleCnt="1"/>
      <dgm:spPr/>
    </dgm:pt>
    <dgm:pt modelId="{96A6957C-9BAE-48FB-995D-DDD390EC5C82}" type="pres">
      <dgm:prSet presAssocID="{7ED3E807-0AD9-4478-B835-9E00274D68F2}" presName="node" presStyleLbl="node1" presStyleIdx="1" presStyleCnt="2">
        <dgm:presLayoutVars>
          <dgm:bulletEnabled val="1"/>
        </dgm:presLayoutVars>
      </dgm:prSet>
      <dgm:spPr/>
    </dgm:pt>
  </dgm:ptLst>
  <dgm:cxnLst>
    <dgm:cxn modelId="{10AB0917-D69D-43FB-A740-B6EBD5501CDD}" type="presOf" srcId="{A3040AEB-A73F-40E7-902C-A3FEA288DD49}" destId="{16B9BDF5-7CF1-429F-8F4A-C682BBA55902}" srcOrd="0" destOrd="0" presId="urn:microsoft.com/office/officeart/2005/8/layout/process1"/>
    <dgm:cxn modelId="{F6638418-F34A-450D-98A7-74388447AABE}" type="presOf" srcId="{60B10C9C-6E43-4AE3-8C88-478724633F87}" destId="{299364C7-EEDE-4CB6-A795-12D34D0E5197}" srcOrd="0" destOrd="0" presId="urn:microsoft.com/office/officeart/2005/8/layout/process1"/>
    <dgm:cxn modelId="{FC33DB5B-57CB-4D01-B172-64DD98A3B39C}" srcId="{A3040AEB-A73F-40E7-902C-A3FEA288DD49}" destId="{60B10C9C-6E43-4AE3-8C88-478724633F87}" srcOrd="0" destOrd="0" parTransId="{CD841A03-014A-4DC9-9D1E-03A59FEDB3CD}" sibTransId="{1FA847DC-C8BB-449D-8A42-417A5100259B}"/>
    <dgm:cxn modelId="{2E39F087-944A-456F-A7E0-1A16956A1ACD}" type="presOf" srcId="{1FA847DC-C8BB-449D-8A42-417A5100259B}" destId="{537F9BE2-2669-42E5-BE33-4CAF9E0DE3D4}" srcOrd="1" destOrd="0" presId="urn:microsoft.com/office/officeart/2005/8/layout/process1"/>
    <dgm:cxn modelId="{1AC872A1-D79D-4652-BB67-010E11E0B423}" srcId="{A3040AEB-A73F-40E7-902C-A3FEA288DD49}" destId="{7ED3E807-0AD9-4478-B835-9E00274D68F2}" srcOrd="1" destOrd="0" parTransId="{0D4C8380-2E65-43A3-B21D-6BD7391FDC8E}" sibTransId="{12881D77-FD6E-417C-8419-CAAC53A38CCD}"/>
    <dgm:cxn modelId="{78F09CDC-1362-4FB3-AC52-59658EACD4B7}" type="presOf" srcId="{1FA847DC-C8BB-449D-8A42-417A5100259B}" destId="{0A559E4A-D943-4428-AB74-A954D93F71F8}" srcOrd="0" destOrd="0" presId="urn:microsoft.com/office/officeart/2005/8/layout/process1"/>
    <dgm:cxn modelId="{D43713E3-092C-41FE-BC8D-08ED5F87C7D3}" type="presOf" srcId="{7ED3E807-0AD9-4478-B835-9E00274D68F2}" destId="{96A6957C-9BAE-48FB-995D-DDD390EC5C82}" srcOrd="0" destOrd="0" presId="urn:microsoft.com/office/officeart/2005/8/layout/process1"/>
    <dgm:cxn modelId="{7D50B9C4-BAE0-4B05-8B46-182B12B0C57F}" type="presParOf" srcId="{16B9BDF5-7CF1-429F-8F4A-C682BBA55902}" destId="{299364C7-EEDE-4CB6-A795-12D34D0E5197}" srcOrd="0" destOrd="0" presId="urn:microsoft.com/office/officeart/2005/8/layout/process1"/>
    <dgm:cxn modelId="{44282C81-5B29-4A9D-9958-E08B9C704B34}" type="presParOf" srcId="{16B9BDF5-7CF1-429F-8F4A-C682BBA55902}" destId="{0A559E4A-D943-4428-AB74-A954D93F71F8}" srcOrd="1" destOrd="0" presId="urn:microsoft.com/office/officeart/2005/8/layout/process1"/>
    <dgm:cxn modelId="{F5A8FD04-6EE9-4E22-8780-3F21579E0DA4}" type="presParOf" srcId="{0A559E4A-D943-4428-AB74-A954D93F71F8}" destId="{537F9BE2-2669-42E5-BE33-4CAF9E0DE3D4}" srcOrd="0" destOrd="0" presId="urn:microsoft.com/office/officeart/2005/8/layout/process1"/>
    <dgm:cxn modelId="{30EC10A9-B608-4A54-8407-9D943E5A21FB}" type="presParOf" srcId="{16B9BDF5-7CF1-429F-8F4A-C682BBA55902}" destId="{96A6957C-9BAE-48FB-995D-DDD390EC5C82}"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6676F9-43C9-4283-ADFF-B84A1802BB71}" type="doc">
      <dgm:prSet loTypeId="urn:microsoft.com/office/officeart/2016/7/layout/HorizontalActionList" loCatId="List" qsTypeId="urn:microsoft.com/office/officeart/2005/8/quickstyle/simple1" qsCatId="simple" csTypeId="urn:microsoft.com/office/officeart/2005/8/colors/colorful1" csCatId="colorful"/>
      <dgm:spPr/>
      <dgm:t>
        <a:bodyPr/>
        <a:lstStyle/>
        <a:p>
          <a:endParaRPr lang="en-US"/>
        </a:p>
      </dgm:t>
    </dgm:pt>
    <dgm:pt modelId="{A772BE49-0A0A-4D52-8D2D-FE76BEE18D38}">
      <dgm:prSet/>
      <dgm:spPr/>
      <dgm:t>
        <a:bodyPr/>
        <a:lstStyle/>
        <a:p>
          <a:r>
            <a:rPr lang="en-US"/>
            <a:t>Arkansas</a:t>
          </a:r>
        </a:p>
      </dgm:t>
    </dgm:pt>
    <dgm:pt modelId="{14C60D91-1A29-4A79-B8F7-CD2D9E2B5F33}" type="parTrans" cxnId="{4A741F50-CA58-4DBB-A5D4-8CC30B5A4A5E}">
      <dgm:prSet/>
      <dgm:spPr/>
      <dgm:t>
        <a:bodyPr/>
        <a:lstStyle/>
        <a:p>
          <a:endParaRPr lang="en-US"/>
        </a:p>
      </dgm:t>
    </dgm:pt>
    <dgm:pt modelId="{0895AE0A-835B-4758-8D27-0C3699328AA9}" type="sibTrans" cxnId="{4A741F50-CA58-4DBB-A5D4-8CC30B5A4A5E}">
      <dgm:prSet/>
      <dgm:spPr/>
      <dgm:t>
        <a:bodyPr/>
        <a:lstStyle/>
        <a:p>
          <a:endParaRPr lang="en-US"/>
        </a:p>
      </dgm:t>
    </dgm:pt>
    <dgm:pt modelId="{5AC3E4AB-A3FC-4BE4-AE39-CA9B8CC2FEF1}">
      <dgm:prSet/>
      <dgm:spPr/>
      <dgm:t>
        <a:bodyPr/>
        <a:lstStyle/>
        <a:p>
          <a:r>
            <a:rPr lang="en-US"/>
            <a:t>1 Brewery producing an American Pale Ale (ABV 0.04, IBU 39)</a:t>
          </a:r>
        </a:p>
      </dgm:t>
    </dgm:pt>
    <dgm:pt modelId="{A1042AB7-8A83-4E9D-9147-BEB7CB0DFBFC}" type="parTrans" cxnId="{90744D2A-0EA9-4BDE-9C53-534010976A1A}">
      <dgm:prSet/>
      <dgm:spPr/>
      <dgm:t>
        <a:bodyPr/>
        <a:lstStyle/>
        <a:p>
          <a:endParaRPr lang="en-US"/>
        </a:p>
      </dgm:t>
    </dgm:pt>
    <dgm:pt modelId="{BC5CAB9A-EC9C-4CC0-AFDA-59A77448E565}" type="sibTrans" cxnId="{90744D2A-0EA9-4BDE-9C53-534010976A1A}">
      <dgm:prSet/>
      <dgm:spPr/>
      <dgm:t>
        <a:bodyPr/>
        <a:lstStyle/>
        <a:p>
          <a:endParaRPr lang="en-US"/>
        </a:p>
      </dgm:t>
    </dgm:pt>
    <dgm:pt modelId="{2935114F-386E-4EFA-AEBF-27273760E24D}">
      <dgm:prSet/>
      <dgm:spPr/>
      <dgm:t>
        <a:bodyPr/>
        <a:lstStyle/>
        <a:p>
          <a:r>
            <a:rPr lang="en-US"/>
            <a:t>Louisiana</a:t>
          </a:r>
        </a:p>
      </dgm:t>
    </dgm:pt>
    <dgm:pt modelId="{C2707918-5CFC-431C-B256-56ACD3EFDF69}" type="parTrans" cxnId="{062A5D56-0EE5-41AE-912B-FD3D0E1705E6}">
      <dgm:prSet/>
      <dgm:spPr/>
      <dgm:t>
        <a:bodyPr/>
        <a:lstStyle/>
        <a:p>
          <a:endParaRPr lang="en-US"/>
        </a:p>
      </dgm:t>
    </dgm:pt>
    <dgm:pt modelId="{EE6B3E63-FABD-4838-A8E4-B4D713436A44}" type="sibTrans" cxnId="{062A5D56-0EE5-41AE-912B-FD3D0E1705E6}">
      <dgm:prSet/>
      <dgm:spPr/>
      <dgm:t>
        <a:bodyPr/>
        <a:lstStyle/>
        <a:p>
          <a:endParaRPr lang="en-US"/>
        </a:p>
      </dgm:t>
    </dgm:pt>
    <dgm:pt modelId="{EF34F747-ECAD-49B7-A03C-5EC47BFF921A}">
      <dgm:prSet/>
      <dgm:spPr/>
      <dgm:t>
        <a:bodyPr/>
        <a:lstStyle/>
        <a:p>
          <a:r>
            <a:rPr lang="en-US"/>
            <a:t>3 Breweries, 10 beers, mostly consisting of Pale Ales (Mean ABU 0.054, Mean IBU 33) </a:t>
          </a:r>
        </a:p>
      </dgm:t>
    </dgm:pt>
    <dgm:pt modelId="{8D331FCC-5A69-461C-95ED-87199D1C4BAF}" type="parTrans" cxnId="{2D2D2D98-AEFE-43C8-BED0-19380538D023}">
      <dgm:prSet/>
      <dgm:spPr/>
      <dgm:t>
        <a:bodyPr/>
        <a:lstStyle/>
        <a:p>
          <a:endParaRPr lang="en-US"/>
        </a:p>
      </dgm:t>
    </dgm:pt>
    <dgm:pt modelId="{5C423FD5-F8CE-431F-9DDC-EBBCC9920D8C}" type="sibTrans" cxnId="{2D2D2D98-AEFE-43C8-BED0-19380538D023}">
      <dgm:prSet/>
      <dgm:spPr/>
      <dgm:t>
        <a:bodyPr/>
        <a:lstStyle/>
        <a:p>
          <a:endParaRPr lang="en-US"/>
        </a:p>
      </dgm:t>
    </dgm:pt>
    <dgm:pt modelId="{AFAD1733-F550-4C89-9E59-6FAD53B82E67}">
      <dgm:prSet/>
      <dgm:spPr/>
      <dgm:t>
        <a:bodyPr/>
        <a:lstStyle/>
        <a:p>
          <a:r>
            <a:rPr lang="en-US"/>
            <a:t>Oklahoma</a:t>
          </a:r>
        </a:p>
      </dgm:t>
    </dgm:pt>
    <dgm:pt modelId="{92831684-1D76-4DA8-AE11-04693CB736DE}" type="parTrans" cxnId="{DC4B6BA0-3BC9-41DB-92B4-D9D0F95F36CC}">
      <dgm:prSet/>
      <dgm:spPr/>
      <dgm:t>
        <a:bodyPr/>
        <a:lstStyle/>
        <a:p>
          <a:endParaRPr lang="en-US"/>
        </a:p>
      </dgm:t>
    </dgm:pt>
    <dgm:pt modelId="{B6F4BFB1-E755-4A6B-AF77-DC5DBFEA323E}" type="sibTrans" cxnId="{DC4B6BA0-3BC9-41DB-92B4-D9D0F95F36CC}">
      <dgm:prSet/>
      <dgm:spPr/>
      <dgm:t>
        <a:bodyPr/>
        <a:lstStyle/>
        <a:p>
          <a:endParaRPr lang="en-US"/>
        </a:p>
      </dgm:t>
    </dgm:pt>
    <dgm:pt modelId="{6461324E-9AF8-4B13-ABDA-D2EE4D7764B9}">
      <dgm:prSet/>
      <dgm:spPr/>
      <dgm:t>
        <a:bodyPr/>
        <a:lstStyle/>
        <a:p>
          <a:r>
            <a:rPr lang="en-US"/>
            <a:t>1 Brewery producing an American IPA (ABV 0.068, IBU 100)</a:t>
          </a:r>
        </a:p>
      </dgm:t>
    </dgm:pt>
    <dgm:pt modelId="{F2E1CC6B-4FEF-44F3-9FDC-23DCF72E23E9}" type="parTrans" cxnId="{1D235DC0-4881-4FA7-B8DE-B8BDB7AD61D7}">
      <dgm:prSet/>
      <dgm:spPr/>
      <dgm:t>
        <a:bodyPr/>
        <a:lstStyle/>
        <a:p>
          <a:endParaRPr lang="en-US"/>
        </a:p>
      </dgm:t>
    </dgm:pt>
    <dgm:pt modelId="{101DCE60-8CE4-4AA5-AB46-296C900F41EF}" type="sibTrans" cxnId="{1D235DC0-4881-4FA7-B8DE-B8BDB7AD61D7}">
      <dgm:prSet/>
      <dgm:spPr/>
      <dgm:t>
        <a:bodyPr/>
        <a:lstStyle/>
        <a:p>
          <a:endParaRPr lang="en-US"/>
        </a:p>
      </dgm:t>
    </dgm:pt>
    <dgm:pt modelId="{9DC7039A-B828-4F42-9D4D-BD4586684E73}" type="pres">
      <dgm:prSet presAssocID="{436676F9-43C9-4283-ADFF-B84A1802BB71}" presName="Name0" presStyleCnt="0">
        <dgm:presLayoutVars>
          <dgm:dir/>
          <dgm:animLvl val="lvl"/>
          <dgm:resizeHandles val="exact"/>
        </dgm:presLayoutVars>
      </dgm:prSet>
      <dgm:spPr/>
    </dgm:pt>
    <dgm:pt modelId="{6825FC56-30B6-4EDB-A92D-FF05FAF8F6EE}" type="pres">
      <dgm:prSet presAssocID="{A772BE49-0A0A-4D52-8D2D-FE76BEE18D38}" presName="composite" presStyleCnt="0"/>
      <dgm:spPr/>
    </dgm:pt>
    <dgm:pt modelId="{ABA4E268-312C-4C85-A792-616E43F5DF76}" type="pres">
      <dgm:prSet presAssocID="{A772BE49-0A0A-4D52-8D2D-FE76BEE18D38}" presName="parTx" presStyleLbl="alignNode1" presStyleIdx="0" presStyleCnt="3">
        <dgm:presLayoutVars>
          <dgm:chMax val="0"/>
          <dgm:chPref val="0"/>
        </dgm:presLayoutVars>
      </dgm:prSet>
      <dgm:spPr/>
    </dgm:pt>
    <dgm:pt modelId="{3B9C2C78-5DDA-4E92-ABB8-8D317B682E9D}" type="pres">
      <dgm:prSet presAssocID="{A772BE49-0A0A-4D52-8D2D-FE76BEE18D38}" presName="desTx" presStyleLbl="alignAccFollowNode1" presStyleIdx="0" presStyleCnt="3">
        <dgm:presLayoutVars/>
      </dgm:prSet>
      <dgm:spPr/>
    </dgm:pt>
    <dgm:pt modelId="{20B74D0F-129D-475B-BB57-971A03345255}" type="pres">
      <dgm:prSet presAssocID="{0895AE0A-835B-4758-8D27-0C3699328AA9}" presName="space" presStyleCnt="0"/>
      <dgm:spPr/>
    </dgm:pt>
    <dgm:pt modelId="{A6104EB4-4FF9-4066-B87F-5979C2FF5032}" type="pres">
      <dgm:prSet presAssocID="{2935114F-386E-4EFA-AEBF-27273760E24D}" presName="composite" presStyleCnt="0"/>
      <dgm:spPr/>
    </dgm:pt>
    <dgm:pt modelId="{F0488432-CADF-4CB2-8C6A-74156303CF00}" type="pres">
      <dgm:prSet presAssocID="{2935114F-386E-4EFA-AEBF-27273760E24D}" presName="parTx" presStyleLbl="alignNode1" presStyleIdx="1" presStyleCnt="3">
        <dgm:presLayoutVars>
          <dgm:chMax val="0"/>
          <dgm:chPref val="0"/>
        </dgm:presLayoutVars>
      </dgm:prSet>
      <dgm:spPr/>
    </dgm:pt>
    <dgm:pt modelId="{E3EAD6BE-5C81-4255-B02F-052B09C84733}" type="pres">
      <dgm:prSet presAssocID="{2935114F-386E-4EFA-AEBF-27273760E24D}" presName="desTx" presStyleLbl="alignAccFollowNode1" presStyleIdx="1" presStyleCnt="3">
        <dgm:presLayoutVars/>
      </dgm:prSet>
      <dgm:spPr/>
    </dgm:pt>
    <dgm:pt modelId="{C2D06519-7D5C-4FB7-8E9B-CF22C48AB46C}" type="pres">
      <dgm:prSet presAssocID="{EE6B3E63-FABD-4838-A8E4-B4D713436A44}" presName="space" presStyleCnt="0"/>
      <dgm:spPr/>
    </dgm:pt>
    <dgm:pt modelId="{DE928485-52F2-4130-ACC9-34FF17765768}" type="pres">
      <dgm:prSet presAssocID="{AFAD1733-F550-4C89-9E59-6FAD53B82E67}" presName="composite" presStyleCnt="0"/>
      <dgm:spPr/>
    </dgm:pt>
    <dgm:pt modelId="{AA367938-5316-4CF7-A9AB-495444328F4E}" type="pres">
      <dgm:prSet presAssocID="{AFAD1733-F550-4C89-9E59-6FAD53B82E67}" presName="parTx" presStyleLbl="alignNode1" presStyleIdx="2" presStyleCnt="3">
        <dgm:presLayoutVars>
          <dgm:chMax val="0"/>
          <dgm:chPref val="0"/>
        </dgm:presLayoutVars>
      </dgm:prSet>
      <dgm:spPr/>
    </dgm:pt>
    <dgm:pt modelId="{CA2CD50F-99D6-4C01-B454-D9FC5140B5F7}" type="pres">
      <dgm:prSet presAssocID="{AFAD1733-F550-4C89-9E59-6FAD53B82E67}" presName="desTx" presStyleLbl="alignAccFollowNode1" presStyleIdx="2" presStyleCnt="3">
        <dgm:presLayoutVars/>
      </dgm:prSet>
      <dgm:spPr/>
    </dgm:pt>
  </dgm:ptLst>
  <dgm:cxnLst>
    <dgm:cxn modelId="{A6C9010A-FA28-4E0F-B7B8-BABA65227DE6}" type="presOf" srcId="{EF34F747-ECAD-49B7-A03C-5EC47BFF921A}" destId="{E3EAD6BE-5C81-4255-B02F-052B09C84733}" srcOrd="0" destOrd="0" presId="urn:microsoft.com/office/officeart/2016/7/layout/HorizontalActionList"/>
    <dgm:cxn modelId="{655AA90B-9F3D-4D2B-A892-683FF8F9B650}" type="presOf" srcId="{AFAD1733-F550-4C89-9E59-6FAD53B82E67}" destId="{AA367938-5316-4CF7-A9AB-495444328F4E}" srcOrd="0" destOrd="0" presId="urn:microsoft.com/office/officeart/2016/7/layout/HorizontalActionList"/>
    <dgm:cxn modelId="{90744D2A-0EA9-4BDE-9C53-534010976A1A}" srcId="{A772BE49-0A0A-4D52-8D2D-FE76BEE18D38}" destId="{5AC3E4AB-A3FC-4BE4-AE39-CA9B8CC2FEF1}" srcOrd="0" destOrd="0" parTransId="{A1042AB7-8A83-4E9D-9147-BEB7CB0DFBFC}" sibTransId="{BC5CAB9A-EC9C-4CC0-AFDA-59A77448E565}"/>
    <dgm:cxn modelId="{BF7BFE46-26F8-4AAF-83F1-0161A83133A0}" type="presOf" srcId="{6461324E-9AF8-4B13-ABDA-D2EE4D7764B9}" destId="{CA2CD50F-99D6-4C01-B454-D9FC5140B5F7}" srcOrd="0" destOrd="0" presId="urn:microsoft.com/office/officeart/2016/7/layout/HorizontalActionList"/>
    <dgm:cxn modelId="{4A741F50-CA58-4DBB-A5D4-8CC30B5A4A5E}" srcId="{436676F9-43C9-4283-ADFF-B84A1802BB71}" destId="{A772BE49-0A0A-4D52-8D2D-FE76BEE18D38}" srcOrd="0" destOrd="0" parTransId="{14C60D91-1A29-4A79-B8F7-CD2D9E2B5F33}" sibTransId="{0895AE0A-835B-4758-8D27-0C3699328AA9}"/>
    <dgm:cxn modelId="{49CB2571-3DD5-4B51-A511-474ED234FCC1}" type="presOf" srcId="{436676F9-43C9-4283-ADFF-B84A1802BB71}" destId="{9DC7039A-B828-4F42-9D4D-BD4586684E73}" srcOrd="0" destOrd="0" presId="urn:microsoft.com/office/officeart/2016/7/layout/HorizontalActionList"/>
    <dgm:cxn modelId="{062A5D56-0EE5-41AE-912B-FD3D0E1705E6}" srcId="{436676F9-43C9-4283-ADFF-B84A1802BB71}" destId="{2935114F-386E-4EFA-AEBF-27273760E24D}" srcOrd="1" destOrd="0" parTransId="{C2707918-5CFC-431C-B256-56ACD3EFDF69}" sibTransId="{EE6B3E63-FABD-4838-A8E4-B4D713436A44}"/>
    <dgm:cxn modelId="{3BD95392-0CAB-4F93-A854-F81046213D74}" type="presOf" srcId="{2935114F-386E-4EFA-AEBF-27273760E24D}" destId="{F0488432-CADF-4CB2-8C6A-74156303CF00}" srcOrd="0" destOrd="0" presId="urn:microsoft.com/office/officeart/2016/7/layout/HorizontalActionList"/>
    <dgm:cxn modelId="{2D2D2D98-AEFE-43C8-BED0-19380538D023}" srcId="{2935114F-386E-4EFA-AEBF-27273760E24D}" destId="{EF34F747-ECAD-49B7-A03C-5EC47BFF921A}" srcOrd="0" destOrd="0" parTransId="{8D331FCC-5A69-461C-95ED-87199D1C4BAF}" sibTransId="{5C423FD5-F8CE-431F-9DDC-EBBCC9920D8C}"/>
    <dgm:cxn modelId="{DC4B6BA0-3BC9-41DB-92B4-D9D0F95F36CC}" srcId="{436676F9-43C9-4283-ADFF-B84A1802BB71}" destId="{AFAD1733-F550-4C89-9E59-6FAD53B82E67}" srcOrd="2" destOrd="0" parTransId="{92831684-1D76-4DA8-AE11-04693CB736DE}" sibTransId="{B6F4BFB1-E755-4A6B-AF77-DC5DBFEA323E}"/>
    <dgm:cxn modelId="{28F2E6A0-0DD4-4D93-B206-86652AE9E16F}" type="presOf" srcId="{A772BE49-0A0A-4D52-8D2D-FE76BEE18D38}" destId="{ABA4E268-312C-4C85-A792-616E43F5DF76}" srcOrd="0" destOrd="0" presId="urn:microsoft.com/office/officeart/2016/7/layout/HorizontalActionList"/>
    <dgm:cxn modelId="{1D235DC0-4881-4FA7-B8DE-B8BDB7AD61D7}" srcId="{AFAD1733-F550-4C89-9E59-6FAD53B82E67}" destId="{6461324E-9AF8-4B13-ABDA-D2EE4D7764B9}" srcOrd="0" destOrd="0" parTransId="{F2E1CC6B-4FEF-44F3-9FDC-23DCF72E23E9}" sibTransId="{101DCE60-8CE4-4AA5-AB46-296C900F41EF}"/>
    <dgm:cxn modelId="{82193FC2-11F7-4DB6-BF5D-EA6D17C5CD1C}" type="presOf" srcId="{5AC3E4AB-A3FC-4BE4-AE39-CA9B8CC2FEF1}" destId="{3B9C2C78-5DDA-4E92-ABB8-8D317B682E9D}" srcOrd="0" destOrd="0" presId="urn:microsoft.com/office/officeart/2016/7/layout/HorizontalActionList"/>
    <dgm:cxn modelId="{3EA45455-EF2E-4AF6-B2A8-4A71944680E1}" type="presParOf" srcId="{9DC7039A-B828-4F42-9D4D-BD4586684E73}" destId="{6825FC56-30B6-4EDB-A92D-FF05FAF8F6EE}" srcOrd="0" destOrd="0" presId="urn:microsoft.com/office/officeart/2016/7/layout/HorizontalActionList"/>
    <dgm:cxn modelId="{E007BA42-2AF9-46DB-BA5F-9312B8FC2862}" type="presParOf" srcId="{6825FC56-30B6-4EDB-A92D-FF05FAF8F6EE}" destId="{ABA4E268-312C-4C85-A792-616E43F5DF76}" srcOrd="0" destOrd="0" presId="urn:microsoft.com/office/officeart/2016/7/layout/HorizontalActionList"/>
    <dgm:cxn modelId="{AF91E37C-2EB3-486E-827C-CD90FC2B1561}" type="presParOf" srcId="{6825FC56-30B6-4EDB-A92D-FF05FAF8F6EE}" destId="{3B9C2C78-5DDA-4E92-ABB8-8D317B682E9D}" srcOrd="1" destOrd="0" presId="urn:microsoft.com/office/officeart/2016/7/layout/HorizontalActionList"/>
    <dgm:cxn modelId="{761C4433-C468-46EA-B3F5-CAD7B24B68DF}" type="presParOf" srcId="{9DC7039A-B828-4F42-9D4D-BD4586684E73}" destId="{20B74D0F-129D-475B-BB57-971A03345255}" srcOrd="1" destOrd="0" presId="urn:microsoft.com/office/officeart/2016/7/layout/HorizontalActionList"/>
    <dgm:cxn modelId="{4FABF8CC-62D0-4594-A10E-4D62CCD5D478}" type="presParOf" srcId="{9DC7039A-B828-4F42-9D4D-BD4586684E73}" destId="{A6104EB4-4FF9-4066-B87F-5979C2FF5032}" srcOrd="2" destOrd="0" presId="urn:microsoft.com/office/officeart/2016/7/layout/HorizontalActionList"/>
    <dgm:cxn modelId="{44108057-7DB0-4C73-9E5B-E8DD4E61E634}" type="presParOf" srcId="{A6104EB4-4FF9-4066-B87F-5979C2FF5032}" destId="{F0488432-CADF-4CB2-8C6A-74156303CF00}" srcOrd="0" destOrd="0" presId="urn:microsoft.com/office/officeart/2016/7/layout/HorizontalActionList"/>
    <dgm:cxn modelId="{9EE8DB09-C56A-47B8-BE26-70A0EB627EA0}" type="presParOf" srcId="{A6104EB4-4FF9-4066-B87F-5979C2FF5032}" destId="{E3EAD6BE-5C81-4255-B02F-052B09C84733}" srcOrd="1" destOrd="0" presId="urn:microsoft.com/office/officeart/2016/7/layout/HorizontalActionList"/>
    <dgm:cxn modelId="{AD66399F-D008-4AC8-B6A5-62BE179C1D93}" type="presParOf" srcId="{9DC7039A-B828-4F42-9D4D-BD4586684E73}" destId="{C2D06519-7D5C-4FB7-8E9B-CF22C48AB46C}" srcOrd="3" destOrd="0" presId="urn:microsoft.com/office/officeart/2016/7/layout/HorizontalActionList"/>
    <dgm:cxn modelId="{D6C4D6E4-BB9F-4CD8-AEFD-A582D2729CB4}" type="presParOf" srcId="{9DC7039A-B828-4F42-9D4D-BD4586684E73}" destId="{DE928485-52F2-4130-ACC9-34FF17765768}" srcOrd="4" destOrd="0" presId="urn:microsoft.com/office/officeart/2016/7/layout/HorizontalActionList"/>
    <dgm:cxn modelId="{EB3B5D44-A337-4331-BCF7-4D71B0C85305}" type="presParOf" srcId="{DE928485-52F2-4130-ACC9-34FF17765768}" destId="{AA367938-5316-4CF7-A9AB-495444328F4E}" srcOrd="0" destOrd="0" presId="urn:microsoft.com/office/officeart/2016/7/layout/HorizontalActionList"/>
    <dgm:cxn modelId="{AA979AE2-F252-4711-87CD-C6C47C6106DC}" type="presParOf" srcId="{DE928485-52F2-4130-ACC9-34FF17765768}" destId="{CA2CD50F-99D6-4C01-B454-D9FC5140B5F7}"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11E3E2-6F9A-4865-8994-08F9C2DC0E5B}"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A949412C-3906-4F76-8FFE-526D8F53602E}">
      <dgm:prSet/>
      <dgm:spPr/>
      <dgm:t>
        <a:bodyPr/>
        <a:lstStyle/>
        <a:p>
          <a:r>
            <a:rPr lang="en-US"/>
            <a:t>Texas</a:t>
          </a:r>
        </a:p>
      </dgm:t>
    </dgm:pt>
    <dgm:pt modelId="{BD0FD5AC-7ACA-4029-BA8A-4FAB5FF39ED7}" type="parTrans" cxnId="{C6941D9B-7AFB-46BF-9A40-219F42DD33B8}">
      <dgm:prSet/>
      <dgm:spPr/>
      <dgm:t>
        <a:bodyPr/>
        <a:lstStyle/>
        <a:p>
          <a:endParaRPr lang="en-US"/>
        </a:p>
      </dgm:t>
    </dgm:pt>
    <dgm:pt modelId="{2022E7F9-B79F-4233-8FA8-7DB7A00E96D0}" type="sibTrans" cxnId="{C6941D9B-7AFB-46BF-9A40-219F42DD33B8}">
      <dgm:prSet/>
      <dgm:spPr/>
      <dgm:t>
        <a:bodyPr/>
        <a:lstStyle/>
        <a:p>
          <a:endParaRPr lang="en-US"/>
        </a:p>
      </dgm:t>
    </dgm:pt>
    <dgm:pt modelId="{8EE9EBAD-DFA1-4418-B0B7-1A8D90AC96F2}">
      <dgm:prSet/>
      <dgm:spPr/>
      <dgm:t>
        <a:bodyPr/>
        <a:lstStyle/>
        <a:p>
          <a:r>
            <a:rPr lang="en-US"/>
            <a:t>Market consists of existing similar products</a:t>
          </a:r>
        </a:p>
      </dgm:t>
    </dgm:pt>
    <dgm:pt modelId="{1532CE6E-3771-41CA-BDE6-05232EFB6E94}" type="parTrans" cxnId="{BDB8031E-45CE-482C-98B3-95A7C66DAA94}">
      <dgm:prSet/>
      <dgm:spPr/>
      <dgm:t>
        <a:bodyPr/>
        <a:lstStyle/>
        <a:p>
          <a:endParaRPr lang="en-US"/>
        </a:p>
      </dgm:t>
    </dgm:pt>
    <dgm:pt modelId="{C39ED47B-BDCC-46BC-834A-D68729A96B3D}" type="sibTrans" cxnId="{BDB8031E-45CE-482C-98B3-95A7C66DAA94}">
      <dgm:prSet/>
      <dgm:spPr/>
      <dgm:t>
        <a:bodyPr/>
        <a:lstStyle/>
        <a:p>
          <a:endParaRPr lang="en-US"/>
        </a:p>
      </dgm:t>
    </dgm:pt>
    <dgm:pt modelId="{1CD37E58-3F6D-4F16-95B9-2DF634382803}">
      <dgm:prSet/>
      <dgm:spPr/>
      <dgm:t>
        <a:bodyPr/>
        <a:lstStyle/>
        <a:p>
          <a:r>
            <a:rPr lang="en-US"/>
            <a:t>General interest in high ABV and IBU beers</a:t>
          </a:r>
        </a:p>
      </dgm:t>
    </dgm:pt>
    <dgm:pt modelId="{FB1A5DC8-765F-4EE9-9382-09F6C530F97B}" type="parTrans" cxnId="{1A6125B8-AD34-42E3-9A70-37A69087DCB8}">
      <dgm:prSet/>
      <dgm:spPr/>
      <dgm:t>
        <a:bodyPr/>
        <a:lstStyle/>
        <a:p>
          <a:endParaRPr lang="en-US"/>
        </a:p>
      </dgm:t>
    </dgm:pt>
    <dgm:pt modelId="{8BB0BE21-2BA9-4490-A408-729F2F06A97B}" type="sibTrans" cxnId="{1A6125B8-AD34-42E3-9A70-37A69087DCB8}">
      <dgm:prSet/>
      <dgm:spPr/>
      <dgm:t>
        <a:bodyPr/>
        <a:lstStyle/>
        <a:p>
          <a:endParaRPr lang="en-US"/>
        </a:p>
      </dgm:t>
    </dgm:pt>
    <dgm:pt modelId="{8735424A-FDCD-4505-A468-9A3C0490E10F}">
      <dgm:prSet/>
      <dgm:spPr/>
      <dgm:t>
        <a:bodyPr/>
        <a:lstStyle/>
        <a:p>
          <a:r>
            <a:rPr lang="en-US"/>
            <a:t>This makes for a safe initial product entry</a:t>
          </a:r>
        </a:p>
      </dgm:t>
    </dgm:pt>
    <dgm:pt modelId="{6DA93FCC-8007-419C-9FCA-A79485FD61FA}" type="parTrans" cxnId="{958EE499-7C93-4470-9CB9-0F2DA3FD383A}">
      <dgm:prSet/>
      <dgm:spPr/>
      <dgm:t>
        <a:bodyPr/>
        <a:lstStyle/>
        <a:p>
          <a:endParaRPr lang="en-US"/>
        </a:p>
      </dgm:t>
    </dgm:pt>
    <dgm:pt modelId="{A3A82A01-C1A2-419D-BE22-D526ADDE4D8B}" type="sibTrans" cxnId="{958EE499-7C93-4470-9CB9-0F2DA3FD383A}">
      <dgm:prSet/>
      <dgm:spPr/>
      <dgm:t>
        <a:bodyPr/>
        <a:lstStyle/>
        <a:p>
          <a:endParaRPr lang="en-US"/>
        </a:p>
      </dgm:t>
    </dgm:pt>
    <dgm:pt modelId="{FC0CE88B-3F72-4A9F-A783-E3CA30E53027}">
      <dgm:prSet/>
      <dgm:spPr/>
      <dgm:t>
        <a:bodyPr/>
        <a:lstStyle/>
        <a:p>
          <a:r>
            <a:rPr lang="en-US"/>
            <a:t>Could present difficulty as a new product due to existing competition</a:t>
          </a:r>
        </a:p>
      </dgm:t>
    </dgm:pt>
    <dgm:pt modelId="{9D904056-6D75-4A27-B6E2-B70CE7FE2DA8}" type="parTrans" cxnId="{BE4EAEF9-FDD4-4E91-8B04-920D363DCAE9}">
      <dgm:prSet/>
      <dgm:spPr/>
      <dgm:t>
        <a:bodyPr/>
        <a:lstStyle/>
        <a:p>
          <a:endParaRPr lang="en-US"/>
        </a:p>
      </dgm:t>
    </dgm:pt>
    <dgm:pt modelId="{4EBF419D-FE74-459E-9235-201C0C32DDC7}" type="sibTrans" cxnId="{BE4EAEF9-FDD4-4E91-8B04-920D363DCAE9}">
      <dgm:prSet/>
      <dgm:spPr/>
      <dgm:t>
        <a:bodyPr/>
        <a:lstStyle/>
        <a:p>
          <a:endParaRPr lang="en-US"/>
        </a:p>
      </dgm:t>
    </dgm:pt>
    <dgm:pt modelId="{983A698B-4FB0-42D1-9C20-0F8473268E2F}">
      <dgm:prSet/>
      <dgm:spPr/>
      <dgm:t>
        <a:bodyPr/>
        <a:lstStyle/>
        <a:p>
          <a:r>
            <a:rPr lang="en-US"/>
            <a:t>Other states</a:t>
          </a:r>
        </a:p>
      </dgm:t>
    </dgm:pt>
    <dgm:pt modelId="{B98E1E8E-29FA-4D3C-B51E-2DBA61C04598}" type="parTrans" cxnId="{C7F37BB4-65A4-4258-B22C-32E38F922090}">
      <dgm:prSet/>
      <dgm:spPr/>
      <dgm:t>
        <a:bodyPr/>
        <a:lstStyle/>
        <a:p>
          <a:endParaRPr lang="en-US"/>
        </a:p>
      </dgm:t>
    </dgm:pt>
    <dgm:pt modelId="{6027C868-AF64-419F-952C-42E26796DD62}" type="sibTrans" cxnId="{C7F37BB4-65A4-4258-B22C-32E38F922090}">
      <dgm:prSet/>
      <dgm:spPr/>
      <dgm:t>
        <a:bodyPr/>
        <a:lstStyle/>
        <a:p>
          <a:endParaRPr lang="en-US"/>
        </a:p>
      </dgm:t>
    </dgm:pt>
    <dgm:pt modelId="{82E40E79-6022-4654-8692-29D3D6E18B3B}">
      <dgm:prSet/>
      <dgm:spPr/>
      <dgm:t>
        <a:bodyPr/>
        <a:lstStyle/>
        <a:p>
          <a:r>
            <a:rPr lang="en-US"/>
            <a:t>Very limited production of high IBU and ABV</a:t>
          </a:r>
        </a:p>
      </dgm:t>
    </dgm:pt>
    <dgm:pt modelId="{E3D57A00-AF2F-4927-9B72-134FAE3B13C5}" type="parTrans" cxnId="{7D86D5BD-34BE-4AA7-8268-F13FA0A7FEC0}">
      <dgm:prSet/>
      <dgm:spPr/>
      <dgm:t>
        <a:bodyPr/>
        <a:lstStyle/>
        <a:p>
          <a:endParaRPr lang="en-US"/>
        </a:p>
      </dgm:t>
    </dgm:pt>
    <dgm:pt modelId="{21740010-BAD0-4F60-96FA-6642E5C6EA88}" type="sibTrans" cxnId="{7D86D5BD-34BE-4AA7-8268-F13FA0A7FEC0}">
      <dgm:prSet/>
      <dgm:spPr/>
      <dgm:t>
        <a:bodyPr/>
        <a:lstStyle/>
        <a:p>
          <a:endParaRPr lang="en-US"/>
        </a:p>
      </dgm:t>
    </dgm:pt>
    <dgm:pt modelId="{5F808008-65A5-49F9-96AA-E333480287F3}">
      <dgm:prSet/>
      <dgm:spPr/>
      <dgm:t>
        <a:bodyPr/>
        <a:lstStyle/>
        <a:p>
          <a:r>
            <a:rPr lang="en-US"/>
            <a:t>Allows for a unique product space proven in other existing markets</a:t>
          </a:r>
        </a:p>
      </dgm:t>
    </dgm:pt>
    <dgm:pt modelId="{A1DB9106-2439-458C-A307-2C8B692E9AD6}" type="parTrans" cxnId="{6F484551-7914-4CE8-9C31-719E3157CA5D}">
      <dgm:prSet/>
      <dgm:spPr/>
      <dgm:t>
        <a:bodyPr/>
        <a:lstStyle/>
        <a:p>
          <a:endParaRPr lang="en-US"/>
        </a:p>
      </dgm:t>
    </dgm:pt>
    <dgm:pt modelId="{DF409024-AAF8-40F9-96C0-0339D743A32A}" type="sibTrans" cxnId="{6F484551-7914-4CE8-9C31-719E3157CA5D}">
      <dgm:prSet/>
      <dgm:spPr/>
      <dgm:t>
        <a:bodyPr/>
        <a:lstStyle/>
        <a:p>
          <a:endParaRPr lang="en-US"/>
        </a:p>
      </dgm:t>
    </dgm:pt>
    <dgm:pt modelId="{C947AED3-A0B8-4453-856E-E0C1700EE857}">
      <dgm:prSet/>
      <dgm:spPr/>
      <dgm:t>
        <a:bodyPr/>
        <a:lstStyle/>
        <a:p>
          <a:r>
            <a:rPr lang="en-US"/>
            <a:t>Could be a radical product with little to no interest based on existing products</a:t>
          </a:r>
        </a:p>
      </dgm:t>
    </dgm:pt>
    <dgm:pt modelId="{06699930-42EE-44E9-853F-BE068528CEBB}" type="parTrans" cxnId="{01B66009-5D8F-4E1A-BCA5-FF8CBD8463DD}">
      <dgm:prSet/>
      <dgm:spPr/>
      <dgm:t>
        <a:bodyPr/>
        <a:lstStyle/>
        <a:p>
          <a:endParaRPr lang="en-US"/>
        </a:p>
      </dgm:t>
    </dgm:pt>
    <dgm:pt modelId="{6EC09AD8-6D5C-4EC5-AD4E-2C4C17F6E071}" type="sibTrans" cxnId="{01B66009-5D8F-4E1A-BCA5-FF8CBD8463DD}">
      <dgm:prSet/>
      <dgm:spPr/>
      <dgm:t>
        <a:bodyPr/>
        <a:lstStyle/>
        <a:p>
          <a:endParaRPr lang="en-US"/>
        </a:p>
      </dgm:t>
    </dgm:pt>
    <dgm:pt modelId="{F95AD63B-F302-426E-90AC-362E75A0B65D}" type="pres">
      <dgm:prSet presAssocID="{3811E3E2-6F9A-4865-8994-08F9C2DC0E5B}" presName="hierChild1" presStyleCnt="0">
        <dgm:presLayoutVars>
          <dgm:chPref val="1"/>
          <dgm:dir/>
          <dgm:animOne val="branch"/>
          <dgm:animLvl val="lvl"/>
          <dgm:resizeHandles/>
        </dgm:presLayoutVars>
      </dgm:prSet>
      <dgm:spPr/>
    </dgm:pt>
    <dgm:pt modelId="{3A069819-21A3-4CC1-B74F-20703F792507}" type="pres">
      <dgm:prSet presAssocID="{A949412C-3906-4F76-8FFE-526D8F53602E}" presName="hierRoot1" presStyleCnt="0"/>
      <dgm:spPr/>
    </dgm:pt>
    <dgm:pt modelId="{36470F55-2723-49AC-ACAC-5D3C957C342F}" type="pres">
      <dgm:prSet presAssocID="{A949412C-3906-4F76-8FFE-526D8F53602E}" presName="composite" presStyleCnt="0"/>
      <dgm:spPr/>
    </dgm:pt>
    <dgm:pt modelId="{88177641-E6F1-47B6-8C3D-307E2E88FCA3}" type="pres">
      <dgm:prSet presAssocID="{A949412C-3906-4F76-8FFE-526D8F53602E}" presName="background" presStyleLbl="node0" presStyleIdx="0" presStyleCnt="2"/>
      <dgm:spPr/>
    </dgm:pt>
    <dgm:pt modelId="{C2682B75-B801-49AB-9AE9-A73D2CE11F8C}" type="pres">
      <dgm:prSet presAssocID="{A949412C-3906-4F76-8FFE-526D8F53602E}" presName="text" presStyleLbl="fgAcc0" presStyleIdx="0" presStyleCnt="2">
        <dgm:presLayoutVars>
          <dgm:chPref val="3"/>
        </dgm:presLayoutVars>
      </dgm:prSet>
      <dgm:spPr/>
    </dgm:pt>
    <dgm:pt modelId="{4762840F-6F6D-4F52-B612-0746795387DD}" type="pres">
      <dgm:prSet presAssocID="{A949412C-3906-4F76-8FFE-526D8F53602E}" presName="hierChild2" presStyleCnt="0"/>
      <dgm:spPr/>
    </dgm:pt>
    <dgm:pt modelId="{4B9E82B7-2676-49DC-9FF7-34783E5EB264}" type="pres">
      <dgm:prSet presAssocID="{1532CE6E-3771-41CA-BDE6-05232EFB6E94}" presName="Name10" presStyleLbl="parChTrans1D2" presStyleIdx="0" presStyleCnt="2"/>
      <dgm:spPr/>
    </dgm:pt>
    <dgm:pt modelId="{17BE29DC-310A-4E6C-87FB-ACB021B8256E}" type="pres">
      <dgm:prSet presAssocID="{8EE9EBAD-DFA1-4418-B0B7-1A8D90AC96F2}" presName="hierRoot2" presStyleCnt="0"/>
      <dgm:spPr/>
    </dgm:pt>
    <dgm:pt modelId="{D76E0320-6E01-452B-B519-5E5A2C7D4751}" type="pres">
      <dgm:prSet presAssocID="{8EE9EBAD-DFA1-4418-B0B7-1A8D90AC96F2}" presName="composite2" presStyleCnt="0"/>
      <dgm:spPr/>
    </dgm:pt>
    <dgm:pt modelId="{7E7E4560-F438-424A-B393-EEF3229E9B78}" type="pres">
      <dgm:prSet presAssocID="{8EE9EBAD-DFA1-4418-B0B7-1A8D90AC96F2}" presName="background2" presStyleLbl="node2" presStyleIdx="0" presStyleCnt="2"/>
      <dgm:spPr/>
    </dgm:pt>
    <dgm:pt modelId="{D1AF5FAE-BE21-4172-9F50-9288C4947694}" type="pres">
      <dgm:prSet presAssocID="{8EE9EBAD-DFA1-4418-B0B7-1A8D90AC96F2}" presName="text2" presStyleLbl="fgAcc2" presStyleIdx="0" presStyleCnt="2">
        <dgm:presLayoutVars>
          <dgm:chPref val="3"/>
        </dgm:presLayoutVars>
      </dgm:prSet>
      <dgm:spPr/>
    </dgm:pt>
    <dgm:pt modelId="{74C24627-8658-4618-BCAC-5A2929C3757F}" type="pres">
      <dgm:prSet presAssocID="{8EE9EBAD-DFA1-4418-B0B7-1A8D90AC96F2}" presName="hierChild3" presStyleCnt="0"/>
      <dgm:spPr/>
    </dgm:pt>
    <dgm:pt modelId="{B7D31F03-BFAD-4B5F-9520-0B4901047B75}" type="pres">
      <dgm:prSet presAssocID="{FB1A5DC8-765F-4EE9-9382-09F6C530F97B}" presName="Name17" presStyleLbl="parChTrans1D3" presStyleIdx="0" presStyleCnt="5"/>
      <dgm:spPr/>
    </dgm:pt>
    <dgm:pt modelId="{5CD5F215-C6F7-449F-8BA5-A3E82B87CFA2}" type="pres">
      <dgm:prSet presAssocID="{1CD37E58-3F6D-4F16-95B9-2DF634382803}" presName="hierRoot3" presStyleCnt="0"/>
      <dgm:spPr/>
    </dgm:pt>
    <dgm:pt modelId="{35D8F249-2F78-4C77-BA54-7B3F12D9A7B1}" type="pres">
      <dgm:prSet presAssocID="{1CD37E58-3F6D-4F16-95B9-2DF634382803}" presName="composite3" presStyleCnt="0"/>
      <dgm:spPr/>
    </dgm:pt>
    <dgm:pt modelId="{86A93E34-2C33-4422-96AE-21EE3BC39DCE}" type="pres">
      <dgm:prSet presAssocID="{1CD37E58-3F6D-4F16-95B9-2DF634382803}" presName="background3" presStyleLbl="node3" presStyleIdx="0" presStyleCnt="5"/>
      <dgm:spPr/>
    </dgm:pt>
    <dgm:pt modelId="{820711FB-9197-4E0D-AD10-968B03B70950}" type="pres">
      <dgm:prSet presAssocID="{1CD37E58-3F6D-4F16-95B9-2DF634382803}" presName="text3" presStyleLbl="fgAcc3" presStyleIdx="0" presStyleCnt="5">
        <dgm:presLayoutVars>
          <dgm:chPref val="3"/>
        </dgm:presLayoutVars>
      </dgm:prSet>
      <dgm:spPr/>
    </dgm:pt>
    <dgm:pt modelId="{1F3D6BCE-BC20-4C6F-8E02-BE9952DFCD40}" type="pres">
      <dgm:prSet presAssocID="{1CD37E58-3F6D-4F16-95B9-2DF634382803}" presName="hierChild4" presStyleCnt="0"/>
      <dgm:spPr/>
    </dgm:pt>
    <dgm:pt modelId="{C0E1EE9B-B729-4955-8296-CCCD88A988F1}" type="pres">
      <dgm:prSet presAssocID="{6DA93FCC-8007-419C-9FCA-A79485FD61FA}" presName="Name17" presStyleLbl="parChTrans1D3" presStyleIdx="1" presStyleCnt="5"/>
      <dgm:spPr/>
    </dgm:pt>
    <dgm:pt modelId="{978A63BE-7747-401F-BE04-F7615A74934F}" type="pres">
      <dgm:prSet presAssocID="{8735424A-FDCD-4505-A468-9A3C0490E10F}" presName="hierRoot3" presStyleCnt="0"/>
      <dgm:spPr/>
    </dgm:pt>
    <dgm:pt modelId="{6C184838-4262-4145-95E6-D30D7B426BE7}" type="pres">
      <dgm:prSet presAssocID="{8735424A-FDCD-4505-A468-9A3C0490E10F}" presName="composite3" presStyleCnt="0"/>
      <dgm:spPr/>
    </dgm:pt>
    <dgm:pt modelId="{B305F37F-BA00-47B7-BFA8-0256E6D1A0A2}" type="pres">
      <dgm:prSet presAssocID="{8735424A-FDCD-4505-A468-9A3C0490E10F}" presName="background3" presStyleLbl="node3" presStyleIdx="1" presStyleCnt="5"/>
      <dgm:spPr/>
    </dgm:pt>
    <dgm:pt modelId="{CD4384C3-678F-4D4F-8E90-B691744F3D0F}" type="pres">
      <dgm:prSet presAssocID="{8735424A-FDCD-4505-A468-9A3C0490E10F}" presName="text3" presStyleLbl="fgAcc3" presStyleIdx="1" presStyleCnt="5">
        <dgm:presLayoutVars>
          <dgm:chPref val="3"/>
        </dgm:presLayoutVars>
      </dgm:prSet>
      <dgm:spPr/>
    </dgm:pt>
    <dgm:pt modelId="{E1C4D676-EDE3-4F0C-A572-473FE8825FB8}" type="pres">
      <dgm:prSet presAssocID="{8735424A-FDCD-4505-A468-9A3C0490E10F}" presName="hierChild4" presStyleCnt="0"/>
      <dgm:spPr/>
    </dgm:pt>
    <dgm:pt modelId="{33065BEE-BF62-4C30-B2BC-3E61DC1A7937}" type="pres">
      <dgm:prSet presAssocID="{9D904056-6D75-4A27-B6E2-B70CE7FE2DA8}" presName="Name17" presStyleLbl="parChTrans1D3" presStyleIdx="2" presStyleCnt="5"/>
      <dgm:spPr/>
    </dgm:pt>
    <dgm:pt modelId="{BB405E14-D0EE-499D-BE4D-98AAFA9C9616}" type="pres">
      <dgm:prSet presAssocID="{FC0CE88B-3F72-4A9F-A783-E3CA30E53027}" presName="hierRoot3" presStyleCnt="0"/>
      <dgm:spPr/>
    </dgm:pt>
    <dgm:pt modelId="{895B4E09-D878-4B48-B3D6-D08CB11D99CA}" type="pres">
      <dgm:prSet presAssocID="{FC0CE88B-3F72-4A9F-A783-E3CA30E53027}" presName="composite3" presStyleCnt="0"/>
      <dgm:spPr/>
    </dgm:pt>
    <dgm:pt modelId="{DE577C1C-CD3C-4962-B33A-BC3BD7E242F3}" type="pres">
      <dgm:prSet presAssocID="{FC0CE88B-3F72-4A9F-A783-E3CA30E53027}" presName="background3" presStyleLbl="node3" presStyleIdx="2" presStyleCnt="5"/>
      <dgm:spPr/>
    </dgm:pt>
    <dgm:pt modelId="{904B7C62-BCDB-44C2-AAE7-240574388CCD}" type="pres">
      <dgm:prSet presAssocID="{FC0CE88B-3F72-4A9F-A783-E3CA30E53027}" presName="text3" presStyleLbl="fgAcc3" presStyleIdx="2" presStyleCnt="5">
        <dgm:presLayoutVars>
          <dgm:chPref val="3"/>
        </dgm:presLayoutVars>
      </dgm:prSet>
      <dgm:spPr/>
    </dgm:pt>
    <dgm:pt modelId="{6EF31BED-32CE-4A7F-B2F7-D4ED3DCD7668}" type="pres">
      <dgm:prSet presAssocID="{FC0CE88B-3F72-4A9F-A783-E3CA30E53027}" presName="hierChild4" presStyleCnt="0"/>
      <dgm:spPr/>
    </dgm:pt>
    <dgm:pt modelId="{B0DBDAA7-3210-437E-BEB4-183FDD240C58}" type="pres">
      <dgm:prSet presAssocID="{983A698B-4FB0-42D1-9C20-0F8473268E2F}" presName="hierRoot1" presStyleCnt="0"/>
      <dgm:spPr/>
    </dgm:pt>
    <dgm:pt modelId="{2DAD1970-751F-491E-BD6F-5B05414B8A98}" type="pres">
      <dgm:prSet presAssocID="{983A698B-4FB0-42D1-9C20-0F8473268E2F}" presName="composite" presStyleCnt="0"/>
      <dgm:spPr/>
    </dgm:pt>
    <dgm:pt modelId="{6499B71A-344C-4532-9757-E51CDEB3AF95}" type="pres">
      <dgm:prSet presAssocID="{983A698B-4FB0-42D1-9C20-0F8473268E2F}" presName="background" presStyleLbl="node0" presStyleIdx="1" presStyleCnt="2"/>
      <dgm:spPr/>
    </dgm:pt>
    <dgm:pt modelId="{2D7CAFC6-C9C3-42FE-9D97-C6428F34365E}" type="pres">
      <dgm:prSet presAssocID="{983A698B-4FB0-42D1-9C20-0F8473268E2F}" presName="text" presStyleLbl="fgAcc0" presStyleIdx="1" presStyleCnt="2">
        <dgm:presLayoutVars>
          <dgm:chPref val="3"/>
        </dgm:presLayoutVars>
      </dgm:prSet>
      <dgm:spPr/>
    </dgm:pt>
    <dgm:pt modelId="{E41DC8F1-79B5-4CAB-A392-ADEDF41C9365}" type="pres">
      <dgm:prSet presAssocID="{983A698B-4FB0-42D1-9C20-0F8473268E2F}" presName="hierChild2" presStyleCnt="0"/>
      <dgm:spPr/>
    </dgm:pt>
    <dgm:pt modelId="{29D5FA44-61BD-4D7A-8EB3-5DD888ABA7ED}" type="pres">
      <dgm:prSet presAssocID="{E3D57A00-AF2F-4927-9B72-134FAE3B13C5}" presName="Name10" presStyleLbl="parChTrans1D2" presStyleIdx="1" presStyleCnt="2"/>
      <dgm:spPr/>
    </dgm:pt>
    <dgm:pt modelId="{C9E0D088-DE57-47F6-9337-56BA8421227E}" type="pres">
      <dgm:prSet presAssocID="{82E40E79-6022-4654-8692-29D3D6E18B3B}" presName="hierRoot2" presStyleCnt="0"/>
      <dgm:spPr/>
    </dgm:pt>
    <dgm:pt modelId="{24E3E697-0267-4D4B-ABB8-32BC3F269D55}" type="pres">
      <dgm:prSet presAssocID="{82E40E79-6022-4654-8692-29D3D6E18B3B}" presName="composite2" presStyleCnt="0"/>
      <dgm:spPr/>
    </dgm:pt>
    <dgm:pt modelId="{0961DD34-F2EC-42BF-8987-CB3A51234246}" type="pres">
      <dgm:prSet presAssocID="{82E40E79-6022-4654-8692-29D3D6E18B3B}" presName="background2" presStyleLbl="node2" presStyleIdx="1" presStyleCnt="2"/>
      <dgm:spPr/>
    </dgm:pt>
    <dgm:pt modelId="{A7A3BCFB-D35F-45F0-BDC9-520F997C5653}" type="pres">
      <dgm:prSet presAssocID="{82E40E79-6022-4654-8692-29D3D6E18B3B}" presName="text2" presStyleLbl="fgAcc2" presStyleIdx="1" presStyleCnt="2">
        <dgm:presLayoutVars>
          <dgm:chPref val="3"/>
        </dgm:presLayoutVars>
      </dgm:prSet>
      <dgm:spPr/>
    </dgm:pt>
    <dgm:pt modelId="{FFA123E6-E6B5-4A0B-B9E7-18276DA84023}" type="pres">
      <dgm:prSet presAssocID="{82E40E79-6022-4654-8692-29D3D6E18B3B}" presName="hierChild3" presStyleCnt="0"/>
      <dgm:spPr/>
    </dgm:pt>
    <dgm:pt modelId="{A12CE414-AF5E-4528-999A-13799DB1EAE8}" type="pres">
      <dgm:prSet presAssocID="{A1DB9106-2439-458C-A307-2C8B692E9AD6}" presName="Name17" presStyleLbl="parChTrans1D3" presStyleIdx="3" presStyleCnt="5"/>
      <dgm:spPr/>
    </dgm:pt>
    <dgm:pt modelId="{97860EC2-E1B6-4DDF-8E53-AC745B2CCBE4}" type="pres">
      <dgm:prSet presAssocID="{5F808008-65A5-49F9-96AA-E333480287F3}" presName="hierRoot3" presStyleCnt="0"/>
      <dgm:spPr/>
    </dgm:pt>
    <dgm:pt modelId="{58F41153-68D1-48CC-AB9E-C56801C61A46}" type="pres">
      <dgm:prSet presAssocID="{5F808008-65A5-49F9-96AA-E333480287F3}" presName="composite3" presStyleCnt="0"/>
      <dgm:spPr/>
    </dgm:pt>
    <dgm:pt modelId="{CD1D2691-653A-4A83-82B8-5E258CDBC006}" type="pres">
      <dgm:prSet presAssocID="{5F808008-65A5-49F9-96AA-E333480287F3}" presName="background3" presStyleLbl="node3" presStyleIdx="3" presStyleCnt="5"/>
      <dgm:spPr/>
    </dgm:pt>
    <dgm:pt modelId="{A71F79DC-D344-4FE8-9F38-20D04328B2D9}" type="pres">
      <dgm:prSet presAssocID="{5F808008-65A5-49F9-96AA-E333480287F3}" presName="text3" presStyleLbl="fgAcc3" presStyleIdx="3" presStyleCnt="5">
        <dgm:presLayoutVars>
          <dgm:chPref val="3"/>
        </dgm:presLayoutVars>
      </dgm:prSet>
      <dgm:spPr/>
    </dgm:pt>
    <dgm:pt modelId="{A0F3EBF7-2457-4BFE-A1E5-4BAD63B5C4B0}" type="pres">
      <dgm:prSet presAssocID="{5F808008-65A5-49F9-96AA-E333480287F3}" presName="hierChild4" presStyleCnt="0"/>
      <dgm:spPr/>
    </dgm:pt>
    <dgm:pt modelId="{363BF4E3-C808-4CD5-A016-3430109D037C}" type="pres">
      <dgm:prSet presAssocID="{06699930-42EE-44E9-853F-BE068528CEBB}" presName="Name17" presStyleLbl="parChTrans1D3" presStyleIdx="4" presStyleCnt="5"/>
      <dgm:spPr/>
    </dgm:pt>
    <dgm:pt modelId="{4091F010-B156-43CA-B2FB-2D8006C8AAC8}" type="pres">
      <dgm:prSet presAssocID="{C947AED3-A0B8-4453-856E-E0C1700EE857}" presName="hierRoot3" presStyleCnt="0"/>
      <dgm:spPr/>
    </dgm:pt>
    <dgm:pt modelId="{B578C0D2-DFA2-41E3-B4E5-874D992B0478}" type="pres">
      <dgm:prSet presAssocID="{C947AED3-A0B8-4453-856E-E0C1700EE857}" presName="composite3" presStyleCnt="0"/>
      <dgm:spPr/>
    </dgm:pt>
    <dgm:pt modelId="{CA1EBC00-7A46-417B-9B66-FE8A6B9F5887}" type="pres">
      <dgm:prSet presAssocID="{C947AED3-A0B8-4453-856E-E0C1700EE857}" presName="background3" presStyleLbl="node3" presStyleIdx="4" presStyleCnt="5"/>
      <dgm:spPr/>
    </dgm:pt>
    <dgm:pt modelId="{79AD8EDB-342F-471E-8B07-395469EDD83A}" type="pres">
      <dgm:prSet presAssocID="{C947AED3-A0B8-4453-856E-E0C1700EE857}" presName="text3" presStyleLbl="fgAcc3" presStyleIdx="4" presStyleCnt="5">
        <dgm:presLayoutVars>
          <dgm:chPref val="3"/>
        </dgm:presLayoutVars>
      </dgm:prSet>
      <dgm:spPr/>
    </dgm:pt>
    <dgm:pt modelId="{62EA1484-FF3A-49CF-A9D6-DF698077F062}" type="pres">
      <dgm:prSet presAssocID="{C947AED3-A0B8-4453-856E-E0C1700EE857}" presName="hierChild4" presStyleCnt="0"/>
      <dgm:spPr/>
    </dgm:pt>
  </dgm:ptLst>
  <dgm:cxnLst>
    <dgm:cxn modelId="{89616906-9BE9-4485-A1EF-1A9C94CA61E7}" type="presOf" srcId="{E3D57A00-AF2F-4927-9B72-134FAE3B13C5}" destId="{29D5FA44-61BD-4D7A-8EB3-5DD888ABA7ED}" srcOrd="0" destOrd="0" presId="urn:microsoft.com/office/officeart/2005/8/layout/hierarchy1"/>
    <dgm:cxn modelId="{01B66009-5D8F-4E1A-BCA5-FF8CBD8463DD}" srcId="{82E40E79-6022-4654-8692-29D3D6E18B3B}" destId="{C947AED3-A0B8-4453-856E-E0C1700EE857}" srcOrd="1" destOrd="0" parTransId="{06699930-42EE-44E9-853F-BE068528CEBB}" sibTransId="{6EC09AD8-6D5C-4EC5-AD4E-2C4C17F6E071}"/>
    <dgm:cxn modelId="{46320C13-F1AF-40D1-BBCB-F7C0CDFD3423}" type="presOf" srcId="{A1DB9106-2439-458C-A307-2C8B692E9AD6}" destId="{A12CE414-AF5E-4528-999A-13799DB1EAE8}" srcOrd="0" destOrd="0" presId="urn:microsoft.com/office/officeart/2005/8/layout/hierarchy1"/>
    <dgm:cxn modelId="{C883F413-2953-4DED-AD85-BFE16BF33390}" type="presOf" srcId="{06699930-42EE-44E9-853F-BE068528CEBB}" destId="{363BF4E3-C808-4CD5-A016-3430109D037C}" srcOrd="0" destOrd="0" presId="urn:microsoft.com/office/officeart/2005/8/layout/hierarchy1"/>
    <dgm:cxn modelId="{46551318-20EF-4E01-ADE8-4009001FA31A}" type="presOf" srcId="{A949412C-3906-4F76-8FFE-526D8F53602E}" destId="{C2682B75-B801-49AB-9AE9-A73D2CE11F8C}" srcOrd="0" destOrd="0" presId="urn:microsoft.com/office/officeart/2005/8/layout/hierarchy1"/>
    <dgm:cxn modelId="{1B6A6F18-B255-4F6C-B858-AE93E5EF5CF0}" type="presOf" srcId="{8735424A-FDCD-4505-A468-9A3C0490E10F}" destId="{CD4384C3-678F-4D4F-8E90-B691744F3D0F}" srcOrd="0" destOrd="0" presId="urn:microsoft.com/office/officeart/2005/8/layout/hierarchy1"/>
    <dgm:cxn modelId="{BDB8031E-45CE-482C-98B3-95A7C66DAA94}" srcId="{A949412C-3906-4F76-8FFE-526D8F53602E}" destId="{8EE9EBAD-DFA1-4418-B0B7-1A8D90AC96F2}" srcOrd="0" destOrd="0" parTransId="{1532CE6E-3771-41CA-BDE6-05232EFB6E94}" sibTransId="{C39ED47B-BDCC-46BC-834A-D68729A96B3D}"/>
    <dgm:cxn modelId="{FD81DB2A-7844-4A7E-990F-31A72D6FC773}" type="presOf" srcId="{1CD37E58-3F6D-4F16-95B9-2DF634382803}" destId="{820711FB-9197-4E0D-AD10-968B03B70950}" srcOrd="0" destOrd="0" presId="urn:microsoft.com/office/officeart/2005/8/layout/hierarchy1"/>
    <dgm:cxn modelId="{49A65940-3F12-4134-8AB3-4A650CA9F125}" type="presOf" srcId="{1532CE6E-3771-41CA-BDE6-05232EFB6E94}" destId="{4B9E82B7-2676-49DC-9FF7-34783E5EB264}" srcOrd="0" destOrd="0" presId="urn:microsoft.com/office/officeart/2005/8/layout/hierarchy1"/>
    <dgm:cxn modelId="{086BFB6F-5564-4DAD-A43D-94E2A8A81EE2}" type="presOf" srcId="{C947AED3-A0B8-4453-856E-E0C1700EE857}" destId="{79AD8EDB-342F-471E-8B07-395469EDD83A}" srcOrd="0" destOrd="0" presId="urn:microsoft.com/office/officeart/2005/8/layout/hierarchy1"/>
    <dgm:cxn modelId="{6F484551-7914-4CE8-9C31-719E3157CA5D}" srcId="{82E40E79-6022-4654-8692-29D3D6E18B3B}" destId="{5F808008-65A5-49F9-96AA-E333480287F3}" srcOrd="0" destOrd="0" parTransId="{A1DB9106-2439-458C-A307-2C8B692E9AD6}" sibTransId="{DF409024-AAF8-40F9-96C0-0339D743A32A}"/>
    <dgm:cxn modelId="{48D34B74-4F61-4FE9-9EFA-83F606CB45CB}" type="presOf" srcId="{6DA93FCC-8007-419C-9FCA-A79485FD61FA}" destId="{C0E1EE9B-B729-4955-8296-CCCD88A988F1}" srcOrd="0" destOrd="0" presId="urn:microsoft.com/office/officeart/2005/8/layout/hierarchy1"/>
    <dgm:cxn modelId="{8A2D0078-8169-4690-AD30-F822A8B2CA5A}" type="presOf" srcId="{FB1A5DC8-765F-4EE9-9382-09F6C530F97B}" destId="{B7D31F03-BFAD-4B5F-9520-0B4901047B75}" srcOrd="0" destOrd="0" presId="urn:microsoft.com/office/officeart/2005/8/layout/hierarchy1"/>
    <dgm:cxn modelId="{E2779081-E301-4850-9CDB-3ED4B5F205FD}" type="presOf" srcId="{82E40E79-6022-4654-8692-29D3D6E18B3B}" destId="{A7A3BCFB-D35F-45F0-BDC9-520F997C5653}" srcOrd="0" destOrd="0" presId="urn:microsoft.com/office/officeart/2005/8/layout/hierarchy1"/>
    <dgm:cxn modelId="{19003093-F147-4D2B-A31D-0C8928C11F4E}" type="presOf" srcId="{9D904056-6D75-4A27-B6E2-B70CE7FE2DA8}" destId="{33065BEE-BF62-4C30-B2BC-3E61DC1A7937}" srcOrd="0" destOrd="0" presId="urn:microsoft.com/office/officeart/2005/8/layout/hierarchy1"/>
    <dgm:cxn modelId="{74B3B193-C8E2-4263-8CF7-A3A3DA0402A1}" type="presOf" srcId="{5F808008-65A5-49F9-96AA-E333480287F3}" destId="{A71F79DC-D344-4FE8-9F38-20D04328B2D9}" srcOrd="0" destOrd="0" presId="urn:microsoft.com/office/officeart/2005/8/layout/hierarchy1"/>
    <dgm:cxn modelId="{958EE499-7C93-4470-9CB9-0F2DA3FD383A}" srcId="{8EE9EBAD-DFA1-4418-B0B7-1A8D90AC96F2}" destId="{8735424A-FDCD-4505-A468-9A3C0490E10F}" srcOrd="1" destOrd="0" parTransId="{6DA93FCC-8007-419C-9FCA-A79485FD61FA}" sibTransId="{A3A82A01-C1A2-419D-BE22-D526ADDE4D8B}"/>
    <dgm:cxn modelId="{C6941D9B-7AFB-46BF-9A40-219F42DD33B8}" srcId="{3811E3E2-6F9A-4865-8994-08F9C2DC0E5B}" destId="{A949412C-3906-4F76-8FFE-526D8F53602E}" srcOrd="0" destOrd="0" parTransId="{BD0FD5AC-7ACA-4029-BA8A-4FAB5FF39ED7}" sibTransId="{2022E7F9-B79F-4233-8FA8-7DB7A00E96D0}"/>
    <dgm:cxn modelId="{86183EA5-3648-4325-941F-E42E62CD5521}" type="presOf" srcId="{983A698B-4FB0-42D1-9C20-0F8473268E2F}" destId="{2D7CAFC6-C9C3-42FE-9D97-C6428F34365E}" srcOrd="0" destOrd="0" presId="urn:microsoft.com/office/officeart/2005/8/layout/hierarchy1"/>
    <dgm:cxn modelId="{C7F37BB4-65A4-4258-B22C-32E38F922090}" srcId="{3811E3E2-6F9A-4865-8994-08F9C2DC0E5B}" destId="{983A698B-4FB0-42D1-9C20-0F8473268E2F}" srcOrd="1" destOrd="0" parTransId="{B98E1E8E-29FA-4D3C-B51E-2DBA61C04598}" sibTransId="{6027C868-AF64-419F-952C-42E26796DD62}"/>
    <dgm:cxn modelId="{1A6125B8-AD34-42E3-9A70-37A69087DCB8}" srcId="{8EE9EBAD-DFA1-4418-B0B7-1A8D90AC96F2}" destId="{1CD37E58-3F6D-4F16-95B9-2DF634382803}" srcOrd="0" destOrd="0" parTransId="{FB1A5DC8-765F-4EE9-9382-09F6C530F97B}" sibTransId="{8BB0BE21-2BA9-4490-A408-729F2F06A97B}"/>
    <dgm:cxn modelId="{7D86D5BD-34BE-4AA7-8268-F13FA0A7FEC0}" srcId="{983A698B-4FB0-42D1-9C20-0F8473268E2F}" destId="{82E40E79-6022-4654-8692-29D3D6E18B3B}" srcOrd="0" destOrd="0" parTransId="{E3D57A00-AF2F-4927-9B72-134FAE3B13C5}" sibTransId="{21740010-BAD0-4F60-96FA-6642E5C6EA88}"/>
    <dgm:cxn modelId="{AC43D3D1-39BB-4522-B97A-6EFD8DD25CCA}" type="presOf" srcId="{FC0CE88B-3F72-4A9F-A783-E3CA30E53027}" destId="{904B7C62-BCDB-44C2-AAE7-240574388CCD}" srcOrd="0" destOrd="0" presId="urn:microsoft.com/office/officeart/2005/8/layout/hierarchy1"/>
    <dgm:cxn modelId="{4642C7F6-7060-4870-978E-03DAD3D0C65E}" type="presOf" srcId="{8EE9EBAD-DFA1-4418-B0B7-1A8D90AC96F2}" destId="{D1AF5FAE-BE21-4172-9F50-9288C4947694}" srcOrd="0" destOrd="0" presId="urn:microsoft.com/office/officeart/2005/8/layout/hierarchy1"/>
    <dgm:cxn modelId="{BE4EAEF9-FDD4-4E91-8B04-920D363DCAE9}" srcId="{8EE9EBAD-DFA1-4418-B0B7-1A8D90AC96F2}" destId="{FC0CE88B-3F72-4A9F-A783-E3CA30E53027}" srcOrd="2" destOrd="0" parTransId="{9D904056-6D75-4A27-B6E2-B70CE7FE2DA8}" sibTransId="{4EBF419D-FE74-459E-9235-201C0C32DDC7}"/>
    <dgm:cxn modelId="{285C55FF-1A8A-4438-9BC9-472AF2EDA365}" type="presOf" srcId="{3811E3E2-6F9A-4865-8994-08F9C2DC0E5B}" destId="{F95AD63B-F302-426E-90AC-362E75A0B65D}" srcOrd="0" destOrd="0" presId="urn:microsoft.com/office/officeart/2005/8/layout/hierarchy1"/>
    <dgm:cxn modelId="{C94DB0C7-49DD-48BE-8B96-8D3C28321BD6}" type="presParOf" srcId="{F95AD63B-F302-426E-90AC-362E75A0B65D}" destId="{3A069819-21A3-4CC1-B74F-20703F792507}" srcOrd="0" destOrd="0" presId="urn:microsoft.com/office/officeart/2005/8/layout/hierarchy1"/>
    <dgm:cxn modelId="{84461AEB-4C0D-4BD7-A84B-1ED299D5A94C}" type="presParOf" srcId="{3A069819-21A3-4CC1-B74F-20703F792507}" destId="{36470F55-2723-49AC-ACAC-5D3C957C342F}" srcOrd="0" destOrd="0" presId="urn:microsoft.com/office/officeart/2005/8/layout/hierarchy1"/>
    <dgm:cxn modelId="{2B88991F-3502-4FB2-8292-E1D9C008BA45}" type="presParOf" srcId="{36470F55-2723-49AC-ACAC-5D3C957C342F}" destId="{88177641-E6F1-47B6-8C3D-307E2E88FCA3}" srcOrd="0" destOrd="0" presId="urn:microsoft.com/office/officeart/2005/8/layout/hierarchy1"/>
    <dgm:cxn modelId="{3DDD5E7A-58EC-4FC6-AE21-B3A6ABD01A0D}" type="presParOf" srcId="{36470F55-2723-49AC-ACAC-5D3C957C342F}" destId="{C2682B75-B801-49AB-9AE9-A73D2CE11F8C}" srcOrd="1" destOrd="0" presId="urn:microsoft.com/office/officeart/2005/8/layout/hierarchy1"/>
    <dgm:cxn modelId="{5CF10F33-D435-45F4-A932-1F60AC63875F}" type="presParOf" srcId="{3A069819-21A3-4CC1-B74F-20703F792507}" destId="{4762840F-6F6D-4F52-B612-0746795387DD}" srcOrd="1" destOrd="0" presId="urn:microsoft.com/office/officeart/2005/8/layout/hierarchy1"/>
    <dgm:cxn modelId="{080F73AB-8F6D-47D7-BC2D-C8B02DAF4251}" type="presParOf" srcId="{4762840F-6F6D-4F52-B612-0746795387DD}" destId="{4B9E82B7-2676-49DC-9FF7-34783E5EB264}" srcOrd="0" destOrd="0" presId="urn:microsoft.com/office/officeart/2005/8/layout/hierarchy1"/>
    <dgm:cxn modelId="{0A84A576-81D8-4773-980D-8EAE5F857373}" type="presParOf" srcId="{4762840F-6F6D-4F52-B612-0746795387DD}" destId="{17BE29DC-310A-4E6C-87FB-ACB021B8256E}" srcOrd="1" destOrd="0" presId="urn:microsoft.com/office/officeart/2005/8/layout/hierarchy1"/>
    <dgm:cxn modelId="{B231DA47-574F-4A68-8644-887204EAF2DF}" type="presParOf" srcId="{17BE29DC-310A-4E6C-87FB-ACB021B8256E}" destId="{D76E0320-6E01-452B-B519-5E5A2C7D4751}" srcOrd="0" destOrd="0" presId="urn:microsoft.com/office/officeart/2005/8/layout/hierarchy1"/>
    <dgm:cxn modelId="{F4D12930-9627-49B8-9812-5BEF80AC7392}" type="presParOf" srcId="{D76E0320-6E01-452B-B519-5E5A2C7D4751}" destId="{7E7E4560-F438-424A-B393-EEF3229E9B78}" srcOrd="0" destOrd="0" presId="urn:microsoft.com/office/officeart/2005/8/layout/hierarchy1"/>
    <dgm:cxn modelId="{08DE0CD7-BCA1-4B49-8FC2-968B283B1964}" type="presParOf" srcId="{D76E0320-6E01-452B-B519-5E5A2C7D4751}" destId="{D1AF5FAE-BE21-4172-9F50-9288C4947694}" srcOrd="1" destOrd="0" presId="urn:microsoft.com/office/officeart/2005/8/layout/hierarchy1"/>
    <dgm:cxn modelId="{097D7DB9-CD75-4272-985C-D2AC104D1484}" type="presParOf" srcId="{17BE29DC-310A-4E6C-87FB-ACB021B8256E}" destId="{74C24627-8658-4618-BCAC-5A2929C3757F}" srcOrd="1" destOrd="0" presId="urn:microsoft.com/office/officeart/2005/8/layout/hierarchy1"/>
    <dgm:cxn modelId="{A19D4A11-E64F-44CF-8773-AEFAD341CF68}" type="presParOf" srcId="{74C24627-8658-4618-BCAC-5A2929C3757F}" destId="{B7D31F03-BFAD-4B5F-9520-0B4901047B75}" srcOrd="0" destOrd="0" presId="urn:microsoft.com/office/officeart/2005/8/layout/hierarchy1"/>
    <dgm:cxn modelId="{300B3DB1-0396-4AA4-945B-906E63FD07B6}" type="presParOf" srcId="{74C24627-8658-4618-BCAC-5A2929C3757F}" destId="{5CD5F215-C6F7-449F-8BA5-A3E82B87CFA2}" srcOrd="1" destOrd="0" presId="urn:microsoft.com/office/officeart/2005/8/layout/hierarchy1"/>
    <dgm:cxn modelId="{16DF04ED-F021-44D5-9BB8-4454CF627376}" type="presParOf" srcId="{5CD5F215-C6F7-449F-8BA5-A3E82B87CFA2}" destId="{35D8F249-2F78-4C77-BA54-7B3F12D9A7B1}" srcOrd="0" destOrd="0" presId="urn:microsoft.com/office/officeart/2005/8/layout/hierarchy1"/>
    <dgm:cxn modelId="{0E85C0E9-A071-4080-816A-7FEB38B5E2BA}" type="presParOf" srcId="{35D8F249-2F78-4C77-BA54-7B3F12D9A7B1}" destId="{86A93E34-2C33-4422-96AE-21EE3BC39DCE}" srcOrd="0" destOrd="0" presId="urn:microsoft.com/office/officeart/2005/8/layout/hierarchy1"/>
    <dgm:cxn modelId="{47857058-E4C8-442B-912F-23F83BA40DAB}" type="presParOf" srcId="{35D8F249-2F78-4C77-BA54-7B3F12D9A7B1}" destId="{820711FB-9197-4E0D-AD10-968B03B70950}" srcOrd="1" destOrd="0" presId="urn:microsoft.com/office/officeart/2005/8/layout/hierarchy1"/>
    <dgm:cxn modelId="{5A5A58E6-4E1F-422D-B2AF-AD88DE674CB1}" type="presParOf" srcId="{5CD5F215-C6F7-449F-8BA5-A3E82B87CFA2}" destId="{1F3D6BCE-BC20-4C6F-8E02-BE9952DFCD40}" srcOrd="1" destOrd="0" presId="urn:microsoft.com/office/officeart/2005/8/layout/hierarchy1"/>
    <dgm:cxn modelId="{C07793B8-4F88-4BA0-865D-FE5D061DA797}" type="presParOf" srcId="{74C24627-8658-4618-BCAC-5A2929C3757F}" destId="{C0E1EE9B-B729-4955-8296-CCCD88A988F1}" srcOrd="2" destOrd="0" presId="urn:microsoft.com/office/officeart/2005/8/layout/hierarchy1"/>
    <dgm:cxn modelId="{C9D76E68-83F9-4F9F-8306-33339384827A}" type="presParOf" srcId="{74C24627-8658-4618-BCAC-5A2929C3757F}" destId="{978A63BE-7747-401F-BE04-F7615A74934F}" srcOrd="3" destOrd="0" presId="urn:microsoft.com/office/officeart/2005/8/layout/hierarchy1"/>
    <dgm:cxn modelId="{9051554E-BD29-4170-9EF9-3FC8BFDB95EF}" type="presParOf" srcId="{978A63BE-7747-401F-BE04-F7615A74934F}" destId="{6C184838-4262-4145-95E6-D30D7B426BE7}" srcOrd="0" destOrd="0" presId="urn:microsoft.com/office/officeart/2005/8/layout/hierarchy1"/>
    <dgm:cxn modelId="{38F0CBA6-7C4B-4DCD-BC27-CCE48E9AD742}" type="presParOf" srcId="{6C184838-4262-4145-95E6-D30D7B426BE7}" destId="{B305F37F-BA00-47B7-BFA8-0256E6D1A0A2}" srcOrd="0" destOrd="0" presId="urn:microsoft.com/office/officeart/2005/8/layout/hierarchy1"/>
    <dgm:cxn modelId="{E15F5BD7-B7A8-4D21-B329-58AE294B1918}" type="presParOf" srcId="{6C184838-4262-4145-95E6-D30D7B426BE7}" destId="{CD4384C3-678F-4D4F-8E90-B691744F3D0F}" srcOrd="1" destOrd="0" presId="urn:microsoft.com/office/officeart/2005/8/layout/hierarchy1"/>
    <dgm:cxn modelId="{045B8634-7195-4784-8BD6-B89CB1954FB2}" type="presParOf" srcId="{978A63BE-7747-401F-BE04-F7615A74934F}" destId="{E1C4D676-EDE3-4F0C-A572-473FE8825FB8}" srcOrd="1" destOrd="0" presId="urn:microsoft.com/office/officeart/2005/8/layout/hierarchy1"/>
    <dgm:cxn modelId="{9F03C445-D87C-49EB-AE4A-842218B3B78F}" type="presParOf" srcId="{74C24627-8658-4618-BCAC-5A2929C3757F}" destId="{33065BEE-BF62-4C30-B2BC-3E61DC1A7937}" srcOrd="4" destOrd="0" presId="urn:microsoft.com/office/officeart/2005/8/layout/hierarchy1"/>
    <dgm:cxn modelId="{9153B393-991C-438F-B996-CAC05302B36C}" type="presParOf" srcId="{74C24627-8658-4618-BCAC-5A2929C3757F}" destId="{BB405E14-D0EE-499D-BE4D-98AAFA9C9616}" srcOrd="5" destOrd="0" presId="urn:microsoft.com/office/officeart/2005/8/layout/hierarchy1"/>
    <dgm:cxn modelId="{EF9E3DC4-AC9E-41AE-9B5E-D0C64F47D342}" type="presParOf" srcId="{BB405E14-D0EE-499D-BE4D-98AAFA9C9616}" destId="{895B4E09-D878-4B48-B3D6-D08CB11D99CA}" srcOrd="0" destOrd="0" presId="urn:microsoft.com/office/officeart/2005/8/layout/hierarchy1"/>
    <dgm:cxn modelId="{C53B6944-2FAC-4300-838C-9789AC8F12D7}" type="presParOf" srcId="{895B4E09-D878-4B48-B3D6-D08CB11D99CA}" destId="{DE577C1C-CD3C-4962-B33A-BC3BD7E242F3}" srcOrd="0" destOrd="0" presId="urn:microsoft.com/office/officeart/2005/8/layout/hierarchy1"/>
    <dgm:cxn modelId="{B7861734-55A7-40C1-B657-3EB9B7FD7076}" type="presParOf" srcId="{895B4E09-D878-4B48-B3D6-D08CB11D99CA}" destId="{904B7C62-BCDB-44C2-AAE7-240574388CCD}" srcOrd="1" destOrd="0" presId="urn:microsoft.com/office/officeart/2005/8/layout/hierarchy1"/>
    <dgm:cxn modelId="{CC953B81-4E4C-4A3C-A4C9-5373E7D22AB5}" type="presParOf" srcId="{BB405E14-D0EE-499D-BE4D-98AAFA9C9616}" destId="{6EF31BED-32CE-4A7F-B2F7-D4ED3DCD7668}" srcOrd="1" destOrd="0" presId="urn:microsoft.com/office/officeart/2005/8/layout/hierarchy1"/>
    <dgm:cxn modelId="{84E3DC9A-5216-4CD5-B010-714E4012B40C}" type="presParOf" srcId="{F95AD63B-F302-426E-90AC-362E75A0B65D}" destId="{B0DBDAA7-3210-437E-BEB4-183FDD240C58}" srcOrd="1" destOrd="0" presId="urn:microsoft.com/office/officeart/2005/8/layout/hierarchy1"/>
    <dgm:cxn modelId="{C9F0801D-65AB-40FF-978A-9F276CD620CD}" type="presParOf" srcId="{B0DBDAA7-3210-437E-BEB4-183FDD240C58}" destId="{2DAD1970-751F-491E-BD6F-5B05414B8A98}" srcOrd="0" destOrd="0" presId="urn:microsoft.com/office/officeart/2005/8/layout/hierarchy1"/>
    <dgm:cxn modelId="{4C8BF1D6-AED0-4E82-9059-7CB8FAEDE900}" type="presParOf" srcId="{2DAD1970-751F-491E-BD6F-5B05414B8A98}" destId="{6499B71A-344C-4532-9757-E51CDEB3AF95}" srcOrd="0" destOrd="0" presId="urn:microsoft.com/office/officeart/2005/8/layout/hierarchy1"/>
    <dgm:cxn modelId="{30C65645-69C2-4647-967D-A90C9FC4900A}" type="presParOf" srcId="{2DAD1970-751F-491E-BD6F-5B05414B8A98}" destId="{2D7CAFC6-C9C3-42FE-9D97-C6428F34365E}" srcOrd="1" destOrd="0" presId="urn:microsoft.com/office/officeart/2005/8/layout/hierarchy1"/>
    <dgm:cxn modelId="{83A1F0DE-88C9-46F3-8384-55ACDDE7B1C2}" type="presParOf" srcId="{B0DBDAA7-3210-437E-BEB4-183FDD240C58}" destId="{E41DC8F1-79B5-4CAB-A392-ADEDF41C9365}" srcOrd="1" destOrd="0" presId="urn:microsoft.com/office/officeart/2005/8/layout/hierarchy1"/>
    <dgm:cxn modelId="{99C87AAC-D355-41B7-8100-347855E63FF2}" type="presParOf" srcId="{E41DC8F1-79B5-4CAB-A392-ADEDF41C9365}" destId="{29D5FA44-61BD-4D7A-8EB3-5DD888ABA7ED}" srcOrd="0" destOrd="0" presId="urn:microsoft.com/office/officeart/2005/8/layout/hierarchy1"/>
    <dgm:cxn modelId="{B8E7E1C6-AF26-4DD5-A634-20D87772778F}" type="presParOf" srcId="{E41DC8F1-79B5-4CAB-A392-ADEDF41C9365}" destId="{C9E0D088-DE57-47F6-9337-56BA8421227E}" srcOrd="1" destOrd="0" presId="urn:microsoft.com/office/officeart/2005/8/layout/hierarchy1"/>
    <dgm:cxn modelId="{A89C3E7C-18B2-4C5E-99FA-6A24E5120DD5}" type="presParOf" srcId="{C9E0D088-DE57-47F6-9337-56BA8421227E}" destId="{24E3E697-0267-4D4B-ABB8-32BC3F269D55}" srcOrd="0" destOrd="0" presId="urn:microsoft.com/office/officeart/2005/8/layout/hierarchy1"/>
    <dgm:cxn modelId="{1546D405-90A5-4489-83BF-9BED24BD34D2}" type="presParOf" srcId="{24E3E697-0267-4D4B-ABB8-32BC3F269D55}" destId="{0961DD34-F2EC-42BF-8987-CB3A51234246}" srcOrd="0" destOrd="0" presId="urn:microsoft.com/office/officeart/2005/8/layout/hierarchy1"/>
    <dgm:cxn modelId="{8A56360B-7D60-4F4F-BECC-445B5FE0CE0E}" type="presParOf" srcId="{24E3E697-0267-4D4B-ABB8-32BC3F269D55}" destId="{A7A3BCFB-D35F-45F0-BDC9-520F997C5653}" srcOrd="1" destOrd="0" presId="urn:microsoft.com/office/officeart/2005/8/layout/hierarchy1"/>
    <dgm:cxn modelId="{E2E26D71-5C6A-4FDB-8092-1D9F79E0842A}" type="presParOf" srcId="{C9E0D088-DE57-47F6-9337-56BA8421227E}" destId="{FFA123E6-E6B5-4A0B-B9E7-18276DA84023}" srcOrd="1" destOrd="0" presId="urn:microsoft.com/office/officeart/2005/8/layout/hierarchy1"/>
    <dgm:cxn modelId="{4CBDB59E-BD9F-4C80-8AC1-7F40CD3112B7}" type="presParOf" srcId="{FFA123E6-E6B5-4A0B-B9E7-18276DA84023}" destId="{A12CE414-AF5E-4528-999A-13799DB1EAE8}" srcOrd="0" destOrd="0" presId="urn:microsoft.com/office/officeart/2005/8/layout/hierarchy1"/>
    <dgm:cxn modelId="{38C3ECA9-83BE-4C9F-B892-5B54EE67FDC1}" type="presParOf" srcId="{FFA123E6-E6B5-4A0B-B9E7-18276DA84023}" destId="{97860EC2-E1B6-4DDF-8E53-AC745B2CCBE4}" srcOrd="1" destOrd="0" presId="urn:microsoft.com/office/officeart/2005/8/layout/hierarchy1"/>
    <dgm:cxn modelId="{4DA19B31-E803-4FCB-A7D1-3FBE205DE096}" type="presParOf" srcId="{97860EC2-E1B6-4DDF-8E53-AC745B2CCBE4}" destId="{58F41153-68D1-48CC-AB9E-C56801C61A46}" srcOrd="0" destOrd="0" presId="urn:microsoft.com/office/officeart/2005/8/layout/hierarchy1"/>
    <dgm:cxn modelId="{D1DC9F06-63EB-4843-BBAA-E1EEAFDC38F3}" type="presParOf" srcId="{58F41153-68D1-48CC-AB9E-C56801C61A46}" destId="{CD1D2691-653A-4A83-82B8-5E258CDBC006}" srcOrd="0" destOrd="0" presId="urn:microsoft.com/office/officeart/2005/8/layout/hierarchy1"/>
    <dgm:cxn modelId="{29E41363-A05C-4B86-8C09-D2A51777B3A9}" type="presParOf" srcId="{58F41153-68D1-48CC-AB9E-C56801C61A46}" destId="{A71F79DC-D344-4FE8-9F38-20D04328B2D9}" srcOrd="1" destOrd="0" presId="urn:microsoft.com/office/officeart/2005/8/layout/hierarchy1"/>
    <dgm:cxn modelId="{F652B8B2-5B24-44A6-8F5E-AAB1320D7290}" type="presParOf" srcId="{97860EC2-E1B6-4DDF-8E53-AC745B2CCBE4}" destId="{A0F3EBF7-2457-4BFE-A1E5-4BAD63B5C4B0}" srcOrd="1" destOrd="0" presId="urn:microsoft.com/office/officeart/2005/8/layout/hierarchy1"/>
    <dgm:cxn modelId="{127F9F75-E869-4F75-A715-AEE9EBA1F118}" type="presParOf" srcId="{FFA123E6-E6B5-4A0B-B9E7-18276DA84023}" destId="{363BF4E3-C808-4CD5-A016-3430109D037C}" srcOrd="2" destOrd="0" presId="urn:microsoft.com/office/officeart/2005/8/layout/hierarchy1"/>
    <dgm:cxn modelId="{08280181-A0BF-4533-B1E0-ED582CD20AB7}" type="presParOf" srcId="{FFA123E6-E6B5-4A0B-B9E7-18276DA84023}" destId="{4091F010-B156-43CA-B2FB-2D8006C8AAC8}" srcOrd="3" destOrd="0" presId="urn:microsoft.com/office/officeart/2005/8/layout/hierarchy1"/>
    <dgm:cxn modelId="{56E72533-5CF0-4695-AB65-120D0E72BCB1}" type="presParOf" srcId="{4091F010-B156-43CA-B2FB-2D8006C8AAC8}" destId="{B578C0D2-DFA2-41E3-B4E5-874D992B0478}" srcOrd="0" destOrd="0" presId="urn:microsoft.com/office/officeart/2005/8/layout/hierarchy1"/>
    <dgm:cxn modelId="{A8EA88B9-4AA7-441A-8C13-D2AE18ED4F1D}" type="presParOf" srcId="{B578C0D2-DFA2-41E3-B4E5-874D992B0478}" destId="{CA1EBC00-7A46-417B-9B66-FE8A6B9F5887}" srcOrd="0" destOrd="0" presId="urn:microsoft.com/office/officeart/2005/8/layout/hierarchy1"/>
    <dgm:cxn modelId="{64CC6736-CCA9-4671-A225-01AC6AC2927A}" type="presParOf" srcId="{B578C0D2-DFA2-41E3-B4E5-874D992B0478}" destId="{79AD8EDB-342F-471E-8B07-395469EDD83A}" srcOrd="1" destOrd="0" presId="urn:microsoft.com/office/officeart/2005/8/layout/hierarchy1"/>
    <dgm:cxn modelId="{8FBADC94-CB92-43E9-A725-CF3B6A6C0D51}" type="presParOf" srcId="{4091F010-B156-43CA-B2FB-2D8006C8AAC8}" destId="{62EA1484-FF3A-49CF-A9D6-DF698077F06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364C7-EEDE-4CB6-A795-12D34D0E5197}">
      <dsp:nvSpPr>
        <dsp:cNvPr id="0" name=""/>
        <dsp:cNvSpPr/>
      </dsp:nvSpPr>
      <dsp:spPr>
        <a:xfrm>
          <a:off x="2061" y="363673"/>
          <a:ext cx="4395657" cy="2637394"/>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We next examined if a correlation exists between IBU and ABV. This way we could understand if our bitterness derived from hops would influence the ABV.</a:t>
          </a:r>
        </a:p>
      </dsp:txBody>
      <dsp:txXfrm>
        <a:off x="79308" y="440920"/>
        <a:ext cx="4241163" cy="2482900"/>
      </dsp:txXfrm>
    </dsp:sp>
    <dsp:sp modelId="{0A559E4A-D943-4428-AB74-A954D93F71F8}">
      <dsp:nvSpPr>
        <dsp:cNvPr id="0" name=""/>
        <dsp:cNvSpPr/>
      </dsp:nvSpPr>
      <dsp:spPr>
        <a:xfrm>
          <a:off x="4837284" y="1137308"/>
          <a:ext cx="931879" cy="109012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837284" y="1355333"/>
        <a:ext cx="652315" cy="654073"/>
      </dsp:txXfrm>
    </dsp:sp>
    <dsp:sp modelId="{96A6957C-9BAE-48FB-995D-DDD390EC5C82}">
      <dsp:nvSpPr>
        <dsp:cNvPr id="0" name=""/>
        <dsp:cNvSpPr/>
      </dsp:nvSpPr>
      <dsp:spPr>
        <a:xfrm>
          <a:off x="6155981" y="363673"/>
          <a:ext cx="4395657" cy="2637394"/>
        </a:xfrm>
        <a:prstGeom prst="roundRect">
          <a:avLst>
            <a:gd name="adj" fmla="val 10000"/>
          </a:avLst>
        </a:prstGeom>
        <a:solidFill>
          <a:schemeClr val="accent2">
            <a:hueOff val="-3878375"/>
            <a:satOff val="-8771"/>
            <a:lumOff val="-5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After computing the covariances of IBU and ABV, we observed a 67% relationship between the two variables. Allowing us to conclude that there is statistical significance to believe that a higher level of hops (or bittering agent) will also yield us a generally higher ABV.</a:t>
          </a:r>
        </a:p>
      </dsp:txBody>
      <dsp:txXfrm>
        <a:off x="6233228" y="440920"/>
        <a:ext cx="4241163" cy="2482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4E268-312C-4C85-A792-616E43F5DF76}">
      <dsp:nvSpPr>
        <dsp:cNvPr id="0" name=""/>
        <dsp:cNvSpPr/>
      </dsp:nvSpPr>
      <dsp:spPr>
        <a:xfrm>
          <a:off x="10517" y="77564"/>
          <a:ext cx="3438958" cy="1031687"/>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754" tIns="271754" rIns="271754" bIns="271754" numCol="1" spcCol="1270" anchor="ctr" anchorCtr="0">
          <a:noAutofit/>
        </a:bodyPr>
        <a:lstStyle/>
        <a:p>
          <a:pPr marL="0" lvl="0" indent="0" algn="ctr" defTabSz="1555750">
            <a:lnSpc>
              <a:spcPct val="90000"/>
            </a:lnSpc>
            <a:spcBef>
              <a:spcPct val="0"/>
            </a:spcBef>
            <a:spcAft>
              <a:spcPct val="35000"/>
            </a:spcAft>
            <a:buNone/>
          </a:pPr>
          <a:r>
            <a:rPr lang="en-US" sz="3500" kern="1200"/>
            <a:t>Arkansas</a:t>
          </a:r>
        </a:p>
      </dsp:txBody>
      <dsp:txXfrm>
        <a:off x="10517" y="77564"/>
        <a:ext cx="3438958" cy="1031687"/>
      </dsp:txXfrm>
    </dsp:sp>
    <dsp:sp modelId="{3B9C2C78-5DDA-4E92-ABB8-8D317B682E9D}">
      <dsp:nvSpPr>
        <dsp:cNvPr id="0" name=""/>
        <dsp:cNvSpPr/>
      </dsp:nvSpPr>
      <dsp:spPr>
        <a:xfrm>
          <a:off x="10517" y="1109252"/>
          <a:ext cx="3438958" cy="2177924"/>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9693" tIns="339693" rIns="339693" bIns="339693" numCol="1" spcCol="1270" anchor="t" anchorCtr="0">
          <a:noAutofit/>
        </a:bodyPr>
        <a:lstStyle/>
        <a:p>
          <a:pPr marL="0" lvl="0" indent="0" algn="l" defTabSz="977900">
            <a:lnSpc>
              <a:spcPct val="90000"/>
            </a:lnSpc>
            <a:spcBef>
              <a:spcPct val="0"/>
            </a:spcBef>
            <a:spcAft>
              <a:spcPct val="35000"/>
            </a:spcAft>
            <a:buNone/>
          </a:pPr>
          <a:r>
            <a:rPr lang="en-US" sz="2200" kern="1200"/>
            <a:t>1 Brewery producing an American Pale Ale (ABV 0.04, IBU 39)</a:t>
          </a:r>
        </a:p>
      </dsp:txBody>
      <dsp:txXfrm>
        <a:off x="10517" y="1109252"/>
        <a:ext cx="3438958" cy="2177924"/>
      </dsp:txXfrm>
    </dsp:sp>
    <dsp:sp modelId="{F0488432-CADF-4CB2-8C6A-74156303CF00}">
      <dsp:nvSpPr>
        <dsp:cNvPr id="0" name=""/>
        <dsp:cNvSpPr/>
      </dsp:nvSpPr>
      <dsp:spPr>
        <a:xfrm>
          <a:off x="3557370" y="77564"/>
          <a:ext cx="3438958" cy="1031687"/>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754" tIns="271754" rIns="271754" bIns="271754" numCol="1" spcCol="1270" anchor="ctr" anchorCtr="0">
          <a:noAutofit/>
        </a:bodyPr>
        <a:lstStyle/>
        <a:p>
          <a:pPr marL="0" lvl="0" indent="0" algn="ctr" defTabSz="1555750">
            <a:lnSpc>
              <a:spcPct val="90000"/>
            </a:lnSpc>
            <a:spcBef>
              <a:spcPct val="0"/>
            </a:spcBef>
            <a:spcAft>
              <a:spcPct val="35000"/>
            </a:spcAft>
            <a:buNone/>
          </a:pPr>
          <a:r>
            <a:rPr lang="en-US" sz="3500" kern="1200"/>
            <a:t>Louisiana</a:t>
          </a:r>
        </a:p>
      </dsp:txBody>
      <dsp:txXfrm>
        <a:off x="3557370" y="77564"/>
        <a:ext cx="3438958" cy="1031687"/>
      </dsp:txXfrm>
    </dsp:sp>
    <dsp:sp modelId="{E3EAD6BE-5C81-4255-B02F-052B09C84733}">
      <dsp:nvSpPr>
        <dsp:cNvPr id="0" name=""/>
        <dsp:cNvSpPr/>
      </dsp:nvSpPr>
      <dsp:spPr>
        <a:xfrm>
          <a:off x="3557370" y="1109252"/>
          <a:ext cx="3438958" cy="2177924"/>
        </a:xfrm>
        <a:prstGeom prst="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9693" tIns="339693" rIns="339693" bIns="339693" numCol="1" spcCol="1270" anchor="t" anchorCtr="0">
          <a:noAutofit/>
        </a:bodyPr>
        <a:lstStyle/>
        <a:p>
          <a:pPr marL="0" lvl="0" indent="0" algn="l" defTabSz="977900">
            <a:lnSpc>
              <a:spcPct val="90000"/>
            </a:lnSpc>
            <a:spcBef>
              <a:spcPct val="0"/>
            </a:spcBef>
            <a:spcAft>
              <a:spcPct val="35000"/>
            </a:spcAft>
            <a:buNone/>
          </a:pPr>
          <a:r>
            <a:rPr lang="en-US" sz="2200" kern="1200"/>
            <a:t>3 Breweries, 10 beers, mostly consisting of Pale Ales (Mean ABU 0.054, Mean IBU 33) </a:t>
          </a:r>
        </a:p>
      </dsp:txBody>
      <dsp:txXfrm>
        <a:off x="3557370" y="1109252"/>
        <a:ext cx="3438958" cy="2177924"/>
      </dsp:txXfrm>
    </dsp:sp>
    <dsp:sp modelId="{AA367938-5316-4CF7-A9AB-495444328F4E}">
      <dsp:nvSpPr>
        <dsp:cNvPr id="0" name=""/>
        <dsp:cNvSpPr/>
      </dsp:nvSpPr>
      <dsp:spPr>
        <a:xfrm>
          <a:off x="7104223" y="77564"/>
          <a:ext cx="3438958" cy="1031687"/>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754" tIns="271754" rIns="271754" bIns="271754" numCol="1" spcCol="1270" anchor="ctr" anchorCtr="0">
          <a:noAutofit/>
        </a:bodyPr>
        <a:lstStyle/>
        <a:p>
          <a:pPr marL="0" lvl="0" indent="0" algn="ctr" defTabSz="1555750">
            <a:lnSpc>
              <a:spcPct val="90000"/>
            </a:lnSpc>
            <a:spcBef>
              <a:spcPct val="0"/>
            </a:spcBef>
            <a:spcAft>
              <a:spcPct val="35000"/>
            </a:spcAft>
            <a:buNone/>
          </a:pPr>
          <a:r>
            <a:rPr lang="en-US" sz="3500" kern="1200"/>
            <a:t>Oklahoma</a:t>
          </a:r>
        </a:p>
      </dsp:txBody>
      <dsp:txXfrm>
        <a:off x="7104223" y="77564"/>
        <a:ext cx="3438958" cy="1031687"/>
      </dsp:txXfrm>
    </dsp:sp>
    <dsp:sp modelId="{CA2CD50F-99D6-4C01-B454-D9FC5140B5F7}">
      <dsp:nvSpPr>
        <dsp:cNvPr id="0" name=""/>
        <dsp:cNvSpPr/>
      </dsp:nvSpPr>
      <dsp:spPr>
        <a:xfrm>
          <a:off x="7104223" y="1109252"/>
          <a:ext cx="3438958" cy="2177924"/>
        </a:xfrm>
        <a:prstGeom prst="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9693" tIns="339693" rIns="339693" bIns="339693" numCol="1" spcCol="1270" anchor="t" anchorCtr="0">
          <a:noAutofit/>
        </a:bodyPr>
        <a:lstStyle/>
        <a:p>
          <a:pPr marL="0" lvl="0" indent="0" algn="l" defTabSz="977900">
            <a:lnSpc>
              <a:spcPct val="90000"/>
            </a:lnSpc>
            <a:spcBef>
              <a:spcPct val="0"/>
            </a:spcBef>
            <a:spcAft>
              <a:spcPct val="35000"/>
            </a:spcAft>
            <a:buNone/>
          </a:pPr>
          <a:r>
            <a:rPr lang="en-US" sz="2200" kern="1200"/>
            <a:t>1 Brewery producing an American IPA (ABV 0.068, IBU 100)</a:t>
          </a:r>
        </a:p>
      </dsp:txBody>
      <dsp:txXfrm>
        <a:off x="7104223" y="1109252"/>
        <a:ext cx="3438958" cy="2177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BF4E3-C808-4CD5-A016-3430109D037C}">
      <dsp:nvSpPr>
        <dsp:cNvPr id="0" name=""/>
        <dsp:cNvSpPr/>
      </dsp:nvSpPr>
      <dsp:spPr>
        <a:xfrm>
          <a:off x="7581349" y="2025524"/>
          <a:ext cx="792171" cy="377001"/>
        </a:xfrm>
        <a:custGeom>
          <a:avLst/>
          <a:gdLst/>
          <a:ahLst/>
          <a:cxnLst/>
          <a:rect l="0" t="0" r="0" b="0"/>
          <a:pathLst>
            <a:path>
              <a:moveTo>
                <a:pt x="0" y="0"/>
              </a:moveTo>
              <a:lnTo>
                <a:pt x="0" y="256915"/>
              </a:lnTo>
              <a:lnTo>
                <a:pt x="792171" y="256915"/>
              </a:lnTo>
              <a:lnTo>
                <a:pt x="792171" y="37700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2CE414-AF5E-4528-999A-13799DB1EAE8}">
      <dsp:nvSpPr>
        <dsp:cNvPr id="0" name=""/>
        <dsp:cNvSpPr/>
      </dsp:nvSpPr>
      <dsp:spPr>
        <a:xfrm>
          <a:off x="6789177" y="2025524"/>
          <a:ext cx="792171" cy="377001"/>
        </a:xfrm>
        <a:custGeom>
          <a:avLst/>
          <a:gdLst/>
          <a:ahLst/>
          <a:cxnLst/>
          <a:rect l="0" t="0" r="0" b="0"/>
          <a:pathLst>
            <a:path>
              <a:moveTo>
                <a:pt x="792171" y="0"/>
              </a:moveTo>
              <a:lnTo>
                <a:pt x="792171" y="256915"/>
              </a:lnTo>
              <a:lnTo>
                <a:pt x="0" y="256915"/>
              </a:lnTo>
              <a:lnTo>
                <a:pt x="0" y="37700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D5FA44-61BD-4D7A-8EB3-5DD888ABA7ED}">
      <dsp:nvSpPr>
        <dsp:cNvPr id="0" name=""/>
        <dsp:cNvSpPr/>
      </dsp:nvSpPr>
      <dsp:spPr>
        <a:xfrm>
          <a:off x="7535629" y="825384"/>
          <a:ext cx="91440" cy="377001"/>
        </a:xfrm>
        <a:custGeom>
          <a:avLst/>
          <a:gdLst/>
          <a:ahLst/>
          <a:cxnLst/>
          <a:rect l="0" t="0" r="0" b="0"/>
          <a:pathLst>
            <a:path>
              <a:moveTo>
                <a:pt x="45720" y="0"/>
              </a:moveTo>
              <a:lnTo>
                <a:pt x="45720" y="37700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065BEE-BF62-4C30-B2BC-3E61DC1A7937}">
      <dsp:nvSpPr>
        <dsp:cNvPr id="0" name=""/>
        <dsp:cNvSpPr/>
      </dsp:nvSpPr>
      <dsp:spPr>
        <a:xfrm>
          <a:off x="3620491" y="2025524"/>
          <a:ext cx="1584343" cy="377001"/>
        </a:xfrm>
        <a:custGeom>
          <a:avLst/>
          <a:gdLst/>
          <a:ahLst/>
          <a:cxnLst/>
          <a:rect l="0" t="0" r="0" b="0"/>
          <a:pathLst>
            <a:path>
              <a:moveTo>
                <a:pt x="0" y="0"/>
              </a:moveTo>
              <a:lnTo>
                <a:pt x="0" y="256915"/>
              </a:lnTo>
              <a:lnTo>
                <a:pt x="1584343" y="256915"/>
              </a:lnTo>
              <a:lnTo>
                <a:pt x="1584343" y="37700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E1EE9B-B729-4955-8296-CCCD88A988F1}">
      <dsp:nvSpPr>
        <dsp:cNvPr id="0" name=""/>
        <dsp:cNvSpPr/>
      </dsp:nvSpPr>
      <dsp:spPr>
        <a:xfrm>
          <a:off x="3574771" y="2025524"/>
          <a:ext cx="91440" cy="377001"/>
        </a:xfrm>
        <a:custGeom>
          <a:avLst/>
          <a:gdLst/>
          <a:ahLst/>
          <a:cxnLst/>
          <a:rect l="0" t="0" r="0" b="0"/>
          <a:pathLst>
            <a:path>
              <a:moveTo>
                <a:pt x="45720" y="0"/>
              </a:moveTo>
              <a:lnTo>
                <a:pt x="45720" y="37700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D31F03-BFAD-4B5F-9520-0B4901047B75}">
      <dsp:nvSpPr>
        <dsp:cNvPr id="0" name=""/>
        <dsp:cNvSpPr/>
      </dsp:nvSpPr>
      <dsp:spPr>
        <a:xfrm>
          <a:off x="2036147" y="2025524"/>
          <a:ext cx="1584343" cy="377001"/>
        </a:xfrm>
        <a:custGeom>
          <a:avLst/>
          <a:gdLst/>
          <a:ahLst/>
          <a:cxnLst/>
          <a:rect l="0" t="0" r="0" b="0"/>
          <a:pathLst>
            <a:path>
              <a:moveTo>
                <a:pt x="1584343" y="0"/>
              </a:moveTo>
              <a:lnTo>
                <a:pt x="1584343" y="256915"/>
              </a:lnTo>
              <a:lnTo>
                <a:pt x="0" y="256915"/>
              </a:lnTo>
              <a:lnTo>
                <a:pt x="0" y="37700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9E82B7-2676-49DC-9FF7-34783E5EB264}">
      <dsp:nvSpPr>
        <dsp:cNvPr id="0" name=""/>
        <dsp:cNvSpPr/>
      </dsp:nvSpPr>
      <dsp:spPr>
        <a:xfrm>
          <a:off x="3574771" y="825384"/>
          <a:ext cx="91440" cy="377001"/>
        </a:xfrm>
        <a:custGeom>
          <a:avLst/>
          <a:gdLst/>
          <a:ahLst/>
          <a:cxnLst/>
          <a:rect l="0" t="0" r="0" b="0"/>
          <a:pathLst>
            <a:path>
              <a:moveTo>
                <a:pt x="45720" y="0"/>
              </a:moveTo>
              <a:lnTo>
                <a:pt x="45720" y="37700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77641-E6F1-47B6-8C3D-307E2E88FCA3}">
      <dsp:nvSpPr>
        <dsp:cNvPr id="0" name=""/>
        <dsp:cNvSpPr/>
      </dsp:nvSpPr>
      <dsp:spPr>
        <a:xfrm>
          <a:off x="2972350" y="2246"/>
          <a:ext cx="1296280" cy="823138"/>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2682B75-B801-49AB-9AE9-A73D2CE11F8C}">
      <dsp:nvSpPr>
        <dsp:cNvPr id="0" name=""/>
        <dsp:cNvSpPr/>
      </dsp:nvSpPr>
      <dsp:spPr>
        <a:xfrm>
          <a:off x="3116381" y="139076"/>
          <a:ext cx="1296280" cy="82313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Texas</a:t>
          </a:r>
        </a:p>
      </dsp:txBody>
      <dsp:txXfrm>
        <a:off x="3140490" y="163185"/>
        <a:ext cx="1248062" cy="774920"/>
      </dsp:txXfrm>
    </dsp:sp>
    <dsp:sp modelId="{7E7E4560-F438-424A-B393-EEF3229E9B78}">
      <dsp:nvSpPr>
        <dsp:cNvPr id="0" name=""/>
        <dsp:cNvSpPr/>
      </dsp:nvSpPr>
      <dsp:spPr>
        <a:xfrm>
          <a:off x="2972350" y="1202386"/>
          <a:ext cx="1296280" cy="823138"/>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1AF5FAE-BE21-4172-9F50-9288C4947694}">
      <dsp:nvSpPr>
        <dsp:cNvPr id="0" name=""/>
        <dsp:cNvSpPr/>
      </dsp:nvSpPr>
      <dsp:spPr>
        <a:xfrm>
          <a:off x="3116381" y="1339216"/>
          <a:ext cx="1296280" cy="823138"/>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Market consists of existing similar products</a:t>
          </a:r>
        </a:p>
      </dsp:txBody>
      <dsp:txXfrm>
        <a:off x="3140490" y="1363325"/>
        <a:ext cx="1248062" cy="774920"/>
      </dsp:txXfrm>
    </dsp:sp>
    <dsp:sp modelId="{86A93E34-2C33-4422-96AE-21EE3BC39DCE}">
      <dsp:nvSpPr>
        <dsp:cNvPr id="0" name=""/>
        <dsp:cNvSpPr/>
      </dsp:nvSpPr>
      <dsp:spPr>
        <a:xfrm>
          <a:off x="1388007" y="2402526"/>
          <a:ext cx="1296280" cy="823138"/>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20711FB-9197-4E0D-AD10-968B03B70950}">
      <dsp:nvSpPr>
        <dsp:cNvPr id="0" name=""/>
        <dsp:cNvSpPr/>
      </dsp:nvSpPr>
      <dsp:spPr>
        <a:xfrm>
          <a:off x="1532038" y="2539356"/>
          <a:ext cx="1296280" cy="823138"/>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General interest in high ABV and IBU beers</a:t>
          </a:r>
        </a:p>
      </dsp:txBody>
      <dsp:txXfrm>
        <a:off x="1556147" y="2563465"/>
        <a:ext cx="1248062" cy="774920"/>
      </dsp:txXfrm>
    </dsp:sp>
    <dsp:sp modelId="{B305F37F-BA00-47B7-BFA8-0256E6D1A0A2}">
      <dsp:nvSpPr>
        <dsp:cNvPr id="0" name=""/>
        <dsp:cNvSpPr/>
      </dsp:nvSpPr>
      <dsp:spPr>
        <a:xfrm>
          <a:off x="2972350" y="2402526"/>
          <a:ext cx="1296280" cy="823138"/>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D4384C3-678F-4D4F-8E90-B691744F3D0F}">
      <dsp:nvSpPr>
        <dsp:cNvPr id="0" name=""/>
        <dsp:cNvSpPr/>
      </dsp:nvSpPr>
      <dsp:spPr>
        <a:xfrm>
          <a:off x="3116381" y="2539356"/>
          <a:ext cx="1296280" cy="823138"/>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This makes for a safe initial product entry</a:t>
          </a:r>
        </a:p>
      </dsp:txBody>
      <dsp:txXfrm>
        <a:off x="3140490" y="2563465"/>
        <a:ext cx="1248062" cy="774920"/>
      </dsp:txXfrm>
    </dsp:sp>
    <dsp:sp modelId="{DE577C1C-CD3C-4962-B33A-BC3BD7E242F3}">
      <dsp:nvSpPr>
        <dsp:cNvPr id="0" name=""/>
        <dsp:cNvSpPr/>
      </dsp:nvSpPr>
      <dsp:spPr>
        <a:xfrm>
          <a:off x="4556693" y="2402526"/>
          <a:ext cx="1296280" cy="823138"/>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04B7C62-BCDB-44C2-AAE7-240574388CCD}">
      <dsp:nvSpPr>
        <dsp:cNvPr id="0" name=""/>
        <dsp:cNvSpPr/>
      </dsp:nvSpPr>
      <dsp:spPr>
        <a:xfrm>
          <a:off x="4700725" y="2539356"/>
          <a:ext cx="1296280" cy="823138"/>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Could present difficulty as a new product due to existing competition</a:t>
          </a:r>
        </a:p>
      </dsp:txBody>
      <dsp:txXfrm>
        <a:off x="4724834" y="2563465"/>
        <a:ext cx="1248062" cy="774920"/>
      </dsp:txXfrm>
    </dsp:sp>
    <dsp:sp modelId="{6499B71A-344C-4532-9757-E51CDEB3AF95}">
      <dsp:nvSpPr>
        <dsp:cNvPr id="0" name=""/>
        <dsp:cNvSpPr/>
      </dsp:nvSpPr>
      <dsp:spPr>
        <a:xfrm>
          <a:off x="6933208" y="2246"/>
          <a:ext cx="1296280" cy="823138"/>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D7CAFC6-C9C3-42FE-9D97-C6428F34365E}">
      <dsp:nvSpPr>
        <dsp:cNvPr id="0" name=""/>
        <dsp:cNvSpPr/>
      </dsp:nvSpPr>
      <dsp:spPr>
        <a:xfrm>
          <a:off x="7077240" y="139076"/>
          <a:ext cx="1296280" cy="82313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Other states</a:t>
          </a:r>
        </a:p>
      </dsp:txBody>
      <dsp:txXfrm>
        <a:off x="7101349" y="163185"/>
        <a:ext cx="1248062" cy="774920"/>
      </dsp:txXfrm>
    </dsp:sp>
    <dsp:sp modelId="{0961DD34-F2EC-42BF-8987-CB3A51234246}">
      <dsp:nvSpPr>
        <dsp:cNvPr id="0" name=""/>
        <dsp:cNvSpPr/>
      </dsp:nvSpPr>
      <dsp:spPr>
        <a:xfrm>
          <a:off x="6933208" y="1202386"/>
          <a:ext cx="1296280" cy="823138"/>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7A3BCFB-D35F-45F0-BDC9-520F997C5653}">
      <dsp:nvSpPr>
        <dsp:cNvPr id="0" name=""/>
        <dsp:cNvSpPr/>
      </dsp:nvSpPr>
      <dsp:spPr>
        <a:xfrm>
          <a:off x="7077240" y="1339216"/>
          <a:ext cx="1296280" cy="823138"/>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Very limited production of high IBU and ABV</a:t>
          </a:r>
        </a:p>
      </dsp:txBody>
      <dsp:txXfrm>
        <a:off x="7101349" y="1363325"/>
        <a:ext cx="1248062" cy="774920"/>
      </dsp:txXfrm>
    </dsp:sp>
    <dsp:sp modelId="{CD1D2691-653A-4A83-82B8-5E258CDBC006}">
      <dsp:nvSpPr>
        <dsp:cNvPr id="0" name=""/>
        <dsp:cNvSpPr/>
      </dsp:nvSpPr>
      <dsp:spPr>
        <a:xfrm>
          <a:off x="6141037" y="2402526"/>
          <a:ext cx="1296280" cy="823138"/>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71F79DC-D344-4FE8-9F38-20D04328B2D9}">
      <dsp:nvSpPr>
        <dsp:cNvPr id="0" name=""/>
        <dsp:cNvSpPr/>
      </dsp:nvSpPr>
      <dsp:spPr>
        <a:xfrm>
          <a:off x="6285068" y="2539356"/>
          <a:ext cx="1296280" cy="823138"/>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Allows for a unique product space proven in other existing markets</a:t>
          </a:r>
        </a:p>
      </dsp:txBody>
      <dsp:txXfrm>
        <a:off x="6309177" y="2563465"/>
        <a:ext cx="1248062" cy="774920"/>
      </dsp:txXfrm>
    </dsp:sp>
    <dsp:sp modelId="{CA1EBC00-7A46-417B-9B66-FE8A6B9F5887}">
      <dsp:nvSpPr>
        <dsp:cNvPr id="0" name=""/>
        <dsp:cNvSpPr/>
      </dsp:nvSpPr>
      <dsp:spPr>
        <a:xfrm>
          <a:off x="7725380" y="2402526"/>
          <a:ext cx="1296280" cy="823138"/>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9AD8EDB-342F-471E-8B07-395469EDD83A}">
      <dsp:nvSpPr>
        <dsp:cNvPr id="0" name=""/>
        <dsp:cNvSpPr/>
      </dsp:nvSpPr>
      <dsp:spPr>
        <a:xfrm>
          <a:off x="7869411" y="2539356"/>
          <a:ext cx="1296280" cy="823138"/>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Could be a radical product with little to no interest based on existing products</a:t>
          </a:r>
        </a:p>
      </dsp:txBody>
      <dsp:txXfrm>
        <a:off x="7893520" y="2563465"/>
        <a:ext cx="1248062" cy="7749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18D01-1B55-4CFE-AFDD-AD66A58A4698}" type="datetimeFigureOut">
              <a:rPr lang="en-US" smtClean="0"/>
              <a:t>2/23/2019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A05FE-6CE0-4D0E-B24C-DE2A7BED16A1}" type="slidenum">
              <a:rPr lang="en-US" smtClean="0"/>
              <a:t>‹#›</a:t>
            </a:fld>
            <a:endParaRPr lang="en-US"/>
          </a:p>
        </p:txBody>
      </p:sp>
    </p:spTree>
    <p:extLst>
      <p:ext uri="{BB962C8B-B14F-4D97-AF65-F5344CB8AC3E}">
        <p14:creationId xmlns:p14="http://schemas.microsoft.com/office/powerpoint/2010/main" val="283225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2/21/2019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2/21/2019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B28B-196C-46A6-ABBA-7377D9BC3508}"/>
              </a:ext>
            </a:extLst>
          </p:cNvPr>
          <p:cNvSpPr>
            <a:spLocks noGrp="1"/>
          </p:cNvSpPr>
          <p:nvPr>
            <p:ph type="ctrTitle"/>
          </p:nvPr>
        </p:nvSpPr>
        <p:spPr>
          <a:xfrm>
            <a:off x="563815" y="745763"/>
            <a:ext cx="6458307" cy="3263529"/>
          </a:xfrm>
        </p:spPr>
        <p:txBody>
          <a:bodyPr/>
          <a:lstStyle/>
          <a:p>
            <a:r>
              <a:rPr lang="en-US" dirty="0"/>
              <a:t>All Hopped Up</a:t>
            </a:r>
          </a:p>
        </p:txBody>
      </p:sp>
      <p:sp>
        <p:nvSpPr>
          <p:cNvPr id="3" name="Subtitle 2">
            <a:extLst>
              <a:ext uri="{FF2B5EF4-FFF2-40B4-BE49-F238E27FC236}">
                <a16:creationId xmlns:a16="http://schemas.microsoft.com/office/drawing/2014/main" id="{69D4ECC0-BDD5-490D-A512-04C39290DCA2}"/>
              </a:ext>
            </a:extLst>
          </p:cNvPr>
          <p:cNvSpPr>
            <a:spLocks noGrp="1"/>
          </p:cNvSpPr>
          <p:nvPr>
            <p:ph type="subTitle" idx="1"/>
          </p:nvPr>
        </p:nvSpPr>
        <p:spPr>
          <a:xfrm>
            <a:off x="1079632" y="5292569"/>
            <a:ext cx="8240215" cy="651030"/>
          </a:xfrm>
        </p:spPr>
        <p:txBody>
          <a:bodyPr>
            <a:noAutofit/>
          </a:bodyPr>
          <a:lstStyle/>
          <a:p>
            <a:r>
              <a:rPr lang="en-US" sz="3400" dirty="0"/>
              <a:t>A Brewery’s New Endeavor</a:t>
            </a:r>
          </a:p>
        </p:txBody>
      </p:sp>
      <p:sp>
        <p:nvSpPr>
          <p:cNvPr id="4" name="TextBox 3">
            <a:extLst>
              <a:ext uri="{FF2B5EF4-FFF2-40B4-BE49-F238E27FC236}">
                <a16:creationId xmlns:a16="http://schemas.microsoft.com/office/drawing/2014/main" id="{12E9A3C3-C995-4F25-9F5C-28D4EA932BCD}"/>
              </a:ext>
            </a:extLst>
          </p:cNvPr>
          <p:cNvSpPr txBox="1"/>
          <p:nvPr/>
        </p:nvSpPr>
        <p:spPr>
          <a:xfrm>
            <a:off x="6447692" y="6049108"/>
            <a:ext cx="5545016" cy="430887"/>
          </a:xfrm>
          <a:prstGeom prst="rect">
            <a:avLst/>
          </a:prstGeom>
          <a:noFill/>
        </p:spPr>
        <p:txBody>
          <a:bodyPr wrap="square" rtlCol="0">
            <a:spAutoFit/>
          </a:bodyPr>
          <a:lstStyle/>
          <a:p>
            <a:r>
              <a:rPr lang="en-US" sz="2200" dirty="0"/>
              <a:t>By Tom Gianelle and Shane Weinstock</a:t>
            </a:r>
          </a:p>
        </p:txBody>
      </p:sp>
    </p:spTree>
    <p:extLst>
      <p:ext uri="{BB962C8B-B14F-4D97-AF65-F5344CB8AC3E}">
        <p14:creationId xmlns:p14="http://schemas.microsoft.com/office/powerpoint/2010/main" val="138228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A5636B-48D5-4EEB-B591-A6827181B9A3}"/>
              </a:ext>
            </a:extLst>
          </p:cNvPr>
          <p:cNvSpPr>
            <a:spLocks noGrp="1"/>
          </p:cNvSpPr>
          <p:nvPr>
            <p:ph type="title"/>
          </p:nvPr>
        </p:nvSpPr>
        <p:spPr>
          <a:xfrm>
            <a:off x="8164749" y="457201"/>
            <a:ext cx="3575737" cy="1332688"/>
          </a:xfrm>
        </p:spPr>
        <p:txBody>
          <a:bodyPr anchor="b">
            <a:normAutofit/>
          </a:bodyPr>
          <a:lstStyle/>
          <a:p>
            <a:pPr algn="ctr"/>
            <a:r>
              <a:rPr lang="en-US" sz="3200" dirty="0">
                <a:solidFill>
                  <a:srgbClr val="FFFFFF"/>
                </a:solidFill>
              </a:rPr>
              <a:t>Statewide Comparisons</a:t>
            </a:r>
          </a:p>
        </p:txBody>
      </p:sp>
      <p:pic>
        <p:nvPicPr>
          <p:cNvPr id="4" name="Picture 3">
            <a:extLst>
              <a:ext uri="{FF2B5EF4-FFF2-40B4-BE49-F238E27FC236}">
                <a16:creationId xmlns:a16="http://schemas.microsoft.com/office/drawing/2014/main" id="{1AB3D112-00E0-4663-AC67-3DB800F6CC99}"/>
              </a:ext>
            </a:extLst>
          </p:cNvPr>
          <p:cNvPicPr>
            <a:picLocks noChangeAspect="1"/>
          </p:cNvPicPr>
          <p:nvPr/>
        </p:nvPicPr>
        <p:blipFill>
          <a:blip r:embed="rId2"/>
          <a:stretch>
            <a:fillRect/>
          </a:stretch>
        </p:blipFill>
        <p:spPr>
          <a:xfrm>
            <a:off x="606484" y="1292455"/>
            <a:ext cx="6889650" cy="4251899"/>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0AE4D617-3D91-4943-B768-947255070BB3}"/>
              </a:ext>
            </a:extLst>
          </p:cNvPr>
          <p:cNvSpPr>
            <a:spLocks noGrp="1"/>
          </p:cNvSpPr>
          <p:nvPr>
            <p:ph idx="1"/>
          </p:nvPr>
        </p:nvSpPr>
        <p:spPr>
          <a:xfrm>
            <a:off x="7862552" y="1789889"/>
            <a:ext cx="4095481" cy="4655987"/>
          </a:xfrm>
        </p:spPr>
        <p:txBody>
          <a:bodyPr>
            <a:normAutofit/>
          </a:bodyPr>
          <a:lstStyle/>
          <a:p>
            <a:pPr marL="0" indent="0">
              <a:buNone/>
            </a:pPr>
            <a:r>
              <a:rPr lang="en-US" sz="1600" dirty="0">
                <a:solidFill>
                  <a:srgbClr val="FFFFFF"/>
                </a:solidFill>
              </a:rPr>
              <a:t>As we continue our comparison to examine the IBU market, we can see that we also see a rather low bitterness level for our states of interest.</a:t>
            </a:r>
          </a:p>
          <a:p>
            <a:pPr marL="0" indent="0">
              <a:buNone/>
            </a:pPr>
            <a:endParaRPr lang="en-US" sz="1600" dirty="0">
              <a:solidFill>
                <a:srgbClr val="FFFFFF"/>
              </a:solidFill>
            </a:endParaRPr>
          </a:p>
          <a:p>
            <a:pPr marL="0" indent="0">
              <a:buNone/>
            </a:pPr>
            <a:r>
              <a:rPr lang="en-US" sz="1600" dirty="0">
                <a:solidFill>
                  <a:srgbClr val="FFFFFF"/>
                </a:solidFill>
              </a:rPr>
              <a:t>This could also continue to provide a us a unique product to an existing market as we still desire to produce a new product that goes against both aspects of the beer we’d like to produce.</a:t>
            </a:r>
          </a:p>
        </p:txBody>
      </p:sp>
    </p:spTree>
    <p:extLst>
      <p:ext uri="{BB962C8B-B14F-4D97-AF65-F5344CB8AC3E}">
        <p14:creationId xmlns:p14="http://schemas.microsoft.com/office/powerpoint/2010/main" val="26640078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20D75-40EC-4394-B3C6-142907DB1BC7}"/>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Some Additional Statewide Info</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93BB19-D7DC-48FA-AFC8-8522BF7642D4}"/>
              </a:ext>
            </a:extLst>
          </p:cNvPr>
          <p:cNvSpPr>
            <a:spLocks noGrp="1"/>
          </p:cNvSpPr>
          <p:nvPr>
            <p:ph idx="1"/>
          </p:nvPr>
        </p:nvSpPr>
        <p:spPr>
          <a:xfrm>
            <a:off x="5146751" y="1218475"/>
            <a:ext cx="6080050" cy="4421051"/>
          </a:xfrm>
          <a:effectLst/>
        </p:spPr>
        <p:txBody>
          <a:bodyPr>
            <a:normAutofit/>
          </a:bodyPr>
          <a:lstStyle/>
          <a:p>
            <a:pPr marL="0" indent="0">
              <a:buNone/>
            </a:pPr>
            <a:r>
              <a:rPr lang="en-US" sz="1600" dirty="0"/>
              <a:t>In addition to our statewide map, we wanted to examine the products and the locations of the max values for both variables we’d been observing.</a:t>
            </a:r>
          </a:p>
          <a:p>
            <a:r>
              <a:rPr lang="en-US" sz="1600" b="1" dirty="0"/>
              <a:t>MAX IBU: </a:t>
            </a:r>
            <a:r>
              <a:rPr lang="en-US" sz="1600" dirty="0"/>
              <a:t>Astoria, OR produces the highest IBU at 138 as an </a:t>
            </a:r>
            <a:r>
              <a:rPr lang="en-US" sz="1600" b="1" dirty="0"/>
              <a:t>American Double/Imperial IPA</a:t>
            </a:r>
            <a:r>
              <a:rPr lang="en-US" sz="1600" dirty="0"/>
              <a:t> from Astoria Brewing Company with a beer named the "Bitter Bitch Imperial IPA".</a:t>
            </a:r>
          </a:p>
          <a:p>
            <a:r>
              <a:rPr lang="en-US" sz="1600" b="1" dirty="0"/>
              <a:t>MAX ABV: </a:t>
            </a:r>
            <a:r>
              <a:rPr lang="en-US" sz="1600" dirty="0"/>
              <a:t>Boulder, CO produces the highest ABV at 12.8% from brewery Upslope Brewing Company for beer Lee Hill Series Vol. 5 - a </a:t>
            </a:r>
            <a:r>
              <a:rPr lang="en-US" sz="1600" b="1" dirty="0"/>
              <a:t>Belgian Style </a:t>
            </a:r>
            <a:r>
              <a:rPr lang="en-US" sz="1600" b="1" dirty="0" err="1"/>
              <a:t>Quadrupel</a:t>
            </a:r>
            <a:r>
              <a:rPr lang="en-US" sz="1600" b="1" dirty="0"/>
              <a:t> Ale</a:t>
            </a:r>
            <a:r>
              <a:rPr lang="en-US" sz="1600" dirty="0"/>
              <a:t>.</a:t>
            </a:r>
          </a:p>
        </p:txBody>
      </p:sp>
    </p:spTree>
    <p:extLst>
      <p:ext uri="{BB962C8B-B14F-4D97-AF65-F5344CB8AC3E}">
        <p14:creationId xmlns:p14="http://schemas.microsoft.com/office/powerpoint/2010/main" val="399531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588B-D2EC-459A-AD5B-C8818783AC53}"/>
              </a:ext>
            </a:extLst>
          </p:cNvPr>
          <p:cNvSpPr>
            <a:spLocks noGrp="1"/>
          </p:cNvSpPr>
          <p:nvPr>
            <p:ph type="title"/>
          </p:nvPr>
        </p:nvSpPr>
        <p:spPr/>
        <p:txBody>
          <a:bodyPr/>
          <a:lstStyle/>
          <a:p>
            <a:r>
              <a:rPr lang="en-US" dirty="0"/>
              <a:t>What We’ve Learned &amp; Next Steps</a:t>
            </a:r>
          </a:p>
        </p:txBody>
      </p:sp>
      <p:sp>
        <p:nvSpPr>
          <p:cNvPr id="3" name="Content Placeholder 2">
            <a:extLst>
              <a:ext uri="{FF2B5EF4-FFF2-40B4-BE49-F238E27FC236}">
                <a16:creationId xmlns:a16="http://schemas.microsoft.com/office/drawing/2014/main" id="{2D380D47-E9F2-462B-A299-75845EB011F2}"/>
              </a:ext>
            </a:extLst>
          </p:cNvPr>
          <p:cNvSpPr>
            <a:spLocks noGrp="1"/>
          </p:cNvSpPr>
          <p:nvPr>
            <p:ph idx="1"/>
          </p:nvPr>
        </p:nvSpPr>
        <p:spPr>
          <a:xfrm>
            <a:off x="295803" y="2246192"/>
            <a:ext cx="7639157" cy="2833807"/>
          </a:xfrm>
        </p:spPr>
        <p:txBody>
          <a:bodyPr>
            <a:normAutofit/>
          </a:bodyPr>
          <a:lstStyle/>
          <a:p>
            <a:pPr marL="0" indent="0">
              <a:buNone/>
            </a:pPr>
            <a:r>
              <a:rPr lang="en-US" dirty="0"/>
              <a:t>Based on the data that is provided, we can conclude that:</a:t>
            </a:r>
          </a:p>
          <a:p>
            <a:r>
              <a:rPr lang="en-US" dirty="0"/>
              <a:t>A product with a high IBU would be competitive within Texas and states east of Texas.</a:t>
            </a:r>
          </a:p>
          <a:p>
            <a:r>
              <a:rPr lang="en-US" dirty="0"/>
              <a:t>A product with a high ABV would be competitive within Texas and states east of Texas.</a:t>
            </a:r>
          </a:p>
          <a:p>
            <a:r>
              <a:rPr lang="en-US" dirty="0"/>
              <a:t>Colorado has not only the highest number of breweries per state, but also the has the beer with the highest ABV. A new product like ours would not be competitive in that state. </a:t>
            </a:r>
          </a:p>
        </p:txBody>
      </p:sp>
      <p:sp>
        <p:nvSpPr>
          <p:cNvPr id="5" name="TextBox 4">
            <a:extLst>
              <a:ext uri="{FF2B5EF4-FFF2-40B4-BE49-F238E27FC236}">
                <a16:creationId xmlns:a16="http://schemas.microsoft.com/office/drawing/2014/main" id="{FA0C5607-39A2-4D2C-8AAF-56235F03F98E}"/>
              </a:ext>
            </a:extLst>
          </p:cNvPr>
          <p:cNvSpPr txBox="1"/>
          <p:nvPr/>
        </p:nvSpPr>
        <p:spPr>
          <a:xfrm>
            <a:off x="6559774" y="5079999"/>
            <a:ext cx="5558118" cy="1477328"/>
          </a:xfrm>
          <a:prstGeom prst="rect">
            <a:avLst/>
          </a:prstGeom>
          <a:noFill/>
        </p:spPr>
        <p:txBody>
          <a:bodyPr wrap="square" rtlCol="0">
            <a:spAutoFit/>
          </a:bodyPr>
          <a:lstStyle/>
          <a:p>
            <a:r>
              <a:rPr lang="en-US" dirty="0"/>
              <a:t>From what we’ve learned we can begin to discover what product will best serve the Texas market and surrounding region.</a:t>
            </a:r>
          </a:p>
          <a:p>
            <a:endParaRPr lang="en-US" dirty="0"/>
          </a:p>
          <a:p>
            <a:r>
              <a:rPr lang="en-US" dirty="0"/>
              <a:t>All we need to do is find the right type of beer!</a:t>
            </a:r>
          </a:p>
        </p:txBody>
      </p:sp>
    </p:spTree>
    <p:extLst>
      <p:ext uri="{BB962C8B-B14F-4D97-AF65-F5344CB8AC3E}">
        <p14:creationId xmlns:p14="http://schemas.microsoft.com/office/powerpoint/2010/main" val="2151500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A8C1-D7B3-41BB-8C4D-8CEAB559F75E}"/>
              </a:ext>
            </a:extLst>
          </p:cNvPr>
          <p:cNvSpPr>
            <a:spLocks noGrp="1"/>
          </p:cNvSpPr>
          <p:nvPr>
            <p:ph type="title"/>
          </p:nvPr>
        </p:nvSpPr>
        <p:spPr/>
        <p:txBody>
          <a:bodyPr/>
          <a:lstStyle/>
          <a:p>
            <a:r>
              <a:rPr lang="en-US" dirty="0"/>
              <a:t>Top Beers of Texas</a:t>
            </a:r>
          </a:p>
        </p:txBody>
      </p:sp>
      <p:graphicFrame>
        <p:nvGraphicFramePr>
          <p:cNvPr id="5" name="Content Placeholder 4">
            <a:extLst>
              <a:ext uri="{FF2B5EF4-FFF2-40B4-BE49-F238E27FC236}">
                <a16:creationId xmlns:a16="http://schemas.microsoft.com/office/drawing/2014/main" id="{1080D386-6611-4D39-82D1-5A416AE8D322}"/>
              </a:ext>
            </a:extLst>
          </p:cNvPr>
          <p:cNvGraphicFramePr>
            <a:graphicFrameLocks noGrp="1"/>
          </p:cNvGraphicFramePr>
          <p:nvPr>
            <p:ph idx="1"/>
            <p:extLst>
              <p:ext uri="{D42A27DB-BD31-4B8C-83A1-F6EECF244321}">
                <p14:modId xmlns:p14="http://schemas.microsoft.com/office/powerpoint/2010/main" val="1210865516"/>
              </p:ext>
            </p:extLst>
          </p:nvPr>
        </p:nvGraphicFramePr>
        <p:xfrm>
          <a:off x="5462270" y="3563472"/>
          <a:ext cx="6211569" cy="2847340"/>
        </p:xfrm>
        <a:graphic>
          <a:graphicData uri="http://schemas.openxmlformats.org/drawingml/2006/table">
            <a:tbl>
              <a:tblPr firstRow="1" bandRow="1">
                <a:tableStyleId>{5C22544A-7EE6-4342-B048-85BDC9FD1C3A}</a:tableStyleId>
              </a:tblPr>
              <a:tblGrid>
                <a:gridCol w="2070523">
                  <a:extLst>
                    <a:ext uri="{9D8B030D-6E8A-4147-A177-3AD203B41FA5}">
                      <a16:colId xmlns:a16="http://schemas.microsoft.com/office/drawing/2014/main" val="974993977"/>
                    </a:ext>
                  </a:extLst>
                </a:gridCol>
                <a:gridCol w="2070523">
                  <a:extLst>
                    <a:ext uri="{9D8B030D-6E8A-4147-A177-3AD203B41FA5}">
                      <a16:colId xmlns:a16="http://schemas.microsoft.com/office/drawing/2014/main" val="1782164891"/>
                    </a:ext>
                  </a:extLst>
                </a:gridCol>
                <a:gridCol w="2070523">
                  <a:extLst>
                    <a:ext uri="{9D8B030D-6E8A-4147-A177-3AD203B41FA5}">
                      <a16:colId xmlns:a16="http://schemas.microsoft.com/office/drawing/2014/main" val="1303764470"/>
                    </a:ext>
                  </a:extLst>
                </a:gridCol>
              </a:tblGrid>
              <a:tr h="284734">
                <a:tc>
                  <a:txBody>
                    <a:bodyPr/>
                    <a:lstStyle/>
                    <a:p>
                      <a:pPr algn="l" fontAlgn="b"/>
                      <a:r>
                        <a:rPr lang="en-US" sz="1100" b="1" i="0" u="none" strike="noStrike" dirty="0">
                          <a:solidFill>
                            <a:srgbClr val="FFFFFF"/>
                          </a:solidFill>
                          <a:effectLst/>
                          <a:latin typeface="Calibri" panose="020F0502020204030204" pitchFamily="34" charset="0"/>
                        </a:rPr>
                        <a:t>ABV</a:t>
                      </a:r>
                    </a:p>
                  </a:txBody>
                  <a:tcPr marL="4763" marR="4763" marT="4763" marB="0" anchor="b"/>
                </a:tc>
                <a:tc>
                  <a:txBody>
                    <a:bodyPr/>
                    <a:lstStyle/>
                    <a:p>
                      <a:pPr algn="l" fontAlgn="b"/>
                      <a:r>
                        <a:rPr lang="en-US" sz="1100" b="1" i="0" u="none" strike="noStrike">
                          <a:solidFill>
                            <a:srgbClr val="FFFFFF"/>
                          </a:solidFill>
                          <a:effectLst/>
                          <a:latin typeface="Calibri" panose="020F0502020204030204" pitchFamily="34" charset="0"/>
                        </a:rPr>
                        <a:t>IBU</a:t>
                      </a:r>
                    </a:p>
                  </a:txBody>
                  <a:tcPr marL="4763" marR="4763" marT="4763" marB="0" anchor="b"/>
                </a:tc>
                <a:tc>
                  <a:txBody>
                    <a:bodyPr/>
                    <a:lstStyle/>
                    <a:p>
                      <a:pPr algn="l" fontAlgn="b"/>
                      <a:r>
                        <a:rPr lang="en-US" sz="1100" b="1" i="0" u="none" strike="noStrike">
                          <a:solidFill>
                            <a:srgbClr val="FFFFFF"/>
                          </a:solidFill>
                          <a:effectLst/>
                          <a:latin typeface="Calibri" panose="020F0502020204030204" pitchFamily="34" charset="0"/>
                        </a:rPr>
                        <a:t>Style</a:t>
                      </a:r>
                    </a:p>
                  </a:txBody>
                  <a:tcPr marL="4763" marR="4763" marT="4763" marB="0" anchor="b"/>
                </a:tc>
                <a:extLst>
                  <a:ext uri="{0D108BD9-81ED-4DB2-BD59-A6C34878D82A}">
                    <a16:rowId xmlns:a16="http://schemas.microsoft.com/office/drawing/2014/main" val="5973259"/>
                  </a:ext>
                </a:extLst>
              </a:tr>
              <a:tr h="284734">
                <a:tc>
                  <a:txBody>
                    <a:bodyPr/>
                    <a:lstStyle/>
                    <a:p>
                      <a:pPr algn="r" fontAlgn="b"/>
                      <a:r>
                        <a:rPr lang="en-US" sz="1100" b="0" i="0" u="none" strike="noStrike">
                          <a:solidFill>
                            <a:srgbClr val="000000"/>
                          </a:solidFill>
                          <a:effectLst/>
                          <a:latin typeface="Calibri" panose="020F0502020204030204" pitchFamily="34" charset="0"/>
                        </a:rPr>
                        <a:t>0.099</a:t>
                      </a:r>
                    </a:p>
                  </a:txBody>
                  <a:tcPr marL="4763" marR="4763" marT="4763" marB="0" anchor="b"/>
                </a:tc>
                <a:tc>
                  <a:txBody>
                    <a:bodyPr/>
                    <a:lstStyle/>
                    <a:p>
                      <a:pPr algn="r" fontAlgn="b"/>
                      <a:r>
                        <a:rPr lang="en-US" sz="1100" b="0" i="0" u="none" strike="noStrike">
                          <a:solidFill>
                            <a:srgbClr val="000000"/>
                          </a:solidFill>
                          <a:effectLst/>
                          <a:latin typeface="Calibri" panose="020F0502020204030204" pitchFamily="34" charset="0"/>
                        </a:rPr>
                        <a:t>100</a:t>
                      </a:r>
                    </a:p>
                  </a:txBody>
                  <a:tcPr marL="4763" marR="4763" marT="4763" marB="0" anchor="b"/>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4763" marR="4763" marT="4763" marB="0" anchor="b"/>
                </a:tc>
                <a:extLst>
                  <a:ext uri="{0D108BD9-81ED-4DB2-BD59-A6C34878D82A}">
                    <a16:rowId xmlns:a16="http://schemas.microsoft.com/office/drawing/2014/main" val="906560989"/>
                  </a:ext>
                </a:extLst>
              </a:tr>
              <a:tr h="284734">
                <a:tc>
                  <a:txBody>
                    <a:bodyPr/>
                    <a:lstStyle/>
                    <a:p>
                      <a:pPr algn="r" fontAlgn="b"/>
                      <a:r>
                        <a:rPr lang="en-US" sz="1100" b="0" i="0" u="none" strike="noStrike">
                          <a:solidFill>
                            <a:srgbClr val="000000"/>
                          </a:solidFill>
                          <a:effectLst/>
                          <a:latin typeface="Calibri" panose="020F0502020204030204" pitchFamily="34" charset="0"/>
                        </a:rPr>
                        <a:t>0.099</a:t>
                      </a:r>
                    </a:p>
                  </a:txBody>
                  <a:tcPr marL="4763" marR="4763" marT="4763" marB="0" anchor="b"/>
                </a:tc>
                <a:tc>
                  <a:txBody>
                    <a:bodyPr/>
                    <a:lstStyle/>
                    <a:p>
                      <a:pPr algn="r" fontAlgn="b"/>
                      <a:r>
                        <a:rPr lang="en-US" sz="1100" b="0" i="0" u="none" strike="noStrike">
                          <a:solidFill>
                            <a:srgbClr val="000000"/>
                          </a:solidFill>
                          <a:effectLst/>
                          <a:latin typeface="Calibri" panose="020F0502020204030204" pitchFamily="34" charset="0"/>
                        </a:rPr>
                        <a:t>85</a:t>
                      </a:r>
                    </a:p>
                  </a:txBody>
                  <a:tcPr marL="4763" marR="4763" marT="4763" marB="0" anchor="b"/>
                </a:tc>
                <a:tc>
                  <a:txBody>
                    <a:bodyPr/>
                    <a:lstStyle/>
                    <a:p>
                      <a:pPr algn="l" fontAlgn="b"/>
                      <a:r>
                        <a:rPr lang="en-US" sz="1100" b="0" i="0" u="none" strike="noStrike">
                          <a:solidFill>
                            <a:srgbClr val="000000"/>
                          </a:solidFill>
                          <a:effectLst/>
                          <a:latin typeface="Calibri" panose="020F0502020204030204" pitchFamily="34" charset="0"/>
                        </a:rPr>
                        <a:t>American Black Ale</a:t>
                      </a:r>
                    </a:p>
                  </a:txBody>
                  <a:tcPr marL="4763" marR="4763" marT="4763" marB="0" anchor="b"/>
                </a:tc>
                <a:extLst>
                  <a:ext uri="{0D108BD9-81ED-4DB2-BD59-A6C34878D82A}">
                    <a16:rowId xmlns:a16="http://schemas.microsoft.com/office/drawing/2014/main" val="3377764257"/>
                  </a:ext>
                </a:extLst>
              </a:tr>
              <a:tr h="284734">
                <a:tc>
                  <a:txBody>
                    <a:bodyPr/>
                    <a:lstStyle/>
                    <a:p>
                      <a:pPr algn="r" fontAlgn="b"/>
                      <a:r>
                        <a:rPr lang="en-US" sz="1100" b="0" i="0" u="none" strike="noStrike">
                          <a:solidFill>
                            <a:srgbClr val="000000"/>
                          </a:solidFill>
                          <a:effectLst/>
                          <a:latin typeface="Calibri" panose="020F0502020204030204" pitchFamily="34" charset="0"/>
                        </a:rPr>
                        <a:t>0.095</a:t>
                      </a:r>
                    </a:p>
                  </a:txBody>
                  <a:tcPr marL="4763" marR="4763" marT="4763" marB="0" anchor="b"/>
                </a:tc>
                <a:tc>
                  <a:txBody>
                    <a:bodyPr/>
                    <a:lstStyle/>
                    <a:p>
                      <a:pPr algn="r" fontAlgn="b"/>
                      <a:r>
                        <a:rPr lang="en-US" sz="1100" b="0" i="0" u="none" strike="noStrike">
                          <a:solidFill>
                            <a:srgbClr val="000000"/>
                          </a:solidFill>
                          <a:effectLst/>
                          <a:latin typeface="Calibri" panose="020F0502020204030204" pitchFamily="34" charset="0"/>
                        </a:rPr>
                        <a:t>85</a:t>
                      </a:r>
                    </a:p>
                  </a:txBody>
                  <a:tcPr marL="4763" marR="4763" marT="4763" marB="0" anchor="b"/>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4763" marR="4763" marT="4763" marB="0" anchor="b"/>
                </a:tc>
                <a:extLst>
                  <a:ext uri="{0D108BD9-81ED-4DB2-BD59-A6C34878D82A}">
                    <a16:rowId xmlns:a16="http://schemas.microsoft.com/office/drawing/2014/main" val="2660617031"/>
                  </a:ext>
                </a:extLst>
              </a:tr>
              <a:tr h="284734">
                <a:tc>
                  <a:txBody>
                    <a:bodyPr/>
                    <a:lstStyle/>
                    <a:p>
                      <a:pPr algn="r" fontAlgn="b"/>
                      <a:r>
                        <a:rPr lang="en-US" sz="1100" b="0" i="0" u="none" strike="noStrike">
                          <a:solidFill>
                            <a:srgbClr val="000000"/>
                          </a:solidFill>
                          <a:effectLst/>
                          <a:latin typeface="Calibri" panose="020F0502020204030204" pitchFamily="34" charset="0"/>
                        </a:rPr>
                        <a:t>0.092</a:t>
                      </a:r>
                    </a:p>
                  </a:txBody>
                  <a:tcPr marL="4763" marR="4763" marT="4763" marB="0" anchor="b"/>
                </a:tc>
                <a:tc>
                  <a:txBody>
                    <a:bodyPr/>
                    <a:lstStyle/>
                    <a:p>
                      <a:pPr algn="r" fontAlgn="b"/>
                      <a:r>
                        <a:rPr lang="en-US" sz="1100" b="0" i="0" u="none" strike="noStrike">
                          <a:solidFill>
                            <a:srgbClr val="000000"/>
                          </a:solidFill>
                          <a:effectLst/>
                          <a:latin typeface="Calibri" panose="020F0502020204030204" pitchFamily="34" charset="0"/>
                        </a:rPr>
                        <a:t>100</a:t>
                      </a:r>
                    </a:p>
                  </a:txBody>
                  <a:tcPr marL="4763" marR="4763" marT="4763" marB="0" anchor="b"/>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4763" marR="4763" marT="4763" marB="0" anchor="b"/>
                </a:tc>
                <a:extLst>
                  <a:ext uri="{0D108BD9-81ED-4DB2-BD59-A6C34878D82A}">
                    <a16:rowId xmlns:a16="http://schemas.microsoft.com/office/drawing/2014/main" val="415113912"/>
                  </a:ext>
                </a:extLst>
              </a:tr>
              <a:tr h="284734">
                <a:tc>
                  <a:txBody>
                    <a:bodyPr/>
                    <a:lstStyle/>
                    <a:p>
                      <a:pPr algn="r" fontAlgn="b"/>
                      <a:r>
                        <a:rPr lang="en-US" sz="1100" b="0" i="0" u="none" strike="noStrike">
                          <a:solidFill>
                            <a:srgbClr val="000000"/>
                          </a:solidFill>
                          <a:effectLst/>
                          <a:latin typeface="Calibri" panose="020F0502020204030204" pitchFamily="34" charset="0"/>
                        </a:rPr>
                        <a:t>0.09</a:t>
                      </a:r>
                    </a:p>
                  </a:txBody>
                  <a:tcPr marL="4763" marR="4763" marT="4763" marB="0" anchor="b"/>
                </a:tc>
                <a:tc>
                  <a:txBody>
                    <a:bodyPr/>
                    <a:lstStyle/>
                    <a:p>
                      <a:pPr algn="r" fontAlgn="b"/>
                      <a:r>
                        <a:rPr lang="en-US" sz="1100" b="0" i="0" u="none" strike="noStrike">
                          <a:solidFill>
                            <a:srgbClr val="000000"/>
                          </a:solidFill>
                          <a:effectLst/>
                          <a:latin typeface="Calibri" panose="020F0502020204030204" pitchFamily="34" charset="0"/>
                        </a:rPr>
                        <a:t>118</a:t>
                      </a:r>
                    </a:p>
                  </a:txBody>
                  <a:tcPr marL="4763" marR="4763" marT="4763" marB="0" anchor="b"/>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4763" marR="4763" marT="4763" marB="0" anchor="b"/>
                </a:tc>
                <a:extLst>
                  <a:ext uri="{0D108BD9-81ED-4DB2-BD59-A6C34878D82A}">
                    <a16:rowId xmlns:a16="http://schemas.microsoft.com/office/drawing/2014/main" val="4119701614"/>
                  </a:ext>
                </a:extLst>
              </a:tr>
              <a:tr h="284734">
                <a:tc>
                  <a:txBody>
                    <a:bodyPr/>
                    <a:lstStyle/>
                    <a:p>
                      <a:pPr algn="r" fontAlgn="b"/>
                      <a:r>
                        <a:rPr lang="en-US" sz="1100" b="0" i="0" u="none" strike="noStrike">
                          <a:solidFill>
                            <a:srgbClr val="000000"/>
                          </a:solidFill>
                          <a:effectLst/>
                          <a:latin typeface="Calibri" panose="020F0502020204030204" pitchFamily="34" charset="0"/>
                        </a:rPr>
                        <a:t>0.085</a:t>
                      </a:r>
                    </a:p>
                  </a:txBody>
                  <a:tcPr marL="4763" marR="4763" marT="4763" marB="0" anchor="b"/>
                </a:tc>
                <a:tc>
                  <a:txBody>
                    <a:bodyPr/>
                    <a:lstStyle/>
                    <a:p>
                      <a:pPr algn="r" fontAlgn="b"/>
                      <a:r>
                        <a:rPr lang="en-US" sz="1100" b="0" i="0" u="none" strike="noStrike">
                          <a:solidFill>
                            <a:srgbClr val="000000"/>
                          </a:solidFill>
                          <a:effectLst/>
                          <a:latin typeface="Calibri" panose="020F0502020204030204" pitchFamily="34" charset="0"/>
                        </a:rPr>
                        <a:t>90</a:t>
                      </a:r>
                    </a:p>
                  </a:txBody>
                  <a:tcPr marL="4763" marR="4763" marT="4763" marB="0" anchor="b"/>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4763" marR="4763" marT="4763" marB="0" anchor="b"/>
                </a:tc>
                <a:extLst>
                  <a:ext uri="{0D108BD9-81ED-4DB2-BD59-A6C34878D82A}">
                    <a16:rowId xmlns:a16="http://schemas.microsoft.com/office/drawing/2014/main" val="2322941917"/>
                  </a:ext>
                </a:extLst>
              </a:tr>
              <a:tr h="284734">
                <a:tc>
                  <a:txBody>
                    <a:bodyPr/>
                    <a:lstStyle/>
                    <a:p>
                      <a:pPr algn="r" fontAlgn="b"/>
                      <a:r>
                        <a:rPr lang="en-US" sz="1100" b="0" i="0" u="none" strike="noStrike">
                          <a:solidFill>
                            <a:srgbClr val="000000"/>
                          </a:solidFill>
                          <a:effectLst/>
                          <a:latin typeface="Calibri" panose="020F0502020204030204" pitchFamily="34" charset="0"/>
                        </a:rPr>
                        <a:t>0.085</a:t>
                      </a:r>
                    </a:p>
                  </a:txBody>
                  <a:tcPr marL="4763" marR="4763" marT="4763" marB="0" anchor="b"/>
                </a:tc>
                <a:tc>
                  <a:txBody>
                    <a:bodyPr/>
                    <a:lstStyle/>
                    <a:p>
                      <a:pPr algn="r" fontAlgn="b"/>
                      <a:r>
                        <a:rPr lang="en-US" sz="1100" b="0" i="0" u="none" strike="noStrike">
                          <a:solidFill>
                            <a:srgbClr val="000000"/>
                          </a:solidFill>
                          <a:effectLst/>
                          <a:latin typeface="Calibri" panose="020F0502020204030204" pitchFamily="34" charset="0"/>
                        </a:rPr>
                        <a:t>110</a:t>
                      </a:r>
                    </a:p>
                  </a:txBody>
                  <a:tcPr marL="4763" marR="4763" marT="4763" marB="0" anchor="b"/>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4763" marR="4763" marT="4763" marB="0" anchor="b"/>
                </a:tc>
                <a:extLst>
                  <a:ext uri="{0D108BD9-81ED-4DB2-BD59-A6C34878D82A}">
                    <a16:rowId xmlns:a16="http://schemas.microsoft.com/office/drawing/2014/main" val="2415210504"/>
                  </a:ext>
                </a:extLst>
              </a:tr>
              <a:tr h="284734">
                <a:tc>
                  <a:txBody>
                    <a:bodyPr/>
                    <a:lstStyle/>
                    <a:p>
                      <a:pPr algn="r" fontAlgn="b"/>
                      <a:r>
                        <a:rPr lang="en-US" sz="1100" b="0" i="0" u="none" strike="noStrike">
                          <a:solidFill>
                            <a:srgbClr val="000000"/>
                          </a:solidFill>
                          <a:effectLst/>
                          <a:latin typeface="Calibri" panose="020F0502020204030204" pitchFamily="34" charset="0"/>
                        </a:rPr>
                        <a:t>0.085</a:t>
                      </a:r>
                    </a:p>
                  </a:txBody>
                  <a:tcPr marL="4763" marR="4763" marT="4763" marB="0" anchor="b"/>
                </a:tc>
                <a:tc>
                  <a:txBody>
                    <a:bodyPr/>
                    <a:lstStyle/>
                    <a:p>
                      <a:pPr algn="r" fontAlgn="b"/>
                      <a:r>
                        <a:rPr lang="en-US" sz="1100" b="0" i="0" u="none" strike="noStrike">
                          <a:solidFill>
                            <a:srgbClr val="000000"/>
                          </a:solidFill>
                          <a:effectLst/>
                          <a:latin typeface="Calibri" panose="020F0502020204030204" pitchFamily="34" charset="0"/>
                        </a:rPr>
                        <a:t>110</a:t>
                      </a:r>
                    </a:p>
                  </a:txBody>
                  <a:tcPr marL="4763" marR="4763" marT="4763" marB="0" anchor="b"/>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4763" marR="4763" marT="4763" marB="0" anchor="b"/>
                </a:tc>
                <a:extLst>
                  <a:ext uri="{0D108BD9-81ED-4DB2-BD59-A6C34878D82A}">
                    <a16:rowId xmlns:a16="http://schemas.microsoft.com/office/drawing/2014/main" val="1214842213"/>
                  </a:ext>
                </a:extLst>
              </a:tr>
              <a:tr h="284734">
                <a:tc>
                  <a:txBody>
                    <a:bodyPr/>
                    <a:lstStyle/>
                    <a:p>
                      <a:pPr algn="r" fontAlgn="b"/>
                      <a:r>
                        <a:rPr lang="en-US" sz="1100" b="0" i="0" u="none" strike="noStrike">
                          <a:solidFill>
                            <a:srgbClr val="000000"/>
                          </a:solidFill>
                          <a:effectLst/>
                          <a:latin typeface="Calibri" panose="020F0502020204030204" pitchFamily="34" charset="0"/>
                        </a:rPr>
                        <a:t>0.085</a:t>
                      </a:r>
                    </a:p>
                  </a:txBody>
                  <a:tcPr marL="4763" marR="4763" marT="4763" marB="0" anchor="b"/>
                </a:tc>
                <a:tc>
                  <a:txBody>
                    <a:bodyPr/>
                    <a:lstStyle/>
                    <a:p>
                      <a:pPr algn="r" fontAlgn="b"/>
                      <a:r>
                        <a:rPr lang="en-US" sz="1100" b="0" i="0" u="none" strike="noStrike">
                          <a:solidFill>
                            <a:srgbClr val="000000"/>
                          </a:solidFill>
                          <a:effectLst/>
                          <a:latin typeface="Calibri" panose="020F0502020204030204" pitchFamily="34" charset="0"/>
                        </a:rPr>
                        <a:t>100</a:t>
                      </a:r>
                    </a:p>
                  </a:txBody>
                  <a:tcPr marL="4763" marR="4763" marT="4763" marB="0" anchor="b"/>
                </a:tc>
                <a:tc>
                  <a:txBody>
                    <a:bodyPr/>
                    <a:lstStyle/>
                    <a:p>
                      <a:pPr algn="l" fontAlgn="b"/>
                      <a:r>
                        <a:rPr lang="en-US" sz="1100" b="0" i="0" u="none" strike="noStrike" dirty="0">
                          <a:solidFill>
                            <a:srgbClr val="000000"/>
                          </a:solidFill>
                          <a:effectLst/>
                          <a:latin typeface="Calibri" panose="020F0502020204030204" pitchFamily="34" charset="0"/>
                        </a:rPr>
                        <a:t>American Double / Imperial IPA</a:t>
                      </a:r>
                    </a:p>
                  </a:txBody>
                  <a:tcPr marL="4763" marR="4763" marT="4763" marB="0" anchor="b"/>
                </a:tc>
                <a:extLst>
                  <a:ext uri="{0D108BD9-81ED-4DB2-BD59-A6C34878D82A}">
                    <a16:rowId xmlns:a16="http://schemas.microsoft.com/office/drawing/2014/main" val="4040525026"/>
                  </a:ext>
                </a:extLst>
              </a:tr>
            </a:tbl>
          </a:graphicData>
        </a:graphic>
      </p:graphicFrame>
      <p:sp>
        <p:nvSpPr>
          <p:cNvPr id="6" name="TextBox 5">
            <a:extLst>
              <a:ext uri="{FF2B5EF4-FFF2-40B4-BE49-F238E27FC236}">
                <a16:creationId xmlns:a16="http://schemas.microsoft.com/office/drawing/2014/main" id="{90B73AF3-9459-4468-B741-D595BE8BFCDD}"/>
              </a:ext>
            </a:extLst>
          </p:cNvPr>
          <p:cNvSpPr txBox="1"/>
          <p:nvPr/>
        </p:nvSpPr>
        <p:spPr>
          <a:xfrm>
            <a:off x="457200" y="2560320"/>
            <a:ext cx="4409440" cy="3970318"/>
          </a:xfrm>
          <a:prstGeom prst="rect">
            <a:avLst/>
          </a:prstGeom>
          <a:noFill/>
        </p:spPr>
        <p:txBody>
          <a:bodyPr wrap="square" rtlCol="0">
            <a:spAutoFit/>
          </a:bodyPr>
          <a:lstStyle/>
          <a:p>
            <a:r>
              <a:rPr lang="en-US" dirty="0"/>
              <a:t>As we can associate a high ABV with a high IBU, we can evaluate what types of beers have both qualities.</a:t>
            </a:r>
          </a:p>
          <a:p>
            <a:endParaRPr lang="en-US" dirty="0"/>
          </a:p>
          <a:p>
            <a:r>
              <a:rPr lang="en-US" dirty="0"/>
              <a:t>From these qualities we can discover if the bittering agent hops is used in a type of beer we’re interested in producing.</a:t>
            </a:r>
          </a:p>
          <a:p>
            <a:endParaRPr lang="en-US" dirty="0"/>
          </a:p>
          <a:p>
            <a:r>
              <a:rPr lang="en-US" dirty="0"/>
              <a:t>Fortunately, Texas breweries top ABV and IBU follow a trend. It appears that the best interest in entering the Texas market would be to create a new </a:t>
            </a:r>
            <a:r>
              <a:rPr lang="en-US" b="1" dirty="0"/>
              <a:t>American Double / Imperial IPA.</a:t>
            </a:r>
            <a:r>
              <a:rPr lang="en-US" dirty="0"/>
              <a:t> </a:t>
            </a:r>
          </a:p>
        </p:txBody>
      </p:sp>
    </p:spTree>
    <p:extLst>
      <p:ext uri="{BB962C8B-B14F-4D97-AF65-F5344CB8AC3E}">
        <p14:creationId xmlns:p14="http://schemas.microsoft.com/office/powerpoint/2010/main" val="385590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9493-89FA-456E-B04F-980365840086}"/>
              </a:ext>
            </a:extLst>
          </p:cNvPr>
          <p:cNvSpPr>
            <a:spLocks noGrp="1"/>
          </p:cNvSpPr>
          <p:nvPr>
            <p:ph type="title"/>
          </p:nvPr>
        </p:nvSpPr>
        <p:spPr/>
        <p:txBody>
          <a:bodyPr/>
          <a:lstStyle/>
          <a:p>
            <a:r>
              <a:rPr lang="en-US" dirty="0"/>
              <a:t>Other Markets</a:t>
            </a:r>
          </a:p>
        </p:txBody>
      </p:sp>
      <p:sp>
        <p:nvSpPr>
          <p:cNvPr id="3" name="Content Placeholder 2">
            <a:extLst>
              <a:ext uri="{FF2B5EF4-FFF2-40B4-BE49-F238E27FC236}">
                <a16:creationId xmlns:a16="http://schemas.microsoft.com/office/drawing/2014/main" id="{470537AD-D8A1-4520-842E-26C55928B323}"/>
              </a:ext>
            </a:extLst>
          </p:cNvPr>
          <p:cNvSpPr>
            <a:spLocks noGrp="1"/>
          </p:cNvSpPr>
          <p:nvPr>
            <p:ph idx="1"/>
          </p:nvPr>
        </p:nvSpPr>
        <p:spPr>
          <a:xfrm>
            <a:off x="77032" y="1400703"/>
            <a:ext cx="6506648" cy="2583393"/>
          </a:xfrm>
        </p:spPr>
        <p:txBody>
          <a:bodyPr/>
          <a:lstStyle/>
          <a:p>
            <a:pPr marL="0" indent="0">
              <a:buNone/>
            </a:pPr>
            <a:r>
              <a:rPr lang="en-US" dirty="0"/>
              <a:t>After we’ve discovered what type of beer we suggest to produce, we want to see how it would fair in other markets that we expressed interest in previously.</a:t>
            </a:r>
          </a:p>
        </p:txBody>
      </p:sp>
      <p:sp>
        <p:nvSpPr>
          <p:cNvPr id="4" name="TextBox 3">
            <a:extLst>
              <a:ext uri="{FF2B5EF4-FFF2-40B4-BE49-F238E27FC236}">
                <a16:creationId xmlns:a16="http://schemas.microsoft.com/office/drawing/2014/main" id="{B4F9CD7E-E142-42AF-914C-86C2D704E597}"/>
              </a:ext>
            </a:extLst>
          </p:cNvPr>
          <p:cNvSpPr txBox="1"/>
          <p:nvPr/>
        </p:nvSpPr>
        <p:spPr>
          <a:xfrm>
            <a:off x="619760" y="3429000"/>
            <a:ext cx="7091680" cy="923330"/>
          </a:xfrm>
          <a:prstGeom prst="rect">
            <a:avLst/>
          </a:prstGeom>
          <a:noFill/>
        </p:spPr>
        <p:txBody>
          <a:bodyPr wrap="square" rtlCol="0">
            <a:spAutoFit/>
          </a:bodyPr>
          <a:lstStyle/>
          <a:p>
            <a:r>
              <a:rPr lang="en-US" dirty="0"/>
              <a:t>We have already ruled out Colorado, as the market there is already immensely competitive due to the number of established breweries.</a:t>
            </a:r>
          </a:p>
        </p:txBody>
      </p:sp>
      <p:sp>
        <p:nvSpPr>
          <p:cNvPr id="5" name="TextBox 4">
            <a:extLst>
              <a:ext uri="{FF2B5EF4-FFF2-40B4-BE49-F238E27FC236}">
                <a16:creationId xmlns:a16="http://schemas.microsoft.com/office/drawing/2014/main" id="{5CD26727-3B59-481B-AB0F-E30AD64FE2BC}"/>
              </a:ext>
            </a:extLst>
          </p:cNvPr>
          <p:cNvSpPr txBox="1"/>
          <p:nvPr/>
        </p:nvSpPr>
        <p:spPr>
          <a:xfrm>
            <a:off x="3535680" y="5110480"/>
            <a:ext cx="7172960" cy="1200329"/>
          </a:xfrm>
          <a:prstGeom prst="rect">
            <a:avLst/>
          </a:prstGeom>
          <a:noFill/>
        </p:spPr>
        <p:txBody>
          <a:bodyPr wrap="square" rtlCol="0">
            <a:spAutoFit/>
          </a:bodyPr>
          <a:lstStyle/>
          <a:p>
            <a:r>
              <a:rPr lang="en-US" dirty="0"/>
              <a:t>So the remaining markets to evaluate are:</a:t>
            </a:r>
          </a:p>
          <a:p>
            <a:pPr marL="742950" lvl="1" indent="-285750">
              <a:buFont typeface="Arial" panose="020B0604020202020204" pitchFamily="34" charset="0"/>
              <a:buChar char="•"/>
            </a:pPr>
            <a:r>
              <a:rPr lang="en-US" dirty="0"/>
              <a:t>Arkansas</a:t>
            </a:r>
          </a:p>
          <a:p>
            <a:pPr marL="742950" lvl="1" indent="-285750">
              <a:buFont typeface="Arial" panose="020B0604020202020204" pitchFamily="34" charset="0"/>
              <a:buChar char="•"/>
            </a:pPr>
            <a:r>
              <a:rPr lang="en-US" dirty="0"/>
              <a:t>Louisiana</a:t>
            </a:r>
          </a:p>
          <a:p>
            <a:pPr marL="742950" lvl="1" indent="-285750">
              <a:buFont typeface="Arial" panose="020B0604020202020204" pitchFamily="34" charset="0"/>
              <a:buChar char="•"/>
            </a:pPr>
            <a:r>
              <a:rPr lang="en-US" dirty="0"/>
              <a:t>Oklahoma</a:t>
            </a:r>
          </a:p>
        </p:txBody>
      </p:sp>
    </p:spTree>
    <p:extLst>
      <p:ext uri="{BB962C8B-B14F-4D97-AF65-F5344CB8AC3E}">
        <p14:creationId xmlns:p14="http://schemas.microsoft.com/office/powerpoint/2010/main" val="121843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68D6-9406-4229-849B-29D9D3BB6985}"/>
              </a:ext>
            </a:extLst>
          </p:cNvPr>
          <p:cNvSpPr>
            <a:spLocks noGrp="1"/>
          </p:cNvSpPr>
          <p:nvPr>
            <p:ph type="title"/>
          </p:nvPr>
        </p:nvSpPr>
        <p:spPr>
          <a:xfrm>
            <a:off x="810000" y="447188"/>
            <a:ext cx="10571998" cy="970450"/>
          </a:xfrm>
        </p:spPr>
        <p:txBody>
          <a:bodyPr>
            <a:normAutofit/>
          </a:bodyPr>
          <a:lstStyle/>
          <a:p>
            <a:r>
              <a:rPr lang="en-US" dirty="0"/>
              <a:t>Other Markets Continued</a:t>
            </a:r>
          </a:p>
        </p:txBody>
      </p:sp>
      <p:graphicFrame>
        <p:nvGraphicFramePr>
          <p:cNvPr id="14" name="Content Placeholder 2">
            <a:extLst>
              <a:ext uri="{FF2B5EF4-FFF2-40B4-BE49-F238E27FC236}">
                <a16:creationId xmlns:a16="http://schemas.microsoft.com/office/drawing/2014/main" id="{C27D2A15-ABC3-482A-A1D2-0A81643CF6C6}"/>
              </a:ext>
            </a:extLst>
          </p:cNvPr>
          <p:cNvGraphicFramePr>
            <a:graphicFrameLocks noGrp="1"/>
          </p:cNvGraphicFramePr>
          <p:nvPr>
            <p:ph idx="1"/>
            <p:extLst>
              <p:ext uri="{D42A27DB-BD31-4B8C-83A1-F6EECF244321}">
                <p14:modId xmlns:p14="http://schemas.microsoft.com/office/powerpoint/2010/main" val="1895403604"/>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9681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5DAC-6234-44C3-82C0-D2BB5D45DC62}"/>
              </a:ext>
            </a:extLst>
          </p:cNvPr>
          <p:cNvSpPr>
            <a:spLocks noGrp="1"/>
          </p:cNvSpPr>
          <p:nvPr>
            <p:ph type="title"/>
          </p:nvPr>
        </p:nvSpPr>
        <p:spPr>
          <a:xfrm>
            <a:off x="810000" y="447188"/>
            <a:ext cx="10571998" cy="970450"/>
          </a:xfrm>
        </p:spPr>
        <p:txBody>
          <a:bodyPr>
            <a:normAutofit/>
          </a:bodyPr>
          <a:lstStyle/>
          <a:p>
            <a:r>
              <a:rPr lang="en-US" dirty="0"/>
              <a:t>Conclusions</a:t>
            </a:r>
          </a:p>
        </p:txBody>
      </p:sp>
      <p:graphicFrame>
        <p:nvGraphicFramePr>
          <p:cNvPr id="7" name="Content Placeholder 2">
            <a:extLst>
              <a:ext uri="{FF2B5EF4-FFF2-40B4-BE49-F238E27FC236}">
                <a16:creationId xmlns:a16="http://schemas.microsoft.com/office/drawing/2014/main" id="{595B77BB-443A-4EDF-A8E9-F5AB2C444959}"/>
              </a:ext>
            </a:extLst>
          </p:cNvPr>
          <p:cNvGraphicFramePr>
            <a:graphicFrameLocks noGrp="1"/>
          </p:cNvGraphicFramePr>
          <p:nvPr>
            <p:ph idx="1"/>
            <p:extLst>
              <p:ext uri="{D42A27DB-BD31-4B8C-83A1-F6EECF244321}">
                <p14:modId xmlns:p14="http://schemas.microsoft.com/office/powerpoint/2010/main" val="646543684"/>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851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27E5-3DD2-43F1-8F13-9B23D57D4655}"/>
              </a:ext>
            </a:extLst>
          </p:cNvPr>
          <p:cNvSpPr>
            <a:spLocks noGrp="1"/>
          </p:cNvSpPr>
          <p:nvPr>
            <p:ph type="title"/>
          </p:nvPr>
        </p:nvSpPr>
        <p:spPr>
          <a:xfrm>
            <a:off x="0" y="117232"/>
            <a:ext cx="12192000" cy="1195754"/>
          </a:xfrm>
        </p:spPr>
        <p:txBody>
          <a:bodyPr/>
          <a:lstStyle/>
          <a:p>
            <a:r>
              <a:rPr lang="en-US" dirty="0"/>
              <a:t>“Just because you can put a pound of hops into a beer, doesn’t mean you should.”</a:t>
            </a:r>
          </a:p>
        </p:txBody>
      </p:sp>
      <p:sp>
        <p:nvSpPr>
          <p:cNvPr id="3" name="Content Placeholder 2">
            <a:extLst>
              <a:ext uri="{FF2B5EF4-FFF2-40B4-BE49-F238E27FC236}">
                <a16:creationId xmlns:a16="http://schemas.microsoft.com/office/drawing/2014/main" id="{BCE0D7FF-666A-48C4-A629-1DF7F89BAC7B}"/>
              </a:ext>
            </a:extLst>
          </p:cNvPr>
          <p:cNvSpPr>
            <a:spLocks noGrp="1"/>
          </p:cNvSpPr>
          <p:nvPr>
            <p:ph idx="1"/>
          </p:nvPr>
        </p:nvSpPr>
        <p:spPr>
          <a:xfrm>
            <a:off x="1" y="2074984"/>
            <a:ext cx="12192000" cy="4665784"/>
          </a:xfrm>
        </p:spPr>
        <p:txBody>
          <a:bodyPr>
            <a:normAutofit lnSpcReduction="10000"/>
          </a:bodyPr>
          <a:lstStyle/>
          <a:p>
            <a:pPr marL="0" indent="0">
              <a:buNone/>
            </a:pPr>
            <a:r>
              <a:rPr lang="en-US" sz="2800" dirty="0"/>
              <a:t>All Hopped Up has been pursuing a product that goes against the hoppy trend. They would like to offer a product that has a larger alcohol content by volume (ABV)than the mean of the current market, while still containing a large amount of hops without becoming too bitter for consumption.</a:t>
            </a:r>
          </a:p>
          <a:p>
            <a:pPr marL="0" indent="0">
              <a:buNone/>
            </a:pPr>
            <a:endParaRPr lang="en-US" sz="2800" dirty="0"/>
          </a:p>
          <a:p>
            <a:pPr marL="0" indent="0">
              <a:buNone/>
            </a:pPr>
            <a:r>
              <a:rPr lang="en-US" sz="2800" dirty="0"/>
              <a:t>We have been asked to study the ABV and the International Bitterness Units (IBU) of competitors products and reveal if there is a correlation between IBU from additional hops. Ultimately </a:t>
            </a:r>
            <a:r>
              <a:rPr lang="en-US" sz="2800" dirty="0" err="1"/>
              <a:t>attmpeting</a:t>
            </a:r>
            <a:r>
              <a:rPr lang="en-US" sz="2800" dirty="0"/>
              <a:t> to discover what threshold we can establish as a basis for this new product.</a:t>
            </a:r>
          </a:p>
        </p:txBody>
      </p:sp>
    </p:spTree>
    <p:extLst>
      <p:ext uri="{BB962C8B-B14F-4D97-AF65-F5344CB8AC3E}">
        <p14:creationId xmlns:p14="http://schemas.microsoft.com/office/powerpoint/2010/main" val="262234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DE2E3C7-4C11-45A8-9D1C-3F05AD0469F0}"/>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Outlining Our Goals</a:t>
            </a:r>
          </a:p>
        </p:txBody>
      </p:sp>
      <p:cxnSp>
        <p:nvCxnSpPr>
          <p:cNvPr id="12" name="Straight Connector 11">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963C6B-1B40-4697-85C4-2D6E616D1584}"/>
              </a:ext>
            </a:extLst>
          </p:cNvPr>
          <p:cNvSpPr>
            <a:spLocks noGrp="1"/>
          </p:cNvSpPr>
          <p:nvPr>
            <p:ph idx="1"/>
          </p:nvPr>
        </p:nvSpPr>
        <p:spPr>
          <a:xfrm>
            <a:off x="5146751" y="1218475"/>
            <a:ext cx="6080050" cy="4421051"/>
          </a:xfrm>
          <a:effectLst/>
        </p:spPr>
        <p:txBody>
          <a:bodyPr>
            <a:normAutofit/>
          </a:bodyPr>
          <a:lstStyle/>
          <a:p>
            <a:pPr marL="0" indent="0">
              <a:buNone/>
            </a:pPr>
            <a:r>
              <a:rPr lang="en-US" sz="1600"/>
              <a:t>Our main goal is to discover the threshold of ABV to IBU via types of beer that will be competitive in the current beer market. </a:t>
            </a:r>
          </a:p>
          <a:p>
            <a:pPr marL="0" indent="0">
              <a:buNone/>
            </a:pPr>
            <a:endParaRPr lang="en-US" sz="1600"/>
          </a:p>
          <a:p>
            <a:pPr marL="0" indent="0">
              <a:buNone/>
            </a:pPr>
            <a:r>
              <a:rPr lang="en-US" sz="1600"/>
              <a:t>Additionally we understand “All Hopped Up” would like initially sell and be competitive in it’s base state of Texas, but is also interested in being competitive in other nearby states:</a:t>
            </a:r>
          </a:p>
          <a:p>
            <a:pPr lvl="1"/>
            <a:r>
              <a:rPr lang="en-US" dirty="0"/>
              <a:t>Arkansas</a:t>
            </a:r>
          </a:p>
          <a:p>
            <a:pPr lvl="1"/>
            <a:r>
              <a:rPr lang="en-US" dirty="0"/>
              <a:t>Colorado</a:t>
            </a:r>
          </a:p>
          <a:p>
            <a:pPr lvl="1"/>
            <a:r>
              <a:rPr lang="en-US" dirty="0"/>
              <a:t>Louisiana</a:t>
            </a:r>
          </a:p>
          <a:p>
            <a:pPr lvl="1"/>
            <a:r>
              <a:rPr lang="en-US" dirty="0"/>
              <a:t>Oklahoma</a:t>
            </a:r>
          </a:p>
          <a:p>
            <a:pPr lvl="1"/>
            <a:endParaRPr lang="en-US" dirty="0"/>
          </a:p>
          <a:p>
            <a:pPr marL="0" indent="0">
              <a:buNone/>
            </a:pPr>
            <a:endParaRPr lang="en-US" sz="1600"/>
          </a:p>
        </p:txBody>
      </p:sp>
    </p:spTree>
    <p:extLst>
      <p:ext uri="{BB962C8B-B14F-4D97-AF65-F5344CB8AC3E}">
        <p14:creationId xmlns:p14="http://schemas.microsoft.com/office/powerpoint/2010/main" val="42188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6A99-2153-4644-B6A2-8C3058C709D4}"/>
              </a:ext>
            </a:extLst>
          </p:cNvPr>
          <p:cNvSpPr>
            <a:spLocks noGrp="1"/>
          </p:cNvSpPr>
          <p:nvPr>
            <p:ph type="title"/>
          </p:nvPr>
        </p:nvSpPr>
        <p:spPr/>
        <p:txBody>
          <a:bodyPr/>
          <a:lstStyle/>
          <a:p>
            <a:r>
              <a:rPr lang="en-US" dirty="0"/>
              <a:t>First Steps</a:t>
            </a:r>
          </a:p>
        </p:txBody>
      </p:sp>
      <p:sp>
        <p:nvSpPr>
          <p:cNvPr id="3" name="Content Placeholder 2">
            <a:extLst>
              <a:ext uri="{FF2B5EF4-FFF2-40B4-BE49-F238E27FC236}">
                <a16:creationId xmlns:a16="http://schemas.microsoft.com/office/drawing/2014/main" id="{075E3670-DEC7-415D-BE28-C1E3BF76A2E6}"/>
              </a:ext>
            </a:extLst>
          </p:cNvPr>
          <p:cNvSpPr>
            <a:spLocks noGrp="1"/>
          </p:cNvSpPr>
          <p:nvPr>
            <p:ph idx="1"/>
          </p:nvPr>
        </p:nvSpPr>
        <p:spPr>
          <a:xfrm>
            <a:off x="246185" y="2222287"/>
            <a:ext cx="11863753" cy="1810452"/>
          </a:xfrm>
        </p:spPr>
        <p:txBody>
          <a:bodyPr/>
          <a:lstStyle/>
          <a:p>
            <a:pPr marL="0" indent="0">
              <a:buNone/>
            </a:pPr>
            <a:r>
              <a:rPr lang="en-US" dirty="0"/>
              <a:t>We first wanted to gain an insight of our competition as we know what state we will begin our operation in. We drew a sample of current brewery and beer data to conclude the following.</a:t>
            </a:r>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30DFB136-51B6-4262-A8FE-045FE52F6774}"/>
              </a:ext>
            </a:extLst>
          </p:cNvPr>
          <p:cNvSpPr txBox="1"/>
          <p:nvPr/>
        </p:nvSpPr>
        <p:spPr>
          <a:xfrm>
            <a:off x="246185" y="5203484"/>
            <a:ext cx="11301046" cy="646331"/>
          </a:xfrm>
          <a:prstGeom prst="rect">
            <a:avLst/>
          </a:prstGeom>
          <a:noFill/>
        </p:spPr>
        <p:txBody>
          <a:bodyPr wrap="square" rtlCol="0">
            <a:spAutoFit/>
          </a:bodyPr>
          <a:lstStyle/>
          <a:p>
            <a:r>
              <a:rPr lang="en-US" dirty="0"/>
              <a:t>This table allows us to see the number of breweries contained in each state and their ranking based on that number. </a:t>
            </a:r>
          </a:p>
        </p:txBody>
      </p:sp>
      <p:graphicFrame>
        <p:nvGraphicFramePr>
          <p:cNvPr id="7" name="Table 6">
            <a:extLst>
              <a:ext uri="{FF2B5EF4-FFF2-40B4-BE49-F238E27FC236}">
                <a16:creationId xmlns:a16="http://schemas.microsoft.com/office/drawing/2014/main" id="{38A01AF3-4EFC-495C-8215-D90AFF498013}"/>
              </a:ext>
            </a:extLst>
          </p:cNvPr>
          <p:cNvGraphicFramePr>
            <a:graphicFrameLocks noGrp="1"/>
          </p:cNvGraphicFramePr>
          <p:nvPr>
            <p:extLst>
              <p:ext uri="{D42A27DB-BD31-4B8C-83A1-F6EECF244321}">
                <p14:modId xmlns:p14="http://schemas.microsoft.com/office/powerpoint/2010/main" val="2736164324"/>
              </p:ext>
            </p:extLst>
          </p:nvPr>
        </p:nvGraphicFramePr>
        <p:xfrm>
          <a:off x="1274447" y="3127512"/>
          <a:ext cx="3761192" cy="1966080"/>
        </p:xfrm>
        <a:graphic>
          <a:graphicData uri="http://schemas.openxmlformats.org/drawingml/2006/table">
            <a:tbl>
              <a:tblPr>
                <a:tableStyleId>{3C2FFA5D-87B4-456A-9821-1D502468CF0F}</a:tableStyleId>
              </a:tblPr>
              <a:tblGrid>
                <a:gridCol w="892190">
                  <a:extLst>
                    <a:ext uri="{9D8B030D-6E8A-4147-A177-3AD203B41FA5}">
                      <a16:colId xmlns:a16="http://schemas.microsoft.com/office/drawing/2014/main" val="3425365037"/>
                    </a:ext>
                  </a:extLst>
                </a:gridCol>
                <a:gridCol w="1976812">
                  <a:extLst>
                    <a:ext uri="{9D8B030D-6E8A-4147-A177-3AD203B41FA5}">
                      <a16:colId xmlns:a16="http://schemas.microsoft.com/office/drawing/2014/main" val="3044341307"/>
                    </a:ext>
                  </a:extLst>
                </a:gridCol>
                <a:gridCol w="892190">
                  <a:extLst>
                    <a:ext uri="{9D8B030D-6E8A-4147-A177-3AD203B41FA5}">
                      <a16:colId xmlns:a16="http://schemas.microsoft.com/office/drawing/2014/main" val="756036582"/>
                    </a:ext>
                  </a:extLst>
                </a:gridCol>
              </a:tblGrid>
              <a:tr h="327680">
                <a:tc>
                  <a:txBody>
                    <a:bodyPr/>
                    <a:lstStyle/>
                    <a:p>
                      <a:pPr algn="l" fontAlgn="b"/>
                      <a:r>
                        <a:rPr lang="en-US" sz="1100" u="none" strike="noStrike">
                          <a:effectLst/>
                        </a:rPr>
                        <a:t>State</a:t>
                      </a:r>
                      <a:endParaRPr lang="en-US" sz="1100" b="1" i="0" u="none" strike="noStrike">
                        <a:solidFill>
                          <a:srgbClr val="FFFFFF"/>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Number of Breweries</a:t>
                      </a:r>
                      <a:endParaRPr lang="en-US" sz="1100" b="1" i="0" u="none" strike="noStrike">
                        <a:solidFill>
                          <a:srgbClr val="FFFFFF"/>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Ranking</a:t>
                      </a:r>
                      <a:endParaRPr lang="en-US" sz="1100" b="1" i="0" u="none" strike="noStrike">
                        <a:solidFill>
                          <a:srgbClr val="FFFFFF"/>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06896139"/>
                  </a:ext>
                </a:extLst>
              </a:tr>
              <a:tr h="327680">
                <a:tc>
                  <a:txBody>
                    <a:bodyPr/>
                    <a:lstStyle/>
                    <a:p>
                      <a:pPr algn="l" fontAlgn="b"/>
                      <a:r>
                        <a:rPr lang="en-US" sz="1100" u="none" strike="noStrike">
                          <a:effectLst/>
                        </a:rPr>
                        <a:t> CO</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832455266"/>
                  </a:ext>
                </a:extLst>
              </a:tr>
              <a:tr h="327680">
                <a:tc>
                  <a:txBody>
                    <a:bodyPr/>
                    <a:lstStyle/>
                    <a:p>
                      <a:pPr algn="l" fontAlgn="b"/>
                      <a:r>
                        <a:rPr lang="en-US" sz="1100" u="none" strike="noStrike">
                          <a:effectLst/>
                        </a:rPr>
                        <a:t> TX</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167082379"/>
                  </a:ext>
                </a:extLst>
              </a:tr>
              <a:tr h="327680">
                <a:tc>
                  <a:txBody>
                    <a:bodyPr/>
                    <a:lstStyle/>
                    <a:p>
                      <a:pPr algn="l" fontAlgn="b"/>
                      <a:r>
                        <a:rPr lang="en-US" sz="1100" u="none" strike="noStrike">
                          <a:effectLst/>
                        </a:rPr>
                        <a:t> OK</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83674413"/>
                  </a:ext>
                </a:extLst>
              </a:tr>
              <a:tr h="327680">
                <a:tc>
                  <a:txBody>
                    <a:bodyPr/>
                    <a:lstStyle/>
                    <a:p>
                      <a:pPr algn="l" fontAlgn="b"/>
                      <a:r>
                        <a:rPr lang="en-US" sz="1100" u="none" strike="noStrike">
                          <a:effectLst/>
                        </a:rPr>
                        <a:t> LA</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54273335"/>
                  </a:ext>
                </a:extLst>
              </a:tr>
              <a:tr h="327680">
                <a:tc>
                  <a:txBody>
                    <a:bodyPr/>
                    <a:lstStyle/>
                    <a:p>
                      <a:pPr algn="l" fontAlgn="b"/>
                      <a:r>
                        <a:rPr lang="en-US" sz="1100" u="none" strike="noStrike">
                          <a:effectLst/>
                        </a:rPr>
                        <a:t> AR</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44</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2212230"/>
                  </a:ext>
                </a:extLst>
              </a:tr>
            </a:tbl>
          </a:graphicData>
        </a:graphic>
      </p:graphicFrame>
    </p:spTree>
    <p:extLst>
      <p:ext uri="{BB962C8B-B14F-4D97-AF65-F5344CB8AC3E}">
        <p14:creationId xmlns:p14="http://schemas.microsoft.com/office/powerpoint/2010/main" val="260324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E352-92E7-4225-9852-A2ACAFC1603B}"/>
              </a:ext>
            </a:extLst>
          </p:cNvPr>
          <p:cNvSpPr>
            <a:spLocks noGrp="1"/>
          </p:cNvSpPr>
          <p:nvPr>
            <p:ph type="title"/>
          </p:nvPr>
        </p:nvSpPr>
        <p:spPr/>
        <p:txBody>
          <a:bodyPr/>
          <a:lstStyle/>
          <a:p>
            <a:r>
              <a:rPr lang="en-US" dirty="0"/>
              <a:t>First Steps - Where to produce?</a:t>
            </a:r>
          </a:p>
        </p:txBody>
      </p:sp>
      <p:sp>
        <p:nvSpPr>
          <p:cNvPr id="6" name="Content Placeholder 5">
            <a:extLst>
              <a:ext uri="{FF2B5EF4-FFF2-40B4-BE49-F238E27FC236}">
                <a16:creationId xmlns:a16="http://schemas.microsoft.com/office/drawing/2014/main" id="{5BC6D636-5153-406B-AD7E-117A700B98AE}"/>
              </a:ext>
            </a:extLst>
          </p:cNvPr>
          <p:cNvSpPr>
            <a:spLocks noGrp="1"/>
          </p:cNvSpPr>
          <p:nvPr>
            <p:ph idx="1"/>
          </p:nvPr>
        </p:nvSpPr>
        <p:spPr>
          <a:xfrm>
            <a:off x="5151548" y="2106377"/>
            <a:ext cx="7173533" cy="2291758"/>
          </a:xfrm>
        </p:spPr>
        <p:txBody>
          <a:bodyPr/>
          <a:lstStyle/>
          <a:p>
            <a:pPr marL="0" indent="0">
              <a:buNone/>
            </a:pPr>
            <a:r>
              <a:rPr lang="en-US" dirty="0"/>
              <a:t>Unfortunately the base of operations for “All Hopped Up” out of Texas is very competitive with a ranking of 5/51 states for breweries per state. This means that “All Hopped Up” will be competing in sales against 28 other already established breweries.</a:t>
            </a:r>
          </a:p>
        </p:txBody>
      </p:sp>
      <p:graphicFrame>
        <p:nvGraphicFramePr>
          <p:cNvPr id="7" name="Table 6">
            <a:extLst>
              <a:ext uri="{FF2B5EF4-FFF2-40B4-BE49-F238E27FC236}">
                <a16:creationId xmlns:a16="http://schemas.microsoft.com/office/drawing/2014/main" id="{94A32A82-0552-4408-B8BB-A5A6023733BE}"/>
              </a:ext>
            </a:extLst>
          </p:cNvPr>
          <p:cNvGraphicFramePr>
            <a:graphicFrameLocks noGrp="1"/>
          </p:cNvGraphicFramePr>
          <p:nvPr>
            <p:extLst>
              <p:ext uri="{D42A27DB-BD31-4B8C-83A1-F6EECF244321}">
                <p14:modId xmlns:p14="http://schemas.microsoft.com/office/powerpoint/2010/main" val="3016592453"/>
              </p:ext>
            </p:extLst>
          </p:nvPr>
        </p:nvGraphicFramePr>
        <p:xfrm>
          <a:off x="398684" y="2369031"/>
          <a:ext cx="3761192" cy="1966080"/>
        </p:xfrm>
        <a:graphic>
          <a:graphicData uri="http://schemas.openxmlformats.org/drawingml/2006/table">
            <a:tbl>
              <a:tblPr>
                <a:tableStyleId>{3C2FFA5D-87B4-456A-9821-1D502468CF0F}</a:tableStyleId>
              </a:tblPr>
              <a:tblGrid>
                <a:gridCol w="892190">
                  <a:extLst>
                    <a:ext uri="{9D8B030D-6E8A-4147-A177-3AD203B41FA5}">
                      <a16:colId xmlns:a16="http://schemas.microsoft.com/office/drawing/2014/main" val="3425365037"/>
                    </a:ext>
                  </a:extLst>
                </a:gridCol>
                <a:gridCol w="1976812">
                  <a:extLst>
                    <a:ext uri="{9D8B030D-6E8A-4147-A177-3AD203B41FA5}">
                      <a16:colId xmlns:a16="http://schemas.microsoft.com/office/drawing/2014/main" val="3044341307"/>
                    </a:ext>
                  </a:extLst>
                </a:gridCol>
                <a:gridCol w="892190">
                  <a:extLst>
                    <a:ext uri="{9D8B030D-6E8A-4147-A177-3AD203B41FA5}">
                      <a16:colId xmlns:a16="http://schemas.microsoft.com/office/drawing/2014/main" val="756036582"/>
                    </a:ext>
                  </a:extLst>
                </a:gridCol>
              </a:tblGrid>
              <a:tr h="327680">
                <a:tc>
                  <a:txBody>
                    <a:bodyPr/>
                    <a:lstStyle/>
                    <a:p>
                      <a:pPr algn="l" fontAlgn="b"/>
                      <a:r>
                        <a:rPr lang="en-US" sz="1100" u="none" strike="noStrike">
                          <a:effectLst/>
                        </a:rPr>
                        <a:t>State</a:t>
                      </a:r>
                      <a:endParaRPr lang="en-US" sz="1100" b="1" i="0" u="none" strike="noStrike">
                        <a:solidFill>
                          <a:srgbClr val="FFFFFF"/>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Number of Breweries</a:t>
                      </a:r>
                      <a:endParaRPr lang="en-US" sz="1100" b="1" i="0" u="none" strike="noStrike">
                        <a:solidFill>
                          <a:srgbClr val="FFFFFF"/>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Ranking</a:t>
                      </a:r>
                      <a:endParaRPr lang="en-US" sz="1100" b="1" i="0" u="none" strike="noStrike">
                        <a:solidFill>
                          <a:srgbClr val="FFFFFF"/>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06896139"/>
                  </a:ext>
                </a:extLst>
              </a:tr>
              <a:tr h="327680">
                <a:tc>
                  <a:txBody>
                    <a:bodyPr/>
                    <a:lstStyle/>
                    <a:p>
                      <a:pPr algn="l" fontAlgn="b"/>
                      <a:r>
                        <a:rPr lang="en-US" sz="1100" u="none" strike="noStrike">
                          <a:effectLst/>
                        </a:rPr>
                        <a:t> CO</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832455266"/>
                  </a:ext>
                </a:extLst>
              </a:tr>
              <a:tr h="327680">
                <a:tc>
                  <a:txBody>
                    <a:bodyPr/>
                    <a:lstStyle/>
                    <a:p>
                      <a:pPr algn="l" fontAlgn="b"/>
                      <a:r>
                        <a:rPr lang="en-US" sz="1100" u="none" strike="noStrike">
                          <a:effectLst/>
                        </a:rPr>
                        <a:t> TX</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167082379"/>
                  </a:ext>
                </a:extLst>
              </a:tr>
              <a:tr h="327680">
                <a:tc>
                  <a:txBody>
                    <a:bodyPr/>
                    <a:lstStyle/>
                    <a:p>
                      <a:pPr algn="l" fontAlgn="b"/>
                      <a:r>
                        <a:rPr lang="en-US" sz="1100" u="none" strike="noStrike">
                          <a:effectLst/>
                        </a:rPr>
                        <a:t> OK</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83674413"/>
                  </a:ext>
                </a:extLst>
              </a:tr>
              <a:tr h="327680">
                <a:tc>
                  <a:txBody>
                    <a:bodyPr/>
                    <a:lstStyle/>
                    <a:p>
                      <a:pPr algn="l" fontAlgn="b"/>
                      <a:r>
                        <a:rPr lang="en-US" sz="1100" u="none" strike="noStrike">
                          <a:effectLst/>
                        </a:rPr>
                        <a:t> LA</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54273335"/>
                  </a:ext>
                </a:extLst>
              </a:tr>
              <a:tr h="327680">
                <a:tc>
                  <a:txBody>
                    <a:bodyPr/>
                    <a:lstStyle/>
                    <a:p>
                      <a:pPr algn="l" fontAlgn="b"/>
                      <a:r>
                        <a:rPr lang="en-US" sz="1100" u="none" strike="noStrike">
                          <a:effectLst/>
                        </a:rPr>
                        <a:t> AR</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44</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2212230"/>
                  </a:ext>
                </a:extLst>
              </a:tr>
            </a:tbl>
          </a:graphicData>
        </a:graphic>
      </p:graphicFrame>
      <p:sp>
        <p:nvSpPr>
          <p:cNvPr id="8" name="TextBox 7">
            <a:extLst>
              <a:ext uri="{FF2B5EF4-FFF2-40B4-BE49-F238E27FC236}">
                <a16:creationId xmlns:a16="http://schemas.microsoft.com/office/drawing/2014/main" id="{9B855F68-7B61-4AF7-939B-1E70143CA458}"/>
              </a:ext>
            </a:extLst>
          </p:cNvPr>
          <p:cNvSpPr txBox="1"/>
          <p:nvPr/>
        </p:nvSpPr>
        <p:spPr>
          <a:xfrm>
            <a:off x="1210614" y="5093594"/>
            <a:ext cx="9994006" cy="1477328"/>
          </a:xfrm>
          <a:prstGeom prst="rect">
            <a:avLst/>
          </a:prstGeom>
          <a:noFill/>
        </p:spPr>
        <p:txBody>
          <a:bodyPr wrap="square" rtlCol="0">
            <a:spAutoFit/>
          </a:bodyPr>
          <a:lstStyle/>
          <a:p>
            <a:r>
              <a:rPr lang="en-US" dirty="0"/>
              <a:t>On the other hand, the surrounding states have mixed opportunities.</a:t>
            </a:r>
          </a:p>
          <a:p>
            <a:r>
              <a:rPr lang="en-US" dirty="0"/>
              <a:t>Advise against production in:</a:t>
            </a:r>
          </a:p>
          <a:p>
            <a:pPr marL="742950" lvl="1" indent="-285750">
              <a:buFont typeface="Arial" panose="020B0604020202020204" pitchFamily="34" charset="0"/>
              <a:buChar char="•"/>
            </a:pPr>
            <a:r>
              <a:rPr lang="en-US" dirty="0"/>
              <a:t> Colorado (47 competitors)</a:t>
            </a:r>
          </a:p>
          <a:p>
            <a:r>
              <a:rPr lang="en-US" dirty="0"/>
              <a:t>Advise for production in:</a:t>
            </a:r>
          </a:p>
          <a:p>
            <a:pPr marL="742950" lvl="1" indent="-285750">
              <a:buFont typeface="Arial" panose="020B0604020202020204" pitchFamily="34" charset="0"/>
              <a:buChar char="•"/>
            </a:pPr>
            <a:r>
              <a:rPr lang="en-US" dirty="0"/>
              <a:t>Arkansas (2 competitors), Louisiana (5 competitors), Oklahoma (6 competitors)</a:t>
            </a:r>
          </a:p>
        </p:txBody>
      </p:sp>
    </p:spTree>
    <p:extLst>
      <p:ext uri="{BB962C8B-B14F-4D97-AF65-F5344CB8AC3E}">
        <p14:creationId xmlns:p14="http://schemas.microsoft.com/office/powerpoint/2010/main" val="200681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55283C-0A3A-485C-A79A-E3C2D3904CDB}"/>
              </a:ext>
            </a:extLst>
          </p:cNvPr>
          <p:cNvSpPr>
            <a:spLocks noGrp="1"/>
          </p:cNvSpPr>
          <p:nvPr>
            <p:ph type="title"/>
          </p:nvPr>
        </p:nvSpPr>
        <p:spPr>
          <a:xfrm>
            <a:off x="451515" y="1734857"/>
            <a:ext cx="3765483" cy="3388287"/>
          </a:xfrm>
        </p:spPr>
        <p:txBody>
          <a:bodyPr anchor="ctr">
            <a:normAutofit/>
          </a:bodyPr>
          <a:lstStyle/>
          <a:p>
            <a:r>
              <a:rPr lang="en-US" dirty="0"/>
              <a:t>First Steps – Benchmarks</a:t>
            </a:r>
          </a:p>
        </p:txBody>
      </p:sp>
      <p:sp>
        <p:nvSpPr>
          <p:cNvPr id="3" name="Content Placeholder 2">
            <a:extLst>
              <a:ext uri="{FF2B5EF4-FFF2-40B4-BE49-F238E27FC236}">
                <a16:creationId xmlns:a16="http://schemas.microsoft.com/office/drawing/2014/main" id="{D72098B3-B7A4-484D-AD21-5C35679EFB49}"/>
              </a:ext>
            </a:extLst>
          </p:cNvPr>
          <p:cNvSpPr>
            <a:spLocks noGrp="1"/>
          </p:cNvSpPr>
          <p:nvPr>
            <p:ph idx="1"/>
          </p:nvPr>
        </p:nvSpPr>
        <p:spPr>
          <a:xfrm>
            <a:off x="6008068" y="978993"/>
            <a:ext cx="5365218" cy="4900014"/>
          </a:xfrm>
          <a:effectLst/>
        </p:spPr>
        <p:txBody>
          <a:bodyPr>
            <a:normAutofit/>
          </a:bodyPr>
          <a:lstStyle/>
          <a:p>
            <a:pPr marL="0" indent="0">
              <a:buNone/>
            </a:pPr>
            <a:r>
              <a:rPr lang="en-US" dirty="0"/>
              <a:t>Diving into this we wanted to run some basic analysis and find our benchmarks and possibly any initial correlations that we might be able to conclude. Afterall, we are trying to beat the mean ABV with a particularly hoppy product.</a:t>
            </a:r>
          </a:p>
          <a:p>
            <a:pPr marL="0" indent="0">
              <a:buNone/>
            </a:pPr>
            <a:r>
              <a:rPr lang="en-US" dirty="0"/>
              <a:t>Medians: 	ABV = 0.056		IBU = 35</a:t>
            </a:r>
          </a:p>
          <a:p>
            <a:pPr marL="0" indent="0">
              <a:buNone/>
            </a:pPr>
            <a:r>
              <a:rPr lang="en-US" dirty="0"/>
              <a:t>Means: 		ABV = 0.059		IBU = 42.71</a:t>
            </a:r>
          </a:p>
          <a:p>
            <a:pPr marL="0" indent="0">
              <a:buNone/>
            </a:pPr>
            <a:r>
              <a:rPr lang="en-US" dirty="0"/>
              <a:t>Max: 		ABV = 0.128	 	IBU = 138</a:t>
            </a:r>
          </a:p>
          <a:p>
            <a:pPr marL="0" indent="0">
              <a:buNone/>
            </a:pPr>
            <a:r>
              <a:rPr lang="en-US" dirty="0"/>
              <a:t>SD: 			ABV = 0.013		IBU = 25.95</a:t>
            </a:r>
          </a:p>
        </p:txBody>
      </p:sp>
    </p:spTree>
    <p:extLst>
      <p:ext uri="{BB962C8B-B14F-4D97-AF65-F5344CB8AC3E}">
        <p14:creationId xmlns:p14="http://schemas.microsoft.com/office/powerpoint/2010/main" val="10626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87173-0007-4728-8A02-63507688A130}"/>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So just what type of beer should we make?</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9174546-0107-4374-A649-8168748DC83E}"/>
              </a:ext>
            </a:extLst>
          </p:cNvPr>
          <p:cNvSpPr>
            <a:spLocks noGrp="1"/>
          </p:cNvSpPr>
          <p:nvPr>
            <p:ph idx="1"/>
          </p:nvPr>
        </p:nvSpPr>
        <p:spPr>
          <a:xfrm>
            <a:off x="1115732" y="2222287"/>
            <a:ext cx="9966953" cy="3636511"/>
          </a:xfrm>
          <a:effectLst/>
        </p:spPr>
        <p:txBody>
          <a:bodyPr>
            <a:normAutofit/>
          </a:bodyPr>
          <a:lstStyle/>
          <a:p>
            <a:pPr marL="0" indent="0">
              <a:lnSpc>
                <a:spcPct val="90000"/>
              </a:lnSpc>
              <a:buNone/>
            </a:pPr>
            <a:r>
              <a:rPr lang="en-US" dirty="0"/>
              <a:t>Of the beers that we could produce, our focus is still on product that beats the mean ABV that won’t be too bitter, but can still contain that hoppy taste. </a:t>
            </a:r>
            <a:endParaRPr lang="en-US"/>
          </a:p>
          <a:p>
            <a:pPr marL="0" indent="0">
              <a:lnSpc>
                <a:spcPct val="90000"/>
              </a:lnSpc>
              <a:buNone/>
            </a:pPr>
            <a:endParaRPr lang="en-US"/>
          </a:p>
          <a:p>
            <a:pPr marL="0" indent="0">
              <a:lnSpc>
                <a:spcPct val="90000"/>
              </a:lnSpc>
              <a:buNone/>
            </a:pPr>
            <a:r>
              <a:rPr lang="en-US" dirty="0"/>
              <a:t>With that said, we should consider what type of beer we ought to produce.</a:t>
            </a:r>
            <a:endParaRPr lang="en-US"/>
          </a:p>
          <a:p>
            <a:pPr marL="0" indent="0">
              <a:lnSpc>
                <a:spcPct val="90000"/>
              </a:lnSpc>
              <a:buNone/>
            </a:pPr>
            <a:endParaRPr lang="en-US"/>
          </a:p>
          <a:p>
            <a:pPr marL="0" indent="0">
              <a:lnSpc>
                <a:spcPct val="90000"/>
              </a:lnSpc>
              <a:buNone/>
            </a:pPr>
            <a:r>
              <a:rPr lang="en-US" dirty="0"/>
              <a:t>The four following items are what most consider the main types of beers:</a:t>
            </a:r>
            <a:endParaRPr lang="en-US"/>
          </a:p>
          <a:p>
            <a:pPr>
              <a:lnSpc>
                <a:spcPct val="90000"/>
              </a:lnSpc>
            </a:pPr>
            <a:r>
              <a:rPr lang="en-US" dirty="0"/>
              <a:t>Ales</a:t>
            </a:r>
            <a:endParaRPr lang="en-US"/>
          </a:p>
          <a:p>
            <a:pPr>
              <a:lnSpc>
                <a:spcPct val="90000"/>
              </a:lnSpc>
            </a:pPr>
            <a:r>
              <a:rPr lang="en-US" dirty="0"/>
              <a:t>Lagers</a:t>
            </a:r>
            <a:endParaRPr lang="en-US"/>
          </a:p>
          <a:p>
            <a:pPr>
              <a:lnSpc>
                <a:spcPct val="90000"/>
              </a:lnSpc>
            </a:pPr>
            <a:r>
              <a:rPr lang="en-US" dirty="0"/>
              <a:t>Stouts &amp; Porters</a:t>
            </a:r>
            <a:endParaRPr lang="en-US"/>
          </a:p>
          <a:p>
            <a:pPr>
              <a:lnSpc>
                <a:spcPct val="90000"/>
              </a:lnSpc>
            </a:pPr>
            <a:r>
              <a:rPr lang="en-US" dirty="0"/>
              <a:t>Malts</a:t>
            </a:r>
            <a:endParaRPr lang="en-US"/>
          </a:p>
        </p:txBody>
      </p:sp>
    </p:spTree>
    <p:extLst>
      <p:ext uri="{BB962C8B-B14F-4D97-AF65-F5344CB8AC3E}">
        <p14:creationId xmlns:p14="http://schemas.microsoft.com/office/powerpoint/2010/main" val="310465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C0E3-8EA1-42D6-B6A0-A7E665C21BA1}"/>
              </a:ext>
            </a:extLst>
          </p:cNvPr>
          <p:cNvSpPr>
            <a:spLocks noGrp="1"/>
          </p:cNvSpPr>
          <p:nvPr>
            <p:ph type="title"/>
          </p:nvPr>
        </p:nvSpPr>
        <p:spPr>
          <a:xfrm>
            <a:off x="810000" y="447188"/>
            <a:ext cx="10571998" cy="970450"/>
          </a:xfrm>
        </p:spPr>
        <p:txBody>
          <a:bodyPr>
            <a:normAutofit/>
          </a:bodyPr>
          <a:lstStyle/>
          <a:p>
            <a:r>
              <a:rPr lang="en-US"/>
              <a:t>The ‘Hops’ Analysis</a:t>
            </a:r>
            <a:endParaRPr lang="en-US" dirty="0"/>
          </a:p>
        </p:txBody>
      </p:sp>
      <p:graphicFrame>
        <p:nvGraphicFramePr>
          <p:cNvPr id="5" name="Content Placeholder 2">
            <a:extLst>
              <a:ext uri="{FF2B5EF4-FFF2-40B4-BE49-F238E27FC236}">
                <a16:creationId xmlns:a16="http://schemas.microsoft.com/office/drawing/2014/main" id="{9D4D42DE-6C30-4712-BE55-2A393BAA789B}"/>
              </a:ext>
            </a:extLst>
          </p:cNvPr>
          <p:cNvGraphicFramePr>
            <a:graphicFrameLocks noGrp="1"/>
          </p:cNvGraphicFramePr>
          <p:nvPr>
            <p:ph idx="1"/>
            <p:extLst>
              <p:ext uri="{D42A27DB-BD31-4B8C-83A1-F6EECF244321}">
                <p14:modId xmlns:p14="http://schemas.microsoft.com/office/powerpoint/2010/main" val="2331870553"/>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627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B2F76C-5E2B-405A-96B9-7CB096782581}"/>
              </a:ext>
            </a:extLst>
          </p:cNvPr>
          <p:cNvSpPr>
            <a:spLocks noGrp="1"/>
          </p:cNvSpPr>
          <p:nvPr>
            <p:ph type="title"/>
          </p:nvPr>
        </p:nvSpPr>
        <p:spPr>
          <a:xfrm>
            <a:off x="7604518" y="90153"/>
            <a:ext cx="3575737" cy="1332688"/>
          </a:xfrm>
        </p:spPr>
        <p:txBody>
          <a:bodyPr vert="horz" lIns="91440" tIns="45720" rIns="91440" bIns="45720" rtlCol="0" anchor="b">
            <a:normAutofit/>
          </a:bodyPr>
          <a:lstStyle/>
          <a:p>
            <a:pPr algn="ctr"/>
            <a:r>
              <a:rPr lang="en-US" sz="3200" dirty="0">
                <a:solidFill>
                  <a:srgbClr val="FFFFFF"/>
                </a:solidFill>
              </a:rPr>
              <a:t>Statewide Comparisons</a:t>
            </a:r>
          </a:p>
        </p:txBody>
      </p:sp>
      <p:pic>
        <p:nvPicPr>
          <p:cNvPr id="4" name="Content Placeholder 3">
            <a:extLst>
              <a:ext uri="{FF2B5EF4-FFF2-40B4-BE49-F238E27FC236}">
                <a16:creationId xmlns:a16="http://schemas.microsoft.com/office/drawing/2014/main" id="{FED7D4E6-0F43-4CAF-AB7B-2864B0577E54}"/>
              </a:ext>
            </a:extLst>
          </p:cNvPr>
          <p:cNvPicPr>
            <a:picLocks noGrp="1" noChangeAspect="1"/>
          </p:cNvPicPr>
          <p:nvPr>
            <p:ph idx="1"/>
          </p:nvPr>
        </p:nvPicPr>
        <p:blipFill>
          <a:blip r:embed="rId2"/>
          <a:stretch>
            <a:fillRect/>
          </a:stretch>
        </p:blipFill>
        <p:spPr>
          <a:xfrm>
            <a:off x="463960" y="1208743"/>
            <a:ext cx="6983559" cy="4309854"/>
          </a:xfrm>
          <a:prstGeom prst="roundRect">
            <a:avLst>
              <a:gd name="adj" fmla="val 3876"/>
            </a:avLst>
          </a:prstGeom>
          <a:ln>
            <a:solidFill>
              <a:schemeClr val="accent1"/>
            </a:solidFill>
          </a:ln>
          <a:effectLst/>
        </p:spPr>
      </p:pic>
      <p:sp>
        <p:nvSpPr>
          <p:cNvPr id="5" name="TextBox 4">
            <a:extLst>
              <a:ext uri="{FF2B5EF4-FFF2-40B4-BE49-F238E27FC236}">
                <a16:creationId xmlns:a16="http://schemas.microsoft.com/office/drawing/2014/main" id="{511D9701-CAB8-4544-8D21-F14E26CF15DD}"/>
              </a:ext>
            </a:extLst>
          </p:cNvPr>
          <p:cNvSpPr txBox="1"/>
          <p:nvPr/>
        </p:nvSpPr>
        <p:spPr>
          <a:xfrm>
            <a:off x="7720428" y="2408076"/>
            <a:ext cx="3575737" cy="4016619"/>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pPr>
            <a:r>
              <a:rPr lang="en-US" sz="1400" dirty="0">
                <a:solidFill>
                  <a:srgbClr val="FFFFFF"/>
                </a:solidFill>
              </a:rPr>
              <a:t>As now we now know there’s a correlation, we examined the states “All Hopped Up” wanted to introduce a product to.</a:t>
            </a:r>
          </a:p>
          <a:p>
            <a:pPr>
              <a:lnSpc>
                <a:spcPct val="90000"/>
              </a:lnSpc>
              <a:spcBef>
                <a:spcPct val="20000"/>
              </a:spcBef>
              <a:spcAft>
                <a:spcPts val="600"/>
              </a:spcAft>
              <a:buClr>
                <a:schemeClr val="accent1"/>
              </a:buClr>
              <a:buFont typeface="Wingdings 2" charset="2"/>
              <a:buChar char=""/>
            </a:pPr>
            <a:endParaRPr lang="en-US" sz="1400" dirty="0">
              <a:solidFill>
                <a:srgbClr val="FFFFFF"/>
              </a:solidFill>
            </a:endParaRPr>
          </a:p>
          <a:p>
            <a:pPr>
              <a:lnSpc>
                <a:spcPct val="90000"/>
              </a:lnSpc>
              <a:spcBef>
                <a:spcPct val="20000"/>
              </a:spcBef>
              <a:spcAft>
                <a:spcPts val="600"/>
              </a:spcAft>
              <a:buClr>
                <a:schemeClr val="accent1"/>
              </a:buClr>
            </a:pPr>
            <a:r>
              <a:rPr lang="en-US" sz="1400" dirty="0">
                <a:solidFill>
                  <a:srgbClr val="FFFFFF"/>
                </a:solidFill>
              </a:rPr>
              <a:t>This helps us better understand how our product will stand out in the current market data.</a:t>
            </a:r>
          </a:p>
          <a:p>
            <a:pPr>
              <a:lnSpc>
                <a:spcPct val="90000"/>
              </a:lnSpc>
              <a:spcBef>
                <a:spcPct val="20000"/>
              </a:spcBef>
              <a:spcAft>
                <a:spcPts val="600"/>
              </a:spcAft>
              <a:buClr>
                <a:schemeClr val="accent1"/>
              </a:buClr>
              <a:buFont typeface="Wingdings 2" charset="2"/>
              <a:buChar char=""/>
            </a:pPr>
            <a:endParaRPr lang="en-US" sz="1400" dirty="0">
              <a:solidFill>
                <a:srgbClr val="FFFFFF"/>
              </a:solidFill>
            </a:endParaRPr>
          </a:p>
          <a:p>
            <a:pPr>
              <a:lnSpc>
                <a:spcPct val="90000"/>
              </a:lnSpc>
              <a:spcBef>
                <a:spcPct val="20000"/>
              </a:spcBef>
              <a:spcAft>
                <a:spcPts val="600"/>
              </a:spcAft>
              <a:buClr>
                <a:schemeClr val="accent1"/>
              </a:buClr>
            </a:pPr>
            <a:r>
              <a:rPr lang="en-US" sz="1400" dirty="0">
                <a:solidFill>
                  <a:srgbClr val="FFFFFF"/>
                </a:solidFill>
              </a:rPr>
              <a:t>In this chart for example, we can see that Texas has a generally higher than average median ABV, where surrounding states are slightly lower.</a:t>
            </a:r>
          </a:p>
          <a:p>
            <a:pPr>
              <a:lnSpc>
                <a:spcPct val="90000"/>
              </a:lnSpc>
              <a:spcBef>
                <a:spcPct val="20000"/>
              </a:spcBef>
              <a:spcAft>
                <a:spcPts val="600"/>
              </a:spcAft>
              <a:buClr>
                <a:schemeClr val="accent1"/>
              </a:buClr>
              <a:buFont typeface="Wingdings 2" charset="2"/>
              <a:buChar char=""/>
            </a:pPr>
            <a:endParaRPr lang="en-US" sz="1400" dirty="0">
              <a:solidFill>
                <a:srgbClr val="FFFFFF"/>
              </a:solidFill>
            </a:endParaRPr>
          </a:p>
          <a:p>
            <a:pPr>
              <a:lnSpc>
                <a:spcPct val="90000"/>
              </a:lnSpc>
              <a:spcBef>
                <a:spcPct val="20000"/>
              </a:spcBef>
              <a:spcAft>
                <a:spcPts val="600"/>
              </a:spcAft>
              <a:buClr>
                <a:schemeClr val="accent1"/>
              </a:buClr>
            </a:pPr>
            <a:r>
              <a:rPr lang="en-US" sz="1400" dirty="0">
                <a:solidFill>
                  <a:srgbClr val="FFFFFF"/>
                </a:solidFill>
              </a:rPr>
              <a:t>A higher ABV beer would have slightly less competition in these states.</a:t>
            </a:r>
          </a:p>
        </p:txBody>
      </p:sp>
    </p:spTree>
    <p:extLst>
      <p:ext uri="{BB962C8B-B14F-4D97-AF65-F5344CB8AC3E}">
        <p14:creationId xmlns:p14="http://schemas.microsoft.com/office/powerpoint/2010/main" val="319375233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1336</Words>
  <Application>Microsoft Office PowerPoint</Application>
  <PresentationFormat>Widescreen</PresentationFormat>
  <Paragraphs>164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2</vt:lpstr>
      <vt:lpstr>Quotable</vt:lpstr>
      <vt:lpstr>All Hopped Up</vt:lpstr>
      <vt:lpstr>“Just because you can put a pound of hops into a beer, doesn’t mean you should.”</vt:lpstr>
      <vt:lpstr>Outlining Our Goals</vt:lpstr>
      <vt:lpstr>First Steps</vt:lpstr>
      <vt:lpstr>First Steps - Where to produce?</vt:lpstr>
      <vt:lpstr>First Steps – Benchmarks</vt:lpstr>
      <vt:lpstr>So just what type of beer should we make?</vt:lpstr>
      <vt:lpstr>The ‘Hops’ Analysis</vt:lpstr>
      <vt:lpstr>Statewide Comparisons</vt:lpstr>
      <vt:lpstr>Statewide Comparisons</vt:lpstr>
      <vt:lpstr>Some Additional Statewide Info</vt:lpstr>
      <vt:lpstr>What We’ve Learned &amp; Next Steps</vt:lpstr>
      <vt:lpstr>Top Beers of Texas</vt:lpstr>
      <vt:lpstr>Other Markets</vt:lpstr>
      <vt:lpstr>Other Markets Continued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Hopped Up</dc:title>
  <dc:creator>Shane Weinstock</dc:creator>
  <cp:lastModifiedBy>Shane Weinstock</cp:lastModifiedBy>
  <cp:revision>1</cp:revision>
  <dcterms:created xsi:type="dcterms:W3CDTF">2019-02-23T06:58:36Z</dcterms:created>
  <dcterms:modified xsi:type="dcterms:W3CDTF">2019-02-23T06:59:34Z</dcterms:modified>
</cp:coreProperties>
</file>