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57" r:id="rId3"/>
    <p:sldId id="256" r:id="rId4"/>
    <p:sldId id="261" r:id="rId5"/>
    <p:sldId id="269" r:id="rId6"/>
    <p:sldId id="275" r:id="rId7"/>
    <p:sldId id="274" r:id="rId8"/>
    <p:sldId id="267" r:id="rId9"/>
    <p:sldId id="268" r:id="rId10"/>
    <p:sldId id="265" r:id="rId11"/>
    <p:sldId id="273" r:id="rId12"/>
    <p:sldId id="258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8395" autoAdjust="0"/>
  </p:normalViewPr>
  <p:slideViewPr>
    <p:cSldViewPr snapToGrid="0" snapToObjects="1">
      <p:cViewPr varScale="1">
        <p:scale>
          <a:sx n="144" d="100"/>
          <a:sy n="144" d="100"/>
        </p:scale>
        <p:origin x="22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40AEB-A73F-40E7-902C-A3FEA288DD49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B10C9C-6E43-4AE3-8C88-478724633F87}">
      <dgm:prSet/>
      <dgm:spPr/>
      <dgm:t>
        <a:bodyPr/>
        <a:lstStyle/>
        <a:p>
          <a:r>
            <a:rPr lang="en-US" dirty="0"/>
            <a:t>We next examined if a correlation exists between IBU and ABV. This way we could understand if our bitterness derived from hops would influence the ABV.</a:t>
          </a:r>
        </a:p>
      </dgm:t>
    </dgm:pt>
    <dgm:pt modelId="{CD841A03-014A-4DC9-9D1E-03A59FEDB3CD}" type="parTrans" cxnId="{FC33DB5B-57CB-4D01-B172-64DD98A3B39C}">
      <dgm:prSet/>
      <dgm:spPr/>
      <dgm:t>
        <a:bodyPr/>
        <a:lstStyle/>
        <a:p>
          <a:endParaRPr lang="en-US"/>
        </a:p>
      </dgm:t>
    </dgm:pt>
    <dgm:pt modelId="{1FA847DC-C8BB-449D-8A42-417A5100259B}" type="sibTrans" cxnId="{FC33DB5B-57CB-4D01-B172-64DD98A3B39C}">
      <dgm:prSet/>
      <dgm:spPr/>
      <dgm:t>
        <a:bodyPr/>
        <a:lstStyle/>
        <a:p>
          <a:endParaRPr lang="en-US"/>
        </a:p>
      </dgm:t>
    </dgm:pt>
    <dgm:pt modelId="{7ED3E807-0AD9-4478-B835-9E00274D68F2}">
      <dgm:prSet/>
      <dgm:spPr/>
      <dgm:t>
        <a:bodyPr/>
        <a:lstStyle/>
        <a:p>
          <a:r>
            <a:rPr lang="en-US"/>
            <a:t>After computing the covariances of IBU and ABV, we observed a 67% relationship between the two variables. Allowing us to conclude that there is statistical significance to believe that a higher level of hops (or bittering agent) will also yield us a generally higher ABV.</a:t>
          </a:r>
        </a:p>
      </dgm:t>
    </dgm:pt>
    <dgm:pt modelId="{0D4C8380-2E65-43A3-B21D-6BD7391FDC8E}" type="parTrans" cxnId="{1AC872A1-D79D-4652-BB67-010E11E0B423}">
      <dgm:prSet/>
      <dgm:spPr/>
      <dgm:t>
        <a:bodyPr/>
        <a:lstStyle/>
        <a:p>
          <a:endParaRPr lang="en-US"/>
        </a:p>
      </dgm:t>
    </dgm:pt>
    <dgm:pt modelId="{12881D77-FD6E-417C-8419-CAAC53A38CCD}" type="sibTrans" cxnId="{1AC872A1-D79D-4652-BB67-010E11E0B423}">
      <dgm:prSet/>
      <dgm:spPr/>
      <dgm:t>
        <a:bodyPr/>
        <a:lstStyle/>
        <a:p>
          <a:endParaRPr lang="en-US"/>
        </a:p>
      </dgm:t>
    </dgm:pt>
    <dgm:pt modelId="{16B9BDF5-7CF1-429F-8F4A-C682BBA55902}" type="pres">
      <dgm:prSet presAssocID="{A3040AEB-A73F-40E7-902C-A3FEA288DD49}" presName="Name0" presStyleCnt="0">
        <dgm:presLayoutVars>
          <dgm:dir/>
          <dgm:resizeHandles val="exact"/>
        </dgm:presLayoutVars>
      </dgm:prSet>
      <dgm:spPr/>
    </dgm:pt>
    <dgm:pt modelId="{299364C7-EEDE-4CB6-A795-12D34D0E5197}" type="pres">
      <dgm:prSet presAssocID="{60B10C9C-6E43-4AE3-8C88-478724633F87}" presName="node" presStyleLbl="node1" presStyleIdx="0" presStyleCnt="2">
        <dgm:presLayoutVars>
          <dgm:bulletEnabled val="1"/>
        </dgm:presLayoutVars>
      </dgm:prSet>
      <dgm:spPr/>
    </dgm:pt>
    <dgm:pt modelId="{0A559E4A-D943-4428-AB74-A954D93F71F8}" type="pres">
      <dgm:prSet presAssocID="{1FA847DC-C8BB-449D-8A42-417A5100259B}" presName="sibTrans" presStyleLbl="sibTrans2D1" presStyleIdx="0" presStyleCnt="1"/>
      <dgm:spPr/>
    </dgm:pt>
    <dgm:pt modelId="{537F9BE2-2669-42E5-BE33-4CAF9E0DE3D4}" type="pres">
      <dgm:prSet presAssocID="{1FA847DC-C8BB-449D-8A42-417A5100259B}" presName="connectorText" presStyleLbl="sibTrans2D1" presStyleIdx="0" presStyleCnt="1"/>
      <dgm:spPr/>
    </dgm:pt>
    <dgm:pt modelId="{96A6957C-9BAE-48FB-995D-DDD390EC5C82}" type="pres">
      <dgm:prSet presAssocID="{7ED3E807-0AD9-4478-B835-9E00274D68F2}" presName="node" presStyleLbl="node1" presStyleIdx="1" presStyleCnt="2">
        <dgm:presLayoutVars>
          <dgm:bulletEnabled val="1"/>
        </dgm:presLayoutVars>
      </dgm:prSet>
      <dgm:spPr/>
    </dgm:pt>
  </dgm:ptLst>
  <dgm:cxnLst>
    <dgm:cxn modelId="{A747090F-1688-8342-A102-98C40C45084E}" type="presOf" srcId="{1FA847DC-C8BB-449D-8A42-417A5100259B}" destId="{537F9BE2-2669-42E5-BE33-4CAF9E0DE3D4}" srcOrd="1" destOrd="0" presId="urn:microsoft.com/office/officeart/2005/8/layout/process1"/>
    <dgm:cxn modelId="{FC33DB5B-57CB-4D01-B172-64DD98A3B39C}" srcId="{A3040AEB-A73F-40E7-902C-A3FEA288DD49}" destId="{60B10C9C-6E43-4AE3-8C88-478724633F87}" srcOrd="0" destOrd="0" parTransId="{CD841A03-014A-4DC9-9D1E-03A59FEDB3CD}" sibTransId="{1FA847DC-C8BB-449D-8A42-417A5100259B}"/>
    <dgm:cxn modelId="{5A854467-7801-DC48-BA39-F9FA95CB0570}" type="presOf" srcId="{1FA847DC-C8BB-449D-8A42-417A5100259B}" destId="{0A559E4A-D943-4428-AB74-A954D93F71F8}" srcOrd="0" destOrd="0" presId="urn:microsoft.com/office/officeart/2005/8/layout/process1"/>
    <dgm:cxn modelId="{5F917174-97C2-A146-B2B0-0A8D8AA00B6D}" type="presOf" srcId="{60B10C9C-6E43-4AE3-8C88-478724633F87}" destId="{299364C7-EEDE-4CB6-A795-12D34D0E5197}" srcOrd="0" destOrd="0" presId="urn:microsoft.com/office/officeart/2005/8/layout/process1"/>
    <dgm:cxn modelId="{820C909A-273F-F44E-9C2A-9AE2478F69CC}" type="presOf" srcId="{7ED3E807-0AD9-4478-B835-9E00274D68F2}" destId="{96A6957C-9BAE-48FB-995D-DDD390EC5C82}" srcOrd="0" destOrd="0" presId="urn:microsoft.com/office/officeart/2005/8/layout/process1"/>
    <dgm:cxn modelId="{1AC872A1-D79D-4652-BB67-010E11E0B423}" srcId="{A3040AEB-A73F-40E7-902C-A3FEA288DD49}" destId="{7ED3E807-0AD9-4478-B835-9E00274D68F2}" srcOrd="1" destOrd="0" parTransId="{0D4C8380-2E65-43A3-B21D-6BD7391FDC8E}" sibTransId="{12881D77-FD6E-417C-8419-CAAC53A38CCD}"/>
    <dgm:cxn modelId="{BBD532B7-9E32-324C-A150-02967606284F}" type="presOf" srcId="{A3040AEB-A73F-40E7-902C-A3FEA288DD49}" destId="{16B9BDF5-7CF1-429F-8F4A-C682BBA55902}" srcOrd="0" destOrd="0" presId="urn:microsoft.com/office/officeart/2005/8/layout/process1"/>
    <dgm:cxn modelId="{20DA3C50-DBFF-924F-A3E9-1B1A9B5751F4}" type="presParOf" srcId="{16B9BDF5-7CF1-429F-8F4A-C682BBA55902}" destId="{299364C7-EEDE-4CB6-A795-12D34D0E5197}" srcOrd="0" destOrd="0" presId="urn:microsoft.com/office/officeart/2005/8/layout/process1"/>
    <dgm:cxn modelId="{1C05B15B-253E-C943-9D72-47633B59ABF0}" type="presParOf" srcId="{16B9BDF5-7CF1-429F-8F4A-C682BBA55902}" destId="{0A559E4A-D943-4428-AB74-A954D93F71F8}" srcOrd="1" destOrd="0" presId="urn:microsoft.com/office/officeart/2005/8/layout/process1"/>
    <dgm:cxn modelId="{3BC91DE9-F174-FB4E-A7C7-0B842D8163BB}" type="presParOf" srcId="{0A559E4A-D943-4428-AB74-A954D93F71F8}" destId="{537F9BE2-2669-42E5-BE33-4CAF9E0DE3D4}" srcOrd="0" destOrd="0" presId="urn:microsoft.com/office/officeart/2005/8/layout/process1"/>
    <dgm:cxn modelId="{4129EFBD-0743-DF45-88D7-DB4176BCAF34}" type="presParOf" srcId="{16B9BDF5-7CF1-429F-8F4A-C682BBA55902}" destId="{96A6957C-9BAE-48FB-995D-DDD390EC5C8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364C7-EEDE-4CB6-A795-12D34D0E5197}">
      <dsp:nvSpPr>
        <dsp:cNvPr id="0" name=""/>
        <dsp:cNvSpPr/>
      </dsp:nvSpPr>
      <dsp:spPr>
        <a:xfrm>
          <a:off x="852" y="15106"/>
          <a:ext cx="1817402" cy="2079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next examined if a correlation exists between IBU and ABV. This way we could understand if our bitterness derived from hops would influence the ABV.</a:t>
          </a:r>
        </a:p>
      </dsp:txBody>
      <dsp:txXfrm>
        <a:off x="54082" y="68336"/>
        <a:ext cx="1710942" cy="1972726"/>
      </dsp:txXfrm>
    </dsp:sp>
    <dsp:sp modelId="{0A559E4A-D943-4428-AB74-A954D93F71F8}">
      <dsp:nvSpPr>
        <dsp:cNvPr id="0" name=""/>
        <dsp:cNvSpPr/>
      </dsp:nvSpPr>
      <dsp:spPr>
        <a:xfrm>
          <a:off x="1999995" y="829341"/>
          <a:ext cx="385289" cy="450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99995" y="919484"/>
        <a:ext cx="269702" cy="270429"/>
      </dsp:txXfrm>
    </dsp:sp>
    <dsp:sp modelId="{96A6957C-9BAE-48FB-995D-DDD390EC5C82}">
      <dsp:nvSpPr>
        <dsp:cNvPr id="0" name=""/>
        <dsp:cNvSpPr/>
      </dsp:nvSpPr>
      <dsp:spPr>
        <a:xfrm>
          <a:off x="2545216" y="15106"/>
          <a:ext cx="1817402" cy="2079186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After computing the covariances of IBU and ABV, we observed a 67% relationship between the two variables. Allowing us to conclude that there is statistical significance to believe that a higher level of hops (or bittering agent) will also yield us a generally higher ABV.</a:t>
          </a:r>
        </a:p>
      </dsp:txBody>
      <dsp:txXfrm>
        <a:off x="2598446" y="68336"/>
        <a:ext cx="1710942" cy="197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0CA0F-5FC0-C84B-9B64-ACE68F6B5B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73C5-8356-F348-9102-4308971A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8EAD-0C9B-B644-A91A-7892DCDB1D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17E4F-D520-9A49-B2F9-E7C28132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2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 the medians and the means are very close together and that the </a:t>
            </a:r>
          </a:p>
          <a:p>
            <a:r>
              <a:rPr lang="en-US" dirty="0"/>
              <a:t>Means and medians of the two variables are decently close, giving us little variation with some outliers also being observed.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7E4F-D520-9A49-B2F9-E7C281329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variation between states is not very large.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7E4F-D520-9A49-B2F9-E7C281329D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variation between states is not very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7E4F-D520-9A49-B2F9-E7C281329D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B485-2F34-6740-B872-31DDEFADA291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4016-F15F-E941-9517-C5D440880553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317A-D951-EE4C-A197-929119BAF68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E81-C02F-9240-8EF0-2A5C189135F0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EF39-A542-774C-AF6E-37FB4BB88B35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3A3-80CD-AD4D-B21B-A4B00F945809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0E5-837A-1747-A890-BEBB3F076AEA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F264-AECA-B548-B83B-F0B699C4B390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3480-85D4-2244-A593-33261D5906D5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D7D-DDFB-1846-8196-DA07964499E3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1E91-F9EC-2741-A3B0-2C91C83A79FE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6DD1-4001-774E-B6F6-E24636AB61E3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447745" y="348364"/>
            <a:ext cx="7840676" cy="356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0000FF"/>
                </a:solidFill>
              </a:rPr>
              <a:t>Beer </a:t>
            </a:r>
            <a:r>
              <a:rPr lang="en-US" b="1" i="1" dirty="0" err="1">
                <a:solidFill>
                  <a:srgbClr val="0000FF"/>
                </a:solidFill>
              </a:rPr>
              <a:t>O’Clock</a:t>
            </a:r>
            <a:r>
              <a:rPr lang="en-US" b="1" i="1" dirty="0">
                <a:solidFill>
                  <a:srgbClr val="0000FF"/>
                </a:solidFill>
              </a:rPr>
              <a:t> Company</a:t>
            </a:r>
          </a:p>
          <a:p>
            <a:r>
              <a:rPr lang="en-US" dirty="0"/>
              <a:t>Analysis of Competitor ABV &amp; IBU</a:t>
            </a:r>
          </a:p>
          <a:p>
            <a:r>
              <a:rPr lang="en-US" dirty="0"/>
              <a:t>Content and Correlation between ABV &amp; IBU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600145" y="500764"/>
            <a:ext cx="7840676" cy="356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745" y="5785488"/>
            <a:ext cx="35093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February 26, 2019</a:t>
            </a:r>
          </a:p>
          <a:p>
            <a:r>
              <a:rPr lang="en-US" sz="1200" dirty="0"/>
              <a:t>Shane Weinstock &amp; Tom Gianelle Inc.</a:t>
            </a:r>
          </a:p>
        </p:txBody>
      </p:sp>
    </p:spTree>
    <p:extLst>
      <p:ext uri="{BB962C8B-B14F-4D97-AF65-F5344CB8AC3E}">
        <p14:creationId xmlns:p14="http://schemas.microsoft.com/office/powerpoint/2010/main" val="115202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93BB19-D7DC-48FA-AFC8-8522BF7642D4}"/>
              </a:ext>
            </a:extLst>
          </p:cNvPr>
          <p:cNvSpPr txBox="1">
            <a:spLocks/>
          </p:cNvSpPr>
          <p:nvPr/>
        </p:nvSpPr>
        <p:spPr>
          <a:xfrm>
            <a:off x="3152651" y="3036144"/>
            <a:ext cx="5305549" cy="442105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We wanted to examine the products and the locations of the max values for both variables we’d been observing.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/>
              <a:buChar char="•"/>
            </a:pPr>
            <a:r>
              <a:rPr lang="en-US" sz="1600" b="1" dirty="0"/>
              <a:t>MAX IBU: </a:t>
            </a:r>
            <a:r>
              <a:rPr lang="en-US" sz="1600" dirty="0"/>
              <a:t>Astoria, OR produces the highest IBU at 138 as an </a:t>
            </a:r>
            <a:r>
              <a:rPr lang="en-US" sz="1600" b="1" dirty="0"/>
              <a:t>American Double/Imperial IPA</a:t>
            </a:r>
            <a:r>
              <a:rPr lang="en-US" sz="1600" dirty="0"/>
              <a:t> from Astoria Brewing Company with a beer named the "Bitter Bitch Imperial IPA".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 b="1" dirty="0"/>
              <a:t>MAX ABV: </a:t>
            </a:r>
            <a:r>
              <a:rPr lang="en-US" sz="1600" dirty="0"/>
              <a:t>Boulder, CO produces the highest ABV at 12.8% from brewery Upslope Brewing Company for beer Lee Hill Series Vol. 5 - a </a:t>
            </a:r>
            <a:r>
              <a:rPr lang="en-US" sz="1600" b="1" dirty="0"/>
              <a:t>Belgian Style </a:t>
            </a:r>
            <a:r>
              <a:rPr lang="en-US" sz="1600" b="1" dirty="0" err="1"/>
              <a:t>Quadrupel</a:t>
            </a:r>
            <a:r>
              <a:rPr lang="en-US" sz="1600" b="1" dirty="0"/>
              <a:t> Ale</a:t>
            </a:r>
            <a:r>
              <a:rPr lang="en-US" sz="1600" dirty="0"/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720D75-40EC-4394-B3C6-142907DB1BC7}"/>
              </a:ext>
            </a:extLst>
          </p:cNvPr>
          <p:cNvSpPr txBox="1">
            <a:spLocks/>
          </p:cNvSpPr>
          <p:nvPr/>
        </p:nvSpPr>
        <p:spPr>
          <a:xfrm>
            <a:off x="-1" y="2457036"/>
            <a:ext cx="2687053" cy="3181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Brewers &amp; Beers with </a:t>
            </a:r>
          </a:p>
          <a:p>
            <a:pPr algn="r"/>
            <a:r>
              <a:rPr lang="en-US" sz="2800" dirty="0"/>
              <a:t>Max IBU and ABV values</a:t>
            </a:r>
          </a:p>
        </p:txBody>
      </p:sp>
    </p:spTree>
    <p:extLst>
      <p:ext uri="{BB962C8B-B14F-4D97-AF65-F5344CB8AC3E}">
        <p14:creationId xmlns:p14="http://schemas.microsoft.com/office/powerpoint/2010/main" val="39638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BEC0E3-8EA1-42D6-B6A0-A7E665C21BA1}"/>
              </a:ext>
            </a:extLst>
          </p:cNvPr>
          <p:cNvSpPr txBox="1">
            <a:spLocks/>
          </p:cNvSpPr>
          <p:nvPr/>
        </p:nvSpPr>
        <p:spPr>
          <a:xfrm>
            <a:off x="2964741" y="447188"/>
            <a:ext cx="5497554" cy="75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‘Hops’ Analysis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D4D42DE-6C30-4712-BE55-2A393BAA7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735864"/>
              </p:ext>
            </p:extLst>
          </p:nvPr>
        </p:nvGraphicFramePr>
        <p:xfrm>
          <a:off x="4064000" y="4472209"/>
          <a:ext cx="4363471" cy="210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605" y="1354240"/>
            <a:ext cx="6339974" cy="31179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0D73B2-6389-4358-A0C7-2CFBCC589D50}"/>
              </a:ext>
            </a:extLst>
          </p:cNvPr>
          <p:cNvSpPr/>
          <p:nvPr/>
        </p:nvSpPr>
        <p:spPr>
          <a:xfrm>
            <a:off x="6813944" y="6581608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36EFC-076D-4F36-91CC-F7D5CE693F34}"/>
              </a:ext>
            </a:extLst>
          </p:cNvPr>
          <p:cNvSpPr txBox="1"/>
          <p:nvPr/>
        </p:nvSpPr>
        <p:spPr>
          <a:xfrm>
            <a:off x="3193437" y="1110056"/>
            <a:ext cx="5040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correlation was first drawn as a scatterplot and then calculated with a Pearson R method.</a:t>
            </a:r>
          </a:p>
        </p:txBody>
      </p:sp>
    </p:spTree>
    <p:extLst>
      <p:ext uri="{BB962C8B-B14F-4D97-AF65-F5344CB8AC3E}">
        <p14:creationId xmlns:p14="http://schemas.microsoft.com/office/powerpoint/2010/main" val="22180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80D47-E9F2-462B-A299-75845EB011F2}"/>
              </a:ext>
            </a:extLst>
          </p:cNvPr>
          <p:cNvSpPr txBox="1">
            <a:spLocks/>
          </p:cNvSpPr>
          <p:nvPr/>
        </p:nvSpPr>
        <p:spPr>
          <a:xfrm>
            <a:off x="267368" y="1334168"/>
            <a:ext cx="4732420" cy="5104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Based on the data that is provided, we can conclude that:</a:t>
            </a:r>
          </a:p>
          <a:p>
            <a:pPr marL="342900" indent="-342900" algn="l">
              <a:buFont typeface="Wingdings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Given the high (42%) of NA’s in the data, it is difficult to provide any certainty on the entire brews population.  For the available data there did show a 67% correlation between ABV &amp; IBU.</a:t>
            </a:r>
          </a:p>
          <a:p>
            <a:pPr marL="342900" indent="-342900" algn="l">
              <a:buFont typeface="Wingdings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Colorado has the highest number of breweries in nation, and it’s breweries produce beer with median ABV and IBU that are similar to your new product goals.</a:t>
            </a:r>
          </a:p>
          <a:p>
            <a:pPr marL="342900" indent="-342900" algn="l">
              <a:buFont typeface="Wingdings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Matching a product that is highly produced in CO could provide a unique product opportunity to the company’s other target markets (AR, LA, OK, TX).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BEC0E3-8EA1-42D6-B6A0-A7E665C21BA1}"/>
              </a:ext>
            </a:extLst>
          </p:cNvPr>
          <p:cNvSpPr txBox="1">
            <a:spLocks/>
          </p:cNvSpPr>
          <p:nvPr/>
        </p:nvSpPr>
        <p:spPr>
          <a:xfrm>
            <a:off x="1734846" y="447188"/>
            <a:ext cx="5497554" cy="75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066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55283C-0A3A-485C-A79A-E3C2D3904CDB}"/>
              </a:ext>
            </a:extLst>
          </p:cNvPr>
          <p:cNvSpPr txBox="1">
            <a:spLocks/>
          </p:cNvSpPr>
          <p:nvPr/>
        </p:nvSpPr>
        <p:spPr>
          <a:xfrm>
            <a:off x="99527" y="498194"/>
            <a:ext cx="2799183" cy="41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aseline="-25000" dirty="0"/>
              <a:t>Appendix 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68E34-4F18-48F6-85B1-391F6ED6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10647"/>
              </p:ext>
            </p:extLst>
          </p:nvPr>
        </p:nvGraphicFramePr>
        <p:xfrm>
          <a:off x="281422" y="979671"/>
          <a:ext cx="2524734" cy="5859668"/>
        </p:xfrm>
        <a:graphic>
          <a:graphicData uri="http://schemas.openxmlformats.org/drawingml/2006/table">
            <a:tbl>
              <a:tblPr/>
              <a:tblGrid>
                <a:gridCol w="570965">
                  <a:extLst>
                    <a:ext uri="{9D8B030D-6E8A-4147-A177-3AD203B41FA5}">
                      <a16:colId xmlns:a16="http://schemas.microsoft.com/office/drawing/2014/main" val="2073980082"/>
                    </a:ext>
                  </a:extLst>
                </a:gridCol>
                <a:gridCol w="1382804">
                  <a:extLst>
                    <a:ext uri="{9D8B030D-6E8A-4147-A177-3AD203B41FA5}">
                      <a16:colId xmlns:a16="http://schemas.microsoft.com/office/drawing/2014/main" val="3781034702"/>
                    </a:ext>
                  </a:extLst>
                </a:gridCol>
                <a:gridCol w="570965">
                  <a:extLst>
                    <a:ext uri="{9D8B030D-6E8A-4147-A177-3AD203B41FA5}">
                      <a16:colId xmlns:a16="http://schemas.microsoft.com/office/drawing/2014/main" val="1679449796"/>
                    </a:ext>
                  </a:extLst>
                </a:gridCol>
              </a:tblGrid>
              <a:tr h="6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Breweries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7554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069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52116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8907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9117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8313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3966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92229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25181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0465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5829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7124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1037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7646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31801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2150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68674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7179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50434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8159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4722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2245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40977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57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79118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0569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3305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580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9516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082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4183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7380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92961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7824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73223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087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5430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88753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1381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2433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7921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45275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5964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9655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8405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5916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8478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8331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49967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6251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1575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896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5A0C6A-36C0-410A-83DA-3183F1130A60}"/>
              </a:ext>
            </a:extLst>
          </p:cNvPr>
          <p:cNvSpPr txBox="1"/>
          <p:nvPr/>
        </p:nvSpPr>
        <p:spPr>
          <a:xfrm>
            <a:off x="3330515" y="3475037"/>
            <a:ext cx="3483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this table we can observe the number of beers that are offered in each state established by the provided data. We have added a ranking column to assist in sorting the data in for a much more quick reference.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DE70B-D90B-4BCD-A921-BB66742BEA88}"/>
              </a:ext>
            </a:extLst>
          </p:cNvPr>
          <p:cNvSpPr/>
          <p:nvPr/>
        </p:nvSpPr>
        <p:spPr>
          <a:xfrm>
            <a:off x="6813944" y="6476949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200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4359" y="463514"/>
            <a:ext cx="6317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</a:rPr>
              <a:t>“Just because you can put a pound of hops into a beer, doesn’t mean you should.” </a:t>
            </a:r>
            <a:r>
              <a:rPr lang="en-US" sz="1000" dirty="0"/>
              <a:t>Trademark Pending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0D7FF-666A-48C4-A629-1DF7F89BAC7B}"/>
              </a:ext>
            </a:extLst>
          </p:cNvPr>
          <p:cNvSpPr txBox="1">
            <a:spLocks/>
          </p:cNvSpPr>
          <p:nvPr/>
        </p:nvSpPr>
        <p:spPr>
          <a:xfrm>
            <a:off x="2445397" y="1763603"/>
            <a:ext cx="6517560" cy="367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Beer </a:t>
            </a:r>
            <a:r>
              <a:rPr lang="en-US" sz="2000" dirty="0" err="1"/>
              <a:t>O’Clock</a:t>
            </a:r>
            <a:r>
              <a:rPr lang="en-US" sz="2000" dirty="0"/>
              <a:t> is pursuing a product that goes against the current hoppy trend. The goal is to offer a product that has a higher alcohol content by volume (ABV) than the median of the current market, while being below the median IBU (or bitterness) level that comes from hops.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This is a study the of the ABV and the International Bitterness Units (IBU) contained in your competitors’ products.  </a:t>
            </a:r>
          </a:p>
        </p:txBody>
      </p:sp>
    </p:spTree>
    <p:extLst>
      <p:ext uri="{BB962C8B-B14F-4D97-AF65-F5344CB8AC3E}">
        <p14:creationId xmlns:p14="http://schemas.microsoft.com/office/powerpoint/2010/main" val="15486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963C6B-1B40-4697-85C4-2D6E616D1584}"/>
              </a:ext>
            </a:extLst>
          </p:cNvPr>
          <p:cNvSpPr txBox="1">
            <a:spLocks/>
          </p:cNvSpPr>
          <p:nvPr/>
        </p:nvSpPr>
        <p:spPr>
          <a:xfrm>
            <a:off x="3063950" y="2655556"/>
            <a:ext cx="6080050" cy="420244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Our goal is to determine how the Beer </a:t>
            </a:r>
            <a:r>
              <a:rPr lang="en-US" sz="1800" dirty="0" err="1"/>
              <a:t>O’Clock’s</a:t>
            </a:r>
            <a:r>
              <a:rPr lang="en-US" sz="1800" dirty="0"/>
              <a:t> new product (high ABV and lower IBU) will compare with the  competition’s products and if there is a correlation of ABV to IBU and ultimately discovering if that will have an impact on creating target product.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Beer </a:t>
            </a:r>
            <a:r>
              <a:rPr lang="en-US" sz="1800" dirty="0" err="1"/>
              <a:t>O'Clock</a:t>
            </a:r>
            <a:r>
              <a:rPr lang="en-US" sz="1800" dirty="0"/>
              <a:t>  is planning to initially offer new beer in it’s base state of Texas, but they are also interested in selling the new product in other nearby states:</a:t>
            </a:r>
          </a:p>
          <a:p>
            <a:pPr algn="l"/>
            <a:endParaRPr lang="en-US" sz="1600" dirty="0"/>
          </a:p>
          <a:p>
            <a:pPr marL="1828800" lvl="3" indent="-457200" algn="l">
              <a:buFont typeface="Courier New"/>
              <a:buChar char="o"/>
            </a:pPr>
            <a:r>
              <a:rPr lang="en-US" dirty="0"/>
              <a:t>Arkansas</a:t>
            </a:r>
          </a:p>
          <a:p>
            <a:pPr marL="1828800" lvl="3" indent="-457200" algn="l">
              <a:buFont typeface="Courier New"/>
              <a:buChar char="o"/>
            </a:pPr>
            <a:r>
              <a:rPr lang="en-US" dirty="0"/>
              <a:t>Colorado</a:t>
            </a:r>
          </a:p>
          <a:p>
            <a:pPr marL="1828800" lvl="3" indent="-457200" algn="l">
              <a:buFont typeface="Courier New"/>
              <a:buChar char="o"/>
            </a:pPr>
            <a:r>
              <a:rPr lang="en-US" dirty="0"/>
              <a:t>Louisiana</a:t>
            </a:r>
          </a:p>
          <a:p>
            <a:pPr marL="1828800" lvl="3" indent="-457200" algn="l">
              <a:buFont typeface="Courier New"/>
              <a:buChar char="o"/>
            </a:pPr>
            <a:r>
              <a:rPr lang="en-US" dirty="0"/>
              <a:t>Oklahoma</a:t>
            </a:r>
          </a:p>
          <a:p>
            <a:pPr lvl="1"/>
            <a:endParaRPr lang="en-US" dirty="0"/>
          </a:p>
          <a:p>
            <a:endParaRPr lang="en-US" sz="16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DE2E3C7-4C11-45A8-9D1C-3F05AD0469F0}"/>
              </a:ext>
            </a:extLst>
          </p:cNvPr>
          <p:cNvSpPr txBox="1">
            <a:spLocks/>
          </p:cNvSpPr>
          <p:nvPr/>
        </p:nvSpPr>
        <p:spPr>
          <a:xfrm>
            <a:off x="42125" y="2130425"/>
            <a:ext cx="2658949" cy="3984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/>
              <a:t>Research </a:t>
            </a:r>
          </a:p>
          <a:p>
            <a:pPr algn="r"/>
            <a:r>
              <a:rPr lang="en-US" sz="32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5262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ide Master.jpg">
            <a:extLst>
              <a:ext uri="{FF2B5EF4-FFF2-40B4-BE49-F238E27FC236}">
                <a16:creationId xmlns:a16="http://schemas.microsoft.com/office/drawing/2014/main" id="{B0110DEB-F9BF-4B56-95F0-8F3BDBD2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6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-871251" y="806621"/>
            <a:ext cx="6587137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Step </a:t>
            </a:r>
            <a:r>
              <a:rPr lang="mr-IN" dirty="0"/>
              <a:t>–</a:t>
            </a:r>
            <a:r>
              <a:rPr lang="en-US" dirty="0"/>
              <a:t> </a:t>
            </a:r>
          </a:p>
          <a:p>
            <a:r>
              <a:rPr lang="en-US" dirty="0"/>
              <a:t>Data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5E3670-DEC7-415D-BE28-C1E3BF76A2E6}"/>
              </a:ext>
            </a:extLst>
          </p:cNvPr>
          <p:cNvSpPr txBox="1">
            <a:spLocks/>
          </p:cNvSpPr>
          <p:nvPr/>
        </p:nvSpPr>
        <p:spPr>
          <a:xfrm>
            <a:off x="4866" y="1742519"/>
            <a:ext cx="4834904" cy="1184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The analysis was completed utilizing the provided </a:t>
            </a:r>
            <a:r>
              <a:rPr lang="en-US" dirty="0" err="1">
                <a:solidFill>
                  <a:schemeClr val="tx1"/>
                </a:solidFill>
              </a:rPr>
              <a:t>brews.csv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breweries.csv</a:t>
            </a:r>
            <a:r>
              <a:rPr lang="en-US" dirty="0">
                <a:solidFill>
                  <a:schemeClr val="tx1"/>
                </a:solidFill>
              </a:rPr>
              <a:t> files.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Below is sample of first 6 &amp; last 6 combined data.  In addition, the number of NA’s that were needed to be removed from study.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This helped us verify that we had the right data, but also that we needed to clean the data provided.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8144" y="6566926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C6015C-4949-487C-BBFF-B1CB7DE4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59238"/>
              </p:ext>
            </p:extLst>
          </p:nvPr>
        </p:nvGraphicFramePr>
        <p:xfrm>
          <a:off x="36443" y="2859326"/>
          <a:ext cx="7162801" cy="1333500"/>
        </p:xfrm>
        <a:graphic>
          <a:graphicData uri="http://schemas.openxmlformats.org/drawingml/2006/table">
            <a:tbl>
              <a:tblPr/>
              <a:tblGrid>
                <a:gridCol w="342445">
                  <a:extLst>
                    <a:ext uri="{9D8B030D-6E8A-4147-A177-3AD203B41FA5}">
                      <a16:colId xmlns:a16="http://schemas.microsoft.com/office/drawing/2014/main" val="794883092"/>
                    </a:ext>
                  </a:extLst>
                </a:gridCol>
                <a:gridCol w="1246118">
                  <a:extLst>
                    <a:ext uri="{9D8B030D-6E8A-4147-A177-3AD203B41FA5}">
                      <a16:colId xmlns:a16="http://schemas.microsoft.com/office/drawing/2014/main" val="926328819"/>
                    </a:ext>
                  </a:extLst>
                </a:gridCol>
                <a:gridCol w="799037">
                  <a:extLst>
                    <a:ext uri="{9D8B030D-6E8A-4147-A177-3AD203B41FA5}">
                      <a16:colId xmlns:a16="http://schemas.microsoft.com/office/drawing/2014/main" val="3588085060"/>
                    </a:ext>
                  </a:extLst>
                </a:gridCol>
                <a:gridCol w="523179">
                  <a:extLst>
                    <a:ext uri="{9D8B030D-6E8A-4147-A177-3AD203B41FA5}">
                      <a16:colId xmlns:a16="http://schemas.microsoft.com/office/drawing/2014/main" val="2892302047"/>
                    </a:ext>
                  </a:extLst>
                </a:gridCol>
                <a:gridCol w="900503">
                  <a:extLst>
                    <a:ext uri="{9D8B030D-6E8A-4147-A177-3AD203B41FA5}">
                      <a16:colId xmlns:a16="http://schemas.microsoft.com/office/drawing/2014/main" val="2282787290"/>
                    </a:ext>
                  </a:extLst>
                </a:gridCol>
                <a:gridCol w="621474">
                  <a:extLst>
                    <a:ext uri="{9D8B030D-6E8A-4147-A177-3AD203B41FA5}">
                      <a16:colId xmlns:a16="http://schemas.microsoft.com/office/drawing/2014/main" val="6193944"/>
                    </a:ext>
                  </a:extLst>
                </a:gridCol>
                <a:gridCol w="469276">
                  <a:extLst>
                    <a:ext uri="{9D8B030D-6E8A-4147-A177-3AD203B41FA5}">
                      <a16:colId xmlns:a16="http://schemas.microsoft.com/office/drawing/2014/main" val="479744327"/>
                    </a:ext>
                  </a:extLst>
                </a:gridCol>
                <a:gridCol w="431227">
                  <a:extLst>
                    <a:ext uri="{9D8B030D-6E8A-4147-A177-3AD203B41FA5}">
                      <a16:colId xmlns:a16="http://schemas.microsoft.com/office/drawing/2014/main" val="904193779"/>
                    </a:ext>
                  </a:extLst>
                </a:gridCol>
                <a:gridCol w="1170019">
                  <a:extLst>
                    <a:ext uri="{9D8B030D-6E8A-4147-A177-3AD203B41FA5}">
                      <a16:colId xmlns:a16="http://schemas.microsoft.com/office/drawing/2014/main" val="2912689332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val="22271355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7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Pumpkin 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262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Stronghold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Porter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09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Parapet ESB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802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Together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780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Maggie's Leap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/ Sweet Stout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05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Wall's End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 Brown 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325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0B988E-E25B-49A1-95D5-6E9A0543C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19740"/>
              </p:ext>
            </p:extLst>
          </p:nvPr>
        </p:nvGraphicFramePr>
        <p:xfrm>
          <a:off x="36443" y="5305370"/>
          <a:ext cx="8229601" cy="1313093"/>
        </p:xfrm>
        <a:graphic>
          <a:graphicData uri="http://schemas.openxmlformats.org/drawingml/2006/table">
            <a:tbl>
              <a:tblPr/>
              <a:tblGrid>
                <a:gridCol w="340275">
                  <a:extLst>
                    <a:ext uri="{9D8B030D-6E8A-4147-A177-3AD203B41FA5}">
                      <a16:colId xmlns:a16="http://schemas.microsoft.com/office/drawing/2014/main" val="1070093367"/>
                    </a:ext>
                  </a:extLst>
                </a:gridCol>
                <a:gridCol w="1512331">
                  <a:extLst>
                    <a:ext uri="{9D8B030D-6E8A-4147-A177-3AD203B41FA5}">
                      <a16:colId xmlns:a16="http://schemas.microsoft.com/office/drawing/2014/main" val="137492295"/>
                    </a:ext>
                  </a:extLst>
                </a:gridCol>
                <a:gridCol w="784521">
                  <a:extLst>
                    <a:ext uri="{9D8B030D-6E8A-4147-A177-3AD203B41FA5}">
                      <a16:colId xmlns:a16="http://schemas.microsoft.com/office/drawing/2014/main" val="2008563705"/>
                    </a:ext>
                  </a:extLst>
                </a:gridCol>
                <a:gridCol w="519864">
                  <a:extLst>
                    <a:ext uri="{9D8B030D-6E8A-4147-A177-3AD203B41FA5}">
                      <a16:colId xmlns:a16="http://schemas.microsoft.com/office/drawing/2014/main" val="1999326830"/>
                    </a:ext>
                  </a:extLst>
                </a:gridCol>
                <a:gridCol w="1654112">
                  <a:extLst>
                    <a:ext uri="{9D8B030D-6E8A-4147-A177-3AD203B41FA5}">
                      <a16:colId xmlns:a16="http://schemas.microsoft.com/office/drawing/2014/main" val="1669177935"/>
                    </a:ext>
                  </a:extLst>
                </a:gridCol>
                <a:gridCol w="617535">
                  <a:extLst>
                    <a:ext uri="{9D8B030D-6E8A-4147-A177-3AD203B41FA5}">
                      <a16:colId xmlns:a16="http://schemas.microsoft.com/office/drawing/2014/main" val="3233620229"/>
                    </a:ext>
                  </a:extLst>
                </a:gridCol>
                <a:gridCol w="466302">
                  <a:extLst>
                    <a:ext uri="{9D8B030D-6E8A-4147-A177-3AD203B41FA5}">
                      <a16:colId xmlns:a16="http://schemas.microsoft.com/office/drawing/2014/main" val="2134350652"/>
                    </a:ext>
                  </a:extLst>
                </a:gridCol>
                <a:gridCol w="428494">
                  <a:extLst>
                    <a:ext uri="{9D8B030D-6E8A-4147-A177-3AD203B41FA5}">
                      <a16:colId xmlns:a16="http://schemas.microsoft.com/office/drawing/2014/main" val="3333984394"/>
                    </a:ext>
                  </a:extLst>
                </a:gridCol>
                <a:gridCol w="1537536">
                  <a:extLst>
                    <a:ext uri="{9D8B030D-6E8A-4147-A177-3AD203B41FA5}">
                      <a16:colId xmlns:a16="http://schemas.microsoft.com/office/drawing/2014/main" val="2896198317"/>
                    </a:ext>
                  </a:extLst>
                </a:gridCol>
                <a:gridCol w="368631">
                  <a:extLst>
                    <a:ext uri="{9D8B030D-6E8A-4147-A177-3AD203B41FA5}">
                      <a16:colId xmlns:a16="http://schemas.microsoft.com/office/drawing/2014/main" val="3314939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 Name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BeerID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Oz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33579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Ukiah Brewing Company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Ukiah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Pilsner Ukiah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 Pilsener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17104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Porkslap Pale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Ale (APA)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664596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Snapperhead IPA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781231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 Thunder Stout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/ Sweet Stout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241541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Heinnieweisse Weissebier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Hefeweizen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62330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Sleeping Lady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Anchorage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 Wilderness Pale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 Pale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252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800BDF-8364-4445-AA29-90BC89497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11067"/>
              </p:ext>
            </p:extLst>
          </p:nvPr>
        </p:nvGraphicFramePr>
        <p:xfrm>
          <a:off x="7315200" y="2558404"/>
          <a:ext cx="18288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906115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006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60241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% of 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1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# of 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&lt;dbl&gt;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382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&lt;dbl&gt;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283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014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ABV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4465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Brewery_id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651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Brewery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852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6688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858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Beer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769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Beer_ID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430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Style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006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Ounces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158131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48361-F18B-4A8C-9A7C-7F63836B5D4F}"/>
              </a:ext>
            </a:extLst>
          </p:cNvPr>
          <p:cNvSpPr txBox="1"/>
          <p:nvPr/>
        </p:nvSpPr>
        <p:spPr>
          <a:xfrm>
            <a:off x="251791" y="2557670"/>
            <a:ext cx="241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of First Six 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DCF7D-4A9C-40C7-A195-DEEE3EA55E86}"/>
              </a:ext>
            </a:extLst>
          </p:cNvPr>
          <p:cNvSpPr txBox="1"/>
          <p:nvPr/>
        </p:nvSpPr>
        <p:spPr>
          <a:xfrm>
            <a:off x="157249" y="4974699"/>
            <a:ext cx="23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of Last Six Lines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9844A-1C61-49D6-9C98-485EB409C4CA}"/>
              </a:ext>
            </a:extLst>
          </p:cNvPr>
          <p:cNvSpPr txBox="1"/>
          <p:nvPr/>
        </p:nvSpPr>
        <p:spPr>
          <a:xfrm>
            <a:off x="7070454" y="2226555"/>
            <a:ext cx="207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Missing Values Report</a:t>
            </a:r>
          </a:p>
        </p:txBody>
      </p:sp>
    </p:spTree>
    <p:extLst>
      <p:ext uri="{BB962C8B-B14F-4D97-AF65-F5344CB8AC3E}">
        <p14:creationId xmlns:p14="http://schemas.microsoft.com/office/powerpoint/2010/main" val="49314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55283C-0A3A-485C-A79A-E3C2D3904CDB}"/>
              </a:ext>
            </a:extLst>
          </p:cNvPr>
          <p:cNvSpPr txBox="1">
            <a:spLocks/>
          </p:cNvSpPr>
          <p:nvPr/>
        </p:nvSpPr>
        <p:spPr>
          <a:xfrm>
            <a:off x="85844" y="1358315"/>
            <a:ext cx="3278155" cy="1160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-25000" dirty="0"/>
              <a:t>Research Findings – Summary Statistics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098B3-B7A4-484D-AD21-5C35679EFB49}"/>
              </a:ext>
            </a:extLst>
          </p:cNvPr>
          <p:cNvSpPr txBox="1">
            <a:spLocks/>
          </p:cNvSpPr>
          <p:nvPr/>
        </p:nvSpPr>
        <p:spPr>
          <a:xfrm>
            <a:off x="233892" y="2654705"/>
            <a:ext cx="4618818" cy="382224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Diving into this we wanted to run some basic analysis and find our benchmarks and possibly any initial correlations that we might be able to conclude: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Medians: 	ABV = 0.056		IBU = 35</a:t>
            </a:r>
          </a:p>
          <a:p>
            <a:pPr algn="l"/>
            <a:r>
              <a:rPr lang="en-US" sz="1800" dirty="0"/>
              <a:t>Means: 		ABV = 0.059		IBU = 42.71</a:t>
            </a:r>
          </a:p>
          <a:p>
            <a:pPr algn="l"/>
            <a:r>
              <a:rPr lang="en-US" sz="1800" dirty="0"/>
              <a:t>Max: 		ABV = 0.128	 	IBU = 138</a:t>
            </a:r>
          </a:p>
          <a:p>
            <a:pPr algn="l"/>
            <a:r>
              <a:rPr lang="en-US" sz="1800" dirty="0"/>
              <a:t>SD: 			ABV = 0.013		IBU = 25.95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3944" y="6476949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27623-C9A6-47A4-8DBE-B6FD4AFE0D0D}"/>
              </a:ext>
            </a:extLst>
          </p:cNvPr>
          <p:cNvSpPr txBox="1"/>
          <p:nvPr/>
        </p:nvSpPr>
        <p:spPr>
          <a:xfrm>
            <a:off x="5121586" y="2865437"/>
            <a:ext cx="3753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summary we can establish that we want a beer that will have a value of ABV between 0.056 and .128 and then IBU between 35 to 138.</a:t>
            </a:r>
          </a:p>
          <a:p>
            <a:endParaRPr lang="en-US" dirty="0"/>
          </a:p>
          <a:p>
            <a:r>
              <a:rPr lang="en-US" dirty="0"/>
              <a:t>To refine this goal, as our margins are rather large, we suggest the product target be greater than the mean by 2-3 standard deviations. This would set our values at: ABV [.069,.082] and IBU [61-87].</a:t>
            </a:r>
          </a:p>
        </p:txBody>
      </p:sp>
    </p:spTree>
    <p:extLst>
      <p:ext uri="{BB962C8B-B14F-4D97-AF65-F5344CB8AC3E}">
        <p14:creationId xmlns:p14="http://schemas.microsoft.com/office/powerpoint/2010/main" val="125507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2426271" y="205774"/>
            <a:ext cx="6587137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 </a:t>
            </a:r>
            <a:r>
              <a:rPr lang="mr-IN" dirty="0"/>
              <a:t>–</a:t>
            </a:r>
            <a:r>
              <a:rPr lang="en-US" dirty="0"/>
              <a:t> Research Findings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A01AF3-4EFC-495C-8215-D90AFF498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20690"/>
              </p:ext>
            </p:extLst>
          </p:nvPr>
        </p:nvGraphicFramePr>
        <p:xfrm>
          <a:off x="3877273" y="3067000"/>
          <a:ext cx="3761192" cy="1638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92190">
                  <a:extLst>
                    <a:ext uri="{9D8B030D-6E8A-4147-A177-3AD203B41FA5}">
                      <a16:colId xmlns:a16="http://schemas.microsoft.com/office/drawing/2014/main" val="3425365037"/>
                    </a:ext>
                  </a:extLst>
                </a:gridCol>
                <a:gridCol w="1976812">
                  <a:extLst>
                    <a:ext uri="{9D8B030D-6E8A-4147-A177-3AD203B41FA5}">
                      <a16:colId xmlns:a16="http://schemas.microsoft.com/office/drawing/2014/main" val="3044341307"/>
                    </a:ext>
                  </a:extLst>
                </a:gridCol>
                <a:gridCol w="892190">
                  <a:extLst>
                    <a:ext uri="{9D8B030D-6E8A-4147-A177-3AD203B41FA5}">
                      <a16:colId xmlns:a16="http://schemas.microsoft.com/office/drawing/2014/main" val="756036582"/>
                    </a:ext>
                  </a:extLst>
                </a:gridCol>
              </a:tblGrid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Breweries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Ranking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06896139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67082379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3674413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54273335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21223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314536" y="4882633"/>
            <a:ext cx="5143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For the target markets, the table show the ranking by number of breweries and count of breweries by state. In Appendix A the entire list of states by number of breweries is shown.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5E3670-DEC7-415D-BE28-C1E3BF76A2E6}"/>
              </a:ext>
            </a:extLst>
          </p:cNvPr>
          <p:cNvSpPr txBox="1">
            <a:spLocks/>
          </p:cNvSpPr>
          <p:nvPr/>
        </p:nvSpPr>
        <p:spPr>
          <a:xfrm>
            <a:off x="2245697" y="1490448"/>
            <a:ext cx="6381376" cy="1576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first wanted to gain an insight of our competition as we know what state we will begin our operation in. We drew a sample of current brewery and beer data to conclude the following.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13944" y="6476949"/>
            <a:ext cx="1644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Appendix A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9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2737"/>
            <a:ext cx="6467106" cy="42645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70031" y="3192839"/>
            <a:ext cx="21574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Looking at this bar chart, we found it difficult to establish a correlation between median IBU and median ABV. Therefore we developed the following graphs.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93AFCE-C440-43C4-957F-7407D083268A}"/>
              </a:ext>
            </a:extLst>
          </p:cNvPr>
          <p:cNvSpPr/>
          <p:nvPr/>
        </p:nvSpPr>
        <p:spPr>
          <a:xfrm>
            <a:off x="6813944" y="6476949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443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0" y="0"/>
            <a:ext cx="9140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5666247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2F76C-5E2B-405A-96B9-7CB09678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572" y="90153"/>
            <a:ext cx="2681803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7D4E6-0F43-4CAF-AB7B-2864B0577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364" y="1422841"/>
            <a:ext cx="5831291" cy="48012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D9701-CAB8-4544-8D21-F14E26CF15DD}"/>
              </a:ext>
            </a:extLst>
          </p:cNvPr>
          <p:cNvSpPr txBox="1"/>
          <p:nvPr/>
        </p:nvSpPr>
        <p:spPr>
          <a:xfrm>
            <a:off x="6139564" y="1619478"/>
            <a:ext cx="2681803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As now we know there’s a correlation, we examined the states “Beer </a:t>
            </a:r>
            <a:r>
              <a:rPr lang="en-US" sz="1400" dirty="0" err="1">
                <a:solidFill>
                  <a:srgbClr val="FFFFFF"/>
                </a:solidFill>
              </a:rPr>
              <a:t>O'Clock</a:t>
            </a:r>
            <a:r>
              <a:rPr lang="en-US" sz="1400" dirty="0">
                <a:solidFill>
                  <a:srgbClr val="FFFFFF"/>
                </a:solidFill>
              </a:rPr>
              <a:t>” and wanted to introduce a product.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This map helps us better understand how the new product will stand out in the current markets.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In this chart for example, we can see that Texas has a generally higher than average median ABV.  AR, CO and LA are even higher median ABV.  Only OK has a lower than median ABV.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In target markets, the ABV planned in new product will be only slightly higher than  the median ABV in beers produced by competitors.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B2F76C-5E2B-405A-96B9-7CB096782581}"/>
              </a:ext>
            </a:extLst>
          </p:cNvPr>
          <p:cNvSpPr txBox="1">
            <a:spLocks/>
          </p:cNvSpPr>
          <p:nvPr/>
        </p:nvSpPr>
        <p:spPr>
          <a:xfrm>
            <a:off x="184365" y="239309"/>
            <a:ext cx="5481881" cy="631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0000"/>
                </a:solidFill>
              </a:rPr>
              <a:t>ABV - Statewide Comparisons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3944" y="6476949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Source: </a:t>
            </a:r>
            <a:r>
              <a:rPr lang="en-US" sz="1100" dirty="0" err="1">
                <a:solidFill>
                  <a:schemeClr val="bg1"/>
                </a:solidFill>
              </a:rPr>
              <a:t>brews.csv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0" y="0"/>
            <a:ext cx="9140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5666247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5636B-48D5-4EEB-B591-A6827181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32" y="348212"/>
            <a:ext cx="4928787" cy="67594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b="1" dirty="0"/>
              <a:t>IBU - Statewide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3D112-00E0-4663-AC67-3DB800F6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2" y="1422841"/>
            <a:ext cx="5618671" cy="42518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D617-3D91-4943-B768-94725507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476" y="1789890"/>
            <a:ext cx="3071611" cy="4655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As we continue our comparison to examine the IBU market, </a:t>
            </a:r>
            <a:r>
              <a:rPr lang="en-US" sz="1600" dirty="0">
                <a:solidFill>
                  <a:schemeClr val="bg1"/>
                </a:solidFill>
              </a:rPr>
              <a:t>we can see that AR, OK. TX are are at the median IBU level.   LA is slightly lower and CO is very low.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Matching a product that is highly produced in CO could provide a unique product to the company’s other target markets (AR, LA, OK, TX).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B2F76C-5E2B-405A-96B9-7CB096782581}"/>
              </a:ext>
            </a:extLst>
          </p:cNvPr>
          <p:cNvSpPr txBox="1">
            <a:spLocks/>
          </p:cNvSpPr>
          <p:nvPr/>
        </p:nvSpPr>
        <p:spPr>
          <a:xfrm>
            <a:off x="5795572" y="90153"/>
            <a:ext cx="2681803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FFFFFF"/>
                </a:solidFill>
              </a:rPr>
              <a:t>Analysis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13944" y="6476949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Source: </a:t>
            </a:r>
            <a:r>
              <a:rPr lang="en-US" sz="1100" dirty="0" err="1">
                <a:solidFill>
                  <a:srgbClr val="FFFFFF"/>
                </a:solidFill>
              </a:rPr>
              <a:t>brews.csv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8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1475</TotalTime>
  <Words>1657</Words>
  <Application>Microsoft Office PowerPoint</Application>
  <PresentationFormat>On-screen Show (4:3)</PresentationFormat>
  <Paragraphs>438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Lucida Sans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IBU - Statewide Comparisons</vt:lpstr>
      <vt:lpstr>PowerPoint Presentation</vt:lpstr>
      <vt:lpstr>PowerPoint Presentation</vt:lpstr>
      <vt:lpstr>PowerPoint Presentation</vt:lpstr>
      <vt:lpstr>PowerPoint Presentation</vt:lpstr>
    </vt:vector>
  </TitlesOfParts>
  <Company>mGear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Gianelle</dc:creator>
  <cp:lastModifiedBy>Shane Weinstock</cp:lastModifiedBy>
  <cp:revision>32</cp:revision>
  <dcterms:created xsi:type="dcterms:W3CDTF">2019-02-24T18:45:39Z</dcterms:created>
  <dcterms:modified xsi:type="dcterms:W3CDTF">2019-02-26T17:29:18Z</dcterms:modified>
</cp:coreProperties>
</file>