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  I am Kari Theobald a Data Scientist here at DDSAnalytics.  I am here with my fellow Data </a:t>
            </a:r>
            <a:r>
              <a:rPr lang="en"/>
              <a:t>Scientist</a:t>
            </a:r>
            <a:r>
              <a:rPr lang="en"/>
              <a:t> Gabe G , Jeremy S. and Shane W.</a:t>
            </a:r>
            <a:endParaRPr/>
          </a:p>
          <a:p>
            <a:pPr indent="0" lvl="0" marL="0" rtl="0" algn="l">
              <a:spcBef>
                <a:spcPts val="0"/>
              </a:spcBef>
              <a:spcAft>
                <a:spcPts val="0"/>
              </a:spcAft>
              <a:buNone/>
            </a:pPr>
            <a:r>
              <a:rPr lang="en"/>
              <a:t>We are here this evening to </a:t>
            </a:r>
            <a:r>
              <a:rPr lang="en"/>
              <a:t>present</a:t>
            </a:r>
            <a:r>
              <a:rPr lang="en"/>
              <a:t> to you information about ChemicalRepo. </a:t>
            </a:r>
            <a:endParaRPr/>
          </a:p>
          <a:p>
            <a:pPr indent="0" lvl="0" marL="0" rtl="0" algn="l">
              <a:spcBef>
                <a:spcPts val="0"/>
              </a:spcBef>
              <a:spcAft>
                <a:spcPts val="0"/>
              </a:spcAft>
              <a:buNone/>
            </a:pPr>
            <a:r>
              <a:rPr lang="en"/>
              <a:t>Since DDSAnalytics is a </a:t>
            </a:r>
            <a:r>
              <a:rPr lang="en"/>
              <a:t>Fortune</a:t>
            </a:r>
            <a:r>
              <a:rPr lang="en"/>
              <a:t> 1000 company we are working to contribute to the Company image of “your Solid </a:t>
            </a:r>
            <a:r>
              <a:rPr lang="en"/>
              <a:t>Strength</a:t>
            </a:r>
            <a:r>
              <a:rPr lang="en"/>
              <a:t> for Power.”</a:t>
            </a:r>
            <a:endParaRPr/>
          </a:p>
          <a:p>
            <a:pPr indent="0" lvl="0" marL="0" rtl="0" algn="l">
              <a:spcBef>
                <a:spcPts val="0"/>
              </a:spcBef>
              <a:spcAft>
                <a:spcPts val="0"/>
              </a:spcAft>
              <a:buNone/>
            </a:pPr>
            <a:r>
              <a:rPr lang="en"/>
              <a:t>We have formalized some research on  the client ChemicalRepo and believe there are </a:t>
            </a:r>
            <a:r>
              <a:rPr lang="en"/>
              <a:t>contributing</a:t>
            </a:r>
            <a:r>
              <a:rPr lang="en"/>
              <a:t> reasons for </a:t>
            </a:r>
            <a:r>
              <a:rPr lang="en"/>
              <a:t>attrition</a:t>
            </a:r>
            <a:r>
              <a:rPr lang="en"/>
              <a:t> with their company. </a:t>
            </a:r>
            <a:endParaRPr/>
          </a:p>
          <a:p>
            <a:pPr indent="0" lvl="0" marL="0" rtl="0" algn="l">
              <a:spcBef>
                <a:spcPts val="0"/>
              </a:spcBef>
              <a:spcAft>
                <a:spcPts val="0"/>
              </a:spcAft>
              <a:buNone/>
            </a:pPr>
            <a:r>
              <a:rPr lang="en"/>
              <a:t>We have also found some interesting facts within ChemicalRepo’s employee data (beyond the reason for attrition). </a:t>
            </a:r>
            <a:endParaRPr/>
          </a:p>
          <a:p>
            <a:pPr indent="0" lvl="0" marL="0" rtl="0" algn="l">
              <a:spcBef>
                <a:spcPts val="0"/>
              </a:spcBef>
              <a:spcAft>
                <a:spcPts val="0"/>
              </a:spcAft>
              <a:buNone/>
            </a:pPr>
            <a:r>
              <a:rPr lang="en"/>
              <a:t>We believe this will show DDSAnalytics unique method of using Data Scientist to dig in to the available data and </a:t>
            </a:r>
            <a:r>
              <a:rPr lang="en"/>
              <a:t>ultimately</a:t>
            </a:r>
            <a:r>
              <a:rPr lang="en"/>
              <a:t> bring Power to ChemicalRepo.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66f5ad881_6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66f5ad881_6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66f5ad881_6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566f5ad881_6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66f5ad881_6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566f5ad881_6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7e7f107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7e7f107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65dc543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65dc543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66f5ad88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66f5ad88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66f5ad88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66f5ad88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66f5ad88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66f5ad88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66f5ad881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66f5ad881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7e7f107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7e7f107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66a6f8e7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66a6f8e7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Data Scientist will demonstrate to you key point and discoveries found within the data.  </a:t>
            </a:r>
            <a:endParaRPr/>
          </a:p>
          <a:p>
            <a:pPr indent="0" lvl="0" marL="0" rtl="0" algn="l">
              <a:spcBef>
                <a:spcPts val="0"/>
              </a:spcBef>
              <a:spcAft>
                <a:spcPts val="0"/>
              </a:spcAft>
              <a:buNone/>
            </a:pPr>
            <a:r>
              <a:rPr lang="en"/>
              <a:t>DS Jeremy will discuss with you our hypothesis and other interesting facts and </a:t>
            </a:r>
            <a:r>
              <a:rPr lang="en"/>
              <a:t>percentages</a:t>
            </a:r>
            <a:r>
              <a:rPr lang="en"/>
              <a:t>. </a:t>
            </a:r>
            <a:endParaRPr/>
          </a:p>
          <a:p>
            <a:pPr indent="0" lvl="0" marL="0" rtl="0" algn="l">
              <a:spcBef>
                <a:spcPts val="0"/>
              </a:spcBef>
              <a:spcAft>
                <a:spcPts val="0"/>
              </a:spcAft>
              <a:buNone/>
            </a:pPr>
            <a:r>
              <a:rPr lang="en"/>
              <a:t>DS Shane will follow with Graphs about how Age to income correlate along with some facts that can contribute to attrition. </a:t>
            </a:r>
            <a:endParaRPr/>
          </a:p>
          <a:p>
            <a:pPr indent="0" lvl="0" marL="0" rtl="0" algn="l">
              <a:spcBef>
                <a:spcPts val="0"/>
              </a:spcBef>
              <a:spcAft>
                <a:spcPts val="0"/>
              </a:spcAft>
              <a:buNone/>
            </a:pPr>
            <a:r>
              <a:rPr lang="en"/>
              <a:t>DS Gabe will show you some other interesting facts found in the data of ChemicalRepo. </a:t>
            </a:r>
            <a:endParaRPr/>
          </a:p>
          <a:p>
            <a:pPr indent="0" lvl="0" marL="0" rtl="0" algn="l">
              <a:spcBef>
                <a:spcPts val="0"/>
              </a:spcBef>
              <a:spcAft>
                <a:spcPts val="0"/>
              </a:spcAft>
              <a:buNone/>
            </a:pPr>
            <a:r>
              <a:rPr lang="en"/>
              <a:t>He will also advise you of what is recommended as a pitch to ChemicalRepo for improvments.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7e7f1079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7e7f1079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52ef5542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52ef5542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were giving an objective from the management in DDSAnalytics to determine</a:t>
            </a:r>
            <a:endParaRPr/>
          </a:p>
          <a:p>
            <a:pPr indent="0" lvl="0" marL="0" rtl="0" algn="l">
              <a:spcBef>
                <a:spcPts val="0"/>
              </a:spcBef>
              <a:spcAft>
                <a:spcPts val="0"/>
              </a:spcAft>
              <a:buNone/>
            </a:pPr>
            <a:r>
              <a:rPr lang="en"/>
              <a:t>	What caused vol / invol attrition? </a:t>
            </a:r>
            <a:endParaRPr/>
          </a:p>
          <a:p>
            <a:pPr indent="0" lvl="0" marL="0" rtl="0" algn="l">
              <a:spcBef>
                <a:spcPts val="0"/>
              </a:spcBef>
              <a:spcAft>
                <a:spcPts val="0"/>
              </a:spcAft>
              <a:buNone/>
            </a:pPr>
            <a:r>
              <a:rPr lang="en"/>
              <a:t>	What adjustment can be made in the workforce planning at ChemcialRepo. </a:t>
            </a:r>
            <a:endParaRPr/>
          </a:p>
          <a:p>
            <a:pPr indent="0" lvl="0" marL="0" rtl="0" algn="l">
              <a:spcBef>
                <a:spcPts val="0"/>
              </a:spcBef>
              <a:spcAft>
                <a:spcPts val="0"/>
              </a:spcAft>
              <a:buNone/>
            </a:pPr>
            <a:r>
              <a:rPr lang="en"/>
              <a:t>So we were given data from the HR department from ChemcialRepo about current and former employees. </a:t>
            </a:r>
            <a:endParaRPr/>
          </a:p>
          <a:p>
            <a:pPr indent="0" lvl="0" marL="0" rtl="0" algn="l">
              <a:spcBef>
                <a:spcPts val="0"/>
              </a:spcBef>
              <a:spcAft>
                <a:spcPts val="0"/>
              </a:spcAft>
              <a:buNone/>
            </a:pPr>
            <a:r>
              <a:rPr lang="en"/>
              <a:t>	The information was obtained through job applications and Exit interviews.</a:t>
            </a:r>
            <a:endParaRPr/>
          </a:p>
          <a:p>
            <a:pPr indent="0" lvl="0" marL="0" rtl="0" algn="l">
              <a:spcBef>
                <a:spcPts val="0"/>
              </a:spcBef>
              <a:spcAft>
                <a:spcPts val="0"/>
              </a:spcAft>
              <a:buNone/>
            </a:pPr>
            <a:r>
              <a:rPr lang="en"/>
              <a:t>We set out a Goal to deep dive into the companies employee data and find a reaonable summation for attrition and what could be improved upon within the </a:t>
            </a:r>
            <a:r>
              <a:rPr lang="en"/>
              <a:t>workforce</a:t>
            </a:r>
            <a:r>
              <a:rPr lang="en"/>
              <a:t> at ChemcialREpo.  We had over 35 variables within the data and 1470 rows of information. Ranging from did they travel, to where they married.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e7f10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7e7f10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our study we decided to use the Adaptive Methodology. </a:t>
            </a:r>
            <a:endParaRPr/>
          </a:p>
          <a:p>
            <a:pPr indent="0" lvl="0" marL="0" rtl="0" algn="l">
              <a:lnSpc>
                <a:spcPct val="115000"/>
              </a:lnSpc>
              <a:spcBef>
                <a:spcPts val="1600"/>
              </a:spcBef>
              <a:spcAft>
                <a:spcPts val="1600"/>
              </a:spcAft>
              <a:buNone/>
            </a:pPr>
            <a:r>
              <a:rPr lang="en"/>
              <a:t>We were given data and we are applying a method to find an outcome. We evaluated the Scope of the DATA, We disgned an R code, tested the data in the code, checked the results and redesigned the code to find more pertante results. We are ready to bring to you a recommend so you can present to ChemicalRepo a deployment.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52ef554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52ef554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of some </a:t>
            </a:r>
            <a:r>
              <a:rPr lang="en"/>
              <a:t>relevant</a:t>
            </a:r>
            <a:r>
              <a:rPr lang="en"/>
              <a:t> </a:t>
            </a:r>
            <a:r>
              <a:rPr lang="en"/>
              <a:t>information</a:t>
            </a:r>
            <a:r>
              <a:rPr lang="en"/>
              <a:t> within the ChemcialRepo Employee data. </a:t>
            </a:r>
            <a:endParaRPr/>
          </a:p>
          <a:p>
            <a:pPr indent="0" lvl="0" marL="0" rtl="0" algn="l">
              <a:spcBef>
                <a:spcPts val="0"/>
              </a:spcBef>
              <a:spcAft>
                <a:spcPts val="0"/>
              </a:spcAft>
              <a:buNone/>
            </a:pPr>
            <a:r>
              <a:rPr lang="en"/>
              <a:t>1st, we have 588 Female, 882 Males working for the company. So, we are working with a data set of 1470 employees. </a:t>
            </a:r>
            <a:endParaRPr/>
          </a:p>
          <a:p>
            <a:pPr indent="0" lvl="0" marL="0" rtl="0" algn="l">
              <a:spcBef>
                <a:spcPts val="0"/>
              </a:spcBef>
              <a:spcAft>
                <a:spcPts val="0"/>
              </a:spcAft>
              <a:buNone/>
            </a:pPr>
            <a:r>
              <a:rPr lang="en"/>
              <a:t>We also conclude all employees are over the age of 18. The employee answered </a:t>
            </a:r>
            <a:r>
              <a:rPr lang="en"/>
              <a:t>affirmatively</a:t>
            </a:r>
            <a:r>
              <a:rPr lang="en"/>
              <a:t> that they were over 18 and we affirmed there no employees below this age in our data. </a:t>
            </a:r>
            <a:endParaRPr/>
          </a:p>
          <a:p>
            <a:pPr indent="0" lvl="0" marL="0" rtl="0" algn="l">
              <a:spcBef>
                <a:spcPts val="0"/>
              </a:spcBef>
              <a:spcAft>
                <a:spcPts val="0"/>
              </a:spcAft>
              <a:buNone/>
            </a:pPr>
            <a:r>
              <a:rPr lang="en"/>
              <a:t>Looking on .. The Average Years of Service for an employee working in ChemicalRepo is 7 years.</a:t>
            </a:r>
            <a:endParaRPr/>
          </a:p>
          <a:p>
            <a:pPr indent="457200" lvl="0" marL="457200" rtl="0" algn="l">
              <a:spcBef>
                <a:spcPts val="0"/>
              </a:spcBef>
              <a:spcAft>
                <a:spcPts val="0"/>
              </a:spcAft>
              <a:buNone/>
            </a:pPr>
            <a:r>
              <a:rPr lang="en"/>
              <a:t>We also show some employees have some incredible </a:t>
            </a:r>
            <a:r>
              <a:rPr lang="en"/>
              <a:t>longevity</a:t>
            </a:r>
            <a:r>
              <a:rPr lang="en"/>
              <a:t> of 40 years in this company. </a:t>
            </a:r>
            <a:endParaRPr/>
          </a:p>
          <a:p>
            <a:pPr indent="0" lvl="0" marL="0" rtl="0" algn="l">
              <a:spcBef>
                <a:spcPts val="0"/>
              </a:spcBef>
              <a:spcAft>
                <a:spcPts val="0"/>
              </a:spcAft>
              <a:buNone/>
            </a:pPr>
            <a:r>
              <a:rPr lang="en"/>
              <a:t>We also reviewed the lowest monthly income at </a:t>
            </a:r>
            <a:r>
              <a:rPr b="1" lang="en"/>
              <a:t>$2,094.</a:t>
            </a:r>
            <a:endParaRPr b="1"/>
          </a:p>
          <a:p>
            <a:pPr indent="0" lvl="0" marL="0" rtl="0" algn="l">
              <a:spcBef>
                <a:spcPts val="0"/>
              </a:spcBef>
              <a:spcAft>
                <a:spcPts val="0"/>
              </a:spcAft>
              <a:buNone/>
            </a:pPr>
            <a:r>
              <a:rPr lang="en"/>
              <a:t>We r</a:t>
            </a:r>
            <a:r>
              <a:rPr b="1" lang="en"/>
              <a:t>eached </a:t>
            </a:r>
            <a:r>
              <a:rPr lang="en"/>
              <a:t>out to ChemicalREpo and confirmed this to be accurate and it is not just a base salary and the employee forgot to add commission. </a:t>
            </a:r>
            <a:endParaRPr/>
          </a:p>
          <a:p>
            <a:pPr indent="0" lvl="0" marL="0" rtl="0" algn="l">
              <a:spcBef>
                <a:spcPts val="0"/>
              </a:spcBef>
              <a:spcAft>
                <a:spcPts val="0"/>
              </a:spcAft>
              <a:buNone/>
            </a:pPr>
            <a:r>
              <a:rPr lang="en"/>
              <a:t>So -  the monthly income is both commission and base salary or simply hourly wage or salary income.  </a:t>
            </a:r>
            <a:endParaRPr/>
          </a:p>
          <a:p>
            <a:pPr indent="0" lvl="0" marL="0" rtl="0" algn="l">
              <a:spcBef>
                <a:spcPts val="0"/>
              </a:spcBef>
              <a:spcAft>
                <a:spcPts val="0"/>
              </a:spcAft>
              <a:buNone/>
            </a:pPr>
            <a:r>
              <a:rPr lang="en"/>
              <a:t>Last - let’s look at the commute. The longest commute is 29 miles for some employees  and the </a:t>
            </a:r>
            <a:r>
              <a:rPr lang="en"/>
              <a:t>shortest</a:t>
            </a:r>
            <a:r>
              <a:rPr lang="en"/>
              <a:t> commuter is 1 mile. This seems normal given the area and location for ChemicalRepo and the Avg commute to the  office is 9 miles.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5dc543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5dc543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into the number of managers vs non management. </a:t>
            </a:r>
            <a:endParaRPr/>
          </a:p>
          <a:p>
            <a:pPr indent="0" lvl="0" marL="0" rtl="0" algn="l">
              <a:spcBef>
                <a:spcPts val="0"/>
              </a:spcBef>
              <a:spcAft>
                <a:spcPts val="0"/>
              </a:spcAft>
              <a:buNone/>
            </a:pPr>
            <a:r>
              <a:rPr lang="en"/>
              <a:t>We would like to highlight there are 653 </a:t>
            </a:r>
            <a:r>
              <a:rPr lang="en"/>
              <a:t>Management</a:t>
            </a:r>
            <a:r>
              <a:rPr lang="en"/>
              <a:t> positions and 817 Non Management positions. </a:t>
            </a:r>
            <a:endParaRPr/>
          </a:p>
          <a:p>
            <a:pPr indent="0" lvl="0" marL="0" rtl="0" algn="l">
              <a:spcBef>
                <a:spcPts val="0"/>
              </a:spcBef>
              <a:spcAft>
                <a:spcPts val="0"/>
              </a:spcAft>
              <a:buNone/>
            </a:pPr>
            <a:r>
              <a:rPr lang="en"/>
              <a:t>This means ChemicalRepo employees data contains 44.4% </a:t>
            </a:r>
            <a:r>
              <a:rPr lang="en"/>
              <a:t>management</a:t>
            </a:r>
            <a:r>
              <a:rPr lang="en"/>
              <a:t> positions. Keep in mind this is attrition and non attrition employees. </a:t>
            </a:r>
            <a:endParaRPr/>
          </a:p>
          <a:p>
            <a:pPr indent="0" lvl="0" marL="0" rtl="0" algn="l">
              <a:spcBef>
                <a:spcPts val="0"/>
              </a:spcBef>
              <a:spcAft>
                <a:spcPts val="0"/>
              </a:spcAft>
              <a:buNone/>
            </a:pPr>
            <a:r>
              <a:rPr lang="en"/>
              <a:t>We can see only 10 mfg directors have </a:t>
            </a:r>
            <a:r>
              <a:rPr lang="en"/>
              <a:t>attritioned</a:t>
            </a:r>
            <a:r>
              <a:rPr lang="en"/>
              <a:t> and 57 sales </a:t>
            </a:r>
            <a:r>
              <a:rPr lang="en"/>
              <a:t>executives</a:t>
            </a:r>
            <a:r>
              <a:rPr lang="en"/>
              <a:t> have atritioned out of the company..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2ef554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52ef554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go to Jeremy to discuss with some other important facts about attrirtion.  We would like to show you ChemicalRepo’s Education level in the company The average employee holds Some College to a </a:t>
            </a:r>
            <a:r>
              <a:rPr lang="en"/>
              <a:t>Bachelor's</a:t>
            </a:r>
            <a:r>
              <a:rPr lang="en"/>
              <a:t> degree. And the </a:t>
            </a:r>
            <a:r>
              <a:rPr lang="en"/>
              <a:t>dominating</a:t>
            </a:r>
            <a:r>
              <a:rPr lang="en"/>
              <a:t> field of study is Life Science majors.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 would like to hand this over to Jeremy for some very cool facts about ChemicalRepo.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6f5ad881_6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566f5ad881_6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7e7f10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7e7f10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We do not know how old this data is from ChemicalRepo.  So the attrition rate is 16% but we cannot tell you how fast this attrition is occuring. </a:t>
            </a:r>
            <a:endParaRPr/>
          </a:p>
          <a:p>
            <a:pPr indent="-298450" lvl="0" marL="457200" rtl="0" algn="l">
              <a:spcBef>
                <a:spcPts val="0"/>
              </a:spcBef>
              <a:spcAft>
                <a:spcPts val="0"/>
              </a:spcAft>
              <a:buSzPts val="1100"/>
              <a:buChar char="●"/>
            </a:pPr>
            <a:r>
              <a:rPr lang="en" sz="1200">
                <a:latin typeface="Lato"/>
                <a:ea typeface="Lato"/>
                <a:cs typeface="Lato"/>
                <a:sym typeface="Lato"/>
              </a:rPr>
              <a:t>No Start and End Date of Data Sourced.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owardsdatascience.com/data-sciencce-projects-management-methodologies-54339c9d5e5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6.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481550" y="278025"/>
            <a:ext cx="4794300" cy="8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DDSAnalytics </a:t>
            </a:r>
            <a:endParaRPr sz="4800"/>
          </a:p>
          <a:p>
            <a:pPr indent="0" lvl="0" marL="0" rtl="0" algn="l">
              <a:spcBef>
                <a:spcPts val="0"/>
              </a:spcBef>
              <a:spcAft>
                <a:spcPts val="0"/>
              </a:spcAft>
              <a:buNone/>
            </a:pPr>
            <a:r>
              <a:t/>
            </a:r>
            <a:endParaRPr/>
          </a:p>
          <a:p>
            <a:pPr indent="0" lvl="0" marL="0" rtl="0" algn="ctr">
              <a:spcBef>
                <a:spcPts val="0"/>
              </a:spcBef>
              <a:spcAft>
                <a:spcPts val="0"/>
              </a:spcAft>
              <a:buNone/>
            </a:pPr>
            <a:r>
              <a:t/>
            </a:r>
            <a:endParaRPr>
              <a:solidFill>
                <a:schemeClr val="lt2"/>
              </a:solidFill>
            </a:endParaRPr>
          </a:p>
        </p:txBody>
      </p:sp>
      <p:sp>
        <p:nvSpPr>
          <p:cNvPr id="260" name="Google Shape;260;p25"/>
          <p:cNvSpPr txBox="1"/>
          <p:nvPr>
            <p:ph idx="1" type="subTitle"/>
          </p:nvPr>
        </p:nvSpPr>
        <p:spPr>
          <a:xfrm>
            <a:off x="507900" y="4105500"/>
            <a:ext cx="81282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Gabe Gonzales         </a:t>
            </a:r>
            <a:r>
              <a:rPr b="1" lang="en" sz="1800"/>
              <a:t>Jeremy Simpson           Kari Theobald          Shane Weinstock</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25"/>
          <p:cNvSpPr txBox="1"/>
          <p:nvPr/>
        </p:nvSpPr>
        <p:spPr>
          <a:xfrm>
            <a:off x="2530050" y="3799700"/>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2" name="Google Shape;262;p25"/>
          <p:cNvSpPr txBox="1"/>
          <p:nvPr/>
        </p:nvSpPr>
        <p:spPr>
          <a:xfrm>
            <a:off x="7636450" y="4800575"/>
            <a:ext cx="13437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Lato"/>
                <a:ea typeface="Lato"/>
                <a:cs typeface="Lato"/>
                <a:sym typeface="Lato"/>
              </a:rPr>
              <a:t>April 16, 2019</a:t>
            </a:r>
            <a:endParaRPr b="1" sz="1000">
              <a:solidFill>
                <a:schemeClr val="lt1"/>
              </a:solidFill>
              <a:latin typeface="Lato"/>
              <a:ea typeface="Lato"/>
              <a:cs typeface="Lato"/>
              <a:sym typeface="Lato"/>
            </a:endParaRPr>
          </a:p>
          <a:p>
            <a:pPr indent="0" lvl="0" marL="0" rtl="0" algn="l">
              <a:spcBef>
                <a:spcPts val="0"/>
              </a:spcBef>
              <a:spcAft>
                <a:spcPts val="0"/>
              </a:spcAft>
              <a:buNone/>
            </a:pPr>
            <a:r>
              <a:t/>
            </a:r>
            <a:endParaRPr b="1" sz="1000">
              <a:solidFill>
                <a:schemeClr val="lt1"/>
              </a:solidFill>
              <a:latin typeface="Lato"/>
              <a:ea typeface="Lato"/>
              <a:cs typeface="Lato"/>
              <a:sym typeface="Lato"/>
            </a:endParaRPr>
          </a:p>
        </p:txBody>
      </p:sp>
      <p:sp>
        <p:nvSpPr>
          <p:cNvPr id="263" name="Google Shape;263;p25"/>
          <p:cNvSpPr txBox="1"/>
          <p:nvPr/>
        </p:nvSpPr>
        <p:spPr>
          <a:xfrm>
            <a:off x="3886100" y="1084425"/>
            <a:ext cx="3985200" cy="6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1"/>
                </a:solidFill>
                <a:latin typeface="Montserrat"/>
                <a:ea typeface="Montserrat"/>
                <a:cs typeface="Montserrat"/>
                <a:sym typeface="Montserrat"/>
              </a:rPr>
              <a:t>Your Solid Strength for Power</a:t>
            </a:r>
            <a:endParaRPr sz="1800">
              <a:latin typeface="Lato"/>
              <a:ea typeface="Lato"/>
              <a:cs typeface="Lato"/>
              <a:sym typeface="Lato"/>
            </a:endParaRPr>
          </a:p>
        </p:txBody>
      </p:sp>
      <p:sp>
        <p:nvSpPr>
          <p:cNvPr id="264" name="Google Shape;264;p25"/>
          <p:cNvSpPr txBox="1"/>
          <p:nvPr/>
        </p:nvSpPr>
        <p:spPr>
          <a:xfrm>
            <a:off x="3466075" y="2252025"/>
            <a:ext cx="5078700" cy="17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2"/>
                </a:solidFill>
                <a:latin typeface="Lato"/>
                <a:ea typeface="Lato"/>
                <a:cs typeface="Lato"/>
                <a:sym typeface="Lato"/>
              </a:rPr>
              <a:t>ChemicalRepo</a:t>
            </a:r>
            <a:endParaRPr sz="3600">
              <a:solidFill>
                <a:schemeClr val="lt2"/>
              </a:solidFill>
              <a:latin typeface="Lato"/>
              <a:ea typeface="Lato"/>
              <a:cs typeface="Lato"/>
              <a:sym typeface="Lato"/>
            </a:endParaRPr>
          </a:p>
          <a:p>
            <a:pPr indent="0" lvl="0" marL="0" rtl="0" algn="ctr">
              <a:spcBef>
                <a:spcPts val="0"/>
              </a:spcBef>
              <a:spcAft>
                <a:spcPts val="0"/>
              </a:spcAft>
              <a:buNone/>
            </a:pPr>
            <a:r>
              <a:rPr lang="en" sz="3600">
                <a:solidFill>
                  <a:schemeClr val="lt2"/>
                </a:solidFill>
                <a:latin typeface="Lato"/>
                <a:ea typeface="Lato"/>
                <a:cs typeface="Lato"/>
                <a:sym typeface="Lato"/>
              </a:rPr>
              <a:t>Workforce </a:t>
            </a:r>
            <a:r>
              <a:rPr lang="en" sz="3600">
                <a:solidFill>
                  <a:schemeClr val="lt2"/>
                </a:solidFill>
                <a:latin typeface="Lato"/>
                <a:ea typeface="Lato"/>
                <a:cs typeface="Lato"/>
                <a:sym typeface="Lato"/>
              </a:rPr>
              <a:t>Analysis</a:t>
            </a:r>
            <a:endParaRPr sz="3600">
              <a:solidFill>
                <a:schemeClr val="lt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38" name="Google Shape;338;p34"/>
          <p:cNvSpPr txBox="1"/>
          <p:nvPr>
            <p:ph idx="1" type="body"/>
          </p:nvPr>
        </p:nvSpPr>
        <p:spPr>
          <a:xfrm>
            <a:off x="1297500" y="1307850"/>
            <a:ext cx="7038900" cy="3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Commute Distance</a:t>
            </a:r>
            <a:endParaRPr/>
          </a:p>
          <a:p>
            <a:pPr indent="0" lvl="0" marL="0" rtl="0" algn="l">
              <a:lnSpc>
                <a:spcPct val="115000"/>
              </a:lnSpc>
              <a:spcBef>
                <a:spcPts val="1600"/>
              </a:spcBef>
              <a:spcAft>
                <a:spcPts val="1600"/>
              </a:spcAft>
              <a:buSzPts val="1300"/>
              <a:buNone/>
            </a:pPr>
            <a:r>
              <a:t/>
            </a:r>
            <a:endParaRPr/>
          </a:p>
        </p:txBody>
      </p:sp>
      <p:pic>
        <p:nvPicPr>
          <p:cNvPr id="339" name="Google Shape;339;p34"/>
          <p:cNvPicPr preferRelativeResize="0"/>
          <p:nvPr/>
        </p:nvPicPr>
        <p:blipFill rotWithShape="1">
          <a:blip r:embed="rId3">
            <a:alphaModFix/>
          </a:blip>
          <a:srcRect b="0" l="0" r="0" t="0"/>
          <a:stretch/>
        </p:blipFill>
        <p:spPr>
          <a:xfrm>
            <a:off x="1894670" y="2084148"/>
            <a:ext cx="3884895" cy="23946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45" name="Google Shape;345;p35"/>
          <p:cNvSpPr txBox="1"/>
          <p:nvPr>
            <p:ph idx="1" type="body"/>
          </p:nvPr>
        </p:nvSpPr>
        <p:spPr>
          <a:xfrm>
            <a:off x="1297500" y="1307850"/>
            <a:ext cx="7038900" cy="31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Employee Age</a:t>
            </a:r>
            <a:endParaRPr/>
          </a:p>
          <a:p>
            <a:pPr indent="0" lvl="0" marL="0" rtl="0" algn="l">
              <a:lnSpc>
                <a:spcPct val="115000"/>
              </a:lnSpc>
              <a:spcBef>
                <a:spcPts val="1600"/>
              </a:spcBef>
              <a:spcAft>
                <a:spcPts val="1600"/>
              </a:spcAft>
              <a:buSzPts val="1300"/>
              <a:buNone/>
            </a:pPr>
            <a:r>
              <a:t/>
            </a:r>
            <a:endParaRPr/>
          </a:p>
        </p:txBody>
      </p:sp>
      <p:pic>
        <p:nvPicPr>
          <p:cNvPr id="346" name="Google Shape;346;p35"/>
          <p:cNvPicPr preferRelativeResize="0"/>
          <p:nvPr/>
        </p:nvPicPr>
        <p:blipFill rotWithShape="1">
          <a:blip r:embed="rId3">
            <a:alphaModFix/>
          </a:blip>
          <a:srcRect b="0" l="0" r="0" t="0"/>
          <a:stretch/>
        </p:blipFill>
        <p:spPr>
          <a:xfrm>
            <a:off x="2108007" y="1720308"/>
            <a:ext cx="4446356" cy="27584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1297500" y="206274"/>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Attrition Variables/Cause</a:t>
            </a:r>
            <a:endParaRPr/>
          </a:p>
        </p:txBody>
      </p:sp>
      <p:sp>
        <p:nvSpPr>
          <p:cNvPr id="352" name="Google Shape;352;p36"/>
          <p:cNvSpPr txBox="1"/>
          <p:nvPr>
            <p:ph idx="1" type="body"/>
          </p:nvPr>
        </p:nvSpPr>
        <p:spPr>
          <a:xfrm>
            <a:off x="1144921" y="952820"/>
            <a:ext cx="6946528" cy="352593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rgbClr val="FF0000"/>
                </a:solidFill>
              </a:rPr>
              <a:t>Sales Department</a:t>
            </a:r>
            <a:endParaRPr/>
          </a:p>
          <a:p>
            <a:pPr indent="0" lvl="0" marL="0" rtl="0" algn="l">
              <a:lnSpc>
                <a:spcPct val="115000"/>
              </a:lnSpc>
              <a:spcBef>
                <a:spcPts val="1600"/>
              </a:spcBef>
              <a:spcAft>
                <a:spcPts val="1600"/>
              </a:spcAft>
              <a:buSzPts val="1300"/>
              <a:buNone/>
            </a:pPr>
            <a:r>
              <a:t/>
            </a:r>
            <a:endParaRPr/>
          </a:p>
        </p:txBody>
      </p:sp>
      <p:pic>
        <p:nvPicPr>
          <p:cNvPr id="353" name="Google Shape;353;p36"/>
          <p:cNvPicPr preferRelativeResize="0"/>
          <p:nvPr/>
        </p:nvPicPr>
        <p:blipFill rotWithShape="1">
          <a:blip r:embed="rId3">
            <a:alphaModFix/>
          </a:blip>
          <a:srcRect b="0" l="0" r="0" t="0"/>
          <a:stretch/>
        </p:blipFill>
        <p:spPr>
          <a:xfrm>
            <a:off x="1505131" y="1360074"/>
            <a:ext cx="6079010" cy="3235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 Results</a:t>
            </a:r>
            <a:endParaRPr/>
          </a:p>
        </p:txBody>
      </p:sp>
      <p:sp>
        <p:nvSpPr>
          <p:cNvPr id="359" name="Google Shape;359;p37"/>
          <p:cNvSpPr txBox="1"/>
          <p:nvPr>
            <p:ph idx="1" type="body"/>
          </p:nvPr>
        </p:nvSpPr>
        <p:spPr>
          <a:xfrm>
            <a:off x="1297500" y="1567550"/>
            <a:ext cx="7038900" cy="32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 :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en"/>
              <a:t>For our comparisons we wanted to compare men to women within the company as we noticed such a large disparity in the number of each gender at ChemicalPro.</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With a male dominant workforce, we thought there might be different preferences between men and women that would affect job satisfaction.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Is there a correlation or relationship  between age and income?</a:t>
            </a:r>
            <a:endParaRPr/>
          </a:p>
        </p:txBody>
      </p:sp>
      <p:pic>
        <p:nvPicPr>
          <p:cNvPr id="365" name="Google Shape;365;p38"/>
          <p:cNvPicPr preferRelativeResize="0"/>
          <p:nvPr/>
        </p:nvPicPr>
        <p:blipFill>
          <a:blip r:embed="rId3">
            <a:alphaModFix/>
          </a:blip>
          <a:stretch>
            <a:fillRect/>
          </a:stretch>
        </p:blipFill>
        <p:spPr>
          <a:xfrm>
            <a:off x="219675" y="1825721"/>
            <a:ext cx="5116724" cy="3158354"/>
          </a:xfrm>
          <a:prstGeom prst="rect">
            <a:avLst/>
          </a:prstGeom>
          <a:noFill/>
          <a:ln>
            <a:noFill/>
          </a:ln>
        </p:spPr>
      </p:pic>
      <p:sp>
        <p:nvSpPr>
          <p:cNvPr id="366" name="Google Shape;366;p38"/>
          <p:cNvSpPr txBox="1"/>
          <p:nvPr/>
        </p:nvSpPr>
        <p:spPr>
          <a:xfrm>
            <a:off x="5697175" y="17533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0000"/>
                </a:solidFill>
                <a:latin typeface="Lato"/>
                <a:ea typeface="Lato"/>
                <a:cs typeface="Lato"/>
                <a:sym typeface="Lato"/>
              </a:rPr>
              <a:t>Yes.</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The data provided shows about a 49% relationship between age and income.</a:t>
            </a:r>
            <a:endParaRPr sz="13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300">
                <a:solidFill>
                  <a:schemeClr val="lt1"/>
                </a:solidFill>
                <a:latin typeface="Lato"/>
                <a:ea typeface="Lato"/>
                <a:cs typeface="Lato"/>
                <a:sym typeface="Lato"/>
              </a:rPr>
              <a:t>This relationship is  moderately strong and positive.</a:t>
            </a:r>
            <a:endParaRPr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1300">
                <a:solidFill>
                  <a:schemeClr val="lt1"/>
                </a:solidFill>
                <a:latin typeface="Lato"/>
                <a:ea typeface="Lato"/>
                <a:cs typeface="Lato"/>
                <a:sym typeface="Lato"/>
              </a:rPr>
              <a:t>We observed that with every year of age change, holding all other variables constant, we’d estimate a $256.57 change in monthly income.</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Commute Distance</a:t>
            </a:r>
            <a:endParaRPr/>
          </a:p>
        </p:txBody>
      </p:sp>
      <p:sp>
        <p:nvSpPr>
          <p:cNvPr id="372" name="Google Shape;372;p39"/>
          <p:cNvSpPr txBox="1"/>
          <p:nvPr>
            <p:ph idx="1" type="body"/>
          </p:nvPr>
        </p:nvSpPr>
        <p:spPr>
          <a:xfrm>
            <a:off x="458275" y="1567550"/>
            <a:ext cx="78783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workforce grew more satisfied the further away from work the lived.</a:t>
            </a:r>
            <a:endParaRPr/>
          </a:p>
          <a:p>
            <a:pPr indent="0" lvl="0" marL="0" rtl="0" algn="l">
              <a:spcBef>
                <a:spcPts val="1600"/>
              </a:spcBef>
              <a:spcAft>
                <a:spcPts val="1600"/>
              </a:spcAft>
              <a:buNone/>
            </a:pPr>
            <a:r>
              <a:rPr lang="en"/>
              <a:t>The Research Scientist was about 20 times more satisfied than the general workforce with each mile (all other variables held constant) that they lived from home.</a:t>
            </a:r>
            <a:endParaRPr/>
          </a:p>
        </p:txBody>
      </p:sp>
      <p:pic>
        <p:nvPicPr>
          <p:cNvPr id="373" name="Google Shape;373;p39"/>
          <p:cNvPicPr preferRelativeResize="0"/>
          <p:nvPr/>
        </p:nvPicPr>
        <p:blipFill>
          <a:blip r:embed="rId3">
            <a:alphaModFix/>
          </a:blip>
          <a:stretch>
            <a:fillRect/>
          </a:stretch>
        </p:blipFill>
        <p:spPr>
          <a:xfrm>
            <a:off x="635075" y="2836800"/>
            <a:ext cx="3546100" cy="2188450"/>
          </a:xfrm>
          <a:prstGeom prst="rect">
            <a:avLst/>
          </a:prstGeom>
          <a:noFill/>
          <a:ln>
            <a:noFill/>
          </a:ln>
        </p:spPr>
      </p:pic>
      <p:pic>
        <p:nvPicPr>
          <p:cNvPr id="374" name="Google Shape;374;p39"/>
          <p:cNvPicPr preferRelativeResize="0"/>
          <p:nvPr/>
        </p:nvPicPr>
        <p:blipFill>
          <a:blip r:embed="rId4">
            <a:alphaModFix/>
          </a:blip>
          <a:stretch>
            <a:fillRect/>
          </a:stretch>
        </p:blipFill>
        <p:spPr>
          <a:xfrm>
            <a:off x="4947850" y="2836800"/>
            <a:ext cx="3546100" cy="218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promotions affect attrition?</a:t>
            </a:r>
            <a:endParaRPr/>
          </a:p>
        </p:txBody>
      </p:sp>
      <p:sp>
        <p:nvSpPr>
          <p:cNvPr id="380" name="Google Shape;380;p40"/>
          <p:cNvSpPr txBox="1"/>
          <p:nvPr>
            <p:ph idx="1" type="body"/>
          </p:nvPr>
        </p:nvSpPr>
        <p:spPr>
          <a:xfrm>
            <a:off x="1297500" y="1567550"/>
            <a:ext cx="7038900" cy="10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workforce showed an expected relationship of becoming less satisfied with their jobs when the length of time increased between promotions.</a:t>
            </a:r>
            <a:endParaRPr/>
          </a:p>
          <a:p>
            <a:pPr indent="0" lvl="0" marL="0" rtl="0" algn="l">
              <a:spcBef>
                <a:spcPts val="1600"/>
              </a:spcBef>
              <a:spcAft>
                <a:spcPts val="1600"/>
              </a:spcAft>
              <a:buNone/>
            </a:pPr>
            <a:r>
              <a:rPr lang="en"/>
              <a:t>This rate was even greater overall for both genders combined for the Research Scientist.</a:t>
            </a:r>
            <a:endParaRPr/>
          </a:p>
        </p:txBody>
      </p:sp>
      <p:pic>
        <p:nvPicPr>
          <p:cNvPr id="381" name="Google Shape;381;p40"/>
          <p:cNvPicPr preferRelativeResize="0"/>
          <p:nvPr/>
        </p:nvPicPr>
        <p:blipFill>
          <a:blip r:embed="rId3">
            <a:alphaModFix/>
          </a:blip>
          <a:stretch>
            <a:fillRect/>
          </a:stretch>
        </p:blipFill>
        <p:spPr>
          <a:xfrm>
            <a:off x="507487" y="2766150"/>
            <a:ext cx="3852188" cy="2377350"/>
          </a:xfrm>
          <a:prstGeom prst="rect">
            <a:avLst/>
          </a:prstGeom>
          <a:noFill/>
          <a:ln>
            <a:noFill/>
          </a:ln>
        </p:spPr>
      </p:pic>
      <p:pic>
        <p:nvPicPr>
          <p:cNvPr id="382" name="Google Shape;382;p40"/>
          <p:cNvPicPr preferRelativeResize="0"/>
          <p:nvPr/>
        </p:nvPicPr>
        <p:blipFill>
          <a:blip r:embed="rId4">
            <a:alphaModFix/>
          </a:blip>
          <a:stretch>
            <a:fillRect/>
          </a:stretch>
        </p:blipFill>
        <p:spPr>
          <a:xfrm>
            <a:off x="4755300" y="2766150"/>
            <a:ext cx="3852188" cy="237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the number of jobs increase as age increases?</a:t>
            </a:r>
            <a:endParaRPr/>
          </a:p>
        </p:txBody>
      </p:sp>
      <p:sp>
        <p:nvSpPr>
          <p:cNvPr id="388" name="Google Shape;388;p41"/>
          <p:cNvSpPr txBox="1"/>
          <p:nvPr>
            <p:ph idx="1" type="body"/>
          </p:nvPr>
        </p:nvSpPr>
        <p:spPr>
          <a:xfrm>
            <a:off x="1297500" y="1567550"/>
            <a:ext cx="6425100" cy="84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may be a basic or obvious correlation, but it does shed some light on our assumptions for our conclusions and future assumptions.</a:t>
            </a:r>
            <a:endParaRPr/>
          </a:p>
        </p:txBody>
      </p:sp>
      <p:pic>
        <p:nvPicPr>
          <p:cNvPr id="389" name="Google Shape;389;p41"/>
          <p:cNvPicPr preferRelativeResize="0"/>
          <p:nvPr/>
        </p:nvPicPr>
        <p:blipFill>
          <a:blip r:embed="rId3">
            <a:alphaModFix/>
          </a:blip>
          <a:stretch>
            <a:fillRect/>
          </a:stretch>
        </p:blipFill>
        <p:spPr>
          <a:xfrm>
            <a:off x="152400" y="2560850"/>
            <a:ext cx="3937904" cy="2430249"/>
          </a:xfrm>
          <a:prstGeom prst="rect">
            <a:avLst/>
          </a:prstGeom>
          <a:noFill/>
          <a:ln>
            <a:noFill/>
          </a:ln>
        </p:spPr>
      </p:pic>
      <p:sp>
        <p:nvSpPr>
          <p:cNvPr id="390" name="Google Shape;390;p41"/>
          <p:cNvSpPr txBox="1"/>
          <p:nvPr>
            <p:ph idx="1" type="body"/>
          </p:nvPr>
        </p:nvSpPr>
        <p:spPr>
          <a:xfrm>
            <a:off x="4622500" y="2408450"/>
            <a:ext cx="33585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all other variables held constant, we found that for every 4 or 5 years of age an employee would hold a new job.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could also be said as though an employee working with ChemicalPro would generally hold either a new job or position every 4 or 5 years.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1139475" y="443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an increase in salary yield an increase in job satisfaction?</a:t>
            </a:r>
            <a:endParaRPr/>
          </a:p>
        </p:txBody>
      </p:sp>
      <p:sp>
        <p:nvSpPr>
          <p:cNvPr id="396" name="Google Shape;396;p42"/>
          <p:cNvSpPr txBox="1"/>
          <p:nvPr>
            <p:ph idx="1" type="body"/>
          </p:nvPr>
        </p:nvSpPr>
        <p:spPr>
          <a:xfrm>
            <a:off x="5261100" y="1056175"/>
            <a:ext cx="4022400" cy="3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an interesting relationship that could have several confounding variables.</a:t>
            </a:r>
            <a:endParaRPr/>
          </a:p>
          <a:p>
            <a:pPr indent="0" lvl="0" marL="0" rtl="0" algn="l">
              <a:spcBef>
                <a:spcPts val="1600"/>
              </a:spcBef>
              <a:spcAft>
                <a:spcPts val="0"/>
              </a:spcAft>
              <a:buNone/>
            </a:pPr>
            <a:r>
              <a:rPr lang="en"/>
              <a:t>What we observed was that females were more satisfied and driven by the income they received, however the males were not.</a:t>
            </a:r>
            <a:endParaRPr/>
          </a:p>
          <a:p>
            <a:pPr indent="0" lvl="0" marL="0" rtl="0" algn="l">
              <a:spcBef>
                <a:spcPts val="1600"/>
              </a:spcBef>
              <a:spcAft>
                <a:spcPts val="0"/>
              </a:spcAft>
              <a:buNone/>
            </a:pPr>
            <a:r>
              <a:rPr lang="en"/>
              <a:t>The more a male made as a Research Scientist, the less satisfied he was in his job.</a:t>
            </a:r>
            <a:endParaRPr/>
          </a:p>
          <a:p>
            <a:pPr indent="0" lvl="0" marL="0" rtl="0" algn="l">
              <a:spcBef>
                <a:spcPts val="1600"/>
              </a:spcBef>
              <a:spcAft>
                <a:spcPts val="0"/>
              </a:spcAft>
              <a:buNone/>
            </a:pPr>
            <a:r>
              <a:rPr lang="en"/>
              <a:t>The Research Scientist starts their career as “Highly Satisfied” with the corresponding salary to entry, however as they increase past $5,000/mo it’s observed that their job satisfaction </a:t>
            </a:r>
            <a:r>
              <a:rPr i="1" lang="en"/>
              <a:t>decreases</a:t>
            </a:r>
            <a:r>
              <a:rPr lang="en"/>
              <a:t>.</a:t>
            </a:r>
            <a:endParaRPr/>
          </a:p>
          <a:p>
            <a:pPr indent="0" lvl="0" marL="0" rtl="0" algn="l">
              <a:spcBef>
                <a:spcPts val="1600"/>
              </a:spcBef>
              <a:spcAft>
                <a:spcPts val="1600"/>
              </a:spcAft>
              <a:buNone/>
            </a:pPr>
            <a:r>
              <a:rPr lang="en"/>
              <a:t>Men making almost $10,000/mo are at an even lower satisfaction rate.</a:t>
            </a:r>
            <a:endParaRPr/>
          </a:p>
        </p:txBody>
      </p:sp>
      <p:pic>
        <p:nvPicPr>
          <p:cNvPr id="397" name="Google Shape;397;p42"/>
          <p:cNvPicPr preferRelativeResize="0"/>
          <p:nvPr/>
        </p:nvPicPr>
        <p:blipFill>
          <a:blip r:embed="rId3">
            <a:alphaModFix/>
          </a:blip>
          <a:stretch>
            <a:fillRect/>
          </a:stretch>
        </p:blipFill>
        <p:spPr>
          <a:xfrm>
            <a:off x="152400" y="1993475"/>
            <a:ext cx="4856299" cy="2997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Result	</a:t>
            </a:r>
            <a:endParaRPr/>
          </a:p>
        </p:txBody>
      </p:sp>
      <p:sp>
        <p:nvSpPr>
          <p:cNvPr id="403" name="Google Shape;403;p43"/>
          <p:cNvSpPr txBox="1"/>
          <p:nvPr>
            <p:ph idx="1" type="body"/>
          </p:nvPr>
        </p:nvSpPr>
        <p:spPr>
          <a:xfrm>
            <a:off x="1297500" y="910375"/>
            <a:ext cx="7522800" cy="416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Insights?  (Life Satisfaction)</a:t>
            </a:r>
            <a:endParaRPr/>
          </a:p>
          <a:p>
            <a:pPr indent="-311150" lvl="0" marL="457200" rtl="0" algn="l">
              <a:lnSpc>
                <a:spcPct val="100000"/>
              </a:lnSpc>
              <a:spcBef>
                <a:spcPts val="1600"/>
              </a:spcBef>
              <a:spcAft>
                <a:spcPts val="0"/>
              </a:spcAft>
              <a:buSzPts val="1300"/>
              <a:buChar char="●"/>
            </a:pPr>
            <a:r>
              <a:rPr lang="en"/>
              <a:t>Those that live farther from work are more </a:t>
            </a:r>
            <a:r>
              <a:rPr lang="en"/>
              <a:t>satisfied</a:t>
            </a:r>
            <a:endParaRPr/>
          </a:p>
          <a:p>
            <a:pPr indent="-311150" lvl="0" marL="457200" rtl="0" algn="l">
              <a:lnSpc>
                <a:spcPct val="100000"/>
              </a:lnSpc>
              <a:spcBef>
                <a:spcPts val="0"/>
              </a:spcBef>
              <a:spcAft>
                <a:spcPts val="0"/>
              </a:spcAft>
              <a:buSzPts val="1300"/>
              <a:buChar char="●"/>
            </a:pPr>
            <a:r>
              <a:rPr lang="en"/>
              <a:t>Men are slightly more satisfied w/ work as they get older - also if single</a:t>
            </a:r>
            <a:endParaRPr/>
          </a:p>
          <a:p>
            <a:pPr indent="-311150" lvl="0" marL="457200" rtl="0" algn="l">
              <a:lnSpc>
                <a:spcPct val="100000"/>
              </a:lnSpc>
              <a:spcBef>
                <a:spcPts val="0"/>
              </a:spcBef>
              <a:spcAft>
                <a:spcPts val="0"/>
              </a:spcAft>
              <a:buSzPts val="1300"/>
              <a:buChar char="●"/>
            </a:pPr>
            <a:r>
              <a:rPr lang="en"/>
              <a:t>Those that are married are more satisfied than those who are not</a:t>
            </a:r>
            <a:endParaRPr/>
          </a:p>
          <a:p>
            <a:pPr indent="-311150" lvl="0" marL="457200" rtl="0" algn="l">
              <a:lnSpc>
                <a:spcPct val="100000"/>
              </a:lnSpc>
              <a:spcBef>
                <a:spcPts val="0"/>
              </a:spcBef>
              <a:spcAft>
                <a:spcPts val="0"/>
              </a:spcAft>
              <a:buSzPts val="1300"/>
              <a:buChar char="●"/>
            </a:pPr>
            <a:r>
              <a:rPr lang="en"/>
              <a:t>Male Research Scientists become less </a:t>
            </a:r>
            <a:r>
              <a:rPr lang="en"/>
              <a:t>satisfied</a:t>
            </a:r>
            <a:r>
              <a:rPr lang="en"/>
              <a:t> as income increases while female Research Scientists become more satisfied as income increases</a:t>
            </a:r>
            <a:endParaRPr/>
          </a:p>
          <a:p>
            <a:pPr indent="0" lvl="0" marL="0" rtl="0" algn="l">
              <a:spcBef>
                <a:spcPts val="1600"/>
              </a:spcBef>
              <a:spcAft>
                <a:spcPts val="0"/>
              </a:spcAft>
              <a:buNone/>
            </a:pPr>
            <a:r>
              <a:rPr lang="en"/>
              <a:t>Recommendations</a:t>
            </a:r>
            <a:endParaRPr/>
          </a:p>
          <a:p>
            <a:pPr indent="-311150" lvl="0" marL="457200" rtl="0" algn="l">
              <a:spcBef>
                <a:spcPts val="1600"/>
              </a:spcBef>
              <a:spcAft>
                <a:spcPts val="0"/>
              </a:spcAft>
              <a:buSzPts val="1300"/>
              <a:buChar char="●"/>
            </a:pPr>
            <a:r>
              <a:rPr lang="en"/>
              <a:t>Reduce the sales team to those below the age of 25 or increase team </a:t>
            </a:r>
            <a:r>
              <a:rPr lang="en"/>
              <a:t>beyond</a:t>
            </a:r>
            <a:r>
              <a:rPr lang="en"/>
              <a:t> 35 </a:t>
            </a:r>
            <a:r>
              <a:rPr lang="en"/>
              <a:t>years of age</a:t>
            </a:r>
            <a:endParaRPr/>
          </a:p>
          <a:p>
            <a:pPr indent="-311150" lvl="0" marL="457200" rtl="0" algn="l">
              <a:spcBef>
                <a:spcPts val="0"/>
              </a:spcBef>
              <a:spcAft>
                <a:spcPts val="0"/>
              </a:spcAft>
              <a:buSzPts val="1300"/>
              <a:buChar char="●"/>
            </a:pPr>
            <a:r>
              <a:rPr lang="en"/>
              <a:t>Increase the hiring age beyond 35 y.o.</a:t>
            </a:r>
            <a:endParaRPr/>
          </a:p>
          <a:p>
            <a:pPr indent="-311150" lvl="0" marL="457200" rtl="0" algn="l">
              <a:spcBef>
                <a:spcPts val="0"/>
              </a:spcBef>
              <a:spcAft>
                <a:spcPts val="0"/>
              </a:spcAft>
              <a:buSzPts val="1300"/>
              <a:buChar char="●"/>
            </a:pPr>
            <a:r>
              <a:rPr lang="en"/>
              <a:t>Hire employees with at least 8 jobs before the age of 45</a:t>
            </a:r>
            <a:endParaRPr/>
          </a:p>
          <a:p>
            <a:pPr indent="-311150" lvl="0" marL="457200" rtl="0" algn="l">
              <a:spcBef>
                <a:spcPts val="0"/>
              </a:spcBef>
              <a:spcAft>
                <a:spcPts val="0"/>
              </a:spcAft>
              <a:buSzPts val="1300"/>
              <a:buChar char="●"/>
            </a:pPr>
            <a:r>
              <a:rPr lang="en"/>
              <a:t>Look for employees w/ a commute &gt;10 miles from office</a:t>
            </a:r>
            <a:endParaRPr/>
          </a:p>
          <a:p>
            <a:pPr indent="0" lvl="0" marL="0" rtl="0" algn="l">
              <a:spcBef>
                <a:spcPts val="1600"/>
              </a:spcBef>
              <a:spcAft>
                <a:spcPts val="0"/>
              </a:spcAft>
              <a:buNone/>
            </a:pPr>
            <a:r>
              <a:rPr lang="en"/>
              <a:t> Improvements</a:t>
            </a:r>
            <a:endParaRPr/>
          </a:p>
          <a:p>
            <a:pPr indent="-311150" lvl="0" marL="457200" rtl="0" algn="l">
              <a:spcBef>
                <a:spcPts val="1600"/>
              </a:spcBef>
              <a:spcAft>
                <a:spcPts val="0"/>
              </a:spcAft>
              <a:buSzPts val="1300"/>
              <a:buChar char="●"/>
            </a:pPr>
            <a:r>
              <a:rPr lang="en"/>
              <a:t>Know specifics about when data was collected and over what period of time. Older data is less relevant in today’s ever-changing job market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Close === </a:t>
            </a:r>
            <a:endParaRPr/>
          </a:p>
          <a:p>
            <a:pPr indent="0" lvl="0" marL="0" rtl="0" algn="l">
              <a:spcBef>
                <a:spcPts val="1600"/>
              </a:spcBef>
              <a:spcAft>
                <a:spcPts val="160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6"/>
          <p:cNvSpPr txBox="1"/>
          <p:nvPr>
            <p:ph type="ctrTitle"/>
          </p:nvPr>
        </p:nvSpPr>
        <p:spPr>
          <a:xfrm>
            <a:off x="3406500" y="279900"/>
            <a:ext cx="5466600" cy="45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FF"/>
                </a:solidFill>
              </a:rPr>
              <a:t>KARI</a:t>
            </a:r>
            <a:endParaRPr sz="1400">
              <a:solidFill>
                <a:srgbClr val="00FFFF"/>
              </a:solidFill>
            </a:endParaRPr>
          </a:p>
          <a:p>
            <a:pPr indent="0" lvl="0" marL="182880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Business Objective</a:t>
            </a:r>
            <a:endParaRPr sz="1100"/>
          </a:p>
          <a:p>
            <a:pPr indent="-298450" lvl="0" marL="2286000" rtl="0" algn="l">
              <a:spcBef>
                <a:spcPts val="0"/>
              </a:spcBef>
              <a:spcAft>
                <a:spcPts val="0"/>
              </a:spcAft>
              <a:buSzPts val="1100"/>
              <a:buChar char="●"/>
            </a:pPr>
            <a:r>
              <a:rPr lang="en" sz="1100"/>
              <a:t>Data Sourced </a:t>
            </a:r>
            <a:endParaRPr sz="1100"/>
          </a:p>
          <a:p>
            <a:pPr indent="-298450" lvl="0" marL="2286000" rtl="0" algn="l">
              <a:spcBef>
                <a:spcPts val="0"/>
              </a:spcBef>
              <a:spcAft>
                <a:spcPts val="0"/>
              </a:spcAft>
              <a:buSzPts val="1100"/>
              <a:buChar char="●"/>
            </a:pPr>
            <a:r>
              <a:rPr lang="en" sz="1100"/>
              <a:t>Methodology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JEREMY</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Hypothesis</a:t>
            </a:r>
            <a:endParaRPr sz="1100"/>
          </a:p>
          <a:p>
            <a:pPr indent="-298450" lvl="0" marL="2286000" rtl="0" algn="l">
              <a:spcBef>
                <a:spcPts val="0"/>
              </a:spcBef>
              <a:spcAft>
                <a:spcPts val="0"/>
              </a:spcAft>
              <a:buSzPts val="1100"/>
              <a:buChar char="●"/>
            </a:pPr>
            <a:r>
              <a:rPr lang="en" sz="1100"/>
              <a:t>Attrition</a:t>
            </a:r>
            <a:endParaRPr sz="1100"/>
          </a:p>
          <a:p>
            <a:pPr indent="-298450" lvl="0" marL="2286000" rtl="0" algn="l">
              <a:spcBef>
                <a:spcPts val="0"/>
              </a:spcBef>
              <a:spcAft>
                <a:spcPts val="0"/>
              </a:spcAft>
              <a:buSzPts val="1100"/>
              <a:buChar char="●"/>
            </a:pPr>
            <a:r>
              <a:rPr lang="en" sz="1100"/>
              <a:t>Percentages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SHANE </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Age to Income Ratio</a:t>
            </a:r>
            <a:endParaRPr sz="1100"/>
          </a:p>
          <a:p>
            <a:pPr indent="-298450" lvl="0" marL="2286000" rtl="0" algn="l">
              <a:spcBef>
                <a:spcPts val="0"/>
              </a:spcBef>
              <a:spcAft>
                <a:spcPts val="0"/>
              </a:spcAft>
              <a:buSzPts val="1100"/>
              <a:buChar char="●"/>
            </a:pPr>
            <a:r>
              <a:rPr lang="en" sz="1100"/>
              <a:t>Commute</a:t>
            </a:r>
            <a:endParaRPr sz="1100"/>
          </a:p>
          <a:p>
            <a:pPr indent="-298450" lvl="0" marL="2286000" rtl="0" algn="l">
              <a:spcBef>
                <a:spcPts val="0"/>
              </a:spcBef>
              <a:spcAft>
                <a:spcPts val="0"/>
              </a:spcAft>
              <a:buSzPts val="1100"/>
              <a:buChar char="●"/>
            </a:pPr>
            <a:r>
              <a:rPr lang="en" sz="1100"/>
              <a:t>Department Titles</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0" lvl="0" marL="0" rtl="0" algn="l">
              <a:spcBef>
                <a:spcPts val="0"/>
              </a:spcBef>
              <a:spcAft>
                <a:spcPts val="0"/>
              </a:spcAft>
              <a:buNone/>
            </a:pPr>
            <a:r>
              <a:rPr lang="en" sz="1400">
                <a:solidFill>
                  <a:srgbClr val="00FFFF"/>
                </a:solidFill>
              </a:rPr>
              <a:t>GABE</a:t>
            </a:r>
            <a:endParaRPr sz="1400">
              <a:solidFill>
                <a:srgbClr val="00FFFF"/>
              </a:solidFill>
            </a:endParaRPr>
          </a:p>
          <a:p>
            <a:pPr indent="0" lvl="0" marL="0" rtl="0" algn="l">
              <a:spcBef>
                <a:spcPts val="0"/>
              </a:spcBef>
              <a:spcAft>
                <a:spcPts val="0"/>
              </a:spcAft>
              <a:buNone/>
            </a:pPr>
            <a:r>
              <a:t/>
            </a:r>
            <a:endParaRPr sz="1100"/>
          </a:p>
          <a:p>
            <a:pPr indent="-298450" lvl="0" marL="2286000" rtl="0" algn="l">
              <a:spcBef>
                <a:spcPts val="0"/>
              </a:spcBef>
              <a:spcAft>
                <a:spcPts val="0"/>
              </a:spcAft>
              <a:buSzPts val="1100"/>
              <a:buChar char="●"/>
            </a:pPr>
            <a:r>
              <a:rPr lang="en" sz="1100"/>
              <a:t>Life Satisfaction Rate</a:t>
            </a:r>
            <a:endParaRPr sz="1100"/>
          </a:p>
          <a:p>
            <a:pPr indent="-298450" lvl="0" marL="2286000" rtl="0" algn="l">
              <a:spcBef>
                <a:spcPts val="0"/>
              </a:spcBef>
              <a:spcAft>
                <a:spcPts val="0"/>
              </a:spcAft>
              <a:buSzPts val="1100"/>
              <a:buChar char="●"/>
            </a:pPr>
            <a:r>
              <a:rPr lang="en" sz="1100"/>
              <a:t>Recommendation</a:t>
            </a:r>
            <a:endParaRPr sz="1100"/>
          </a:p>
          <a:p>
            <a:pPr indent="-298450" lvl="0" marL="2286000" rtl="0" algn="l">
              <a:spcBef>
                <a:spcPts val="0"/>
              </a:spcBef>
              <a:spcAft>
                <a:spcPts val="0"/>
              </a:spcAft>
              <a:buSzPts val="1100"/>
              <a:buChar char="●"/>
            </a:pPr>
            <a:r>
              <a:rPr lang="en" sz="1100"/>
              <a:t>Improvements</a:t>
            </a:r>
            <a:endParaRPr sz="1100"/>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cxnSp>
        <p:nvCxnSpPr>
          <p:cNvPr id="270" name="Google Shape;270;p26"/>
          <p:cNvCxnSpPr/>
          <p:nvPr/>
        </p:nvCxnSpPr>
        <p:spPr>
          <a:xfrm>
            <a:off x="3454725" y="62725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26"/>
          <p:cNvCxnSpPr/>
          <p:nvPr/>
        </p:nvCxnSpPr>
        <p:spPr>
          <a:xfrm>
            <a:off x="3454725" y="402010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26"/>
          <p:cNvCxnSpPr/>
          <p:nvPr/>
        </p:nvCxnSpPr>
        <p:spPr>
          <a:xfrm>
            <a:off x="3454725" y="2782850"/>
            <a:ext cx="3753900" cy="96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26"/>
          <p:cNvCxnSpPr/>
          <p:nvPr/>
        </p:nvCxnSpPr>
        <p:spPr>
          <a:xfrm>
            <a:off x="3454725" y="1705050"/>
            <a:ext cx="3753900" cy="96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26"/>
          <p:cNvSpPr txBox="1"/>
          <p:nvPr/>
        </p:nvSpPr>
        <p:spPr>
          <a:xfrm>
            <a:off x="259150" y="3070150"/>
            <a:ext cx="2232900" cy="8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OBJECTIVE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409" name="Google Shape;409;p44"/>
          <p:cNvSpPr txBox="1"/>
          <p:nvPr>
            <p:ph idx="1" type="body"/>
          </p:nvPr>
        </p:nvSpPr>
        <p:spPr>
          <a:xfrm>
            <a:off x="259500" y="1567550"/>
            <a:ext cx="8683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Hardt, Moritz. </a:t>
            </a:r>
            <a:r>
              <a:rPr i="1" lang="en"/>
              <a:t>Adaptive Data Analysis,  </a:t>
            </a:r>
            <a:r>
              <a:rPr i="1" lang="en"/>
              <a:t>Moody Rd. </a:t>
            </a:r>
            <a:r>
              <a:rPr lang="en"/>
              <a:t> </a:t>
            </a:r>
            <a:r>
              <a:rPr lang="en"/>
              <a:t>  </a:t>
            </a:r>
            <a:r>
              <a:rPr lang="en" u="sng">
                <a:solidFill>
                  <a:srgbClr val="4A86E8"/>
                </a:solidFill>
              </a:rPr>
              <a:t>http://blog.mrtz.org/2015/12/14/adaptive-data-analysis.html.</a:t>
            </a:r>
            <a:r>
              <a:rPr lang="en"/>
              <a:t>  Accessed  14 April  2019.</a:t>
            </a:r>
            <a:endParaRPr/>
          </a:p>
          <a:p>
            <a:pPr indent="-311150" lvl="0" marL="457200" rtl="0" algn="l">
              <a:spcBef>
                <a:spcPts val="0"/>
              </a:spcBef>
              <a:spcAft>
                <a:spcPts val="0"/>
              </a:spcAft>
              <a:buSzPts val="1300"/>
              <a:buAutoNum type="arabicPeriod"/>
            </a:pPr>
            <a:r>
              <a:rPr lang="en"/>
              <a:t> Sanchez, Felipe.  </a:t>
            </a:r>
            <a:r>
              <a:rPr i="1" lang="en"/>
              <a:t>Data Science projects management methodologies. </a:t>
            </a:r>
            <a:r>
              <a:rPr lang="en"/>
              <a:t>Towards Data Science.  </a:t>
            </a:r>
            <a:r>
              <a:rPr lang="en" u="sng">
                <a:solidFill>
                  <a:srgbClr val="4A86E8"/>
                </a:solidFill>
                <a:hlinkClick r:id="rId3"/>
              </a:rPr>
              <a:t>https://towardsdatascience.com/data-sciencce-projects-management-methodologies-54339c9d5e5a</a:t>
            </a:r>
            <a:r>
              <a:rPr lang="en">
                <a:solidFill>
                  <a:srgbClr val="4A86E8"/>
                </a:solidFill>
              </a:rPr>
              <a:t>.</a:t>
            </a:r>
            <a:r>
              <a:rPr lang="en"/>
              <a:t> Accessed 14 April 2019.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1297500" y="393750"/>
            <a:ext cx="7038900" cy="10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C27BA0"/>
                </a:solidFill>
                <a:latin typeface="Lato"/>
                <a:ea typeface="Lato"/>
                <a:cs typeface="Lato"/>
                <a:sym typeface="Lato"/>
              </a:rPr>
              <a:t>OBJECTIVE</a:t>
            </a:r>
            <a:r>
              <a:rPr lang="en" sz="1400">
                <a:latin typeface="Lato"/>
                <a:ea typeface="Lato"/>
                <a:cs typeface="Lato"/>
                <a:sym typeface="Lato"/>
              </a:rPr>
              <a:t>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457200" lvl="0" marL="457200" rtl="0" algn="l">
              <a:spcBef>
                <a:spcPts val="0"/>
              </a:spcBef>
              <a:spcAft>
                <a:spcPts val="0"/>
              </a:spcAft>
              <a:buNone/>
            </a:pPr>
            <a:r>
              <a:rPr lang="en" sz="1400">
                <a:latin typeface="Lato"/>
                <a:ea typeface="Lato"/>
                <a:cs typeface="Lato"/>
                <a:sym typeface="Lato"/>
              </a:rPr>
              <a:t>What  causes voluntary/involuntary attrition? </a:t>
            </a:r>
            <a:endParaRPr sz="1400">
              <a:latin typeface="Lato"/>
              <a:ea typeface="Lato"/>
              <a:cs typeface="Lato"/>
              <a:sym typeface="Lato"/>
            </a:endParaRPr>
          </a:p>
          <a:p>
            <a:pPr indent="457200" lvl="0" marL="45720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                           What adjustment can be made in workforce planning at  ChemicalRepo?</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p:txBody>
      </p:sp>
      <p:sp>
        <p:nvSpPr>
          <p:cNvPr id="280" name="Google Shape;280;p27"/>
          <p:cNvSpPr txBox="1"/>
          <p:nvPr>
            <p:ph idx="1" type="body"/>
          </p:nvPr>
        </p:nvSpPr>
        <p:spPr>
          <a:xfrm>
            <a:off x="1297500" y="1327225"/>
            <a:ext cx="7038900" cy="36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lnSpc>
                <a:spcPct val="100000"/>
              </a:lnSpc>
              <a:spcBef>
                <a:spcPts val="1600"/>
              </a:spcBef>
              <a:spcAft>
                <a:spcPts val="0"/>
              </a:spcAft>
              <a:buNone/>
            </a:pPr>
            <a:r>
              <a:rPr b="1" lang="en" sz="1400">
                <a:solidFill>
                  <a:srgbClr val="C27BA0"/>
                </a:solidFill>
              </a:rPr>
              <a:t>SOURCE OF DATA </a:t>
            </a:r>
            <a:endParaRPr b="1" sz="1400">
              <a:solidFill>
                <a:srgbClr val="C27BA0"/>
              </a:solidFill>
            </a:endParaRPr>
          </a:p>
          <a:p>
            <a:pPr indent="457200" lvl="0" marL="457200" rtl="0" algn="l">
              <a:lnSpc>
                <a:spcPct val="100000"/>
              </a:lnSpc>
              <a:spcBef>
                <a:spcPts val="1600"/>
              </a:spcBef>
              <a:spcAft>
                <a:spcPts val="0"/>
              </a:spcAft>
              <a:buNone/>
            </a:pPr>
            <a:r>
              <a:rPr lang="en" sz="1400"/>
              <a:t>Human </a:t>
            </a:r>
            <a:r>
              <a:rPr lang="en" sz="1400"/>
              <a:t>Resource supplied employee information for   ChemicalRepo.</a:t>
            </a:r>
            <a:endParaRPr sz="1400"/>
          </a:p>
          <a:p>
            <a:pPr indent="-317500" lvl="0" marL="1828800" rtl="0" algn="l">
              <a:lnSpc>
                <a:spcPct val="100000"/>
              </a:lnSpc>
              <a:spcBef>
                <a:spcPts val="1600"/>
              </a:spcBef>
              <a:spcAft>
                <a:spcPts val="0"/>
              </a:spcAft>
              <a:buSzPts val="1400"/>
              <a:buChar char="●"/>
            </a:pPr>
            <a:r>
              <a:rPr lang="en" sz="1400"/>
              <a:t>Job applications.</a:t>
            </a:r>
            <a:endParaRPr sz="1400"/>
          </a:p>
          <a:p>
            <a:pPr indent="-317500" lvl="0" marL="1828800" rtl="0" algn="l">
              <a:lnSpc>
                <a:spcPct val="100000"/>
              </a:lnSpc>
              <a:spcBef>
                <a:spcPts val="0"/>
              </a:spcBef>
              <a:spcAft>
                <a:spcPts val="0"/>
              </a:spcAft>
              <a:buSzPts val="1400"/>
              <a:buChar char="●"/>
            </a:pPr>
            <a:r>
              <a:rPr lang="en" sz="1400"/>
              <a:t>Exit interviews.  </a:t>
            </a:r>
            <a:endParaRPr sz="1400"/>
          </a:p>
          <a:p>
            <a:pPr indent="0" lvl="0" marL="0" rtl="0" algn="l">
              <a:spcBef>
                <a:spcPts val="1600"/>
              </a:spcBef>
              <a:spcAft>
                <a:spcPts val="0"/>
              </a:spcAft>
              <a:buNone/>
            </a:pPr>
            <a:r>
              <a:rPr i="1" lang="en" sz="1400">
                <a:solidFill>
                  <a:srgbClr val="C27BA0"/>
                </a:solidFill>
              </a:rPr>
              <a:t>GOAL</a:t>
            </a:r>
            <a:r>
              <a:rPr i="1" lang="en" sz="1400">
                <a:solidFill>
                  <a:srgbClr val="A64D79"/>
                </a:solidFill>
              </a:rPr>
              <a:t> </a:t>
            </a:r>
            <a:endParaRPr i="1" sz="1400">
              <a:solidFill>
                <a:srgbClr val="A64D79"/>
              </a:solidFill>
            </a:endParaRPr>
          </a:p>
          <a:p>
            <a:pPr indent="0" lvl="0" marL="457200" rtl="0" algn="l">
              <a:spcBef>
                <a:spcPts val="1600"/>
              </a:spcBef>
              <a:spcAft>
                <a:spcPts val="0"/>
              </a:spcAft>
              <a:buNone/>
            </a:pPr>
            <a:r>
              <a:rPr lang="en" sz="1400"/>
              <a:t>	Reasonable Summation for Attrition. </a:t>
            </a:r>
            <a:endParaRPr sz="1400"/>
          </a:p>
          <a:p>
            <a:pPr indent="0" lvl="0" marL="0" rtl="0" algn="l">
              <a:spcBef>
                <a:spcPts val="1600"/>
              </a:spcBef>
              <a:spcAft>
                <a:spcPts val="0"/>
              </a:spcAft>
              <a:buNone/>
            </a:pPr>
            <a:r>
              <a:t/>
            </a:r>
            <a:endParaRPr sz="900"/>
          </a:p>
          <a:p>
            <a:pPr indent="0" lvl="0" marL="0" rtl="0" algn="l">
              <a:spcBef>
                <a:spcPts val="1600"/>
              </a:spcBef>
              <a:spcAft>
                <a:spcPts val="1600"/>
              </a:spcAft>
              <a:buNone/>
            </a:pPr>
            <a:r>
              <a:t/>
            </a:r>
            <a:endParaRPr b="1"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Methodology</a:t>
            </a:r>
            <a:endParaRPr/>
          </a:p>
        </p:txBody>
      </p:sp>
      <p:sp>
        <p:nvSpPr>
          <p:cNvPr id="286" name="Google Shape;286;p28"/>
          <p:cNvSpPr txBox="1"/>
          <p:nvPr>
            <p:ph idx="1" type="body"/>
          </p:nvPr>
        </p:nvSpPr>
        <p:spPr>
          <a:xfrm>
            <a:off x="4014450" y="1178300"/>
            <a:ext cx="4321800" cy="32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D966"/>
                </a:solidFill>
              </a:rPr>
              <a:t>“</a:t>
            </a:r>
            <a:r>
              <a:rPr lang="en" sz="1400">
                <a:solidFill>
                  <a:srgbClr val="FFD966"/>
                </a:solidFill>
              </a:rPr>
              <a:t>We adapt our method to the data” [1]</a:t>
            </a:r>
            <a:endParaRPr sz="1400">
              <a:solidFill>
                <a:srgbClr val="FFD966"/>
              </a:solidFill>
            </a:endParaRPr>
          </a:p>
          <a:p>
            <a:pPr indent="0" lvl="0" marL="0" rtl="0" algn="l">
              <a:spcBef>
                <a:spcPts val="1600"/>
              </a:spcBef>
              <a:spcAft>
                <a:spcPts val="0"/>
              </a:spcAft>
              <a:buNone/>
            </a:pPr>
            <a:r>
              <a:rPr lang="en"/>
              <a:t> Given the SCOPE of the Data.  [2]</a:t>
            </a:r>
            <a:endParaRPr/>
          </a:p>
          <a:p>
            <a:pPr indent="0" lvl="0" marL="0" rtl="0" algn="l">
              <a:spcBef>
                <a:spcPts val="1600"/>
              </a:spcBef>
              <a:spcAft>
                <a:spcPts val="0"/>
              </a:spcAft>
              <a:buNone/>
            </a:pPr>
            <a:r>
              <a:rPr lang="en"/>
              <a:t>	DESIGN</a:t>
            </a:r>
            <a:endParaRPr/>
          </a:p>
          <a:p>
            <a:pPr indent="0" lvl="0" marL="0" rtl="0" algn="l">
              <a:spcBef>
                <a:spcPts val="1600"/>
              </a:spcBef>
              <a:spcAft>
                <a:spcPts val="0"/>
              </a:spcAft>
              <a:buNone/>
            </a:pPr>
            <a:r>
              <a:rPr lang="en"/>
              <a:t>	BUILD CODE</a:t>
            </a:r>
            <a:endParaRPr/>
          </a:p>
          <a:p>
            <a:pPr indent="0" lvl="0" marL="0" rtl="0" algn="l">
              <a:spcBef>
                <a:spcPts val="1600"/>
              </a:spcBef>
              <a:spcAft>
                <a:spcPts val="0"/>
              </a:spcAft>
              <a:buNone/>
            </a:pPr>
            <a:r>
              <a:rPr lang="en"/>
              <a:t>	TEST </a:t>
            </a:r>
            <a:endParaRPr/>
          </a:p>
          <a:p>
            <a:pPr indent="0" lvl="0" marL="0" rtl="0" algn="l">
              <a:spcBef>
                <a:spcPts val="1600"/>
              </a:spcBef>
              <a:spcAft>
                <a:spcPts val="0"/>
              </a:spcAft>
              <a:buNone/>
            </a:pPr>
            <a:r>
              <a:rPr lang="en"/>
              <a:t>	CHECK RESULTS / REDESIGN</a:t>
            </a:r>
            <a:endParaRPr/>
          </a:p>
          <a:p>
            <a:pPr indent="0" lvl="0" marL="0" rtl="0" algn="l">
              <a:spcBef>
                <a:spcPts val="1600"/>
              </a:spcBef>
              <a:spcAft>
                <a:spcPts val="0"/>
              </a:spcAft>
              <a:buNone/>
            </a:pPr>
            <a:r>
              <a:rPr lang="en"/>
              <a:t>	RECOMMEND RESULTS / DEPLOY</a:t>
            </a:r>
            <a:endParaRPr/>
          </a:p>
          <a:p>
            <a:pPr indent="457200" lvl="0" marL="2286000" rtl="0" algn="l">
              <a:spcBef>
                <a:spcPts val="1600"/>
              </a:spcBef>
              <a:spcAft>
                <a:spcPts val="0"/>
              </a:spcAft>
              <a:buNone/>
            </a:pPr>
            <a:r>
              <a:t/>
            </a:r>
            <a:endParaRPr/>
          </a:p>
          <a:p>
            <a:pPr indent="0" lvl="0" marL="228600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7" name="Google Shape;287;p28"/>
          <p:cNvPicPr preferRelativeResize="0"/>
          <p:nvPr/>
        </p:nvPicPr>
        <p:blipFill>
          <a:blip r:embed="rId3">
            <a:alphaModFix/>
          </a:blip>
          <a:stretch>
            <a:fillRect/>
          </a:stretch>
        </p:blipFill>
        <p:spPr>
          <a:xfrm>
            <a:off x="693275" y="1729508"/>
            <a:ext cx="2823475" cy="218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9"/>
          <p:cNvSpPr txBox="1"/>
          <p:nvPr>
            <p:ph idx="1" type="body"/>
          </p:nvPr>
        </p:nvSpPr>
        <p:spPr>
          <a:xfrm>
            <a:off x="1326725" y="539825"/>
            <a:ext cx="7038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 CHEMICALREPO   EMPLOYEES</a:t>
            </a:r>
            <a:endParaRPr sz="1800"/>
          </a:p>
        </p:txBody>
      </p:sp>
      <p:pic>
        <p:nvPicPr>
          <p:cNvPr id="293" name="Google Shape;293;p29"/>
          <p:cNvPicPr preferRelativeResize="0"/>
          <p:nvPr/>
        </p:nvPicPr>
        <p:blipFill>
          <a:blip r:embed="rId3">
            <a:alphaModFix/>
          </a:blip>
          <a:stretch>
            <a:fillRect/>
          </a:stretch>
        </p:blipFill>
        <p:spPr>
          <a:xfrm>
            <a:off x="6599625" y="1711750"/>
            <a:ext cx="2176775" cy="1338900"/>
          </a:xfrm>
          <a:prstGeom prst="rect">
            <a:avLst/>
          </a:prstGeom>
          <a:noFill/>
          <a:ln>
            <a:noFill/>
          </a:ln>
        </p:spPr>
      </p:pic>
      <p:pic>
        <p:nvPicPr>
          <p:cNvPr id="294" name="Google Shape;294;p29"/>
          <p:cNvPicPr preferRelativeResize="0"/>
          <p:nvPr/>
        </p:nvPicPr>
        <p:blipFill>
          <a:blip r:embed="rId4">
            <a:alphaModFix/>
          </a:blip>
          <a:stretch>
            <a:fillRect/>
          </a:stretch>
        </p:blipFill>
        <p:spPr>
          <a:xfrm>
            <a:off x="4177075" y="1720325"/>
            <a:ext cx="2176775" cy="1338900"/>
          </a:xfrm>
          <a:prstGeom prst="rect">
            <a:avLst/>
          </a:prstGeom>
          <a:noFill/>
          <a:ln>
            <a:noFill/>
          </a:ln>
        </p:spPr>
      </p:pic>
      <p:pic>
        <p:nvPicPr>
          <p:cNvPr id="295" name="Google Shape;295;p29"/>
          <p:cNvPicPr preferRelativeResize="0"/>
          <p:nvPr/>
        </p:nvPicPr>
        <p:blipFill>
          <a:blip r:embed="rId5">
            <a:alphaModFix/>
          </a:blip>
          <a:stretch>
            <a:fillRect/>
          </a:stretch>
        </p:blipFill>
        <p:spPr>
          <a:xfrm>
            <a:off x="509725" y="3403775"/>
            <a:ext cx="2401875" cy="1411725"/>
          </a:xfrm>
          <a:prstGeom prst="rect">
            <a:avLst/>
          </a:prstGeom>
          <a:noFill/>
          <a:ln>
            <a:noFill/>
          </a:ln>
        </p:spPr>
      </p:pic>
      <p:pic>
        <p:nvPicPr>
          <p:cNvPr id="296" name="Google Shape;296;p29"/>
          <p:cNvPicPr preferRelativeResize="0"/>
          <p:nvPr/>
        </p:nvPicPr>
        <p:blipFill>
          <a:blip r:embed="rId6">
            <a:alphaModFix/>
          </a:blip>
          <a:stretch>
            <a:fillRect/>
          </a:stretch>
        </p:blipFill>
        <p:spPr>
          <a:xfrm>
            <a:off x="3401275" y="3398875"/>
            <a:ext cx="2339325" cy="1411725"/>
          </a:xfrm>
          <a:prstGeom prst="rect">
            <a:avLst/>
          </a:prstGeom>
          <a:noFill/>
          <a:ln>
            <a:noFill/>
          </a:ln>
        </p:spPr>
      </p:pic>
      <p:pic>
        <p:nvPicPr>
          <p:cNvPr id="297" name="Google Shape;297;p29"/>
          <p:cNvPicPr preferRelativeResize="0"/>
          <p:nvPr/>
        </p:nvPicPr>
        <p:blipFill>
          <a:blip r:embed="rId7">
            <a:alphaModFix/>
          </a:blip>
          <a:stretch>
            <a:fillRect/>
          </a:stretch>
        </p:blipFill>
        <p:spPr>
          <a:xfrm>
            <a:off x="6225000" y="3398875"/>
            <a:ext cx="2458700" cy="1411725"/>
          </a:xfrm>
          <a:prstGeom prst="rect">
            <a:avLst/>
          </a:prstGeom>
          <a:noFill/>
          <a:ln>
            <a:noFill/>
          </a:ln>
        </p:spPr>
      </p:pic>
      <p:pic>
        <p:nvPicPr>
          <p:cNvPr id="298" name="Google Shape;298;p29"/>
          <p:cNvPicPr preferRelativeResize="0"/>
          <p:nvPr/>
        </p:nvPicPr>
        <p:blipFill>
          <a:blip r:embed="rId8">
            <a:alphaModFix/>
          </a:blip>
          <a:stretch>
            <a:fillRect/>
          </a:stretch>
        </p:blipFill>
        <p:spPr>
          <a:xfrm>
            <a:off x="2326400" y="1872205"/>
            <a:ext cx="1584275" cy="967200"/>
          </a:xfrm>
          <a:prstGeom prst="rect">
            <a:avLst/>
          </a:prstGeom>
          <a:noFill/>
          <a:ln>
            <a:noFill/>
          </a:ln>
        </p:spPr>
      </p:pic>
      <p:pic>
        <p:nvPicPr>
          <p:cNvPr id="299" name="Google Shape;299;p29"/>
          <p:cNvPicPr preferRelativeResize="0"/>
          <p:nvPr/>
        </p:nvPicPr>
        <p:blipFill>
          <a:blip r:embed="rId9">
            <a:alphaModFix/>
          </a:blip>
          <a:stretch>
            <a:fillRect/>
          </a:stretch>
        </p:blipFill>
        <p:spPr>
          <a:xfrm>
            <a:off x="367775" y="1872212"/>
            <a:ext cx="1634025" cy="96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MANAGEMENT</a:t>
            </a:r>
            <a:r>
              <a:rPr lang="en"/>
              <a:t>   VS.  </a:t>
            </a:r>
            <a:r>
              <a:rPr lang="en"/>
              <a:t>NON-MANAGEMENT</a:t>
            </a:r>
            <a:endParaRPr/>
          </a:p>
        </p:txBody>
      </p:sp>
      <p:pic>
        <p:nvPicPr>
          <p:cNvPr id="305" name="Google Shape;305;p30"/>
          <p:cNvPicPr preferRelativeResize="0"/>
          <p:nvPr/>
        </p:nvPicPr>
        <p:blipFill>
          <a:blip r:embed="rId3">
            <a:alphaModFix/>
          </a:blip>
          <a:stretch>
            <a:fillRect/>
          </a:stretch>
        </p:blipFill>
        <p:spPr>
          <a:xfrm>
            <a:off x="4721925" y="1483300"/>
            <a:ext cx="2295525" cy="3025900"/>
          </a:xfrm>
          <a:prstGeom prst="rect">
            <a:avLst/>
          </a:prstGeom>
          <a:noFill/>
          <a:ln>
            <a:noFill/>
          </a:ln>
        </p:spPr>
      </p:pic>
      <p:pic>
        <p:nvPicPr>
          <p:cNvPr id="306" name="Google Shape;306;p30"/>
          <p:cNvPicPr preferRelativeResize="0"/>
          <p:nvPr/>
        </p:nvPicPr>
        <p:blipFill>
          <a:blip r:embed="rId4">
            <a:alphaModFix/>
          </a:blip>
          <a:stretch>
            <a:fillRect/>
          </a:stretch>
        </p:blipFill>
        <p:spPr>
          <a:xfrm>
            <a:off x="1885675" y="1483300"/>
            <a:ext cx="2257425" cy="302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568425" y="393750"/>
            <a:ext cx="676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EDUCATION  IN  CHEMICALREPO</a:t>
            </a:r>
            <a:endParaRPr/>
          </a:p>
        </p:txBody>
      </p:sp>
      <p:pic>
        <p:nvPicPr>
          <p:cNvPr id="312" name="Google Shape;312;p31"/>
          <p:cNvPicPr preferRelativeResize="0"/>
          <p:nvPr/>
        </p:nvPicPr>
        <p:blipFill>
          <a:blip r:embed="rId3">
            <a:alphaModFix/>
          </a:blip>
          <a:stretch>
            <a:fillRect/>
          </a:stretch>
        </p:blipFill>
        <p:spPr>
          <a:xfrm>
            <a:off x="259475" y="1699075"/>
            <a:ext cx="2845150" cy="1943075"/>
          </a:xfrm>
          <a:prstGeom prst="rect">
            <a:avLst/>
          </a:prstGeom>
          <a:noFill/>
          <a:ln>
            <a:noFill/>
          </a:ln>
        </p:spPr>
      </p:pic>
      <p:pic>
        <p:nvPicPr>
          <p:cNvPr id="313" name="Google Shape;313;p31"/>
          <p:cNvPicPr preferRelativeResize="0"/>
          <p:nvPr/>
        </p:nvPicPr>
        <p:blipFill>
          <a:blip r:embed="rId4">
            <a:alphaModFix/>
          </a:blip>
          <a:stretch>
            <a:fillRect/>
          </a:stretch>
        </p:blipFill>
        <p:spPr>
          <a:xfrm>
            <a:off x="3651425" y="1658900"/>
            <a:ext cx="3414600" cy="1983250"/>
          </a:xfrm>
          <a:prstGeom prst="rect">
            <a:avLst/>
          </a:prstGeom>
          <a:noFill/>
          <a:ln>
            <a:noFill/>
          </a:ln>
        </p:spPr>
      </p:pic>
      <p:pic>
        <p:nvPicPr>
          <p:cNvPr id="314" name="Google Shape;314;p31"/>
          <p:cNvPicPr preferRelativeResize="0"/>
          <p:nvPr/>
        </p:nvPicPr>
        <p:blipFill>
          <a:blip r:embed="rId5">
            <a:alphaModFix/>
          </a:blip>
          <a:stretch>
            <a:fillRect/>
          </a:stretch>
        </p:blipFill>
        <p:spPr>
          <a:xfrm>
            <a:off x="7242125" y="1699075"/>
            <a:ext cx="1358175" cy="19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Hypothesis</a:t>
            </a:r>
            <a:endParaRPr/>
          </a:p>
        </p:txBody>
      </p:sp>
      <p:sp>
        <p:nvSpPr>
          <p:cNvPr id="320" name="Google Shape;320;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hypothesize that the following are the major contributing factors to attrition within the company:</a:t>
            </a:r>
            <a:endParaRPr/>
          </a:p>
          <a:p>
            <a:pPr indent="-285750" lvl="0" marL="285750" rtl="0" algn="l">
              <a:lnSpc>
                <a:spcPct val="115000"/>
              </a:lnSpc>
              <a:spcBef>
                <a:spcPts val="1600"/>
              </a:spcBef>
              <a:spcAft>
                <a:spcPts val="0"/>
              </a:spcAft>
              <a:buSzPts val="1300"/>
              <a:buFont typeface="Noto Sans Symbols"/>
              <a:buChar char="❖"/>
            </a:pPr>
            <a:r>
              <a:rPr b="1" lang="en"/>
              <a:t>Sales Department</a:t>
            </a:r>
            <a:endParaRPr/>
          </a:p>
          <a:p>
            <a:pPr indent="-285750" lvl="0" marL="285750" rtl="0" algn="l">
              <a:lnSpc>
                <a:spcPct val="115000"/>
              </a:lnSpc>
              <a:spcBef>
                <a:spcPts val="1600"/>
              </a:spcBef>
              <a:spcAft>
                <a:spcPts val="0"/>
              </a:spcAft>
              <a:buSzPts val="1300"/>
              <a:buFont typeface="Noto Sans Symbols"/>
              <a:buChar char="❖"/>
            </a:pPr>
            <a:r>
              <a:rPr b="1" lang="en"/>
              <a:t>Overall commute distance to the workplace</a:t>
            </a:r>
            <a:endParaRPr b="1"/>
          </a:p>
          <a:p>
            <a:pPr indent="-285750" lvl="0" marL="285750" rtl="0" algn="l">
              <a:lnSpc>
                <a:spcPct val="115000"/>
              </a:lnSpc>
              <a:spcBef>
                <a:spcPts val="3200"/>
              </a:spcBef>
              <a:spcAft>
                <a:spcPts val="0"/>
              </a:spcAft>
              <a:buSzPts val="1300"/>
              <a:buFont typeface="Noto Sans Symbols"/>
              <a:buChar char="❖"/>
            </a:pPr>
            <a:r>
              <a:rPr b="1" lang="en"/>
              <a:t>Employee Age</a:t>
            </a:r>
            <a:endParaRPr/>
          </a:p>
          <a:p>
            <a:pPr indent="-203200" lvl="0" marL="285750" rtl="0" algn="l">
              <a:lnSpc>
                <a:spcPct val="115000"/>
              </a:lnSpc>
              <a:spcBef>
                <a:spcPts val="3200"/>
              </a:spcBef>
              <a:spcAft>
                <a:spcPts val="1600"/>
              </a:spcAft>
              <a:buSzPts val="13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3"/>
          <p:cNvPicPr preferRelativeResize="0"/>
          <p:nvPr/>
        </p:nvPicPr>
        <p:blipFill>
          <a:blip r:embed="rId3">
            <a:alphaModFix/>
          </a:blip>
          <a:stretch>
            <a:fillRect/>
          </a:stretch>
        </p:blipFill>
        <p:spPr>
          <a:xfrm>
            <a:off x="4819125" y="1781225"/>
            <a:ext cx="3580349" cy="2370650"/>
          </a:xfrm>
          <a:prstGeom prst="rect">
            <a:avLst/>
          </a:prstGeom>
          <a:noFill/>
          <a:ln>
            <a:noFill/>
          </a:ln>
        </p:spPr>
      </p:pic>
      <p:pic>
        <p:nvPicPr>
          <p:cNvPr id="326" name="Google Shape;326;p33"/>
          <p:cNvPicPr preferRelativeResize="0"/>
          <p:nvPr/>
        </p:nvPicPr>
        <p:blipFill>
          <a:blip r:embed="rId4">
            <a:alphaModFix/>
          </a:blip>
          <a:stretch>
            <a:fillRect/>
          </a:stretch>
        </p:blipFill>
        <p:spPr>
          <a:xfrm>
            <a:off x="719625" y="1781225"/>
            <a:ext cx="3852376" cy="2409150"/>
          </a:xfrm>
          <a:prstGeom prst="rect">
            <a:avLst/>
          </a:prstGeom>
          <a:noFill/>
          <a:ln>
            <a:noFill/>
          </a:ln>
        </p:spPr>
      </p:pic>
      <p:sp>
        <p:nvSpPr>
          <p:cNvPr id="327" name="Google Shape;327;p33"/>
          <p:cNvSpPr txBox="1"/>
          <p:nvPr>
            <p:ph type="title"/>
          </p:nvPr>
        </p:nvSpPr>
        <p:spPr>
          <a:xfrm>
            <a:off x="1297500" y="393750"/>
            <a:ext cx="7038900" cy="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t>
            </a:r>
            <a:endParaRPr/>
          </a:p>
        </p:txBody>
      </p:sp>
      <p:sp>
        <p:nvSpPr>
          <p:cNvPr id="328" name="Google Shape;328;p33"/>
          <p:cNvSpPr txBox="1"/>
          <p:nvPr>
            <p:ph idx="1" type="body"/>
          </p:nvPr>
        </p:nvSpPr>
        <p:spPr>
          <a:xfrm>
            <a:off x="1297500" y="917550"/>
            <a:ext cx="7038900" cy="3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Tell me the percentage?</a:t>
            </a:r>
            <a:r>
              <a:rPr lang="en"/>
              <a:t>  Out of 1470 employees. 60% of the workforce Male (882) and 40% Female (558).   The Attrition rate is at 16% with 237 employees leaving the company. </a:t>
            </a:r>
            <a:endParaRPr/>
          </a:p>
          <a:p>
            <a:pPr indent="0" lvl="0" marL="0" rtl="0" algn="l">
              <a:spcBef>
                <a:spcPts val="1600"/>
              </a:spcBef>
              <a:spcAft>
                <a:spcPts val="0"/>
              </a:spcAft>
              <a:buNone/>
            </a:pPr>
            <a:r>
              <a:t/>
            </a:r>
            <a:endParaRPr b="1"/>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9" name="Google Shape;329;p33"/>
          <p:cNvSpPr txBox="1"/>
          <p:nvPr/>
        </p:nvSpPr>
        <p:spPr>
          <a:xfrm>
            <a:off x="3419750" y="2761750"/>
            <a:ext cx="815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882</a:t>
            </a:r>
            <a:endParaRPr>
              <a:latin typeface="Lato"/>
              <a:ea typeface="Lato"/>
              <a:cs typeface="Lato"/>
              <a:sym typeface="Lato"/>
            </a:endParaRPr>
          </a:p>
        </p:txBody>
      </p:sp>
      <p:sp>
        <p:nvSpPr>
          <p:cNvPr id="330" name="Google Shape;330;p33"/>
          <p:cNvSpPr txBox="1"/>
          <p:nvPr/>
        </p:nvSpPr>
        <p:spPr>
          <a:xfrm>
            <a:off x="1547675" y="3011950"/>
            <a:ext cx="889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558</a:t>
            </a:r>
            <a:endParaRPr>
              <a:latin typeface="Lato"/>
              <a:ea typeface="Lato"/>
              <a:cs typeface="Lato"/>
              <a:sym typeface="Lato"/>
            </a:endParaRPr>
          </a:p>
        </p:txBody>
      </p:sp>
      <p:sp>
        <p:nvSpPr>
          <p:cNvPr id="331" name="Google Shape;331;p33"/>
          <p:cNvSpPr txBox="1"/>
          <p:nvPr/>
        </p:nvSpPr>
        <p:spPr>
          <a:xfrm>
            <a:off x="7286375" y="3512450"/>
            <a:ext cx="8154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16% </a:t>
            </a:r>
            <a:endParaRPr>
              <a:latin typeface="Lato"/>
              <a:ea typeface="Lato"/>
              <a:cs typeface="Lato"/>
              <a:sym typeface="Lato"/>
            </a:endParaRPr>
          </a:p>
        </p:txBody>
      </p:sp>
      <p:sp>
        <p:nvSpPr>
          <p:cNvPr id="332" name="Google Shape;332;p33"/>
          <p:cNvSpPr txBox="1"/>
          <p:nvPr/>
        </p:nvSpPr>
        <p:spPr>
          <a:xfrm>
            <a:off x="5810750" y="2947250"/>
            <a:ext cx="6858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84%</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