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50" r:id="rId3"/>
    <p:sldId id="452" r:id="rId4"/>
    <p:sldId id="453" r:id="rId5"/>
    <p:sldId id="401" r:id="rId6"/>
    <p:sldId id="400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ing, Chad" initials="MC" lastIdx="1" clrIdx="0">
    <p:extLst>
      <p:ext uri="{19B8F6BF-5375-455C-9EA6-DF929625EA0E}">
        <p15:presenceInfo xmlns:p15="http://schemas.microsoft.com/office/powerpoint/2012/main" userId="S-1-5-21-111288279-36659543-794563710-1588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15B4-81E4-4AC4-90AB-397CCE382C1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E75A-7B47-4FA7-A494-913BA8B6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g"/><Relationship Id="rId11" Type="http://schemas.openxmlformats.org/officeDocument/2006/relationships/image" Target="../media/image12.png"/><Relationship Id="rId5" Type="http://schemas.openxmlformats.org/officeDocument/2006/relationships/image" Target="../media/image7.wmf"/><Relationship Id="rId15" Type="http://schemas.openxmlformats.org/officeDocument/2006/relationships/image" Target="../media/image14.png"/><Relationship Id="rId10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"Unit 7: 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E5F2-28D6-4415-B65E-AB18979A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4223"/>
            <a:ext cx="8839200" cy="615553"/>
          </a:xfrm>
        </p:spPr>
        <p:txBody>
          <a:bodyPr/>
          <a:lstStyle/>
          <a:p>
            <a:pPr algn="l"/>
            <a:r>
              <a:rPr lang="en-US" sz="2000" dirty="0"/>
              <a:t>1. Which model do you think is appropriate to use to forecast your time series? Why? Add this to the Google Doc as well as to your PowerPoint deck. 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4F4E0C-3333-424A-BB65-51D8D22C9027}"/>
              </a:ext>
            </a:extLst>
          </p:cNvPr>
          <p:cNvSpPr/>
          <p:nvPr/>
        </p:nvSpPr>
        <p:spPr>
          <a:xfrm>
            <a:off x="128006" y="1143000"/>
            <a:ext cx="5434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Average Monthly Temperatures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at Nottingham, 1920–1939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DDFC6-6B6B-448F-AC5A-9600CF4140AB}"/>
              </a:ext>
            </a:extLst>
          </p:cNvPr>
          <p:cNvSpPr/>
          <p:nvPr/>
        </p:nvSpPr>
        <p:spPr>
          <a:xfrm>
            <a:off x="6629400" y="2209800"/>
            <a:ext cx="2362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Forecasting with a seasonal model would do well with this average monthly temperature data from the Nottingham dataset.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4D7EA-B149-4CBD-AA38-E041552FB0E0}"/>
              </a:ext>
            </a:extLst>
          </p:cNvPr>
          <p:cNvSpPr/>
          <p:nvPr/>
        </p:nvSpPr>
        <p:spPr>
          <a:xfrm>
            <a:off x="119108" y="4876800"/>
            <a:ext cx="8839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#R Data</a:t>
            </a:r>
          </a:p>
          <a:p>
            <a:r>
              <a:rPr lang="it-IT" dirty="0"/>
              <a:t>data(nottem)</a:t>
            </a:r>
          </a:p>
          <a:p>
            <a:r>
              <a:rPr lang="it-IT" dirty="0"/>
              <a:t>plotts.sample.wge(nottem)</a:t>
            </a:r>
          </a:p>
          <a:p>
            <a:r>
              <a:rPr lang="it-IT" dirty="0"/>
              <a:t>fore.aruma.wge(nottem,s=12,n.ahead=12,lastn=F,plot=T,limits=FALSE)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4AB92-5145-488E-9691-31B52618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6" y="1836003"/>
            <a:ext cx="6414805" cy="294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4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82E19CF-9A61-48E0-AD44-BC5EDE547139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2BC9D2-51F1-4CCD-A042-717A35E9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54223"/>
            <a:ext cx="8013129" cy="1846659"/>
          </a:xfrm>
        </p:spPr>
        <p:txBody>
          <a:bodyPr/>
          <a:lstStyle/>
          <a:p>
            <a:pPr algn="l"/>
            <a:r>
              <a:rPr lang="en-US" sz="2000" dirty="0"/>
              <a:t>2. Find the first 5 psi weights for the model below, and use them to find the half-width of the 95 percentile probability interval for the third forecast (</a:t>
            </a:r>
            <a:r>
              <a:rPr lang="en-US" sz="2000" dirty="0" err="1"/>
              <a:t>Xhat</a:t>
            </a:r>
            <a:r>
              <a:rPr lang="en-US" sz="2000" dirty="0"/>
              <a:t>(3)).  Please show your work as well as a plot of the series and the first eight forecasts with probability intervals.</a:t>
            </a:r>
            <a:br>
              <a:rPr lang="en-US" sz="2000" dirty="0"/>
            </a:br>
            <a:r>
              <a:rPr lang="en-US" sz="2000" dirty="0"/>
              <a:t>(1–.9B)(1–.8B)</a:t>
            </a:r>
            <a:r>
              <a:rPr lang="en-US" sz="2000" dirty="0" err="1"/>
              <a:t>Xt</a:t>
            </a:r>
            <a:r>
              <a:rPr lang="en-US" sz="2000" dirty="0"/>
              <a:t> =at</a:t>
            </a:r>
            <a:br>
              <a:rPr lang="en-US" sz="2000" dirty="0"/>
            </a:br>
            <a:r>
              <a:rPr lang="en-US" sz="2000" dirty="0"/>
              <a:t>X1 = 5 X2 = 8 X3 = 9 X4 = 8 X5 = 7 X6 = 6 X7 = 4 X8 =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C0A48-3DCC-4621-85BD-E08FC8B31360}"/>
              </a:ext>
            </a:extLst>
          </p:cNvPr>
          <p:cNvSpPr/>
          <p:nvPr/>
        </p:nvSpPr>
        <p:spPr>
          <a:xfrm>
            <a:off x="76200" y="22860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 For Live Session Question 2: provide white noise variance calc… page 246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5B61B-9C1F-4F5A-A284-39BB32C66151}"/>
              </a:ext>
            </a:extLst>
          </p:cNvPr>
          <p:cNvSpPr/>
          <p:nvPr/>
        </p:nvSpPr>
        <p:spPr>
          <a:xfrm>
            <a:off x="7096068" y="2067580"/>
            <a:ext cx="2047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The first eight forecasts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with probability intervals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5061E-525C-494F-A8B5-4DC2D4B153F4}"/>
              </a:ext>
            </a:extLst>
          </p:cNvPr>
          <p:cNvSpPr/>
          <p:nvPr/>
        </p:nvSpPr>
        <p:spPr>
          <a:xfrm>
            <a:off x="57624" y="2667000"/>
            <a:ext cx="72575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psi=</a:t>
            </a:r>
            <a:r>
              <a:rPr lang="en-US" sz="1600" dirty="0" err="1"/>
              <a:t>psi.weights.wge</a:t>
            </a:r>
            <a:r>
              <a:rPr lang="en-US" sz="1600" dirty="0"/>
              <a:t>(phi = c(-.9,-.8), </a:t>
            </a:r>
            <a:r>
              <a:rPr lang="en-US" sz="1600" dirty="0" err="1"/>
              <a:t>lag.max</a:t>
            </a:r>
            <a:r>
              <a:rPr lang="en-US" sz="1600" dirty="0"/>
              <a:t> = 5)</a:t>
            </a:r>
          </a:p>
          <a:p>
            <a:r>
              <a:rPr lang="en-US" sz="1600" dirty="0"/>
              <a:t>psi</a:t>
            </a:r>
          </a:p>
          <a:p>
            <a:r>
              <a:rPr lang="en-US" sz="1600" dirty="0"/>
              <a:t>#</a:t>
            </a:r>
            <a:r>
              <a:rPr lang="en-US" sz="1600" dirty="0">
                <a:highlight>
                  <a:srgbClr val="FFFF00"/>
                </a:highlight>
              </a:rPr>
              <a:t>First 5 psi weights: -0.90000  0.01000  0.71100 -0.64790  0.01431</a:t>
            </a:r>
          </a:p>
          <a:p>
            <a:r>
              <a:rPr lang="en-US" sz="1600" dirty="0"/>
              <a:t>live2=</a:t>
            </a:r>
            <a:r>
              <a:rPr lang="en-US" sz="1600" dirty="0" err="1"/>
              <a:t>gen.arma.wge</a:t>
            </a:r>
            <a:r>
              <a:rPr lang="en-US" sz="1600" dirty="0"/>
              <a:t>(n=100,phi=c(-.9,-.8))</a:t>
            </a:r>
          </a:p>
          <a:p>
            <a:r>
              <a:rPr lang="en-US" sz="1600" dirty="0"/>
              <a:t>#get the white noise variance from the aic information on the live2 data.</a:t>
            </a:r>
          </a:p>
          <a:p>
            <a:r>
              <a:rPr lang="en-US" sz="1600" dirty="0"/>
              <a:t>live2aic=</a:t>
            </a:r>
            <a:r>
              <a:rPr lang="en-US" sz="1600" dirty="0" err="1"/>
              <a:t>aic.wge</a:t>
            </a:r>
            <a:r>
              <a:rPr lang="en-US" sz="1600" dirty="0"/>
              <a:t>(live2)</a:t>
            </a:r>
          </a:p>
          <a:p>
            <a:r>
              <a:rPr lang="en-US" sz="1600" dirty="0"/>
              <a:t>live2aic$vara</a:t>
            </a:r>
          </a:p>
          <a:p>
            <a:r>
              <a:rPr lang="en-US" sz="1600" dirty="0"/>
              <a:t>#</a:t>
            </a:r>
            <a:r>
              <a:rPr lang="en-US" sz="1600" dirty="0">
                <a:highlight>
                  <a:srgbClr val="FFFF00"/>
                </a:highlight>
              </a:rPr>
              <a:t>White Noise Variance = 0.733172</a:t>
            </a:r>
          </a:p>
          <a:p>
            <a:r>
              <a:rPr lang="en-US" sz="1600" dirty="0"/>
              <a:t>#half width third forecast (</a:t>
            </a:r>
            <a:r>
              <a:rPr lang="en-US" sz="1600" dirty="0" err="1"/>
              <a:t>Xhat</a:t>
            </a:r>
            <a:r>
              <a:rPr lang="en-US" sz="1600" dirty="0"/>
              <a:t>(3))</a:t>
            </a:r>
          </a:p>
          <a:p>
            <a:r>
              <a:rPr lang="en-US" sz="1600" dirty="0"/>
              <a:t>(1.96*live2aic$vara)*sqrt(1^2 + (psi[1])^2 + (psi[2])^2+ (psi[3])^2)</a:t>
            </a:r>
          </a:p>
          <a:p>
            <a:r>
              <a:rPr lang="en-US" sz="1600" dirty="0"/>
              <a:t>#</a:t>
            </a:r>
            <a:r>
              <a:rPr lang="en-US" sz="1600" dirty="0">
                <a:highlight>
                  <a:srgbClr val="FFFF00"/>
                </a:highlight>
              </a:rPr>
              <a:t>The half width if the third forecast (</a:t>
            </a:r>
            <a:r>
              <a:rPr lang="en-US" sz="1600" dirty="0" err="1">
                <a:highlight>
                  <a:srgbClr val="FFFF00"/>
                </a:highlight>
              </a:rPr>
              <a:t>Xhat</a:t>
            </a:r>
            <a:r>
              <a:rPr lang="en-US" sz="1600" dirty="0">
                <a:highlight>
                  <a:srgbClr val="FFFF00"/>
                </a:highlight>
              </a:rPr>
              <a:t>(3)) = 2.186733</a:t>
            </a:r>
          </a:p>
          <a:p>
            <a:r>
              <a:rPr lang="en-US" sz="1600" dirty="0" err="1"/>
              <a:t>fore.arma.wge</a:t>
            </a:r>
            <a:r>
              <a:rPr lang="en-US" sz="1600" dirty="0"/>
              <a:t>(live2,phi=0.306943,theta = 0.7431719, </a:t>
            </a:r>
            <a:r>
              <a:rPr lang="en-US" sz="1600" dirty="0" err="1"/>
              <a:t>n.ahead</a:t>
            </a:r>
            <a:r>
              <a:rPr lang="en-US" sz="1600" dirty="0"/>
              <a:t>=8,limits=T, </a:t>
            </a:r>
            <a:r>
              <a:rPr lang="en-US" sz="1600" dirty="0" err="1"/>
              <a:t>lastn</a:t>
            </a:r>
            <a:r>
              <a:rPr lang="en-US" sz="1600" dirty="0"/>
              <a:t> = 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1126F-6C87-4F97-9D36-171E26B5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103" y="2533057"/>
            <a:ext cx="177189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9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77228D8E-E8CE-4BEA-838C-12A4240D9BFF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01822-C046-48D7-9113-9942467D1A52}"/>
              </a:ext>
            </a:extLst>
          </p:cNvPr>
          <p:cNvSpPr/>
          <p:nvPr/>
        </p:nvSpPr>
        <p:spPr>
          <a:xfrm>
            <a:off x="34031" y="1635249"/>
            <a:ext cx="7052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phis:  c(0.5511, 0.1680, -0.0145, 0.0651, 0.1388, -0.2966, 0.1539, 0.1270, -0.1815, 0.0364, 0.1456, 0.6287, -0.3832, -0.0199, -0.1679)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733FA-B85E-442C-8478-88FBAA55BDDA}"/>
              </a:ext>
            </a:extLst>
          </p:cNvPr>
          <p:cNvSpPr/>
          <p:nvPr/>
        </p:nvSpPr>
        <p:spPr>
          <a:xfrm>
            <a:off x="436111" y="2323123"/>
            <a:ext cx="19672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phis: c(-0.02709541,  0.74213105)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1043B-5E16-4DE6-8B52-500E775FD328}"/>
              </a:ext>
            </a:extLst>
          </p:cNvPr>
          <p:cNvSpPr/>
          <p:nvPr/>
        </p:nvSpPr>
        <p:spPr>
          <a:xfrm>
            <a:off x="436112" y="2600122"/>
            <a:ext cx="1951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thetas: c(-0.5844596,  0.3836931)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04BD6-094C-4366-81E7-C0D21BE98310}"/>
              </a:ext>
            </a:extLst>
          </p:cNvPr>
          <p:cNvSpPr/>
          <p:nvPr/>
        </p:nvSpPr>
        <p:spPr>
          <a:xfrm>
            <a:off x="436109" y="3574091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theta: 0.7431719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D15B5-A012-41D6-AC84-D832A97F9B98}"/>
              </a:ext>
            </a:extLst>
          </p:cNvPr>
          <p:cNvSpPr/>
          <p:nvPr/>
        </p:nvSpPr>
        <p:spPr>
          <a:xfrm>
            <a:off x="436109" y="3300620"/>
            <a:ext cx="9028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phi: 0.306943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4A81E3-E1B7-4D96-843B-5E46094E3217}"/>
                  </a:ext>
                </a:extLst>
              </p:cNvPr>
              <p:cNvSpPr txBox="1"/>
              <p:nvPr/>
            </p:nvSpPr>
            <p:spPr>
              <a:xfrm>
                <a:off x="76200" y="1143000"/>
                <a:ext cx="8631691" cy="464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i="1" dirty="0">
                    <a:latin typeface="Cambria Math" panose="02040503050406030204" pitchFamily="18" charset="0"/>
                  </a:rPr>
                  <a:t>MODEL 1: </a:t>
                </a:r>
                <a:r>
                  <a:rPr lang="en-US" sz="1000" dirty="0">
                    <a:highlight>
                      <a:srgbClr val="FFFF00"/>
                    </a:highlight>
                  </a:rPr>
                  <a:t>22588.56</a:t>
                </a: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(1</m:t>
                      </m:r>
                      <m:r>
                        <m:rPr>
                          <m:nor/>
                        </m:rPr>
                        <a:rPr lang="en-US" sz="100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sz="1000" dirty="0"/>
                        <m:t>0.5511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US" sz="1000" dirty="0"/>
                        <m:t>− 0.1680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+0.0145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− 0.0651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− 0.1388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+ 0.2966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− 0.1539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− 0.1270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+0.1815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− 0.0364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− 0.1456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− 0.6287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+ 0.3832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+ 0.0199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+ 0.1679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4A81E3-E1B7-4D96-843B-5E46094E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143000"/>
                <a:ext cx="8631691" cy="464999"/>
              </a:xfrm>
              <a:prstGeom prst="rect">
                <a:avLst/>
              </a:prstGeom>
              <a:blipFill>
                <a:blip r:embed="rId3"/>
                <a:stretch>
                  <a:fillRect l="-919" t="-9211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CEF798-1544-4817-B9A2-3F9FDE227E13}"/>
                  </a:ext>
                </a:extLst>
              </p:cNvPr>
              <p:cNvSpPr txBox="1"/>
              <p:nvPr/>
            </p:nvSpPr>
            <p:spPr>
              <a:xfrm>
                <a:off x="76201" y="1906850"/>
                <a:ext cx="40475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𝑀𝑂𝐷𝐸𝐿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2: </m:t>
                    </m:r>
                  </m:oMath>
                </a14:m>
                <a:r>
                  <a:rPr lang="en-US" sz="1000" dirty="0">
                    <a:highlight>
                      <a:srgbClr val="FFFF00"/>
                    </a:highlight>
                  </a:rPr>
                  <a:t>59990.47</a:t>
                </a: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(1</m:t>
                      </m:r>
                      <m:r>
                        <m:rPr>
                          <m:nor/>
                        </m:rPr>
                        <a:rPr lang="en-US" sz="100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sz="1000" dirty="0"/>
                        <m:t>0.027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US" sz="1000" dirty="0"/>
                        <m:t>−0.7421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)(1−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m:rPr>
                              <m:nor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0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.5845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− 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0.3837</m:t>
                          </m:r>
                          <m:sSup>
                            <m:sSupPr>
                              <m:ctrlP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CEF798-1544-4817-B9A2-3F9FDE22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" y="1906850"/>
                <a:ext cx="4047518" cy="307777"/>
              </a:xfrm>
              <a:prstGeom prst="rect">
                <a:avLst/>
              </a:prstGeom>
              <a:blipFill>
                <a:blip r:embed="rId4"/>
                <a:stretch>
                  <a:fillRect l="-1207" t="-1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8A5570-7A34-4C01-8CB8-6EEA8FA97A80}"/>
                  </a:ext>
                </a:extLst>
              </p:cNvPr>
              <p:cNvSpPr txBox="1"/>
              <p:nvPr/>
            </p:nvSpPr>
            <p:spPr>
              <a:xfrm>
                <a:off x="76200" y="2819400"/>
                <a:ext cx="30941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𝑀𝑂𝐷𝐸𝐿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3:</m:t>
                    </m:r>
                  </m:oMath>
                </a14:m>
                <a:r>
                  <a:rPr lang="en-US" sz="1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000" dirty="0">
                    <a:highlight>
                      <a:srgbClr val="FFFF00"/>
                    </a:highlight>
                  </a:rPr>
                  <a:t>87303.4</a:t>
                </a: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(1 − .3069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)(1−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− 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0.7432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8A5570-7A34-4C01-8CB8-6EEA8FA97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819400"/>
                <a:ext cx="3094180" cy="307777"/>
              </a:xfrm>
              <a:prstGeom prst="rect">
                <a:avLst/>
              </a:prstGeom>
              <a:blipFill>
                <a:blip r:embed="rId5"/>
                <a:stretch>
                  <a:fillRect l="-1578" t="-1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C5010531-3F11-4E8D-9176-5B450DA12908}"/>
              </a:ext>
            </a:extLst>
          </p:cNvPr>
          <p:cNvSpPr/>
          <p:nvPr/>
        </p:nvSpPr>
        <p:spPr>
          <a:xfrm>
            <a:off x="0" y="350691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ea typeface="+mj-ea"/>
                <a:cs typeface="Arial"/>
              </a:rPr>
              <a:t>3. Using the three models below and the Amtrak ridership data, which model has the smallest ASE in forecasting the next year (12 months)? </a:t>
            </a:r>
            <a:r>
              <a:rPr lang="en-US" sz="1400" b="1" i="1" dirty="0">
                <a:latin typeface="Arial"/>
                <a:ea typeface="+mj-ea"/>
                <a:cs typeface="Arial"/>
              </a:rPr>
              <a:t>MODEL 1 has the smallest ASE at 22588.56</a:t>
            </a:r>
          </a:p>
          <a:p>
            <a:r>
              <a:rPr lang="en-US" sz="1400" dirty="0">
                <a:latin typeface="Arial"/>
                <a:ea typeface="+mj-ea"/>
                <a:cs typeface="Arial"/>
              </a:rPr>
              <a:t>Show your code in forecasting the 12 observations as well as in calculating the ASE.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359ACC-2BE4-42DB-9C07-56B72FFB60D3}"/>
              </a:ext>
            </a:extLst>
          </p:cNvPr>
          <p:cNvSpPr/>
          <p:nvPr/>
        </p:nvSpPr>
        <p:spPr>
          <a:xfrm>
            <a:off x="3048000" y="2323123"/>
            <a:ext cx="6096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Amtrak = read.csv("</a:t>
            </a:r>
            <a:r>
              <a:rPr lang="en-US" sz="1000" dirty="0" err="1"/>
              <a:t>AmtrakPassengersMonthly.csv",header</a:t>
            </a:r>
            <a:r>
              <a:rPr lang="en-US" sz="1000" dirty="0"/>
              <a:t> = TRUE)</a:t>
            </a:r>
          </a:p>
          <a:p>
            <a:r>
              <a:rPr lang="en-US" sz="1000" dirty="0"/>
              <a:t>#Convert to a Time Series</a:t>
            </a:r>
          </a:p>
          <a:p>
            <a:r>
              <a:rPr lang="en-US" sz="1000" dirty="0" err="1"/>
              <a:t>AmtrakTS</a:t>
            </a:r>
            <a:r>
              <a:rPr lang="en-US" sz="1000" dirty="0"/>
              <a:t> = </a:t>
            </a:r>
            <a:r>
              <a:rPr lang="en-US" sz="1000" dirty="0" err="1"/>
              <a:t>ts</a:t>
            </a:r>
            <a:r>
              <a:rPr lang="en-US" sz="1000" dirty="0"/>
              <a:t>(</a:t>
            </a:r>
            <a:r>
              <a:rPr lang="en-US" sz="1000" dirty="0" err="1"/>
              <a:t>Amtrak$Ridership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plotts.wge</a:t>
            </a:r>
            <a:r>
              <a:rPr lang="en-US" sz="1000" dirty="0"/>
              <a:t>(</a:t>
            </a:r>
            <a:r>
              <a:rPr lang="en-US" sz="1000" dirty="0" err="1"/>
              <a:t>AmtrakTS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plotts.sample.wge</a:t>
            </a:r>
            <a:r>
              <a:rPr lang="en-US" sz="1000" dirty="0"/>
              <a:t>(</a:t>
            </a:r>
            <a:r>
              <a:rPr lang="en-US" sz="1000" dirty="0" err="1"/>
              <a:t>AmtrakTS</a:t>
            </a:r>
            <a:r>
              <a:rPr lang="en-US" sz="1000" dirty="0"/>
              <a:t>)</a:t>
            </a:r>
          </a:p>
          <a:p>
            <a:r>
              <a:rPr lang="en-US" sz="1000" dirty="0"/>
              <a:t>#MODEL 1:</a:t>
            </a:r>
          </a:p>
          <a:p>
            <a:r>
              <a:rPr lang="en-US" sz="1000" dirty="0"/>
              <a:t>M1_Amtrak = </a:t>
            </a:r>
            <a:r>
              <a:rPr lang="en-US" sz="1000" dirty="0" err="1"/>
              <a:t>fore.arma.wge</a:t>
            </a:r>
            <a:r>
              <a:rPr lang="en-US" sz="1000" dirty="0"/>
              <a:t>(</a:t>
            </a:r>
            <a:r>
              <a:rPr lang="en-US" sz="1000" dirty="0" err="1"/>
              <a:t>AmtrakTS,phi</a:t>
            </a:r>
            <a:r>
              <a:rPr lang="en-US" sz="1000" dirty="0"/>
              <a:t>=c(0.5511, 0.1680, -0.0145, 0.0651, 0.1388, -0.2966, 0.1539, 0.1270, -0.1815, 0.0364, 0.1456, 0.6287, -0.3832, -0.0199, -0.1679),</a:t>
            </a:r>
            <a:r>
              <a:rPr lang="en-US" sz="1000" dirty="0" err="1"/>
              <a:t>n.ahead</a:t>
            </a:r>
            <a:r>
              <a:rPr lang="en-US" sz="1000" dirty="0"/>
              <a:t>=12,limits=F, </a:t>
            </a:r>
            <a:r>
              <a:rPr lang="en-US" sz="1000" dirty="0" err="1"/>
              <a:t>lastn</a:t>
            </a:r>
            <a:r>
              <a:rPr lang="en-US" sz="1000" dirty="0"/>
              <a:t> = T)</a:t>
            </a:r>
          </a:p>
          <a:p>
            <a:r>
              <a:rPr lang="en-US" sz="1000" dirty="0"/>
              <a:t>M1_Amtrak_ASE = mean((M1_Amtrak$f-AmtrakTS[148:159])^2)</a:t>
            </a:r>
          </a:p>
          <a:p>
            <a:r>
              <a:rPr lang="en-US" sz="1000" dirty="0"/>
              <a:t>M1_Amtrak_ASE</a:t>
            </a:r>
          </a:p>
          <a:p>
            <a:r>
              <a:rPr lang="en-US" sz="1000" dirty="0">
                <a:highlight>
                  <a:srgbClr val="FFFF00"/>
                </a:highlight>
              </a:rPr>
              <a:t>#[1] 22588.56</a:t>
            </a:r>
          </a:p>
          <a:p>
            <a:r>
              <a:rPr lang="en-US" sz="1000" dirty="0"/>
              <a:t>#MODEL 2:</a:t>
            </a:r>
          </a:p>
          <a:p>
            <a:r>
              <a:rPr lang="en-US" sz="1000" dirty="0"/>
              <a:t>M2_Amtrak = </a:t>
            </a:r>
            <a:r>
              <a:rPr lang="en-US" sz="1000" dirty="0" err="1"/>
              <a:t>fore.arma.wge</a:t>
            </a:r>
            <a:r>
              <a:rPr lang="en-US" sz="1000" dirty="0"/>
              <a:t>(</a:t>
            </a:r>
            <a:r>
              <a:rPr lang="en-US" sz="1000" dirty="0" err="1"/>
              <a:t>AmtrakTS,phi</a:t>
            </a:r>
            <a:r>
              <a:rPr lang="en-US" sz="1000" dirty="0"/>
              <a:t>=c(-0.02709541,  0.74213105),theta = c(-0.5844596,  0.3836931), </a:t>
            </a:r>
            <a:r>
              <a:rPr lang="en-US" sz="1000" dirty="0" err="1"/>
              <a:t>n.ahead</a:t>
            </a:r>
            <a:r>
              <a:rPr lang="en-US" sz="1000" dirty="0"/>
              <a:t>=12,limits=F, </a:t>
            </a:r>
            <a:r>
              <a:rPr lang="en-US" sz="1000" dirty="0" err="1"/>
              <a:t>lastn</a:t>
            </a:r>
            <a:r>
              <a:rPr lang="en-US" sz="1000" dirty="0"/>
              <a:t> = T)</a:t>
            </a:r>
          </a:p>
          <a:p>
            <a:r>
              <a:rPr lang="en-US" sz="1000" dirty="0"/>
              <a:t>M2_Amtrak_ASE = mean((M2_Amtrak$f-AmtrakTS[148:159])^2)</a:t>
            </a:r>
          </a:p>
          <a:p>
            <a:r>
              <a:rPr lang="en-US" sz="1000" dirty="0"/>
              <a:t>M2_Amtrak_ASE</a:t>
            </a:r>
          </a:p>
          <a:p>
            <a:r>
              <a:rPr lang="en-US" sz="1000" dirty="0">
                <a:highlight>
                  <a:srgbClr val="FFFF00"/>
                </a:highlight>
              </a:rPr>
              <a:t>#[1] 59990.47</a:t>
            </a:r>
          </a:p>
          <a:p>
            <a:r>
              <a:rPr lang="en-US" sz="1000" dirty="0"/>
              <a:t>#MODEL 3:</a:t>
            </a:r>
          </a:p>
          <a:p>
            <a:r>
              <a:rPr lang="en-US" sz="1000" dirty="0"/>
              <a:t>M3_Amtrak = </a:t>
            </a:r>
            <a:r>
              <a:rPr lang="en-US" sz="1000" dirty="0" err="1"/>
              <a:t>fore.arma.wge</a:t>
            </a:r>
            <a:r>
              <a:rPr lang="en-US" sz="1000" dirty="0"/>
              <a:t>(</a:t>
            </a:r>
            <a:r>
              <a:rPr lang="en-US" sz="1000" dirty="0" err="1"/>
              <a:t>AmtrakTS,phi</a:t>
            </a:r>
            <a:r>
              <a:rPr lang="en-US" sz="1000" dirty="0"/>
              <a:t>=0.306943,theta = 0.7431719, </a:t>
            </a:r>
            <a:r>
              <a:rPr lang="en-US" sz="1000" dirty="0" err="1"/>
              <a:t>n.ahead</a:t>
            </a:r>
            <a:r>
              <a:rPr lang="en-US" sz="1000" dirty="0"/>
              <a:t>=12,limits=F, </a:t>
            </a:r>
            <a:r>
              <a:rPr lang="en-US" sz="1000" dirty="0" err="1"/>
              <a:t>lastn</a:t>
            </a:r>
            <a:r>
              <a:rPr lang="en-US" sz="1000" dirty="0"/>
              <a:t> = T)</a:t>
            </a:r>
          </a:p>
          <a:p>
            <a:r>
              <a:rPr lang="en-US" sz="1000" dirty="0"/>
              <a:t>M3_Amtrak_ASE = mean((M3_Amtrak$f-AmtrakTS[148:159])^2)</a:t>
            </a:r>
          </a:p>
          <a:p>
            <a:r>
              <a:rPr lang="en-US" sz="1000" dirty="0"/>
              <a:t>M3_Amtrak_ASE</a:t>
            </a:r>
          </a:p>
          <a:p>
            <a:r>
              <a:rPr lang="en-US" sz="1000" dirty="0">
                <a:highlight>
                  <a:srgbClr val="FFFF00"/>
                </a:highlight>
              </a:rPr>
              <a:t>#[1] 87303.4</a:t>
            </a:r>
          </a:p>
        </p:txBody>
      </p:sp>
    </p:spTree>
    <p:extLst>
      <p:ext uri="{BB962C8B-B14F-4D97-AF65-F5344CB8AC3E}">
        <p14:creationId xmlns:p14="http://schemas.microsoft.com/office/powerpoint/2010/main" val="28582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D0D5-202E-4347-90F7-CDB7294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369332"/>
          </a:xfrm>
        </p:spPr>
        <p:txBody>
          <a:bodyPr/>
          <a:lstStyle/>
          <a:p>
            <a:r>
              <a:rPr lang="en-US" sz="2400" dirty="0"/>
              <a:t>A brief reflection of thoughts and key takeaways – Week 7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900F0B8-E746-4B14-A2D3-9795CC2E0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225028"/>
              </p:ext>
            </p:extLst>
          </p:nvPr>
        </p:nvGraphicFramePr>
        <p:xfrm>
          <a:off x="208625" y="984766"/>
          <a:ext cx="2904350" cy="33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4368600" imgH="507960" progId="Equation.DSMT4">
                  <p:embed/>
                </p:oleObj>
              </mc:Choice>
              <mc:Fallback>
                <p:oleObj name="Equation" r:id="rId4" imgW="4368600" imgH="507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625" y="984766"/>
                        <a:ext cx="2904350" cy="33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6E2032-9FE1-474A-8616-BDACF71AE3C6}"/>
              </a:ext>
            </a:extLst>
          </p:cNvPr>
          <p:cNvSpPr txBox="1"/>
          <p:nvPr/>
        </p:nvSpPr>
        <p:spPr>
          <a:xfrm>
            <a:off x="270769" y="1335394"/>
            <a:ext cx="1540934" cy="27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000" b="1" dirty="0"/>
              <a:t>Comments: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D4DA6-75C5-4628-8B7E-CC0C75306614}"/>
              </a:ext>
            </a:extLst>
          </p:cNvPr>
          <p:cNvSpPr txBox="1"/>
          <p:nvPr/>
        </p:nvSpPr>
        <p:spPr>
          <a:xfrm>
            <a:off x="0" y="1629080"/>
            <a:ext cx="5867400" cy="422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forecasts from these models are obtained using a method similar to that used for ARMA forecasts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we will not calculate these forecasts by hand but will typically use tswge function </a:t>
            </a:r>
            <a:r>
              <a:rPr lang="en-US" sz="1100" b="1" dirty="0" err="1"/>
              <a:t>fore.aruma.wge</a:t>
            </a:r>
            <a:endParaRPr lang="en-US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17DBC-D467-4F20-A5E0-38E897E3E2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" y="2151726"/>
            <a:ext cx="4519368" cy="4616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765397-8E9D-4501-B009-8037E8931601}"/>
              </a:ext>
            </a:extLst>
          </p:cNvPr>
          <p:cNvSpPr txBox="1">
            <a:spLocks/>
          </p:cNvSpPr>
          <p:nvPr/>
        </p:nvSpPr>
        <p:spPr>
          <a:xfrm>
            <a:off x="314477" y="838200"/>
            <a:ext cx="1676400" cy="2931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1000" kern="0" dirty="0"/>
              <a:t>Forecasting with ARIMA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5594B-991C-4864-9BB4-32CF0A29C9CE}"/>
              </a:ext>
            </a:extLst>
          </p:cNvPr>
          <p:cNvSpPr txBox="1"/>
          <p:nvPr/>
        </p:nvSpPr>
        <p:spPr>
          <a:xfrm>
            <a:off x="52631" y="2593386"/>
            <a:ext cx="6729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</a:t>
            </a:r>
          </a:p>
          <a:p>
            <a:r>
              <a:rPr lang="en-US" sz="1200" dirty="0"/>
              <a:t>Nonstationary not attracted to the mean because of the wandering. So it zeros out Xbar in the equation.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AA6B2-D5D3-474E-B862-CE545DD02BB0}"/>
              </a:ext>
            </a:extLst>
          </p:cNvPr>
          <p:cNvSpPr txBox="1"/>
          <p:nvPr/>
        </p:nvSpPr>
        <p:spPr>
          <a:xfrm>
            <a:off x="52631" y="2999934"/>
            <a:ext cx="3699717" cy="95509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Continues to forecast the last data value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Boring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But makes sense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Like flipping a coin – Just as likely to go up as down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27AC169E-6CF4-49CD-9CAB-B47C623A2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934916"/>
              </p:ext>
            </p:extLst>
          </p:nvPr>
        </p:nvGraphicFramePr>
        <p:xfrm>
          <a:off x="6139299" y="1675547"/>
          <a:ext cx="2509284" cy="43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7" imgW="2933700" imgH="508000" progId="Equation.DSMT4">
                  <p:embed/>
                </p:oleObj>
              </mc:Choice>
              <mc:Fallback>
                <p:oleObj name="Equation" r:id="rId7" imgW="2933700" imgH="508000" progId="Equation.DSMT4">
                  <p:embed/>
                  <p:pic>
                    <p:nvPicPr>
                      <p:cNvPr id="11366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299" y="1675547"/>
                        <a:ext cx="2509284" cy="434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A779D98-B045-4516-8E6E-EC7350823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953745"/>
              </p:ext>
            </p:extLst>
          </p:nvPr>
        </p:nvGraphicFramePr>
        <p:xfrm>
          <a:off x="6221359" y="981441"/>
          <a:ext cx="2357205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9" imgW="2755900" imgH="431800" progId="Equation.DSMT4">
                  <p:embed/>
                </p:oleObj>
              </mc:Choice>
              <mc:Fallback>
                <p:oleObj name="Equation" r:id="rId9" imgW="2755900" imgH="431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1B64B1B-9D81-254F-8A70-A040A1ED2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359" y="981441"/>
                        <a:ext cx="2357205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5AEAE5A-76E9-437D-8B80-243871FD00F1}"/>
              </a:ext>
            </a:extLst>
          </p:cNvPr>
          <p:cNvSpPr txBox="1"/>
          <p:nvPr/>
        </p:nvSpPr>
        <p:spPr>
          <a:xfrm>
            <a:off x="6291378" y="1348055"/>
            <a:ext cx="2357205" cy="444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Forecasts the the last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5787F-9976-4502-B660-E4E4F7033232}"/>
              </a:ext>
            </a:extLst>
          </p:cNvPr>
          <p:cNvSpPr txBox="1"/>
          <p:nvPr/>
        </p:nvSpPr>
        <p:spPr>
          <a:xfrm>
            <a:off x="5276186" y="2057400"/>
            <a:ext cx="3988932" cy="30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dirty="0"/>
              <a:t>Forecasts the trend determined by the last two observations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CB2EE2-2832-44A6-ABAC-D58DA3BA0F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4856" y="3055051"/>
            <a:ext cx="3371591" cy="21072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753149-F23F-48BC-B08A-71E06ABB84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6200" y="3178347"/>
            <a:ext cx="2072019" cy="896906"/>
          </a:xfrm>
          <a:prstGeom prst="rect">
            <a:avLst/>
          </a:prstGeom>
        </p:spPr>
      </p:pic>
      <p:graphicFrame>
        <p:nvGraphicFramePr>
          <p:cNvPr id="19" name="Object 1028">
            <a:extLst>
              <a:ext uri="{FF2B5EF4-FFF2-40B4-BE49-F238E27FC236}">
                <a16:creationId xmlns:a16="http://schemas.microsoft.com/office/drawing/2014/main" id="{23677CDB-A90D-401A-B9D5-46BBADD4F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03412"/>
              </p:ext>
            </p:extLst>
          </p:nvPr>
        </p:nvGraphicFramePr>
        <p:xfrm>
          <a:off x="6158534" y="2544057"/>
          <a:ext cx="2863565" cy="27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3" imgW="5943600" imgH="571500" progId="Equation.DSMT4">
                  <p:embed/>
                </p:oleObj>
              </mc:Choice>
              <mc:Fallback>
                <p:oleObj name="Equation" r:id="rId13" imgW="5943600" imgH="571500" progId="Equation.DSMT4">
                  <p:embed/>
                  <p:pic>
                    <p:nvPicPr>
                      <p:cNvPr id="11878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534" y="2544057"/>
                        <a:ext cx="2863565" cy="275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DC7A9AB-92DC-4AB8-BFD7-665391D159F7}"/>
              </a:ext>
            </a:extLst>
          </p:cNvPr>
          <p:cNvSpPr txBox="1"/>
          <p:nvPr/>
        </p:nvSpPr>
        <p:spPr>
          <a:xfrm>
            <a:off x="6158534" y="2300179"/>
            <a:ext cx="2863565" cy="30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/>
              <a:t>Airline Model (Seasonal and Trend)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C09F13-09A4-476D-BD40-5F5682614D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553" y="4108673"/>
            <a:ext cx="3106953" cy="12253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F05559-35E7-4BAF-A1B8-304E983B2B0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228" y="5327658"/>
            <a:ext cx="3371591" cy="3564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8B384D-4C84-48AF-8821-EA6041217488}"/>
              </a:ext>
            </a:extLst>
          </p:cNvPr>
          <p:cNvSpPr txBox="1"/>
          <p:nvPr/>
        </p:nvSpPr>
        <p:spPr>
          <a:xfrm>
            <a:off x="241916" y="5804278"/>
            <a:ext cx="8406667" cy="444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My question for this week has to do with psi weights and white noise variance, basically all of question 2.</a:t>
            </a:r>
            <a:br>
              <a:rPr lang="en-US" sz="1400" dirty="0"/>
            </a:br>
            <a:r>
              <a:rPr lang="en-US" sz="1400" b="1" dirty="0"/>
              <a:t>Would you please go over how to figure white noise variance in R?</a:t>
            </a:r>
          </a:p>
        </p:txBody>
      </p:sp>
    </p:spTree>
    <p:extLst>
      <p:ext uri="{BB962C8B-B14F-4D97-AF65-F5344CB8AC3E}">
        <p14:creationId xmlns:p14="http://schemas.microsoft.com/office/powerpoint/2010/main" val="7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4" grpId="0"/>
      <p:bldP spid="15" grpId="0"/>
      <p:bldP spid="20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3885</TotalTime>
  <Words>1051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Equation</vt:lpstr>
      <vt:lpstr>"Unit 7: "For Live Session"</vt:lpstr>
      <vt:lpstr>1. Which model do you think is appropriate to use to forecast your time series? Why? Add this to the Google Doc as well as to your PowerPoint deck. </vt:lpstr>
      <vt:lpstr>2. Find the first 5 psi weights for the model below, and use them to find the half-width of the 95 percentile probability interval for the third forecast (Xhat(3)).  Please show your work as well as a plot of the series and the first eight forecasts with probability intervals. (1–.9B)(1–.8B)Xt =at X1 = 5 X2 = 8 X3 = 9 X4 = 8 X5 = 7 X6 = 6 X7 = 4 X8 = 3</vt:lpstr>
      <vt:lpstr>PowerPoint Presentation</vt:lpstr>
      <vt:lpstr>A brief reflection of thoughts and key takeaways – Week 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Madding, Chad</cp:lastModifiedBy>
  <cp:revision>160</cp:revision>
  <dcterms:created xsi:type="dcterms:W3CDTF">2020-01-07T12:56:45Z</dcterms:created>
  <dcterms:modified xsi:type="dcterms:W3CDTF">2020-02-16T01:51:01Z</dcterms:modified>
</cp:coreProperties>
</file>