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450" r:id="rId3"/>
    <p:sldId id="452" r:id="rId4"/>
    <p:sldId id="451" r:id="rId5"/>
    <p:sldId id="401" r:id="rId6"/>
    <p:sldId id="400" r:id="rId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1" d="100"/>
          <a:sy n="131" d="100"/>
        </p:scale>
        <p:origin x="1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91415B4-81E4-4AC4-90AB-397CCE382C1C}" type="datetimeFigureOut">
              <a:rPr lang="en-US" smtClean="0"/>
              <a:t>1/27/2020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1FFE75A-7B47-4FA7-A494-913BA8B69132}" type="slidenum">
              <a:rPr lang="en-US" smtClean="0"/>
              <a:t>‹#›</a:t>
            </a:fld>
            <a:endParaRPr lang="en-US"/>
          </a:p>
        </p:txBody>
      </p:sp>
    </p:spTree>
    <p:extLst>
      <p:ext uri="{BB962C8B-B14F-4D97-AF65-F5344CB8AC3E}">
        <p14:creationId xmlns:p14="http://schemas.microsoft.com/office/powerpoint/2010/main" val="146974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6509" y="347979"/>
            <a:ext cx="7610981" cy="883919"/>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900"/>
            <a:ext cx="9144000" cy="0"/>
          </a:xfrm>
          <a:custGeom>
            <a:avLst/>
            <a:gdLst/>
            <a:ahLst/>
            <a:cxnLst/>
            <a:rect l="l" t="t" r="r" b="b"/>
            <a:pathLst>
              <a:path w="9144000">
                <a:moveTo>
                  <a:pt x="0" y="0"/>
                </a:moveTo>
                <a:lnTo>
                  <a:pt x="9144000" y="0"/>
                </a:lnTo>
              </a:path>
            </a:pathLst>
          </a:custGeom>
          <a:ln w="76200">
            <a:solidFill>
              <a:srgbClr val="354CA1"/>
            </a:solidFill>
          </a:ln>
        </p:spPr>
        <p:txBody>
          <a:bodyPr wrap="square" lIns="0" tIns="0" rIns="0" bIns="0" rtlCol="0"/>
          <a:lstStyle/>
          <a:p>
            <a:endParaRPr/>
          </a:p>
        </p:txBody>
      </p:sp>
      <p:sp>
        <p:nvSpPr>
          <p:cNvPr id="17" name="bk object 17"/>
          <p:cNvSpPr/>
          <p:nvPr/>
        </p:nvSpPr>
        <p:spPr>
          <a:xfrm>
            <a:off x="0" y="0"/>
            <a:ext cx="9144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CA1"/>
          </a:solidFill>
        </p:spPr>
        <p:txBody>
          <a:bodyPr wrap="square" lIns="0" tIns="0" rIns="0" bIns="0" rtlCol="0"/>
          <a:lstStyle/>
          <a:p>
            <a:endParaRPr/>
          </a:p>
        </p:txBody>
      </p:sp>
      <p:sp>
        <p:nvSpPr>
          <p:cNvPr id="2" name="Holder 2"/>
          <p:cNvSpPr>
            <a:spLocks noGrp="1"/>
          </p:cNvSpPr>
          <p:nvPr>
            <p:ph type="title"/>
          </p:nvPr>
        </p:nvSpPr>
        <p:spPr>
          <a:xfrm>
            <a:off x="565435" y="439420"/>
            <a:ext cx="8013129"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9230" y="2623270"/>
            <a:ext cx="9125539" cy="215455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2150" y="2825750"/>
            <a:ext cx="7772400" cy="0"/>
          </a:xfrm>
          <a:custGeom>
            <a:avLst/>
            <a:gdLst/>
            <a:ahLst/>
            <a:cxnLst/>
            <a:rect l="l" t="t" r="r" b="b"/>
            <a:pathLst>
              <a:path w="7772400">
                <a:moveTo>
                  <a:pt x="0" y="0"/>
                </a:moveTo>
                <a:lnTo>
                  <a:pt x="7772400" y="1"/>
                </a:lnTo>
              </a:path>
            </a:pathLst>
          </a:custGeom>
          <a:ln w="12700">
            <a:solidFill>
              <a:srgbClr val="000000"/>
            </a:solidFill>
          </a:ln>
        </p:spPr>
        <p:txBody>
          <a:bodyPr wrap="square" lIns="0" tIns="0" rIns="0" bIns="0" rtlCol="0"/>
          <a:lstStyle/>
          <a:p>
            <a:endParaRPr/>
          </a:p>
        </p:txBody>
      </p:sp>
      <p:sp>
        <p:nvSpPr>
          <p:cNvPr id="3" name="object 3"/>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64540" y="1987666"/>
            <a:ext cx="7388860" cy="689932"/>
          </a:xfrm>
          <a:prstGeom prst="rect">
            <a:avLst/>
          </a:prstGeom>
        </p:spPr>
        <p:txBody>
          <a:bodyPr vert="horz" wrap="square" lIns="0" tIns="12700" rIns="0" bIns="0" rtlCol="0">
            <a:spAutoFit/>
          </a:bodyPr>
          <a:lstStyle/>
          <a:p>
            <a:pPr marL="12700">
              <a:lnSpc>
                <a:spcPct val="100000"/>
              </a:lnSpc>
              <a:spcBef>
                <a:spcPts val="100"/>
              </a:spcBef>
            </a:pPr>
            <a:r>
              <a:rPr lang="en-US" spc="-5" dirty="0"/>
              <a:t>"Unit 4: "For Live Session"</a:t>
            </a:r>
            <a:endParaRPr spc="-5" dirty="0"/>
          </a:p>
        </p:txBody>
      </p:sp>
      <p:sp>
        <p:nvSpPr>
          <p:cNvPr id="6" name="object 4">
            <a:extLst>
              <a:ext uri="{FF2B5EF4-FFF2-40B4-BE49-F238E27FC236}">
                <a16:creationId xmlns:a16="http://schemas.microsoft.com/office/drawing/2014/main" id="{36E01FBF-E0A7-439B-BA58-3ED0B82BB7FE}"/>
              </a:ext>
            </a:extLst>
          </p:cNvPr>
          <p:cNvSpPr txBox="1">
            <a:spLocks/>
          </p:cNvSpPr>
          <p:nvPr/>
        </p:nvSpPr>
        <p:spPr>
          <a:xfrm>
            <a:off x="764540" y="2894444"/>
            <a:ext cx="2740660" cy="382156"/>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sz="2400" kern="0" spc="-5" dirty="0"/>
              <a:t>Chad Madding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E5F2-28D6-4415-B65E-AB18979A7498}"/>
              </a:ext>
            </a:extLst>
          </p:cNvPr>
          <p:cNvSpPr>
            <a:spLocks noGrp="1"/>
          </p:cNvSpPr>
          <p:nvPr>
            <p:ph type="title"/>
          </p:nvPr>
        </p:nvSpPr>
        <p:spPr/>
        <p:txBody>
          <a:bodyPr/>
          <a:lstStyle/>
          <a:p>
            <a:r>
              <a:rPr lang="en-US" dirty="0"/>
              <a:t>Walmart Data Store 9 Item 50</a:t>
            </a:r>
          </a:p>
        </p:txBody>
      </p:sp>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pic>
        <p:nvPicPr>
          <p:cNvPr id="3" name="Picture 2">
            <a:extLst>
              <a:ext uri="{FF2B5EF4-FFF2-40B4-BE49-F238E27FC236}">
                <a16:creationId xmlns:a16="http://schemas.microsoft.com/office/drawing/2014/main" id="{E7EE47F9-2439-4B1D-ADA0-DF14BA20EE4B}"/>
              </a:ext>
            </a:extLst>
          </p:cNvPr>
          <p:cNvPicPr>
            <a:picLocks noChangeAspect="1"/>
          </p:cNvPicPr>
          <p:nvPr/>
        </p:nvPicPr>
        <p:blipFill>
          <a:blip r:embed="rId3"/>
          <a:stretch>
            <a:fillRect/>
          </a:stretch>
        </p:blipFill>
        <p:spPr>
          <a:xfrm>
            <a:off x="1104899" y="1143000"/>
            <a:ext cx="6934199" cy="5200649"/>
          </a:xfrm>
          <a:prstGeom prst="rect">
            <a:avLst/>
          </a:prstGeom>
        </p:spPr>
      </p:pic>
      <p:sp>
        <p:nvSpPr>
          <p:cNvPr id="5" name="Rectangle 4">
            <a:extLst>
              <a:ext uri="{FF2B5EF4-FFF2-40B4-BE49-F238E27FC236}">
                <a16:creationId xmlns:a16="http://schemas.microsoft.com/office/drawing/2014/main" id="{B8575B32-F17E-43B2-A048-9905C10633CD}"/>
              </a:ext>
            </a:extLst>
          </p:cNvPr>
          <p:cNvSpPr/>
          <p:nvPr/>
        </p:nvSpPr>
        <p:spPr>
          <a:xfrm>
            <a:off x="76200" y="5257800"/>
            <a:ext cx="9067800" cy="830997"/>
          </a:xfrm>
          <a:prstGeom prst="rect">
            <a:avLst/>
          </a:prstGeom>
        </p:spPr>
        <p:txBody>
          <a:bodyPr wrap="square">
            <a:spAutoFit/>
          </a:bodyPr>
          <a:lstStyle/>
          <a:p>
            <a:r>
              <a:rPr lang="en-US" sz="1600" dirty="0"/>
              <a:t>I feel the most appropriate model would be the AR(9). The AR(8) model was not stationary and the first 2 did not produce results close to the output needed for the Wal-Mart data. The breakdown of the AR(9) model is on the next slide. </a:t>
            </a:r>
          </a:p>
        </p:txBody>
      </p:sp>
    </p:spTree>
    <p:extLst>
      <p:ext uri="{BB962C8B-B14F-4D97-AF65-F5344CB8AC3E}">
        <p14:creationId xmlns:p14="http://schemas.microsoft.com/office/powerpoint/2010/main" val="158104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82E19CF-9A61-48E0-AD44-BC5EDE547139}"/>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id="{74E6F42A-F152-4E9D-8627-48E4C5EC049F}"/>
              </a:ext>
            </a:extLst>
          </p:cNvPr>
          <p:cNvSpPr/>
          <p:nvPr/>
        </p:nvSpPr>
        <p:spPr>
          <a:xfrm>
            <a:off x="76200" y="1739205"/>
            <a:ext cx="8915400" cy="1384995"/>
          </a:xfrm>
          <a:prstGeom prst="rect">
            <a:avLst/>
          </a:prstGeom>
        </p:spPr>
        <p:txBody>
          <a:bodyPr wrap="square">
            <a:spAutoFit/>
          </a:bodyPr>
          <a:lstStyle/>
          <a:p>
            <a:r>
              <a:rPr lang="en-US" sz="1200" dirty="0"/>
              <a:t># </a:t>
            </a:r>
            <a:r>
              <a:rPr lang="en-US" sz="1200" dirty="0" err="1"/>
              <a:t>X_t</a:t>
            </a:r>
            <a:r>
              <a:rPr lang="en-US" sz="1200" dirty="0"/>
              <a:t> -1.384X_t-1 +.359X_t-2 +.309X_t-3 -.063X_t-4 -.317X_t-5 +.140X_t-6 +.0587X_t-7 +.199X_t-8  -.2877X_t-9 = </a:t>
            </a:r>
            <a:r>
              <a:rPr lang="en-US" sz="1200" dirty="0" err="1"/>
              <a:t>a_t</a:t>
            </a:r>
            <a:endParaRPr lang="en-US" sz="1200" dirty="0"/>
          </a:p>
          <a:p>
            <a:r>
              <a:rPr lang="en-US" sz="1200" dirty="0"/>
              <a:t>#Factor Table</a:t>
            </a:r>
          </a:p>
          <a:p>
            <a:r>
              <a:rPr lang="en-US" sz="1200" dirty="0" err="1"/>
              <a:t>factor.wge</a:t>
            </a:r>
            <a:r>
              <a:rPr lang="en-US" sz="1200" dirty="0"/>
              <a:t>(phi = c(1.384, -.359, -.309, .063, .317, -.140, -.0587, -.199, .2877))</a:t>
            </a:r>
          </a:p>
          <a:p>
            <a:endParaRPr lang="en-US" sz="1200" dirty="0"/>
          </a:p>
          <a:p>
            <a:r>
              <a:rPr lang="en-US" sz="1200" dirty="0"/>
              <a:t>#Plotting a realization along with true</a:t>
            </a:r>
          </a:p>
          <a:p>
            <a:r>
              <a:rPr lang="en-US" sz="1200" dirty="0"/>
              <a:t># autocorrelations and spectral density</a:t>
            </a:r>
          </a:p>
          <a:p>
            <a:r>
              <a:rPr lang="en-US" sz="1200" dirty="0" err="1"/>
              <a:t>plotts.true.wge</a:t>
            </a:r>
            <a:r>
              <a:rPr lang="en-US" sz="1200" dirty="0"/>
              <a:t>(phi = c(1.384, -.359, -.309, .063, .317, -.140, -.0587, -.199, .2877))</a:t>
            </a:r>
          </a:p>
        </p:txBody>
      </p:sp>
      <p:pic>
        <p:nvPicPr>
          <p:cNvPr id="8" name="Picture 7">
            <a:extLst>
              <a:ext uri="{FF2B5EF4-FFF2-40B4-BE49-F238E27FC236}">
                <a16:creationId xmlns:a16="http://schemas.microsoft.com/office/drawing/2014/main" id="{7F1D418B-8EEB-477B-8A53-B8508073542C}"/>
              </a:ext>
            </a:extLst>
          </p:cNvPr>
          <p:cNvPicPr>
            <a:picLocks noChangeAspect="1"/>
          </p:cNvPicPr>
          <p:nvPr/>
        </p:nvPicPr>
        <p:blipFill>
          <a:blip r:embed="rId3"/>
          <a:stretch>
            <a:fillRect/>
          </a:stretch>
        </p:blipFill>
        <p:spPr>
          <a:xfrm>
            <a:off x="813868" y="1318213"/>
            <a:ext cx="7440063" cy="238158"/>
          </a:xfrm>
          <a:prstGeom prst="rect">
            <a:avLst/>
          </a:prstGeom>
        </p:spPr>
      </p:pic>
      <p:pic>
        <p:nvPicPr>
          <p:cNvPr id="9" name="Picture 8">
            <a:extLst>
              <a:ext uri="{FF2B5EF4-FFF2-40B4-BE49-F238E27FC236}">
                <a16:creationId xmlns:a16="http://schemas.microsoft.com/office/drawing/2014/main" id="{F01AAFE2-EFCE-475E-8CBD-5823B4EDA7EF}"/>
              </a:ext>
            </a:extLst>
          </p:cNvPr>
          <p:cNvPicPr>
            <a:picLocks noChangeAspect="1"/>
          </p:cNvPicPr>
          <p:nvPr/>
        </p:nvPicPr>
        <p:blipFill>
          <a:blip r:embed="rId4"/>
          <a:stretch>
            <a:fillRect/>
          </a:stretch>
        </p:blipFill>
        <p:spPr>
          <a:xfrm>
            <a:off x="951825" y="3406806"/>
            <a:ext cx="2705775" cy="1448762"/>
          </a:xfrm>
          <a:prstGeom prst="rect">
            <a:avLst/>
          </a:prstGeom>
        </p:spPr>
      </p:pic>
      <p:sp>
        <p:nvSpPr>
          <p:cNvPr id="11" name="Rectangle 10">
            <a:extLst>
              <a:ext uri="{FF2B5EF4-FFF2-40B4-BE49-F238E27FC236}">
                <a16:creationId xmlns:a16="http://schemas.microsoft.com/office/drawing/2014/main" id="{76A85253-B392-42C9-9D30-7595A70D8D19}"/>
              </a:ext>
            </a:extLst>
          </p:cNvPr>
          <p:cNvSpPr/>
          <p:nvPr/>
        </p:nvSpPr>
        <p:spPr>
          <a:xfrm>
            <a:off x="893067" y="3129807"/>
            <a:ext cx="2819400" cy="276999"/>
          </a:xfrm>
          <a:prstGeom prst="rect">
            <a:avLst/>
          </a:prstGeom>
        </p:spPr>
        <p:txBody>
          <a:bodyPr wrap="square">
            <a:spAutoFit/>
          </a:bodyPr>
          <a:lstStyle/>
          <a:p>
            <a:pPr algn="ctr"/>
            <a:r>
              <a:rPr lang="en-US" sz="1200" dirty="0"/>
              <a:t>Original Wal-Mart Data</a:t>
            </a:r>
          </a:p>
        </p:txBody>
      </p:sp>
      <p:pic>
        <p:nvPicPr>
          <p:cNvPr id="12" name="Picture 11">
            <a:extLst>
              <a:ext uri="{FF2B5EF4-FFF2-40B4-BE49-F238E27FC236}">
                <a16:creationId xmlns:a16="http://schemas.microsoft.com/office/drawing/2014/main" id="{0B316988-7840-4D2E-8F48-9F3328E61AF7}"/>
              </a:ext>
            </a:extLst>
          </p:cNvPr>
          <p:cNvPicPr>
            <a:picLocks noChangeAspect="1"/>
          </p:cNvPicPr>
          <p:nvPr/>
        </p:nvPicPr>
        <p:blipFill>
          <a:blip r:embed="rId5"/>
          <a:stretch>
            <a:fillRect/>
          </a:stretch>
        </p:blipFill>
        <p:spPr>
          <a:xfrm>
            <a:off x="914400" y="4876800"/>
            <a:ext cx="2727706" cy="1448762"/>
          </a:xfrm>
          <a:prstGeom prst="rect">
            <a:avLst/>
          </a:prstGeom>
        </p:spPr>
      </p:pic>
      <p:sp>
        <p:nvSpPr>
          <p:cNvPr id="14" name="Rectangle 13">
            <a:extLst>
              <a:ext uri="{FF2B5EF4-FFF2-40B4-BE49-F238E27FC236}">
                <a16:creationId xmlns:a16="http://schemas.microsoft.com/office/drawing/2014/main" id="{B77E2CBA-CA7D-448C-84ED-521584D107A8}"/>
              </a:ext>
            </a:extLst>
          </p:cNvPr>
          <p:cNvSpPr/>
          <p:nvPr/>
        </p:nvSpPr>
        <p:spPr>
          <a:xfrm>
            <a:off x="4320506" y="3134348"/>
            <a:ext cx="2842294" cy="276999"/>
          </a:xfrm>
          <a:prstGeom prst="rect">
            <a:avLst/>
          </a:prstGeom>
        </p:spPr>
        <p:txBody>
          <a:bodyPr wrap="square">
            <a:spAutoFit/>
          </a:bodyPr>
          <a:lstStyle/>
          <a:p>
            <a:pPr algn="ctr"/>
            <a:r>
              <a:rPr lang="en-US" sz="1200" dirty="0"/>
              <a:t>Modeled Data</a:t>
            </a:r>
          </a:p>
        </p:txBody>
      </p:sp>
      <p:pic>
        <p:nvPicPr>
          <p:cNvPr id="15" name="Picture 14">
            <a:extLst>
              <a:ext uri="{FF2B5EF4-FFF2-40B4-BE49-F238E27FC236}">
                <a16:creationId xmlns:a16="http://schemas.microsoft.com/office/drawing/2014/main" id="{91BB7D01-A1FC-492C-BA49-5E2A0E97C5B1}"/>
              </a:ext>
            </a:extLst>
          </p:cNvPr>
          <p:cNvPicPr>
            <a:picLocks noChangeAspect="1"/>
          </p:cNvPicPr>
          <p:nvPr/>
        </p:nvPicPr>
        <p:blipFill>
          <a:blip r:embed="rId6"/>
          <a:stretch>
            <a:fillRect/>
          </a:stretch>
        </p:blipFill>
        <p:spPr>
          <a:xfrm>
            <a:off x="4288532" y="3406806"/>
            <a:ext cx="2819400" cy="1440165"/>
          </a:xfrm>
          <a:prstGeom prst="rect">
            <a:avLst/>
          </a:prstGeom>
        </p:spPr>
      </p:pic>
      <p:pic>
        <p:nvPicPr>
          <p:cNvPr id="16" name="Picture 15">
            <a:extLst>
              <a:ext uri="{FF2B5EF4-FFF2-40B4-BE49-F238E27FC236}">
                <a16:creationId xmlns:a16="http://schemas.microsoft.com/office/drawing/2014/main" id="{F92BD00A-6828-4B53-90D7-4BD505873277}"/>
              </a:ext>
            </a:extLst>
          </p:cNvPr>
          <p:cNvPicPr>
            <a:picLocks noChangeAspect="1"/>
          </p:cNvPicPr>
          <p:nvPr/>
        </p:nvPicPr>
        <p:blipFill>
          <a:blip r:embed="rId7"/>
          <a:stretch>
            <a:fillRect/>
          </a:stretch>
        </p:blipFill>
        <p:spPr>
          <a:xfrm>
            <a:off x="4256123" y="4929342"/>
            <a:ext cx="2830477" cy="1440165"/>
          </a:xfrm>
          <a:prstGeom prst="rect">
            <a:avLst/>
          </a:prstGeom>
        </p:spPr>
      </p:pic>
      <p:sp>
        <p:nvSpPr>
          <p:cNvPr id="17" name="Rectangle 16">
            <a:extLst>
              <a:ext uri="{FF2B5EF4-FFF2-40B4-BE49-F238E27FC236}">
                <a16:creationId xmlns:a16="http://schemas.microsoft.com/office/drawing/2014/main" id="{5C020D54-294E-4C66-ABE8-1EA33466FC5C}"/>
              </a:ext>
            </a:extLst>
          </p:cNvPr>
          <p:cNvSpPr/>
          <p:nvPr/>
        </p:nvSpPr>
        <p:spPr>
          <a:xfrm>
            <a:off x="76199" y="349993"/>
            <a:ext cx="8915400" cy="830997"/>
          </a:xfrm>
          <a:prstGeom prst="rect">
            <a:avLst/>
          </a:prstGeom>
        </p:spPr>
        <p:txBody>
          <a:bodyPr wrap="square">
            <a:spAutoFit/>
          </a:bodyPr>
          <a:lstStyle/>
          <a:p>
            <a:r>
              <a:rPr lang="en-US" sz="1200" dirty="0"/>
              <a:t>Comparing the autocorrelations and the spectral density of the original data and the model we can see the DNA of the original in the modeled data. The AC show a very slight dampening in both. The spectral density is a bit off but we can see peaks in the original data at 0, a small bump around .03, around .15, close to .29 and one final one around .43. Looking at the System Frequencies of the model shows peeks at 0.0737, 0.1705, 0.3186 and 0.4318.</a:t>
            </a:r>
          </a:p>
        </p:txBody>
      </p:sp>
      <p:sp>
        <p:nvSpPr>
          <p:cNvPr id="18" name="Rectangle 17">
            <a:extLst>
              <a:ext uri="{FF2B5EF4-FFF2-40B4-BE49-F238E27FC236}">
                <a16:creationId xmlns:a16="http://schemas.microsoft.com/office/drawing/2014/main" id="{067A88EB-0F2E-4309-9471-A589EA87C244}"/>
              </a:ext>
            </a:extLst>
          </p:cNvPr>
          <p:cNvSpPr/>
          <p:nvPr/>
        </p:nvSpPr>
        <p:spPr>
          <a:xfrm>
            <a:off x="7239000" y="5108900"/>
            <a:ext cx="914400" cy="861774"/>
          </a:xfrm>
          <a:prstGeom prst="rect">
            <a:avLst/>
          </a:prstGeom>
        </p:spPr>
        <p:txBody>
          <a:bodyPr wrap="square">
            <a:spAutoFit/>
          </a:bodyPr>
          <a:lstStyle/>
          <a:p>
            <a:pPr algn="ctr"/>
            <a:r>
              <a:rPr lang="en-US" sz="1000" dirty="0"/>
              <a:t>System Freq </a:t>
            </a:r>
          </a:p>
          <a:p>
            <a:pPr algn="ctr"/>
            <a:r>
              <a:rPr lang="en-US" sz="1000" dirty="0"/>
              <a:t>0.0737</a:t>
            </a:r>
          </a:p>
          <a:p>
            <a:pPr algn="ctr"/>
            <a:r>
              <a:rPr lang="en-US" sz="1000" dirty="0"/>
              <a:t>0.1705</a:t>
            </a:r>
          </a:p>
          <a:p>
            <a:pPr algn="ctr"/>
            <a:r>
              <a:rPr lang="en-US" sz="1000" dirty="0"/>
              <a:t>0.3186</a:t>
            </a:r>
          </a:p>
          <a:p>
            <a:pPr algn="ctr"/>
            <a:r>
              <a:rPr lang="en-US" sz="1000" dirty="0"/>
              <a:t>0.4318</a:t>
            </a:r>
          </a:p>
        </p:txBody>
      </p:sp>
    </p:spTree>
    <p:extLst>
      <p:ext uri="{BB962C8B-B14F-4D97-AF65-F5344CB8AC3E}">
        <p14:creationId xmlns:p14="http://schemas.microsoft.com/office/powerpoint/2010/main" val="352379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44F3EBBA-D34D-4D12-9FC9-1E42095E89CA}"/>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8" name="Rectangle 1">
            <a:extLst>
              <a:ext uri="{FF2B5EF4-FFF2-40B4-BE49-F238E27FC236}">
                <a16:creationId xmlns:a16="http://schemas.microsoft.com/office/drawing/2014/main" id="{E7B8F2B6-2DC4-44BE-9282-FA315258A2EC}"/>
              </a:ext>
            </a:extLst>
          </p:cNvPr>
          <p:cNvSpPr>
            <a:spLocks noChangeArrowheads="1"/>
          </p:cNvSpPr>
          <p:nvPr/>
        </p:nvSpPr>
        <p:spPr bwMode="auto">
          <a:xfrm>
            <a:off x="304800" y="95071"/>
            <a:ext cx="8839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82828"/>
              </a:solidFill>
              <a:effectLst/>
              <a:latin typeface="Proxima Nov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82828"/>
              </a:solidFill>
              <a:effectLst/>
              <a:latin typeface="Proxima Nov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282828"/>
                </a:solidFill>
                <a:latin typeface="Proxima Nova"/>
              </a:rPr>
              <a:t>W</a:t>
            </a:r>
            <a:r>
              <a:rPr kumimoji="0" lang="en-US" altLang="en-US" sz="1200" b="0" i="0" u="none" strike="noStrike" cap="none" normalizeH="0" baseline="0" dirty="0">
                <a:ln>
                  <a:noFill/>
                </a:ln>
                <a:solidFill>
                  <a:srgbClr val="282828"/>
                </a:solidFill>
                <a:effectLst/>
                <a:latin typeface="Proxima Nova"/>
              </a:rPr>
              <a:t>ork out the characteristic equation of the above model.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82828"/>
                </a:solidFill>
                <a:effectLst/>
                <a:latin typeface="Proxima Nova"/>
              </a:rPr>
              <a:t>In addition, find the roots of this characteristic equation and make a judgment of the stationarity of the model.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82828"/>
                </a:solidFill>
                <a:effectLst/>
                <a:latin typeface="Proxima Nova"/>
              </a:rPr>
              <a:t>Next, find the true system frequency of this model using the formula from these slides.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82828"/>
                </a:solidFill>
                <a:effectLst/>
                <a:latin typeface="Proxima Nova"/>
              </a:rPr>
              <a:t>Finally, copy to your slide the true ACF and spectral density of this model.</a:t>
            </a:r>
            <a:endParaRPr kumimoji="0" lang="en-US" altLang="en-US" sz="2700" b="0" i="0" u="none" strike="noStrike" cap="none" normalizeH="0" baseline="0" dirty="0">
              <a:ln>
                <a:noFill/>
              </a:ln>
              <a:solidFill>
                <a:srgbClr val="282828"/>
              </a:solidFill>
              <a:effectLst/>
              <a:latin typeface="Proxima Nova"/>
            </a:endParaRPr>
          </a:p>
        </p:txBody>
      </p:sp>
      <p:pic>
        <p:nvPicPr>
          <p:cNvPr id="1026" name="Picture 2" descr="https://2ds.datascience.smu.edu/content/files-api/files/1839b988-1850-4da5-980e-73fef5de7a03">
            <a:extLst>
              <a:ext uri="{FF2B5EF4-FFF2-40B4-BE49-F238E27FC236}">
                <a16:creationId xmlns:a16="http://schemas.microsoft.com/office/drawing/2014/main" id="{1598877F-433A-45EA-9334-033080634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630" y="304800"/>
            <a:ext cx="2914650" cy="4286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CB4A87E-7391-45DC-9BB4-CF92D9F03CD2}"/>
              </a:ext>
            </a:extLst>
          </p:cNvPr>
          <p:cNvSpPr/>
          <p:nvPr/>
        </p:nvSpPr>
        <p:spPr>
          <a:xfrm>
            <a:off x="76200" y="4754940"/>
            <a:ext cx="4114800" cy="1569660"/>
          </a:xfrm>
          <a:prstGeom prst="rect">
            <a:avLst/>
          </a:prstGeom>
        </p:spPr>
        <p:txBody>
          <a:bodyPr wrap="square">
            <a:spAutoFit/>
          </a:bodyPr>
          <a:lstStyle/>
          <a:p>
            <a:r>
              <a:rPr lang="en-US" sz="1200" dirty="0"/>
              <a:t>library(</a:t>
            </a:r>
            <a:r>
              <a:rPr lang="en-US" sz="1200" dirty="0" err="1"/>
              <a:t>tswge</a:t>
            </a:r>
            <a:r>
              <a:rPr lang="en-US" sz="1200" dirty="0"/>
              <a:t>)</a:t>
            </a:r>
          </a:p>
          <a:p>
            <a:r>
              <a:rPr lang="en-US" sz="1200" dirty="0"/>
              <a:t># </a:t>
            </a:r>
            <a:r>
              <a:rPr lang="en-US" sz="1200" dirty="0" err="1"/>
              <a:t>X_t</a:t>
            </a:r>
            <a:r>
              <a:rPr lang="en-US" sz="1200" dirty="0"/>
              <a:t> + .5X_t-1 + .6X_t-2 = </a:t>
            </a:r>
            <a:r>
              <a:rPr lang="en-US" sz="1200" dirty="0" err="1"/>
              <a:t>a_t</a:t>
            </a:r>
            <a:endParaRPr lang="en-US" sz="1200" dirty="0"/>
          </a:p>
          <a:p>
            <a:r>
              <a:rPr lang="en-US" sz="1200" dirty="0"/>
              <a:t>#Factor Table</a:t>
            </a:r>
          </a:p>
          <a:p>
            <a:r>
              <a:rPr lang="en-US" sz="1200" dirty="0" err="1"/>
              <a:t>factor.wge</a:t>
            </a:r>
            <a:r>
              <a:rPr lang="en-US" sz="1200" dirty="0"/>
              <a:t>(phi = c(-.5, -.6))</a:t>
            </a:r>
          </a:p>
          <a:p>
            <a:endParaRPr lang="en-US" sz="1200" dirty="0"/>
          </a:p>
          <a:p>
            <a:r>
              <a:rPr lang="en-US" sz="1200" dirty="0"/>
              <a:t>#Plotting a </a:t>
            </a:r>
            <a:r>
              <a:rPr lang="en-US" sz="1200" dirty="0" err="1"/>
              <a:t>relization</a:t>
            </a:r>
            <a:r>
              <a:rPr lang="en-US" sz="1200" dirty="0"/>
              <a:t> along with true</a:t>
            </a:r>
          </a:p>
          <a:p>
            <a:r>
              <a:rPr lang="en-US" sz="1200" dirty="0"/>
              <a:t># autocorrelations and spectral density</a:t>
            </a:r>
          </a:p>
          <a:p>
            <a:r>
              <a:rPr lang="en-US" sz="1200" dirty="0" err="1"/>
              <a:t>plotts.true.wge</a:t>
            </a:r>
            <a:r>
              <a:rPr lang="en-US" sz="1200" dirty="0"/>
              <a:t>(phi = c(-.5, -.6))</a:t>
            </a:r>
          </a:p>
        </p:txBody>
      </p:sp>
      <p:sp>
        <p:nvSpPr>
          <p:cNvPr id="12" name="Rectangle 11">
            <a:extLst>
              <a:ext uri="{FF2B5EF4-FFF2-40B4-BE49-F238E27FC236}">
                <a16:creationId xmlns:a16="http://schemas.microsoft.com/office/drawing/2014/main" id="{1894E4B1-DAF5-44F7-AFA7-D1FBF203E0B9}"/>
              </a:ext>
            </a:extLst>
          </p:cNvPr>
          <p:cNvSpPr/>
          <p:nvPr/>
        </p:nvSpPr>
        <p:spPr>
          <a:xfrm>
            <a:off x="3581400" y="5461337"/>
            <a:ext cx="5257800" cy="1015663"/>
          </a:xfrm>
          <a:prstGeom prst="rect">
            <a:avLst/>
          </a:prstGeom>
        </p:spPr>
        <p:txBody>
          <a:bodyPr wrap="square">
            <a:spAutoFit/>
          </a:bodyPr>
          <a:lstStyle/>
          <a:p>
            <a:r>
              <a:rPr lang="en-US" sz="1200" dirty="0"/>
              <a:t>Coefficients of Original polynomial:  </a:t>
            </a:r>
          </a:p>
          <a:p>
            <a:r>
              <a:rPr lang="en-US" sz="1200" dirty="0"/>
              <a:t>-0.5000 -0.6000 </a:t>
            </a:r>
          </a:p>
          <a:p>
            <a:endParaRPr lang="en-US" sz="1200" dirty="0"/>
          </a:p>
          <a:p>
            <a:r>
              <a:rPr lang="en-US" sz="1200" dirty="0"/>
              <a:t>Factor                                 Roots                       Abs </a:t>
            </a:r>
            <a:r>
              <a:rPr lang="en-US" sz="1200" dirty="0" err="1"/>
              <a:t>Recip</a:t>
            </a:r>
            <a:r>
              <a:rPr lang="en-US" sz="1200" dirty="0"/>
              <a:t>    System Freq </a:t>
            </a:r>
          </a:p>
          <a:p>
            <a:r>
              <a:rPr lang="en-US" sz="1200" dirty="0"/>
              <a:t>1+0.5000B+0.6000B^2   -0.4167+-1.2219i    0.7746         0.3023</a:t>
            </a:r>
          </a:p>
        </p:txBody>
      </p:sp>
      <p:sp>
        <p:nvSpPr>
          <p:cNvPr id="3" name="Rectangle 2">
            <a:extLst>
              <a:ext uri="{FF2B5EF4-FFF2-40B4-BE49-F238E27FC236}">
                <a16:creationId xmlns:a16="http://schemas.microsoft.com/office/drawing/2014/main" id="{C46DEA47-43E3-49EB-8A4A-DBA827BAB72C}"/>
              </a:ext>
            </a:extLst>
          </p:cNvPr>
          <p:cNvSpPr/>
          <p:nvPr/>
        </p:nvSpPr>
        <p:spPr>
          <a:xfrm>
            <a:off x="76200" y="1295400"/>
            <a:ext cx="3048000" cy="523220"/>
          </a:xfrm>
          <a:prstGeom prst="rect">
            <a:avLst/>
          </a:prstGeom>
        </p:spPr>
        <p:txBody>
          <a:bodyPr wrap="square">
            <a:spAutoFit/>
          </a:bodyPr>
          <a:lstStyle/>
          <a:p>
            <a:r>
              <a:rPr lang="en-US" sz="1400" b="1" dirty="0"/>
              <a:t>The Characteristic Equation</a:t>
            </a:r>
          </a:p>
          <a:p>
            <a:r>
              <a:rPr lang="en-US" sz="1400" dirty="0"/>
              <a:t>1 + .5z + .6z</a:t>
            </a:r>
            <a:r>
              <a:rPr lang="en-US" sz="1400" baseline="30000" dirty="0"/>
              <a:t>2 </a:t>
            </a:r>
            <a:r>
              <a:rPr lang="en-US" sz="1400" dirty="0"/>
              <a:t>= 0</a:t>
            </a:r>
          </a:p>
        </p:txBody>
      </p:sp>
      <p:pic>
        <p:nvPicPr>
          <p:cNvPr id="6" name="Picture 5">
            <a:extLst>
              <a:ext uri="{FF2B5EF4-FFF2-40B4-BE49-F238E27FC236}">
                <a16:creationId xmlns:a16="http://schemas.microsoft.com/office/drawing/2014/main" id="{3C1B4E4A-D4E9-4B75-92D1-7F960E1F8728}"/>
              </a:ext>
            </a:extLst>
          </p:cNvPr>
          <p:cNvPicPr>
            <a:picLocks noChangeAspect="1"/>
          </p:cNvPicPr>
          <p:nvPr/>
        </p:nvPicPr>
        <p:blipFill>
          <a:blip r:embed="rId4"/>
          <a:stretch>
            <a:fillRect/>
          </a:stretch>
        </p:blipFill>
        <p:spPr>
          <a:xfrm>
            <a:off x="152402" y="2133600"/>
            <a:ext cx="1714739" cy="733527"/>
          </a:xfrm>
          <a:prstGeom prst="rect">
            <a:avLst/>
          </a:prstGeom>
        </p:spPr>
      </p:pic>
      <p:sp>
        <p:nvSpPr>
          <p:cNvPr id="10" name="Rectangle 9">
            <a:extLst>
              <a:ext uri="{FF2B5EF4-FFF2-40B4-BE49-F238E27FC236}">
                <a16:creationId xmlns:a16="http://schemas.microsoft.com/office/drawing/2014/main" id="{B1422014-EAF4-4A11-84B0-4660660C6B35}"/>
              </a:ext>
            </a:extLst>
          </p:cNvPr>
          <p:cNvSpPr/>
          <p:nvPr/>
        </p:nvSpPr>
        <p:spPr>
          <a:xfrm>
            <a:off x="2362200" y="1371600"/>
            <a:ext cx="6821729" cy="338554"/>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The absolute value of the reciprocal (.7746) </a:t>
            </a:r>
            <a:r>
              <a:rPr lang="en-US" sz="1600" dirty="0"/>
              <a:t>implies stationarity.</a:t>
            </a:r>
          </a:p>
        </p:txBody>
      </p:sp>
      <p:sp>
        <p:nvSpPr>
          <p:cNvPr id="11" name="Rectangle 10">
            <a:extLst>
              <a:ext uri="{FF2B5EF4-FFF2-40B4-BE49-F238E27FC236}">
                <a16:creationId xmlns:a16="http://schemas.microsoft.com/office/drawing/2014/main" id="{B9B04E58-1992-4E2A-96FB-342EC84AEBE2}"/>
              </a:ext>
            </a:extLst>
          </p:cNvPr>
          <p:cNvSpPr/>
          <p:nvPr/>
        </p:nvSpPr>
        <p:spPr>
          <a:xfrm>
            <a:off x="1828800" y="1619071"/>
            <a:ext cx="7239000" cy="1200329"/>
          </a:xfrm>
          <a:prstGeom prst="rect">
            <a:avLst/>
          </a:prstGeom>
        </p:spPr>
        <p:txBody>
          <a:bodyPr wrap="square">
            <a:spAutoFit/>
          </a:bodyPr>
          <a:lstStyle/>
          <a:p>
            <a:r>
              <a:rPr lang="en-US" sz="1600" b="1" dirty="0"/>
              <a:t>The complex conjugate roots will be associated with:</a:t>
            </a:r>
          </a:p>
          <a:p>
            <a:pPr marL="285750" indent="-285750">
              <a:buFont typeface="Arial" panose="020B0604020202020204" pitchFamily="34" charset="0"/>
              <a:buChar char="•"/>
            </a:pPr>
            <a:r>
              <a:rPr lang="en-US" sz="1400" dirty="0"/>
              <a:t>Pseudo cyclic behavior in the realizations with frequency about f0 = .3023 (cycle length (1/.3023 = 3.3)</a:t>
            </a:r>
          </a:p>
          <a:p>
            <a:pPr marL="285750" indent="-285750">
              <a:buFont typeface="Arial" panose="020B0604020202020204" pitchFamily="34" charset="0"/>
              <a:buChar char="•"/>
            </a:pPr>
            <a:r>
              <a:rPr lang="en-US" sz="1400" dirty="0"/>
              <a:t>Damped sinusoidal autocorrelations with a period (cycle length) of about 3.3</a:t>
            </a:r>
          </a:p>
          <a:p>
            <a:pPr marL="285750" indent="-285750">
              <a:buFont typeface="Arial" panose="020B0604020202020204" pitchFamily="34" charset="0"/>
              <a:buChar char="•"/>
            </a:pPr>
            <a:r>
              <a:rPr lang="en-US" sz="1400" dirty="0"/>
              <a:t>A peak at about .3023 in the spectral density</a:t>
            </a:r>
          </a:p>
        </p:txBody>
      </p:sp>
      <p:pic>
        <p:nvPicPr>
          <p:cNvPr id="14" name="Picture 13">
            <a:extLst>
              <a:ext uri="{FF2B5EF4-FFF2-40B4-BE49-F238E27FC236}">
                <a16:creationId xmlns:a16="http://schemas.microsoft.com/office/drawing/2014/main" id="{0795C5FC-7163-4B59-A421-786ABB43AE07}"/>
              </a:ext>
            </a:extLst>
          </p:cNvPr>
          <p:cNvPicPr>
            <a:picLocks noChangeAspect="1"/>
          </p:cNvPicPr>
          <p:nvPr/>
        </p:nvPicPr>
        <p:blipFill>
          <a:blip r:embed="rId5"/>
          <a:stretch>
            <a:fillRect/>
          </a:stretch>
        </p:blipFill>
        <p:spPr>
          <a:xfrm>
            <a:off x="76200" y="2819400"/>
            <a:ext cx="3866504" cy="2023521"/>
          </a:xfrm>
          <a:prstGeom prst="rect">
            <a:avLst/>
          </a:prstGeom>
        </p:spPr>
      </p:pic>
      <p:pic>
        <p:nvPicPr>
          <p:cNvPr id="15" name="Picture 14">
            <a:extLst>
              <a:ext uri="{FF2B5EF4-FFF2-40B4-BE49-F238E27FC236}">
                <a16:creationId xmlns:a16="http://schemas.microsoft.com/office/drawing/2014/main" id="{9A73D2DA-D796-413E-B4B2-5756BA38BC93}"/>
              </a:ext>
            </a:extLst>
          </p:cNvPr>
          <p:cNvPicPr>
            <a:picLocks noChangeAspect="1"/>
          </p:cNvPicPr>
          <p:nvPr/>
        </p:nvPicPr>
        <p:blipFill>
          <a:blip r:embed="rId6"/>
          <a:stretch>
            <a:fillRect/>
          </a:stretch>
        </p:blipFill>
        <p:spPr>
          <a:xfrm>
            <a:off x="4343400" y="2765614"/>
            <a:ext cx="4323704" cy="2263586"/>
          </a:xfrm>
          <a:prstGeom prst="rect">
            <a:avLst/>
          </a:prstGeom>
        </p:spPr>
      </p:pic>
      <p:sp>
        <p:nvSpPr>
          <p:cNvPr id="16" name="Rectangle 15">
            <a:extLst>
              <a:ext uri="{FF2B5EF4-FFF2-40B4-BE49-F238E27FC236}">
                <a16:creationId xmlns:a16="http://schemas.microsoft.com/office/drawing/2014/main" id="{130C98AE-2644-40A1-BBE5-928069C620BA}"/>
              </a:ext>
            </a:extLst>
          </p:cNvPr>
          <p:cNvSpPr/>
          <p:nvPr/>
        </p:nvSpPr>
        <p:spPr>
          <a:xfrm>
            <a:off x="76199" y="1676400"/>
            <a:ext cx="1790941" cy="523220"/>
          </a:xfrm>
          <a:prstGeom prst="rect">
            <a:avLst/>
          </a:prstGeom>
        </p:spPr>
        <p:txBody>
          <a:bodyPr wrap="square">
            <a:spAutoFit/>
          </a:bodyPr>
          <a:lstStyle/>
          <a:p>
            <a:r>
              <a:rPr lang="en-US" sz="1400" b="1" dirty="0"/>
              <a:t>Roots:</a:t>
            </a:r>
          </a:p>
          <a:p>
            <a:r>
              <a:rPr lang="en-US" sz="1400" dirty="0"/>
              <a:t>-0.4167+-1.2219i </a:t>
            </a:r>
          </a:p>
        </p:txBody>
      </p:sp>
    </p:spTree>
    <p:extLst>
      <p:ext uri="{BB962C8B-B14F-4D97-AF65-F5344CB8AC3E}">
        <p14:creationId xmlns:p14="http://schemas.microsoft.com/office/powerpoint/2010/main" val="38682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D0D5-202E-4347-90F7-CDB7294404EA}"/>
              </a:ext>
            </a:extLst>
          </p:cNvPr>
          <p:cNvSpPr>
            <a:spLocks noGrp="1"/>
          </p:cNvSpPr>
          <p:nvPr>
            <p:ph type="title"/>
          </p:nvPr>
        </p:nvSpPr>
        <p:spPr>
          <a:xfrm>
            <a:off x="565435" y="439420"/>
            <a:ext cx="8013129" cy="369332"/>
          </a:xfrm>
        </p:spPr>
        <p:txBody>
          <a:bodyPr/>
          <a:lstStyle/>
          <a:p>
            <a:r>
              <a:rPr lang="en-US" sz="2400" dirty="0"/>
              <a:t>A brief reflection of thoughts and key takeaways – </a:t>
            </a:r>
            <a:r>
              <a:rPr lang="en-US" sz="2400"/>
              <a:t>Week 4</a:t>
            </a:r>
            <a:endParaRPr lang="en-US" sz="2400" dirty="0"/>
          </a:p>
        </p:txBody>
      </p:sp>
      <p:sp>
        <p:nvSpPr>
          <p:cNvPr id="3" name="Text Placeholder 2">
            <a:extLst>
              <a:ext uri="{FF2B5EF4-FFF2-40B4-BE49-F238E27FC236}">
                <a16:creationId xmlns:a16="http://schemas.microsoft.com/office/drawing/2014/main" id="{7DCE388E-BD61-4C14-9B75-81B7614F121E}"/>
              </a:ext>
            </a:extLst>
          </p:cNvPr>
          <p:cNvSpPr>
            <a:spLocks noGrp="1"/>
          </p:cNvSpPr>
          <p:nvPr>
            <p:ph type="body" idx="1"/>
          </p:nvPr>
        </p:nvSpPr>
        <p:spPr>
          <a:xfrm>
            <a:off x="152400" y="4572000"/>
            <a:ext cx="8763000" cy="553998"/>
          </a:xfrm>
        </p:spPr>
        <p:txBody>
          <a:bodyPr/>
          <a:lstStyle/>
          <a:p>
            <a:r>
              <a:rPr lang="en-US" sz="1800" b="1" dirty="0">
                <a:latin typeface="Arial" panose="020B0604020202020204" pitchFamily="34" charset="0"/>
                <a:cs typeface="Arial" panose="020B0604020202020204" pitchFamily="34" charset="0"/>
              </a:rPr>
              <a:t>Question: </a:t>
            </a:r>
            <a:r>
              <a:rPr lang="en-US" sz="1800" dirty="0">
                <a:latin typeface="Arial" panose="020B0604020202020204" pitchFamily="34" charset="0"/>
                <a:cs typeface="Arial" panose="020B0604020202020204" pitchFamily="34" charset="0"/>
              </a:rPr>
              <a:t>Either I missed the math for the first part of this sinusoidal function or I just don’t know enough about Trig.</a:t>
            </a:r>
          </a:p>
        </p:txBody>
      </p:sp>
      <p:sp>
        <p:nvSpPr>
          <p:cNvPr id="4" name="object 3">
            <a:extLst>
              <a:ext uri="{FF2B5EF4-FFF2-40B4-BE49-F238E27FC236}">
                <a16:creationId xmlns:a16="http://schemas.microsoft.com/office/drawing/2014/main" id="{966817AA-55C2-44C8-89CD-AAB0CE1FDA9B}"/>
              </a:ext>
            </a:extLst>
          </p:cNvPr>
          <p:cNvSpPr/>
          <p:nvPr/>
        </p:nvSpPr>
        <p:spPr>
          <a:xfrm>
            <a:off x="304800" y="6400800"/>
            <a:ext cx="1765300" cy="152400"/>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id="{DC9D1434-DDE5-4571-B36D-8FEE7C302EB5}"/>
              </a:ext>
            </a:extLst>
          </p:cNvPr>
          <p:cNvSpPr/>
          <p:nvPr/>
        </p:nvSpPr>
        <p:spPr>
          <a:xfrm>
            <a:off x="423540" y="5225086"/>
            <a:ext cx="8648699" cy="815608"/>
          </a:xfrm>
          <a:prstGeom prst="rect">
            <a:avLst/>
          </a:prstGeom>
        </p:spPr>
        <p:txBody>
          <a:bodyPr wrap="square">
            <a:spAutoFit/>
          </a:bodyPr>
          <a:lstStyle/>
          <a:p>
            <a:r>
              <a:rPr lang="en-US" sz="1400" b="1" dirty="0">
                <a:latin typeface="Arial" panose="020B0604020202020204" pitchFamily="34" charset="0"/>
                <a:cs typeface="Arial" panose="020B0604020202020204" pitchFamily="34" charset="0"/>
              </a:rPr>
              <a:t>Would you please breakdown the math behind this function?</a:t>
            </a:r>
          </a:p>
          <a:p>
            <a:r>
              <a:rPr lang="en-US" sz="1100" dirty="0">
                <a:latin typeface="Arial" panose="020B0604020202020204" pitchFamily="34" charset="0"/>
                <a:cs typeface="Arial" panose="020B0604020202020204" pitchFamily="34" charset="0"/>
              </a:rPr>
              <a:t>I am good with phi 1 and 2 and I know how to read the System Frequency output.</a:t>
            </a:r>
          </a:p>
          <a:p>
            <a:r>
              <a:rPr lang="en-US" sz="1100" dirty="0">
                <a:latin typeface="Arial" panose="020B0604020202020204" pitchFamily="34" charset="0"/>
                <a:cs typeface="Arial" panose="020B0604020202020204" pitchFamily="34" charset="0"/>
              </a:rPr>
              <a:t>I even know the r code to produce the answer: </a:t>
            </a:r>
            <a:r>
              <a:rPr lang="pt-BR" sz="1100" dirty="0">
                <a:latin typeface="Arial" panose="020B0604020202020204" pitchFamily="34" charset="0"/>
                <a:cs typeface="Arial" panose="020B0604020202020204" pitchFamily="34" charset="0"/>
              </a:rPr>
              <a:t>(1/(2*phi1))*acos(phi1/(2*sqrt(phi2)))</a:t>
            </a:r>
          </a:p>
          <a:p>
            <a:r>
              <a:rPr lang="pt-BR" sz="1100" dirty="0">
                <a:latin typeface="Arial" panose="020B0604020202020204" pitchFamily="34" charset="0"/>
                <a:cs typeface="Arial" panose="020B0604020202020204" pitchFamily="34" charset="0"/>
              </a:rPr>
              <a:t>Maybe this is all I need but I was just woundering about the math in the formula.</a:t>
            </a:r>
            <a:endParaRPr lang="en-US" sz="11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7B819729-3D22-4F97-8B63-031B37195776}"/>
              </a:ext>
            </a:extLst>
          </p:cNvPr>
          <p:cNvSpPr/>
          <p:nvPr/>
        </p:nvSpPr>
        <p:spPr>
          <a:xfrm>
            <a:off x="304800" y="1610380"/>
            <a:ext cx="8382000" cy="430887"/>
          </a:xfrm>
          <a:prstGeom prst="rect">
            <a:avLst/>
          </a:prstGeom>
        </p:spPr>
        <p:txBody>
          <a:bodyPr wrap="square">
            <a:spAutoFit/>
          </a:bodyPr>
          <a:lstStyle/>
          <a:p>
            <a:pPr>
              <a:spcBef>
                <a:spcPts val="600"/>
              </a:spcBef>
              <a:defRPr/>
            </a:pPr>
            <a:r>
              <a:rPr lang="en-US" sz="1100" dirty="0">
                <a:solidFill>
                  <a:prstClr val="black"/>
                </a:solidFill>
                <a:latin typeface="Arial" panose="020B0604020202020204" pitchFamily="34" charset="0"/>
                <a:cs typeface="Arial" panose="020B0604020202020204" pitchFamily="34" charset="0"/>
              </a:rPr>
              <a:t>An AR(2) and AR(p) model is stationary if and only if the roots of the characteristic equation are greater than 1 in absolute value (lie outside the unit circle).</a:t>
            </a:r>
          </a:p>
        </p:txBody>
      </p:sp>
      <p:sp>
        <p:nvSpPr>
          <p:cNvPr id="7" name="Title 1">
            <a:extLst>
              <a:ext uri="{FF2B5EF4-FFF2-40B4-BE49-F238E27FC236}">
                <a16:creationId xmlns:a16="http://schemas.microsoft.com/office/drawing/2014/main" id="{E0F84354-9400-423A-8906-B96C1B9219FC}"/>
              </a:ext>
            </a:extLst>
          </p:cNvPr>
          <p:cNvSpPr txBox="1">
            <a:spLocks/>
          </p:cNvSpPr>
          <p:nvPr/>
        </p:nvSpPr>
        <p:spPr>
          <a:xfrm>
            <a:off x="565435" y="914400"/>
            <a:ext cx="8013129" cy="276999"/>
          </a:xfrm>
          <a:prstGeom prst="rect">
            <a:avLst/>
          </a:prstGeom>
        </p:spPr>
        <p:txBody>
          <a:bodyPr wrap="square" lIns="0" tIns="0" rIns="0" bIns="0">
            <a:spAutoFit/>
          </a:bodyPr>
          <a:lstStyle>
            <a:lvl1pPr>
              <a:defRPr sz="4400" b="0" i="0">
                <a:solidFill>
                  <a:schemeClr val="tx1"/>
                </a:solidFill>
                <a:latin typeface="Arial"/>
                <a:ea typeface="+mj-ea"/>
                <a:cs typeface="Arial"/>
              </a:defRPr>
            </a:lvl1pPr>
          </a:lstStyle>
          <a:p>
            <a:r>
              <a:rPr lang="en-US" sz="1800" kern="0" dirty="0"/>
              <a:t>This week continued on with a breakdown of the AR(2) and AR(p) models.</a:t>
            </a:r>
          </a:p>
        </p:txBody>
      </p:sp>
      <p:sp>
        <p:nvSpPr>
          <p:cNvPr id="10" name="Rectangle 9">
            <a:extLst>
              <a:ext uri="{FF2B5EF4-FFF2-40B4-BE49-F238E27FC236}">
                <a16:creationId xmlns:a16="http://schemas.microsoft.com/office/drawing/2014/main" id="{D3696A6D-FC58-4F58-80D7-6495FCD51115}"/>
              </a:ext>
            </a:extLst>
          </p:cNvPr>
          <p:cNvSpPr/>
          <p:nvPr/>
        </p:nvSpPr>
        <p:spPr>
          <a:xfrm>
            <a:off x="304800" y="1297047"/>
            <a:ext cx="1219373" cy="369332"/>
          </a:xfrm>
          <a:prstGeom prst="rect">
            <a:avLst/>
          </a:prstGeom>
        </p:spPr>
        <p:txBody>
          <a:bodyPr wrap="none">
            <a:spAutoFit/>
          </a:bodyPr>
          <a:lstStyle/>
          <a:p>
            <a:r>
              <a:rPr lang="en-US" b="1" dirty="0"/>
              <a:t>Key results</a:t>
            </a:r>
          </a:p>
        </p:txBody>
      </p:sp>
      <p:pic>
        <p:nvPicPr>
          <p:cNvPr id="12" name="Picture 11">
            <a:extLst>
              <a:ext uri="{FF2B5EF4-FFF2-40B4-BE49-F238E27FC236}">
                <a16:creationId xmlns:a16="http://schemas.microsoft.com/office/drawing/2014/main" id="{274FFE4B-6A85-4546-9577-55F25F963786}"/>
              </a:ext>
            </a:extLst>
          </p:cNvPr>
          <p:cNvPicPr>
            <a:picLocks noChangeAspect="1"/>
          </p:cNvPicPr>
          <p:nvPr/>
        </p:nvPicPr>
        <p:blipFill rotWithShape="1">
          <a:blip r:embed="rId3"/>
          <a:srcRect l="3707" t="6570" b="-1"/>
          <a:stretch/>
        </p:blipFill>
        <p:spPr>
          <a:xfrm>
            <a:off x="565435" y="3102085"/>
            <a:ext cx="4217347" cy="234223"/>
          </a:xfrm>
          <a:prstGeom prst="rect">
            <a:avLst/>
          </a:prstGeom>
        </p:spPr>
        <p:style>
          <a:lnRef idx="2">
            <a:schemeClr val="accent1"/>
          </a:lnRef>
          <a:fillRef idx="1">
            <a:schemeClr val="lt1"/>
          </a:fillRef>
          <a:effectRef idx="0">
            <a:schemeClr val="accent1"/>
          </a:effectRef>
          <a:fontRef idx="minor">
            <a:schemeClr val="dk1"/>
          </a:fontRef>
        </p:style>
      </p:pic>
      <p:pic>
        <p:nvPicPr>
          <p:cNvPr id="13" name="Picture 12">
            <a:extLst>
              <a:ext uri="{FF2B5EF4-FFF2-40B4-BE49-F238E27FC236}">
                <a16:creationId xmlns:a16="http://schemas.microsoft.com/office/drawing/2014/main" id="{8C1A2D5D-8EA3-4F22-9336-ECEF31EF7AA8}"/>
              </a:ext>
            </a:extLst>
          </p:cNvPr>
          <p:cNvPicPr>
            <a:picLocks noChangeAspect="1"/>
          </p:cNvPicPr>
          <p:nvPr/>
        </p:nvPicPr>
        <p:blipFill rotWithShape="1">
          <a:blip r:embed="rId4"/>
          <a:srcRect l="4040"/>
          <a:stretch/>
        </p:blipFill>
        <p:spPr>
          <a:xfrm>
            <a:off x="565435" y="2137469"/>
            <a:ext cx="4038600" cy="834331"/>
          </a:xfrm>
          <a:prstGeom prst="rect">
            <a:avLst/>
          </a:prstGeom>
        </p:spPr>
        <p:style>
          <a:lnRef idx="2">
            <a:schemeClr val="accent1"/>
          </a:lnRef>
          <a:fillRef idx="1">
            <a:schemeClr val="lt1"/>
          </a:fillRef>
          <a:effectRef idx="0">
            <a:schemeClr val="accent1"/>
          </a:effectRef>
          <a:fontRef idx="minor">
            <a:schemeClr val="dk1"/>
          </a:fontRef>
        </p:style>
      </p:pic>
      <p:sp>
        <p:nvSpPr>
          <p:cNvPr id="14" name="Rectangle 13">
            <a:extLst>
              <a:ext uri="{FF2B5EF4-FFF2-40B4-BE49-F238E27FC236}">
                <a16:creationId xmlns:a16="http://schemas.microsoft.com/office/drawing/2014/main" id="{DEA8F5AA-2D30-48D7-9B40-7BA131C06DF9}"/>
              </a:ext>
            </a:extLst>
          </p:cNvPr>
          <p:cNvSpPr/>
          <p:nvPr/>
        </p:nvSpPr>
        <p:spPr>
          <a:xfrm>
            <a:off x="4876800" y="1912891"/>
            <a:ext cx="1810111" cy="261610"/>
          </a:xfrm>
          <a:prstGeom prst="rect">
            <a:avLst/>
          </a:prstGeom>
        </p:spPr>
        <p:txBody>
          <a:bodyPr wrap="none">
            <a:spAutoFit/>
          </a:bodyPr>
          <a:lstStyle/>
          <a:p>
            <a:r>
              <a:rPr lang="en-US" sz="1100" dirty="0"/>
              <a:t>Quadratic Formula Example:</a:t>
            </a:r>
          </a:p>
        </p:txBody>
      </p:sp>
      <p:pic>
        <p:nvPicPr>
          <p:cNvPr id="15" name="Picture 14">
            <a:extLst>
              <a:ext uri="{FF2B5EF4-FFF2-40B4-BE49-F238E27FC236}">
                <a16:creationId xmlns:a16="http://schemas.microsoft.com/office/drawing/2014/main" id="{0F4CCD29-011E-4F23-9EA2-4D8F424D87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3800" y="2133600"/>
            <a:ext cx="2322507" cy="381307"/>
          </a:xfrm>
          <a:prstGeom prst="rect">
            <a:avLst/>
          </a:prstGeom>
        </p:spPr>
      </p:pic>
      <p:pic>
        <p:nvPicPr>
          <p:cNvPr id="16" name="Picture 15">
            <a:extLst>
              <a:ext uri="{FF2B5EF4-FFF2-40B4-BE49-F238E27FC236}">
                <a16:creationId xmlns:a16="http://schemas.microsoft.com/office/drawing/2014/main" id="{1F992186-7DF7-4EAD-9346-0CE9BC7BFC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0873" y="2577838"/>
            <a:ext cx="2667000" cy="393962"/>
          </a:xfrm>
          <a:prstGeom prst="rect">
            <a:avLst/>
          </a:prstGeom>
        </p:spPr>
      </p:pic>
      <p:sp>
        <p:nvSpPr>
          <p:cNvPr id="17" name="TextBox 16">
            <a:extLst>
              <a:ext uri="{FF2B5EF4-FFF2-40B4-BE49-F238E27FC236}">
                <a16:creationId xmlns:a16="http://schemas.microsoft.com/office/drawing/2014/main" id="{E1AB76EA-52D2-496E-B1DC-0A7DCDBA2C55}"/>
              </a:ext>
            </a:extLst>
          </p:cNvPr>
          <p:cNvSpPr txBox="1"/>
          <p:nvPr/>
        </p:nvSpPr>
        <p:spPr bwMode="auto">
          <a:xfrm>
            <a:off x="4934222" y="3194777"/>
            <a:ext cx="2362200" cy="23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Symbol" panose="05050102010706020507" pitchFamily="18" charset="2"/>
              </a:rPr>
              <a:t>Since </a:t>
            </a: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sz="1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r </a:t>
            </a: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&gt; 1 </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Symbol" panose="05050102010706020507" pitchFamily="18" charset="2"/>
              </a:rPr>
              <a:t>the model </a:t>
            </a:r>
            <a:r>
              <a:rPr kumimoji="0" lang="en-US" sz="10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sym typeface="Symbol" panose="05050102010706020507" pitchFamily="18" charset="2"/>
              </a:rPr>
              <a:t>is stationary</a:t>
            </a:r>
            <a:endParaRPr kumimoji="0" lang="en-US" sz="10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pic>
        <p:nvPicPr>
          <p:cNvPr id="18" name="Picture 17">
            <a:extLst>
              <a:ext uri="{FF2B5EF4-FFF2-40B4-BE49-F238E27FC236}">
                <a16:creationId xmlns:a16="http://schemas.microsoft.com/office/drawing/2014/main" id="{90EE32FA-B64A-4EBD-A3D6-6273308222F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34222" y="2983264"/>
            <a:ext cx="2057400" cy="230638"/>
          </a:xfrm>
          <a:prstGeom prst="rect">
            <a:avLst/>
          </a:prstGeom>
        </p:spPr>
      </p:pic>
      <p:sp>
        <p:nvSpPr>
          <p:cNvPr id="19" name="Content Placeholder 5">
            <a:extLst>
              <a:ext uri="{FF2B5EF4-FFF2-40B4-BE49-F238E27FC236}">
                <a16:creationId xmlns:a16="http://schemas.microsoft.com/office/drawing/2014/main" id="{A7B5B535-2FE4-4BF7-83B7-FB80EDA00B24}"/>
              </a:ext>
            </a:extLst>
          </p:cNvPr>
          <p:cNvSpPr txBox="1">
            <a:spLocks/>
          </p:cNvSpPr>
          <p:nvPr/>
        </p:nvSpPr>
        <p:spPr>
          <a:xfrm>
            <a:off x="3157860" y="3490060"/>
            <a:ext cx="5909940" cy="1005740"/>
          </a:xfrm>
          <a:prstGeom prst="rect">
            <a:avLst/>
          </a:prstGeom>
        </p:spPr>
        <p:txBody>
          <a:bodyPr>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800" b="1" dirty="0">
                <a:latin typeface="Arial" panose="020B0604020202020204" pitchFamily="34" charset="0"/>
                <a:cs typeface="Arial" panose="020B0604020202020204" pitchFamily="34" charset="0"/>
              </a:rPr>
              <a:t>Summarizing: </a:t>
            </a:r>
            <a:r>
              <a:rPr lang="en-US" sz="800" dirty="0">
                <a:solidFill>
                  <a:prstClr val="black"/>
                </a:solidFill>
                <a:latin typeface="Arial" panose="020B0604020202020204" pitchFamily="34" charset="0"/>
                <a:cs typeface="Arial" panose="020B0604020202020204" pitchFamily="34" charset="0"/>
              </a:rPr>
              <a:t>A stationary AR(2) model, </a:t>
            </a:r>
            <a:br>
              <a:rPr lang="en-US" sz="800" dirty="0">
                <a:solidFill>
                  <a:prstClr val="black"/>
                </a:solidFill>
                <a:latin typeface="Arial" panose="020B0604020202020204" pitchFamily="34" charset="0"/>
                <a:cs typeface="Arial" panose="020B0604020202020204" pitchFamily="34" charset="0"/>
              </a:rPr>
            </a:br>
            <a:r>
              <a:rPr lang="en-US" sz="800" dirty="0">
                <a:solidFill>
                  <a:prstClr val="black"/>
                </a:solidFill>
                <a:latin typeface="Arial" panose="020B0604020202020204" pitchFamily="34" charset="0"/>
                <a:cs typeface="Arial" panose="020B0604020202020204" pitchFamily="34" charset="0"/>
              </a:rPr>
              <a:t>(</a:t>
            </a:r>
            <a:r>
              <a:rPr lang="en-US" sz="800" dirty="0">
                <a:solidFill>
                  <a:prstClr val="black"/>
                </a:solidFill>
                <a:latin typeface="Symbol" panose="05050102010706020507" pitchFamily="18" charset="2"/>
                <a:cs typeface="Arial" panose="020B0604020202020204" pitchFamily="34" charset="0"/>
              </a:rPr>
              <a:t>1 - </a:t>
            </a:r>
            <a:r>
              <a:rPr lang="en-US" sz="800" i="1" dirty="0">
                <a:solidFill>
                  <a:prstClr val="black"/>
                </a:solidFill>
                <a:latin typeface="Symbol" panose="05050102010706020507" pitchFamily="18" charset="2"/>
                <a:cs typeface="Arial" panose="020B0604020202020204" pitchFamily="34" charset="0"/>
              </a:rPr>
              <a:t>j</a:t>
            </a:r>
            <a:r>
              <a:rPr lang="en-US" sz="800" baseline="-25000" dirty="0">
                <a:solidFill>
                  <a:prstClr val="black"/>
                </a:solidFill>
                <a:latin typeface="Symbol" panose="05050102010706020507" pitchFamily="18" charset="2"/>
                <a:cs typeface="Arial" panose="020B0604020202020204" pitchFamily="34" charset="0"/>
              </a:rPr>
              <a:t>1</a:t>
            </a:r>
            <a:r>
              <a:rPr lang="en-US" sz="800" i="1" dirty="0">
                <a:solidFill>
                  <a:prstClr val="black"/>
                </a:solidFill>
                <a:latin typeface="Symbol" panose="05050102010706020507" pitchFamily="18" charset="2"/>
                <a:cs typeface="Arial" panose="020B0604020202020204" pitchFamily="34" charset="0"/>
              </a:rPr>
              <a:t>B </a:t>
            </a:r>
            <a:r>
              <a:rPr lang="en-US" sz="800" dirty="0">
                <a:solidFill>
                  <a:prstClr val="black"/>
                </a:solidFill>
                <a:latin typeface="Symbol" panose="05050102010706020507" pitchFamily="18" charset="2"/>
                <a:cs typeface="Arial" panose="020B0604020202020204" pitchFamily="34" charset="0"/>
              </a:rPr>
              <a:t>- </a:t>
            </a:r>
            <a:r>
              <a:rPr lang="en-US" sz="800" i="1" dirty="0">
                <a:solidFill>
                  <a:prstClr val="black"/>
                </a:solidFill>
                <a:latin typeface="Symbol" panose="05050102010706020507" pitchFamily="18" charset="2"/>
                <a:cs typeface="Arial" panose="020B0604020202020204" pitchFamily="34" charset="0"/>
              </a:rPr>
              <a:t>j</a:t>
            </a:r>
            <a:r>
              <a:rPr lang="en-US" sz="800" baseline="-25000" dirty="0">
                <a:solidFill>
                  <a:prstClr val="black"/>
                </a:solidFill>
                <a:latin typeface="Symbol" panose="05050102010706020507" pitchFamily="18" charset="2"/>
                <a:cs typeface="Arial" panose="020B0604020202020204" pitchFamily="34" charset="0"/>
              </a:rPr>
              <a:t>1</a:t>
            </a:r>
            <a:r>
              <a:rPr lang="en-US" sz="800" i="1" dirty="0">
                <a:solidFill>
                  <a:prstClr val="black"/>
                </a:solidFill>
                <a:latin typeface="Symbol" panose="05050102010706020507" pitchFamily="18" charset="2"/>
                <a:cs typeface="Arial" panose="020B0604020202020204" pitchFamily="34" charset="0"/>
              </a:rPr>
              <a:t>B </a:t>
            </a:r>
            <a:r>
              <a:rPr lang="en-US" sz="800" baseline="30000" dirty="0">
                <a:solidFill>
                  <a:prstClr val="black"/>
                </a:solidFill>
                <a:latin typeface="Symbol" panose="05050102010706020507" pitchFamily="18" charset="2"/>
                <a:cs typeface="Arial" panose="020B0604020202020204" pitchFamily="34" charset="0"/>
              </a:rPr>
              <a:t>2</a:t>
            </a:r>
            <a:r>
              <a:rPr lang="en-US" sz="800" dirty="0">
                <a:solidFill>
                  <a:prstClr val="black"/>
                </a:solidFill>
                <a:latin typeface="Times New Roman" panose="02020603050405020304" pitchFamily="18" charset="0"/>
                <a:cs typeface="Times New Roman" panose="02020603050405020304" pitchFamily="18" charset="0"/>
              </a:rPr>
              <a:t>)X</a:t>
            </a:r>
            <a:r>
              <a:rPr lang="en-US" sz="800" i="1" baseline="-25000" dirty="0">
                <a:solidFill>
                  <a:prstClr val="black"/>
                </a:solidFill>
                <a:latin typeface="Times New Roman" panose="02020603050405020304" pitchFamily="18" charset="0"/>
                <a:cs typeface="Times New Roman" panose="02020603050405020304" pitchFamily="18" charset="0"/>
              </a:rPr>
              <a:t>t</a:t>
            </a:r>
            <a:r>
              <a:rPr lang="en-US" sz="800" dirty="0">
                <a:solidFill>
                  <a:prstClr val="black"/>
                </a:solidFill>
                <a:latin typeface="Symbol" panose="05050102010706020507" pitchFamily="18" charset="2"/>
                <a:cs typeface="Arial" panose="020B0604020202020204" pitchFamily="34" charset="0"/>
              </a:rPr>
              <a:t> = </a:t>
            </a:r>
            <a:r>
              <a:rPr lang="en-US" sz="800" i="1" dirty="0">
                <a:solidFill>
                  <a:prstClr val="black"/>
                </a:solidFill>
                <a:latin typeface="Times New Roman" panose="02020603050405020304" pitchFamily="18" charset="0"/>
                <a:cs typeface="Times New Roman" panose="02020603050405020304" pitchFamily="18" charset="0"/>
              </a:rPr>
              <a:t>a</a:t>
            </a:r>
            <a:r>
              <a:rPr lang="en-US" sz="800" i="1" baseline="-25000" dirty="0">
                <a:solidFill>
                  <a:prstClr val="black"/>
                </a:solidFill>
                <a:latin typeface="Times New Roman" panose="02020603050405020304" pitchFamily="18" charset="0"/>
                <a:cs typeface="Times New Roman" panose="02020603050405020304" pitchFamily="18" charset="0"/>
              </a:rPr>
              <a:t>t</a:t>
            </a:r>
            <a:r>
              <a:rPr lang="en-US" sz="800" dirty="0">
                <a:solidFill>
                  <a:prstClr val="black"/>
                </a:solidFill>
                <a:latin typeface="Symbol" panose="05050102010706020507" pitchFamily="18" charset="2"/>
                <a:cs typeface="Arial" panose="020B0604020202020204" pitchFamily="34" charset="0"/>
              </a:rPr>
              <a:t>, </a:t>
            </a:r>
            <a:r>
              <a:rPr lang="en-US" sz="800" dirty="0">
                <a:solidFill>
                  <a:prstClr val="black"/>
                </a:solidFill>
                <a:latin typeface="Arial" panose="020B0604020202020204" pitchFamily="34" charset="0"/>
                <a:cs typeface="Arial" panose="020B0604020202020204" pitchFamily="34" charset="0"/>
              </a:rPr>
              <a:t>whose characteristic equation has complex conjugate roots</a:t>
            </a:r>
            <a:endParaRPr lang="en-US" sz="800" b="1" dirty="0">
              <a:solidFill>
                <a:srgbClr val="0000FF"/>
              </a:solidFill>
              <a:latin typeface="Arial" panose="020B0604020202020204" pitchFamily="34" charset="0"/>
              <a:cs typeface="Arial" panose="020B0604020202020204" pitchFamily="34" charset="0"/>
            </a:endParaRPr>
          </a:p>
          <a:p>
            <a:pPr>
              <a:defRPr/>
            </a:pPr>
            <a:r>
              <a:rPr lang="en-US" sz="800" dirty="0">
                <a:solidFill>
                  <a:prstClr val="black"/>
                </a:solidFill>
                <a:latin typeface="Arial" panose="020B0604020202020204" pitchFamily="34" charset="0"/>
                <a:cs typeface="Arial" panose="020B0604020202020204" pitchFamily="34" charset="0"/>
              </a:rPr>
              <a:t>Has realizations that show a </a:t>
            </a:r>
            <a:r>
              <a:rPr lang="en-US" sz="800" i="1" dirty="0">
                <a:latin typeface="Arial" panose="020B0604020202020204" pitchFamily="34" charset="0"/>
                <a:cs typeface="Arial" panose="020B0604020202020204" pitchFamily="34" charset="0"/>
              </a:rPr>
              <a:t>pseudo-cyclic behavior </a:t>
            </a:r>
            <a:r>
              <a:rPr lang="en-US" sz="800" dirty="0">
                <a:latin typeface="Arial" panose="020B0604020202020204" pitchFamily="34" charset="0"/>
                <a:cs typeface="Arial" panose="020B0604020202020204" pitchFamily="34" charset="0"/>
              </a:rPr>
              <a:t>w</a:t>
            </a:r>
            <a:r>
              <a:rPr lang="en-US" sz="800" dirty="0">
                <a:solidFill>
                  <a:prstClr val="black"/>
                </a:solidFill>
                <a:latin typeface="Arial" panose="020B0604020202020204" pitchFamily="34" charset="0"/>
                <a:cs typeface="Arial" panose="020B0604020202020204" pitchFamily="34" charset="0"/>
              </a:rPr>
              <a:t>ith cycle length about </a:t>
            </a:r>
            <a:r>
              <a:rPr lang="en-US" sz="800" dirty="0">
                <a:solidFill>
                  <a:prstClr val="black"/>
                </a:solidFill>
                <a:latin typeface="Times New Roman" panose="02020603050405020304" pitchFamily="18" charset="0"/>
                <a:cs typeface="Times New Roman" panose="02020603050405020304" pitchFamily="18" charset="0"/>
              </a:rPr>
              <a:t>1/</a:t>
            </a:r>
            <a:r>
              <a:rPr lang="en-US" sz="800" i="1" dirty="0">
                <a:solidFill>
                  <a:prstClr val="black"/>
                </a:solidFill>
                <a:latin typeface="Times New Roman" panose="02020603050405020304" pitchFamily="18" charset="0"/>
                <a:cs typeface="Times New Roman" panose="02020603050405020304" pitchFamily="18" charset="0"/>
              </a:rPr>
              <a:t>f</a:t>
            </a:r>
            <a:r>
              <a:rPr lang="en-US" sz="800" baseline="-25000" dirty="0">
                <a:solidFill>
                  <a:prstClr val="black"/>
                </a:solidFill>
                <a:latin typeface="Times New Roman" panose="02020603050405020304" pitchFamily="18" charset="0"/>
                <a:cs typeface="Times New Roman" panose="02020603050405020304" pitchFamily="18" charset="0"/>
              </a:rPr>
              <a:t>0</a:t>
            </a:r>
            <a:r>
              <a:rPr lang="en-US" sz="800" dirty="0">
                <a:solidFill>
                  <a:prstClr val="black"/>
                </a:solidFill>
                <a:latin typeface="Arial" panose="020B0604020202020204" pitchFamily="34" charset="0"/>
                <a:cs typeface="Arial" panose="020B0604020202020204" pitchFamily="34" charset="0"/>
              </a:rPr>
              <a:t>, where </a:t>
            </a:r>
            <a:r>
              <a:rPr lang="en-US" sz="800" i="1" dirty="0">
                <a:solidFill>
                  <a:prstClr val="black"/>
                </a:solidFill>
                <a:latin typeface="Times New Roman" panose="02020603050405020304" pitchFamily="18" charset="0"/>
                <a:cs typeface="Times New Roman" panose="02020603050405020304" pitchFamily="18" charset="0"/>
              </a:rPr>
              <a:t>f</a:t>
            </a:r>
            <a:r>
              <a:rPr lang="en-US" sz="800" baseline="-25000" dirty="0">
                <a:solidFill>
                  <a:prstClr val="black"/>
                </a:solidFill>
                <a:latin typeface="Times New Roman" panose="02020603050405020304" pitchFamily="18" charset="0"/>
                <a:cs typeface="Times New Roman" panose="02020603050405020304" pitchFamily="18" charset="0"/>
              </a:rPr>
              <a:t>0</a:t>
            </a:r>
            <a:r>
              <a:rPr lang="en-US" sz="800" dirty="0">
                <a:solidFill>
                  <a:prstClr val="black"/>
                </a:solidFill>
                <a:latin typeface="Arial" panose="020B0604020202020204" pitchFamily="34" charset="0"/>
                <a:cs typeface="Arial" panose="020B0604020202020204" pitchFamily="34" charset="0"/>
              </a:rPr>
              <a:t> is given on previous slides</a:t>
            </a:r>
          </a:p>
          <a:p>
            <a:pPr>
              <a:defRPr/>
            </a:pPr>
            <a:r>
              <a:rPr lang="en-US" sz="800" dirty="0">
                <a:solidFill>
                  <a:prstClr val="black"/>
                </a:solidFill>
                <a:latin typeface="Arial" panose="020B0604020202020204" pitchFamily="34" charset="0"/>
                <a:cs typeface="Arial" panose="020B0604020202020204" pitchFamily="34" charset="0"/>
              </a:rPr>
              <a:t>The autocorrelation function has the appearance of a </a:t>
            </a:r>
            <a:r>
              <a:rPr lang="en-US" sz="800" i="1" dirty="0">
                <a:latin typeface="Arial" panose="020B0604020202020204" pitchFamily="34" charset="0"/>
                <a:cs typeface="Arial" panose="020B0604020202020204" pitchFamily="34" charset="0"/>
              </a:rPr>
              <a:t>damped sinusoidal </a:t>
            </a:r>
            <a:r>
              <a:rPr lang="en-US" sz="800" dirty="0">
                <a:latin typeface="Arial" panose="020B0604020202020204" pitchFamily="34" charset="0"/>
                <a:cs typeface="Arial" panose="020B0604020202020204" pitchFamily="34" charset="0"/>
              </a:rPr>
              <a:t>with frequency </a:t>
            </a:r>
            <a:r>
              <a:rPr lang="en-US" sz="800" i="1" dirty="0">
                <a:solidFill>
                  <a:prstClr val="black"/>
                </a:solidFill>
                <a:latin typeface="Times New Roman" panose="02020603050405020304" pitchFamily="18" charset="0"/>
                <a:cs typeface="Times New Roman" panose="02020603050405020304" pitchFamily="18" charset="0"/>
              </a:rPr>
              <a:t>f</a:t>
            </a:r>
            <a:r>
              <a:rPr lang="en-US" sz="800" baseline="-25000" dirty="0">
                <a:solidFill>
                  <a:prstClr val="black"/>
                </a:solidFill>
                <a:latin typeface="Times New Roman" panose="02020603050405020304" pitchFamily="18" charset="0"/>
                <a:cs typeface="Times New Roman" panose="02020603050405020304" pitchFamily="18" charset="0"/>
              </a:rPr>
              <a:t>0</a:t>
            </a:r>
            <a:r>
              <a:rPr lang="en-US" sz="800" dirty="0">
                <a:solidFill>
                  <a:prstClr val="black"/>
                </a:solidFill>
                <a:latin typeface="Arial" panose="020B0604020202020204" pitchFamily="34" charset="0"/>
                <a:cs typeface="Arial" panose="020B0604020202020204" pitchFamily="34" charset="0"/>
              </a:rPr>
              <a:t> (i.e., cycle length </a:t>
            </a:r>
            <a:r>
              <a:rPr lang="en-US" sz="800" dirty="0">
                <a:solidFill>
                  <a:prstClr val="black"/>
                </a:solidFill>
                <a:latin typeface="Times New Roman" panose="02020603050405020304" pitchFamily="18" charset="0"/>
                <a:cs typeface="Times New Roman" panose="02020603050405020304" pitchFamily="18" charset="0"/>
              </a:rPr>
              <a:t>1/</a:t>
            </a:r>
            <a:r>
              <a:rPr lang="en-US" sz="800" i="1" dirty="0">
                <a:solidFill>
                  <a:prstClr val="black"/>
                </a:solidFill>
                <a:latin typeface="Times New Roman" panose="02020603050405020304" pitchFamily="18" charset="0"/>
                <a:cs typeface="Times New Roman" panose="02020603050405020304" pitchFamily="18" charset="0"/>
              </a:rPr>
              <a:t>f</a:t>
            </a:r>
            <a:r>
              <a:rPr lang="en-US" sz="800" baseline="-25000" dirty="0">
                <a:solidFill>
                  <a:prstClr val="black"/>
                </a:solidFill>
                <a:latin typeface="Times New Roman" panose="02020603050405020304" pitchFamily="18" charset="0"/>
                <a:cs typeface="Times New Roman" panose="02020603050405020304" pitchFamily="18" charset="0"/>
              </a:rPr>
              <a:t>0 </a:t>
            </a:r>
            <a:r>
              <a:rPr lang="en-US" sz="800" dirty="0">
                <a:solidFill>
                  <a:prstClr val="black"/>
                </a:solidFill>
                <a:latin typeface="Arial" panose="020B0604020202020204" pitchFamily="34" charset="0"/>
                <a:cs typeface="Arial" panose="020B0604020202020204" pitchFamily="34" charset="0"/>
              </a:rPr>
              <a:t>)</a:t>
            </a:r>
          </a:p>
          <a:p>
            <a:pPr>
              <a:defRPr/>
            </a:pPr>
            <a:r>
              <a:rPr lang="en-US" sz="800" dirty="0">
                <a:solidFill>
                  <a:prstClr val="black"/>
                </a:solidFill>
                <a:latin typeface="Arial" panose="020B0604020202020204" pitchFamily="34" charset="0"/>
                <a:cs typeface="Arial" panose="020B0604020202020204" pitchFamily="34" charset="0"/>
              </a:rPr>
              <a:t>The spectral density has a </a:t>
            </a:r>
            <a:r>
              <a:rPr lang="en-US" sz="800" i="1" dirty="0">
                <a:latin typeface="Arial" panose="020B0604020202020204" pitchFamily="34" charset="0"/>
                <a:cs typeface="Arial" panose="020B0604020202020204" pitchFamily="34" charset="0"/>
              </a:rPr>
              <a:t>peak at about </a:t>
            </a:r>
            <a:r>
              <a:rPr lang="en-US" sz="800" i="1" dirty="0">
                <a:latin typeface="Times New Roman" panose="02020603050405020304" pitchFamily="18" charset="0"/>
                <a:cs typeface="Times New Roman" panose="02020603050405020304" pitchFamily="18" charset="0"/>
              </a:rPr>
              <a:t>f</a:t>
            </a:r>
            <a:r>
              <a:rPr lang="en-US" sz="800" baseline="-25000" dirty="0">
                <a:latin typeface="Times New Roman" panose="02020603050405020304" pitchFamily="18" charset="0"/>
                <a:cs typeface="Times New Roman" panose="02020603050405020304" pitchFamily="18" charset="0"/>
              </a:rPr>
              <a:t>0</a:t>
            </a:r>
            <a:endParaRPr lang="en-US" sz="800" dirty="0">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92F7B381-7B54-4642-B325-095CEB36839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15000" y="6080251"/>
            <a:ext cx="3054994" cy="472949"/>
          </a:xfrm>
          <a:prstGeom prst="rect">
            <a:avLst/>
          </a:prstGeom>
        </p:spPr>
      </p:pic>
      <p:sp>
        <p:nvSpPr>
          <p:cNvPr id="22" name="Rectangle 21">
            <a:extLst>
              <a:ext uri="{FF2B5EF4-FFF2-40B4-BE49-F238E27FC236}">
                <a16:creationId xmlns:a16="http://schemas.microsoft.com/office/drawing/2014/main" id="{1A279719-1D5A-4125-B626-2CD7DA14F261}"/>
              </a:ext>
            </a:extLst>
          </p:cNvPr>
          <p:cNvSpPr/>
          <p:nvPr/>
        </p:nvSpPr>
        <p:spPr>
          <a:xfrm>
            <a:off x="3048000" y="6096000"/>
            <a:ext cx="2597186" cy="276999"/>
          </a:xfrm>
          <a:prstGeom prst="rect">
            <a:avLst/>
          </a:prstGeom>
        </p:spPr>
        <p:txBody>
          <a:bodyPr wrap="none">
            <a:spAutoFit/>
          </a:bodyPr>
          <a:lstStyle/>
          <a:p>
            <a:r>
              <a:rPr lang="pt-BR" sz="1200" dirty="0">
                <a:latin typeface="Arial" panose="020B0604020202020204" pitchFamily="34" charset="0"/>
                <a:cs typeface="Arial" panose="020B0604020202020204" pitchFamily="34" charset="0"/>
              </a:rPr>
              <a:t>(1/(2*phi1))*acos(1.38/(2*sqrt(.75)))</a:t>
            </a:r>
            <a:endParaRPr lang="en-US" sz="1200" dirty="0"/>
          </a:p>
        </p:txBody>
      </p:sp>
      <p:sp>
        <p:nvSpPr>
          <p:cNvPr id="23" name="Rectangle 22">
            <a:extLst>
              <a:ext uri="{FF2B5EF4-FFF2-40B4-BE49-F238E27FC236}">
                <a16:creationId xmlns:a16="http://schemas.microsoft.com/office/drawing/2014/main" id="{2B30CEC2-486E-4C8B-8951-6F083C967C35}"/>
              </a:ext>
            </a:extLst>
          </p:cNvPr>
          <p:cNvSpPr/>
          <p:nvPr/>
        </p:nvSpPr>
        <p:spPr>
          <a:xfrm>
            <a:off x="4495800" y="6324600"/>
            <a:ext cx="1058303" cy="276999"/>
          </a:xfrm>
          <a:prstGeom prst="rect">
            <a:avLst/>
          </a:prstGeom>
        </p:spPr>
        <p:txBody>
          <a:bodyPr wrap="none">
            <a:spAutoFit/>
          </a:bodyPr>
          <a:lstStyle/>
          <a:p>
            <a:r>
              <a:rPr lang="en-US" sz="1200" dirty="0"/>
              <a:t>[1] 0.1032771</a:t>
            </a:r>
          </a:p>
        </p:txBody>
      </p:sp>
      <p:pic>
        <p:nvPicPr>
          <p:cNvPr id="24" name="Picture 23">
            <a:extLst>
              <a:ext uri="{FF2B5EF4-FFF2-40B4-BE49-F238E27FC236}">
                <a16:creationId xmlns:a16="http://schemas.microsoft.com/office/drawing/2014/main" id="{27D84041-4D2C-4DDC-9321-0CA77B596872}"/>
              </a:ext>
            </a:extLst>
          </p:cNvPr>
          <p:cNvPicPr>
            <a:picLocks noChangeAspect="1"/>
          </p:cNvPicPr>
          <p:nvPr/>
        </p:nvPicPr>
        <p:blipFill>
          <a:blip r:embed="rId9"/>
          <a:stretch>
            <a:fillRect/>
          </a:stretch>
        </p:blipFill>
        <p:spPr>
          <a:xfrm>
            <a:off x="549925" y="3425644"/>
            <a:ext cx="2569621" cy="407326"/>
          </a:xfrm>
          <a:prstGeom prst="rect">
            <a:avLst/>
          </a:prstGeom>
        </p:spPr>
      </p:pic>
      <p:pic>
        <p:nvPicPr>
          <p:cNvPr id="25" name="Picture 24">
            <a:extLst>
              <a:ext uri="{FF2B5EF4-FFF2-40B4-BE49-F238E27FC236}">
                <a16:creationId xmlns:a16="http://schemas.microsoft.com/office/drawing/2014/main" id="{89ECFFAB-C91C-4D49-AF4D-45DB67026B16}"/>
              </a:ext>
            </a:extLst>
          </p:cNvPr>
          <p:cNvPicPr>
            <a:picLocks noChangeAspect="1"/>
          </p:cNvPicPr>
          <p:nvPr/>
        </p:nvPicPr>
        <p:blipFill>
          <a:blip r:embed="rId10"/>
          <a:stretch>
            <a:fillRect/>
          </a:stretch>
        </p:blipFill>
        <p:spPr>
          <a:xfrm>
            <a:off x="5867400" y="5029200"/>
            <a:ext cx="2462798" cy="911093"/>
          </a:xfrm>
          <a:prstGeom prst="rect">
            <a:avLst/>
          </a:prstGeom>
        </p:spPr>
      </p:pic>
    </p:spTree>
    <p:extLst>
      <p:ext uri="{BB962C8B-B14F-4D97-AF65-F5344CB8AC3E}">
        <p14:creationId xmlns:p14="http://schemas.microsoft.com/office/powerpoint/2010/main" val="71237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animEffect transition="in" filter="fade">
                                      <p:cBhvr>
                                        <p:cTn id="32" dur="500"/>
                                        <p:tgtEl>
                                          <p:spTgt spid="1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xEl>
                                              <p:pRg st="2" end="2"/>
                                            </p:txEl>
                                          </p:spTgt>
                                        </p:tgtEl>
                                        <p:attrNameLst>
                                          <p:attrName>style.visibility</p:attrName>
                                        </p:attrNameLst>
                                      </p:cBhvr>
                                      <p:to>
                                        <p:strVal val="visible"/>
                                      </p:to>
                                    </p:set>
                                    <p:animEffect transition="in" filter="fade">
                                      <p:cBhvr>
                                        <p:cTn id="37" dur="500"/>
                                        <p:tgtEl>
                                          <p:spTgt spid="1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xEl>
                                              <p:pRg st="3" end="3"/>
                                            </p:txEl>
                                          </p:spTgt>
                                        </p:tgtEl>
                                        <p:attrNameLst>
                                          <p:attrName>style.visibility</p:attrName>
                                        </p:attrNameLst>
                                      </p:cBhvr>
                                      <p:to>
                                        <p:strVal val="visible"/>
                                      </p:to>
                                    </p:set>
                                    <p:animEffect transition="in" filter="fade">
                                      <p:cBhvr>
                                        <p:cTn id="42" dur="500"/>
                                        <p:tgtEl>
                                          <p:spTgt spid="1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2781300"/>
            <a:ext cx="6502398" cy="571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1049</TotalTime>
  <Words>842</Words>
  <Application>Microsoft Office PowerPoint</Application>
  <PresentationFormat>On-screen Show (4:3)</PresentationFormat>
  <Paragraphs>64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Proxima Nova</vt:lpstr>
      <vt:lpstr>Symbol</vt:lpstr>
      <vt:lpstr>Times New Roman</vt:lpstr>
      <vt:lpstr>Office Theme</vt:lpstr>
      <vt:lpstr>"Unit 4: "For Live Session"</vt:lpstr>
      <vt:lpstr>Walmart Data Store 9 Item 50</vt:lpstr>
      <vt:lpstr>PowerPoint Presentation</vt:lpstr>
      <vt:lpstr>PowerPoint Presentation</vt:lpstr>
      <vt:lpstr>A brief reflection of thoughts and key takeaways – Week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Notation and Examples</dc:title>
  <cp:lastModifiedBy>Madding, Chad</cp:lastModifiedBy>
  <cp:revision>69</cp:revision>
  <dcterms:created xsi:type="dcterms:W3CDTF">2020-01-07T12:56:45Z</dcterms:created>
  <dcterms:modified xsi:type="dcterms:W3CDTF">2020-01-27T14:18:02Z</dcterms:modified>
</cp:coreProperties>
</file>