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50" r:id="rId3"/>
    <p:sldId id="452" r:id="rId4"/>
    <p:sldId id="453" r:id="rId5"/>
    <p:sldId id="456" r:id="rId6"/>
    <p:sldId id="457" r:id="rId7"/>
    <p:sldId id="458" r:id="rId8"/>
    <p:sldId id="454" r:id="rId9"/>
    <p:sldId id="401" r:id="rId10"/>
    <p:sldId id="400"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2/8/2020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"Unit 6: "For Live Session"</a:t>
            </a:r>
            <a:endParaRPr spc="-5" dirty="0"/>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2740660" cy="382156"/>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400" kern="0" spc="-5" dirty="0"/>
              <a:t>Chad Madding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a:xfrm>
            <a:off x="152400" y="454223"/>
            <a:ext cx="8839200" cy="1231106"/>
          </a:xfrm>
        </p:spPr>
        <p:txBody>
          <a:bodyPr/>
          <a:lstStyle/>
          <a:p>
            <a:pPr algn="l"/>
            <a:r>
              <a:rPr lang="en-US" sz="2000" dirty="0"/>
              <a:t>1. Looking at your time series from the first day of class, you addressed its stationarity before.</a:t>
            </a:r>
            <a:br>
              <a:rPr lang="en-US" sz="2000" dirty="0"/>
            </a:br>
            <a:r>
              <a:rPr lang="en-US" sz="2000" dirty="0"/>
              <a:t>Does either a signal plus noise, ARIMA, or ARUMA (seasonal) model seem appropriate?</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389FF99A-EFC1-45CB-85F2-8AC0C867E7F8}"/>
              </a:ext>
            </a:extLst>
          </p:cNvPr>
          <p:cNvPicPr>
            <a:picLocks noChangeAspect="1"/>
          </p:cNvPicPr>
          <p:nvPr/>
        </p:nvPicPr>
        <p:blipFill>
          <a:blip r:embed="rId3"/>
          <a:stretch>
            <a:fillRect/>
          </a:stretch>
        </p:blipFill>
        <p:spPr>
          <a:xfrm>
            <a:off x="16858" y="2475131"/>
            <a:ext cx="3554427" cy="2341984"/>
          </a:xfrm>
          <a:prstGeom prst="rect">
            <a:avLst/>
          </a:prstGeom>
        </p:spPr>
      </p:pic>
      <p:sp>
        <p:nvSpPr>
          <p:cNvPr id="7" name="Rectangle 6">
            <a:extLst>
              <a:ext uri="{FF2B5EF4-FFF2-40B4-BE49-F238E27FC236}">
                <a16:creationId xmlns:a16="http://schemas.microsoft.com/office/drawing/2014/main" id="{A84F4E0C-3333-424A-BB65-51D8D22C9027}"/>
              </a:ext>
            </a:extLst>
          </p:cNvPr>
          <p:cNvSpPr/>
          <p:nvPr/>
        </p:nvSpPr>
        <p:spPr>
          <a:xfrm>
            <a:off x="0" y="1828800"/>
            <a:ext cx="3581400" cy="646331"/>
          </a:xfrm>
          <a:prstGeom prst="rect">
            <a:avLst/>
          </a:prstGeom>
        </p:spPr>
        <p:txBody>
          <a:bodyPr wrap="square">
            <a:spAutoFit/>
          </a:bodyPr>
          <a:lstStyle/>
          <a:p>
            <a:r>
              <a:rPr lang="en-US" dirty="0">
                <a:solidFill>
                  <a:srgbClr val="000000"/>
                </a:solidFill>
                <a:latin typeface="Arial" panose="020B0604020202020204" pitchFamily="34" charset="0"/>
              </a:rPr>
              <a:t>Average Monthly Temperatures</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Nottingham, 1920–1939</a:t>
            </a:r>
            <a:endParaRPr lang="en-US" b="0" i="0" dirty="0">
              <a:solidFill>
                <a:srgbClr val="000000"/>
              </a:solidFill>
              <a:effectLst/>
              <a:latin typeface="Arial" panose="020B0604020202020204" pitchFamily="34" charset="0"/>
            </a:endParaRPr>
          </a:p>
        </p:txBody>
      </p:sp>
      <p:sp>
        <p:nvSpPr>
          <p:cNvPr id="10" name="Rectangle 9">
            <a:extLst>
              <a:ext uri="{FF2B5EF4-FFF2-40B4-BE49-F238E27FC236}">
                <a16:creationId xmlns:a16="http://schemas.microsoft.com/office/drawing/2014/main" id="{846DDFC6-6B6B-448F-AC5A-9600CF4140AB}"/>
              </a:ext>
            </a:extLst>
          </p:cNvPr>
          <p:cNvSpPr/>
          <p:nvPr/>
        </p:nvSpPr>
        <p:spPr>
          <a:xfrm>
            <a:off x="3810000" y="2665274"/>
            <a:ext cx="5181600" cy="1754326"/>
          </a:xfrm>
          <a:prstGeom prst="rect">
            <a:avLst/>
          </a:prstGeom>
        </p:spPr>
        <p:txBody>
          <a:bodyPr wrap="square">
            <a:spAutoFit/>
          </a:bodyPr>
          <a:lstStyle/>
          <a:p>
            <a:r>
              <a:rPr lang="en-US" dirty="0">
                <a:solidFill>
                  <a:srgbClr val="000000"/>
                </a:solidFill>
                <a:latin typeface="Arial" panose="020B0604020202020204" pitchFamily="34" charset="0"/>
              </a:rPr>
              <a:t>This is monthly temperature and looking at the plots to the right we can see the Autocorrelation peeking at 12 and 24, showing there may be some seasonality in the data. I am thinking an ARUMA model would be the best to start with on this data set. </a:t>
            </a:r>
            <a:endParaRPr lang="en-US" b="0" i="0" dirty="0">
              <a:solidFill>
                <a:srgbClr val="000000"/>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8C64D7EA-B149-4CBD-AA38-E041552FB0E0}"/>
              </a:ext>
            </a:extLst>
          </p:cNvPr>
          <p:cNvSpPr/>
          <p:nvPr/>
        </p:nvSpPr>
        <p:spPr>
          <a:xfrm>
            <a:off x="152400" y="5105400"/>
            <a:ext cx="2971800" cy="923330"/>
          </a:xfrm>
          <a:prstGeom prst="rect">
            <a:avLst/>
          </a:prstGeom>
        </p:spPr>
        <p:txBody>
          <a:bodyPr wrap="square">
            <a:spAutoFit/>
          </a:bodyPr>
          <a:lstStyle/>
          <a:p>
            <a:r>
              <a:rPr lang="it-IT" dirty="0"/>
              <a:t>#R Data</a:t>
            </a:r>
          </a:p>
          <a:p>
            <a:r>
              <a:rPr lang="it-IT" dirty="0"/>
              <a:t>data(nottem)</a:t>
            </a:r>
          </a:p>
          <a:p>
            <a:r>
              <a:rPr lang="it-IT" dirty="0"/>
              <a:t>plotts.sample.wge(nottem)</a:t>
            </a:r>
            <a:endParaRPr lang="en-US" dirty="0"/>
          </a:p>
        </p:txBody>
      </p:sp>
    </p:spTree>
    <p:extLst>
      <p:ext uri="{BB962C8B-B14F-4D97-AF65-F5344CB8AC3E}">
        <p14:creationId xmlns:p14="http://schemas.microsoft.com/office/powerpoint/2010/main" val="15810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82E19CF-9A61-48E0-AD44-BC5EDE547139}"/>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13" name="Title 1">
            <a:extLst>
              <a:ext uri="{FF2B5EF4-FFF2-40B4-BE49-F238E27FC236}">
                <a16:creationId xmlns:a16="http://schemas.microsoft.com/office/drawing/2014/main" id="{BF2BC9D2-51F1-4CCD-A042-717A35E94CDF}"/>
              </a:ext>
            </a:extLst>
          </p:cNvPr>
          <p:cNvSpPr>
            <a:spLocks noGrp="1"/>
          </p:cNvSpPr>
          <p:nvPr>
            <p:ph type="title"/>
          </p:nvPr>
        </p:nvSpPr>
        <p:spPr>
          <a:xfrm>
            <a:off x="565435" y="454223"/>
            <a:ext cx="8013129" cy="307777"/>
          </a:xfrm>
        </p:spPr>
        <p:txBody>
          <a:bodyPr/>
          <a:lstStyle/>
          <a:p>
            <a:pPr algn="ctr"/>
            <a:r>
              <a:rPr lang="en-US" sz="2000" dirty="0"/>
              <a:t>2. Copy and paste the factor table for a seasonal model with s = 7. </a:t>
            </a:r>
          </a:p>
        </p:txBody>
      </p:sp>
      <p:sp>
        <p:nvSpPr>
          <p:cNvPr id="4" name="Rectangle 3">
            <a:extLst>
              <a:ext uri="{FF2B5EF4-FFF2-40B4-BE49-F238E27FC236}">
                <a16:creationId xmlns:a16="http://schemas.microsoft.com/office/drawing/2014/main" id="{E709198B-5843-4BA1-9E82-B7F797D4FACB}"/>
              </a:ext>
            </a:extLst>
          </p:cNvPr>
          <p:cNvSpPr/>
          <p:nvPr/>
        </p:nvSpPr>
        <p:spPr>
          <a:xfrm>
            <a:off x="1485899" y="1524000"/>
            <a:ext cx="6172200" cy="2246769"/>
          </a:xfrm>
          <a:prstGeom prst="rect">
            <a:avLst/>
          </a:prstGeom>
        </p:spPr>
        <p:txBody>
          <a:bodyPr wrap="square">
            <a:spAutoFit/>
          </a:bodyPr>
          <a:lstStyle/>
          <a:p>
            <a:r>
              <a:rPr lang="en-US" sz="1400" dirty="0"/>
              <a:t>&gt; </a:t>
            </a:r>
            <a:r>
              <a:rPr lang="en-US" sz="1400" dirty="0" err="1"/>
              <a:t>factor.wge</a:t>
            </a:r>
            <a:r>
              <a:rPr lang="en-US" sz="1400" dirty="0"/>
              <a:t>(c(rep(0,6),1))</a:t>
            </a:r>
          </a:p>
          <a:p>
            <a:endParaRPr lang="en-US" sz="1400" dirty="0"/>
          </a:p>
          <a:p>
            <a:r>
              <a:rPr lang="en-US" sz="1400" dirty="0"/>
              <a:t>Coefficients of Original polynomial:  </a:t>
            </a:r>
          </a:p>
          <a:p>
            <a:r>
              <a:rPr lang="en-US" sz="1400" dirty="0"/>
              <a:t>0.0000 0.0000 0.0000 0.0000 0.0000 0.0000 1.0000 </a:t>
            </a:r>
          </a:p>
          <a:p>
            <a:endParaRPr lang="en-US" sz="1400" dirty="0"/>
          </a:p>
          <a:p>
            <a:r>
              <a:rPr lang="en-US" sz="1400" dirty="0"/>
              <a:t>Factor                 	Roots                	Abs </a:t>
            </a:r>
            <a:r>
              <a:rPr lang="en-US" sz="1400" dirty="0" err="1"/>
              <a:t>Recip</a:t>
            </a:r>
            <a:r>
              <a:rPr lang="en-US" sz="1400" dirty="0"/>
              <a:t>    System Freq </a:t>
            </a:r>
          </a:p>
          <a:p>
            <a:r>
              <a:rPr lang="en-US" sz="1400" dirty="0"/>
              <a:t>1-1.0000B              	1.0000               	1.0000	0.0000</a:t>
            </a:r>
          </a:p>
          <a:p>
            <a:r>
              <a:rPr lang="en-US" sz="1400" dirty="0"/>
              <a:t>1+0.4450B+1.0000B^2   	-0.2225+-0.9749i      	1.0000	0.2857</a:t>
            </a:r>
          </a:p>
          <a:p>
            <a:r>
              <a:rPr lang="en-US" sz="1400" dirty="0"/>
              <a:t>1-1.2470B+1.0000B^2    	0.6235+-0.7818i	1.0000    	0.1429</a:t>
            </a:r>
          </a:p>
          <a:p>
            <a:r>
              <a:rPr lang="en-US" sz="1400" dirty="0"/>
              <a:t>1+1.8019B+1.0000B^2   	-0.9010+-0.4339i      	1.0000   	0.4286</a:t>
            </a:r>
          </a:p>
        </p:txBody>
      </p:sp>
    </p:spTree>
    <p:extLst>
      <p:ext uri="{BB962C8B-B14F-4D97-AF65-F5344CB8AC3E}">
        <p14:creationId xmlns:p14="http://schemas.microsoft.com/office/powerpoint/2010/main" val="352379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77228D8E-E8CE-4BEA-838C-12A4240D9BFF}"/>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9DF07787-BA9F-4819-84E5-9F61FE7E2690}"/>
                  </a:ext>
                </a:extLst>
              </p:cNvPr>
              <p:cNvSpPr/>
              <p:nvPr/>
            </p:nvSpPr>
            <p:spPr>
              <a:xfrm>
                <a:off x="76200" y="381000"/>
                <a:ext cx="8991600" cy="3191643"/>
              </a:xfrm>
              <a:prstGeom prst="rect">
                <a:avLst/>
              </a:prstGeom>
            </p:spPr>
            <p:txBody>
              <a:bodyPr wrap="square">
                <a:spAutoFit/>
              </a:bodyPr>
              <a:lstStyle/>
              <a:p>
                <a:pPr marR="0" lvl="0">
                  <a:lnSpc>
                    <a:spcPct val="107000"/>
                  </a:lnSpc>
                  <a:spcBef>
                    <a:spcPts val="0"/>
                  </a:spcBef>
                  <a:spcAft>
                    <a:spcPts val="800"/>
                  </a:spcAft>
                  <a:tabLst>
                    <a:tab pos="457200" algn="l"/>
                  </a:tabLst>
                </a:pPr>
                <a:r>
                  <a:rPr lang="en-US" sz="2000" dirty="0">
                    <a:solidFill>
                      <a:srgbClr val="282828"/>
                    </a:solidFill>
                    <a:latin typeface="Arial" panose="020B0604020202020204" pitchFamily="34" charset="0"/>
                    <a:ea typeface="Times New Roman" panose="02020603050405020304" pitchFamily="18" charset="0"/>
                    <a:cs typeface="Times New Roman" panose="02020603050405020304" pitchFamily="18" charset="0"/>
                  </a:rPr>
                  <a:t>3. Comment and provide evidence if the following models looks to be:</a:t>
                </a:r>
                <a:endParaRPr lang="en-US" dirty="0">
                  <a:solidFill>
                    <a:srgbClr val="282828"/>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490"/>
                  </a:spcBef>
                  <a:spcAft>
                    <a:spcPts val="0"/>
                  </a:spcAft>
                  <a:buFont typeface="Symbol" panose="05050102010706020507" pitchFamily="18" charset="2"/>
                  <a:buChar char=""/>
                </a:pPr>
                <a:r>
                  <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ARIMA with d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 Seasonal with s</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ea typeface="Times New Roman" panose="02020603050405020304" pitchFamily="18" charset="0"/>
                </a:endParaRPr>
              </a:p>
              <a:p>
                <a:pPr marL="342900" marR="0" lvl="0" indent="-342900">
                  <a:spcBef>
                    <a:spcPts val="490"/>
                  </a:spcBef>
                  <a:spcAft>
                    <a:spcPts val="0"/>
                  </a:spcAft>
                  <a:buFont typeface="Symbol" panose="05050102010706020507" pitchFamily="18" charset="2"/>
                  <a:buChar char=""/>
                </a:pPr>
                <a:r>
                  <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Seasonal with d = 0 and s</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0 (Identify p and q as well)</a:t>
                </a:r>
                <a:endParaRPr lang="en-US" sz="2000" dirty="0">
                  <a:latin typeface="Times New Roman" panose="02020603050405020304" pitchFamily="18" charset="0"/>
                  <a:ea typeface="Times New Roman" panose="02020603050405020304" pitchFamily="18" charset="0"/>
                </a:endParaRPr>
              </a:p>
              <a:p>
                <a:pPr marL="342900" marR="0" lvl="0" indent="-342900">
                  <a:spcBef>
                    <a:spcPts val="490"/>
                  </a:spcBef>
                  <a:spcAft>
                    <a:spcPts val="0"/>
                  </a:spcAft>
                  <a:buFont typeface="Symbol" panose="05050102010706020507" pitchFamily="18" charset="2"/>
                  <a:buChar char=""/>
                </a:pPr>
                <a:r>
                  <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ARIMA (identify d as well as p and q)</a:t>
                </a:r>
                <a:endParaRPr lang="en-US" sz="2000" dirty="0">
                  <a:latin typeface="Times New Roman" panose="02020603050405020304" pitchFamily="18" charset="0"/>
                  <a:ea typeface="Times New Roman" panose="02020603050405020304" pitchFamily="18" charset="0"/>
                </a:endParaRPr>
              </a:p>
              <a:p>
                <a:pPr marL="342900" marR="0" lvl="0" indent="-342900">
                  <a:spcBef>
                    <a:spcPts val="490"/>
                  </a:spcBef>
                  <a:spcAft>
                    <a:spcPts val="0"/>
                  </a:spcAft>
                  <a:buFont typeface="Symbol" panose="05050102010706020507" pitchFamily="18" charset="2"/>
                  <a:buChar char=""/>
                </a:pPr>
                <a:r>
                  <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ARMA (identify p and q)</a:t>
                </a:r>
                <a:endParaRPr lang="en-US" sz="2000" dirty="0">
                  <a:latin typeface="Times New Roman" panose="02020603050405020304" pitchFamily="18" charset="0"/>
                  <a:ea typeface="Times New Roman" panose="02020603050405020304" pitchFamily="18" charset="0"/>
                </a:endParaRPr>
              </a:p>
              <a:p>
                <a:pPr marL="328930" marR="0">
                  <a:spcBef>
                    <a:spcPts val="490"/>
                  </a:spcBef>
                  <a:spcAft>
                    <a:spcPts val="0"/>
                  </a:spcAft>
                </a:pPr>
                <a:r>
                  <a:rPr lang="en-US" sz="1400" dirty="0">
                    <a:solidFill>
                      <a:srgbClr val="000000"/>
                    </a:solidFill>
                    <a:latin typeface="Times New Roman" panose="02020603050405020304" pitchFamily="18" charset="0"/>
                    <a:ea typeface="Times New Roman" panose="02020603050405020304" pitchFamily="18" charset="0"/>
                  </a:rPr>
                  <a:t>The MODELS: </a:t>
                </a:r>
                <a:endParaRPr lang="en-US" sz="2000" dirty="0">
                  <a:latin typeface="Times New Roman" panose="02020603050405020304" pitchFamily="18" charset="0"/>
                  <a:ea typeface="Times New Roman" panose="02020603050405020304" pitchFamily="18" charset="0"/>
                </a:endParaRPr>
              </a:p>
              <a:p>
                <a:pPr marL="328930" marR="0">
                  <a:spcBef>
                    <a:spcPts val="490"/>
                  </a:spcBef>
                  <a:spcAft>
                    <a:spcPts val="0"/>
                  </a:spcAft>
                </a:pPr>
                <a:r>
                  <a:rPr lang="en-US" dirty="0">
                    <a:solidFill>
                      <a:srgbClr val="000000"/>
                    </a:solidFill>
                    <a:latin typeface="Times New Roman" panose="02020603050405020304" pitchFamily="18" charset="0"/>
                    <a:ea typeface="Times New Roman" panose="02020603050405020304" pitchFamily="18" charset="0"/>
                  </a:rPr>
                  <a:t>a. (1</a:t>
                </a:r>
                <a:r>
                  <a:rPr lang="en-US" dirty="0">
                    <a:solidFill>
                      <a:srgbClr val="000000"/>
                    </a:solidFill>
                    <a:latin typeface="Symbol" panose="05050102010706020507" pitchFamily="18" charset="2"/>
                    <a:ea typeface="Times New Roman" panose="02020603050405020304" pitchFamily="18" charset="0"/>
                  </a:rPr>
                  <a:t>-</a:t>
                </a:r>
                <a:r>
                  <a:rPr lang="en-US" i="1" dirty="0">
                    <a:solidFill>
                      <a:srgbClr val="000000"/>
                    </a:solidFill>
                    <a:latin typeface="Times New Roman" panose="02020603050405020304" pitchFamily="18" charset="0"/>
                    <a:ea typeface="Times New Roman" panose="02020603050405020304" pitchFamily="18" charset="0"/>
                  </a:rPr>
                  <a:t>B</a:t>
                </a:r>
                <a:r>
                  <a:rPr lang="en-US" i="1" baseline="30000" dirty="0">
                    <a:solidFill>
                      <a:srgbClr val="000000"/>
                    </a:solidFill>
                    <a:latin typeface="Times New Roman" panose="02020603050405020304" pitchFamily="18" charset="0"/>
                    <a:ea typeface="Times New Roman" panose="02020603050405020304" pitchFamily="18" charset="0"/>
                  </a:rPr>
                  <a:t>4</a:t>
                </a:r>
                <a:r>
                  <a:rPr lang="en-US" dirty="0">
                    <a:solidFill>
                      <a:srgbClr val="000000"/>
                    </a:solidFill>
                    <a:latin typeface="Times New Roman" panose="02020603050405020304" pitchFamily="18" charset="0"/>
                    <a:ea typeface="Times New Roman" panose="02020603050405020304" pitchFamily="18" charset="0"/>
                  </a:rPr>
                  <a:t>) </a:t>
                </a:r>
                <a:r>
                  <a:rPr lang="en-US" i="1" dirty="0" err="1">
                    <a:solidFill>
                      <a:srgbClr val="000000"/>
                    </a:solidFill>
                    <a:latin typeface="Times New Roman" panose="02020603050405020304" pitchFamily="18" charset="0"/>
                    <a:ea typeface="Times New Roman" panose="02020603050405020304" pitchFamily="18" charset="0"/>
                  </a:rPr>
                  <a:t>X</a:t>
                </a:r>
                <a:r>
                  <a:rPr lang="en-US" i="1" baseline="-25000" dirty="0" err="1">
                    <a:solidFill>
                      <a:srgbClr val="000000"/>
                    </a:solidFill>
                    <a:latin typeface="Times New Roman" panose="02020603050405020304" pitchFamily="18" charset="0"/>
                    <a:ea typeface="Times New Roman" panose="02020603050405020304" pitchFamily="18" charset="0"/>
                  </a:rPr>
                  <a:t>t</a:t>
                </a:r>
                <a:r>
                  <a:rPr lang="en-US" dirty="0">
                    <a:solidFill>
                      <a:srgbClr val="000000"/>
                    </a:solidFill>
                    <a:latin typeface="Times New Roman" panose="02020603050405020304" pitchFamily="18" charset="0"/>
                    <a:ea typeface="Times New Roman" panose="02020603050405020304" pitchFamily="18" charset="0"/>
                  </a:rPr>
                  <a:t> = (1+.3</a:t>
                </a:r>
                <a:r>
                  <a:rPr lang="en-US" i="1" dirty="0">
                    <a:solidFill>
                      <a:srgbClr val="000000"/>
                    </a:solidFill>
                    <a:latin typeface="Times New Roman" panose="02020603050405020304" pitchFamily="18" charset="0"/>
                    <a:ea typeface="Times New Roman" panose="02020603050405020304" pitchFamily="18" charset="0"/>
                  </a:rPr>
                  <a:t>B</a:t>
                </a:r>
                <a:r>
                  <a:rPr lang="en-US" dirty="0">
                    <a:solidFill>
                      <a:srgbClr val="000000"/>
                    </a:solidFill>
                    <a:latin typeface="Times New Roman" panose="02020603050405020304" pitchFamily="18" charset="0"/>
                    <a:ea typeface="Times New Roman" panose="02020603050405020304" pitchFamily="18" charset="0"/>
                  </a:rPr>
                  <a:t>) (1</a:t>
                </a:r>
                <a:r>
                  <a:rPr lang="en-US" dirty="0">
                    <a:solidFill>
                      <a:srgbClr val="000000"/>
                    </a:solidFill>
                    <a:latin typeface="Symbol" panose="05050102010706020507" pitchFamily="18" charset="2"/>
                    <a:ea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.6</a:t>
                </a:r>
                <a:r>
                  <a:rPr lang="en-US" i="1" dirty="0">
                    <a:solidFill>
                      <a:srgbClr val="000000"/>
                    </a:solidFill>
                    <a:latin typeface="Times New Roman" panose="02020603050405020304" pitchFamily="18" charset="0"/>
                    <a:ea typeface="Times New Roman" panose="02020603050405020304" pitchFamily="18" charset="0"/>
                  </a:rPr>
                  <a:t>B+</a:t>
                </a:r>
                <a:r>
                  <a:rPr lang="en-US" dirty="0">
                    <a:solidFill>
                      <a:srgbClr val="000000"/>
                    </a:solidFill>
                    <a:latin typeface="Times New Roman" panose="02020603050405020304" pitchFamily="18" charset="0"/>
                    <a:ea typeface="Times New Roman" panose="02020603050405020304" pitchFamily="18" charset="0"/>
                  </a:rPr>
                  <a:t>.8</a:t>
                </a:r>
                <a:r>
                  <a:rPr lang="en-US" i="1" dirty="0">
                    <a:solidFill>
                      <a:srgbClr val="000000"/>
                    </a:solidFill>
                    <a:latin typeface="Times New Roman" panose="02020603050405020304" pitchFamily="18" charset="0"/>
                    <a:ea typeface="Times New Roman" panose="02020603050405020304" pitchFamily="18" charset="0"/>
                  </a:rPr>
                  <a:t>B</a:t>
                </a:r>
                <a:r>
                  <a:rPr lang="en-US" baseline="30000" dirty="0">
                    <a:solidFill>
                      <a:srgbClr val="000000"/>
                    </a:solidFill>
                    <a:latin typeface="Times New Roman" panose="02020603050405020304" pitchFamily="18" charset="0"/>
                    <a:ea typeface="Times New Roman" panose="02020603050405020304" pitchFamily="18" charset="0"/>
                  </a:rPr>
                  <a:t>2</a:t>
                </a:r>
                <a:r>
                  <a:rPr lang="en-US" dirty="0">
                    <a:solidFill>
                      <a:srgbClr val="000000"/>
                    </a:solidFill>
                    <a:latin typeface="Times New Roman" panose="02020603050405020304" pitchFamily="18" charset="0"/>
                    <a:ea typeface="Times New Roman" panose="02020603050405020304" pitchFamily="18" charset="0"/>
                  </a:rPr>
                  <a:t>)</a:t>
                </a:r>
                <a:r>
                  <a:rPr lang="en-US" i="1" dirty="0">
                    <a:solidFill>
                      <a:srgbClr val="000000"/>
                    </a:solidFill>
                    <a:latin typeface="Times New Roman" panose="02020603050405020304" pitchFamily="18" charset="0"/>
                    <a:ea typeface="Times New Roman" panose="02020603050405020304" pitchFamily="18" charset="0"/>
                  </a:rPr>
                  <a:t>a</a:t>
                </a:r>
                <a:r>
                  <a:rPr lang="en-US" i="1" baseline="-25000" dirty="0">
                    <a:solidFill>
                      <a:srgbClr val="000000"/>
                    </a:solidFill>
                    <a:latin typeface="Symbol" panose="05050102010706020507" pitchFamily="18" charset="2"/>
                    <a:ea typeface="Times New Roman" panose="02020603050405020304" pitchFamily="18" charset="0"/>
                  </a:rPr>
                  <a:t>t</a:t>
                </a:r>
                <a:endParaRPr lang="en-US" dirty="0">
                  <a:latin typeface="Times New Roman" panose="02020603050405020304" pitchFamily="18" charset="0"/>
                  <a:ea typeface="Times New Roman" panose="02020603050405020304" pitchFamily="18" charset="0"/>
                </a:endParaRPr>
              </a:p>
              <a:p>
                <a:pPr marL="328930" marR="0">
                  <a:spcBef>
                    <a:spcPts val="490"/>
                  </a:spcBef>
                  <a:spcAft>
                    <a:spcPts val="0"/>
                  </a:spcAft>
                </a:pPr>
                <a:r>
                  <a:rPr lang="en-US" dirty="0">
                    <a:solidFill>
                      <a:srgbClr val="000000"/>
                    </a:solidFill>
                    <a:latin typeface="Times New Roman" panose="02020603050405020304" pitchFamily="18" charset="0"/>
                    <a:ea typeface="Times New Roman" panose="02020603050405020304" pitchFamily="18" charset="0"/>
                  </a:rPr>
                  <a:t>b. (1+.3</a:t>
                </a:r>
                <a:r>
                  <a:rPr lang="en-US" i="1" dirty="0">
                    <a:solidFill>
                      <a:srgbClr val="000000"/>
                    </a:solidFill>
                    <a:latin typeface="Times New Roman" panose="02020603050405020304" pitchFamily="18" charset="0"/>
                    <a:ea typeface="Times New Roman" panose="02020603050405020304" pitchFamily="18" charset="0"/>
                  </a:rPr>
                  <a:t>B</a:t>
                </a:r>
                <a:r>
                  <a:rPr lang="en-US" dirty="0">
                    <a:solidFill>
                      <a:srgbClr val="000000"/>
                    </a:solidFill>
                    <a:latin typeface="Times New Roman" panose="02020603050405020304" pitchFamily="18" charset="0"/>
                    <a:ea typeface="Times New Roman" panose="02020603050405020304" pitchFamily="18" charset="0"/>
                  </a:rPr>
                  <a:t>) </a:t>
                </a:r>
                <a:r>
                  <a:rPr lang="en-US" i="1" dirty="0" err="1">
                    <a:solidFill>
                      <a:srgbClr val="000000"/>
                    </a:solidFill>
                    <a:latin typeface="Times New Roman" panose="02020603050405020304" pitchFamily="18" charset="0"/>
                    <a:ea typeface="Times New Roman" panose="02020603050405020304" pitchFamily="18" charset="0"/>
                  </a:rPr>
                  <a:t>X</a:t>
                </a:r>
                <a:r>
                  <a:rPr lang="en-US" i="1" baseline="-25000" dirty="0" err="1">
                    <a:solidFill>
                      <a:srgbClr val="000000"/>
                    </a:solidFill>
                    <a:latin typeface="Times New Roman" panose="02020603050405020304" pitchFamily="18" charset="0"/>
                    <a:ea typeface="Times New Roman" panose="02020603050405020304" pitchFamily="18" charset="0"/>
                  </a:rPr>
                  <a:t>t</a:t>
                </a:r>
                <a:r>
                  <a:rPr lang="en-US" dirty="0">
                    <a:solidFill>
                      <a:srgbClr val="000000"/>
                    </a:solidFill>
                    <a:latin typeface="Times New Roman" panose="02020603050405020304" pitchFamily="18" charset="0"/>
                    <a:ea typeface="Times New Roman" panose="02020603050405020304" pitchFamily="18" charset="0"/>
                  </a:rPr>
                  <a:t> = (1</a:t>
                </a:r>
                <a:r>
                  <a:rPr lang="en-US" dirty="0">
                    <a:solidFill>
                      <a:srgbClr val="000000"/>
                    </a:solidFill>
                    <a:latin typeface="Symbol" panose="05050102010706020507" pitchFamily="18" charset="2"/>
                    <a:ea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.6</a:t>
                </a:r>
                <a:r>
                  <a:rPr lang="en-US" i="1" dirty="0">
                    <a:solidFill>
                      <a:srgbClr val="000000"/>
                    </a:solidFill>
                    <a:latin typeface="Times New Roman" panose="02020603050405020304" pitchFamily="18" charset="0"/>
                    <a:ea typeface="Times New Roman" panose="02020603050405020304" pitchFamily="18" charset="0"/>
                  </a:rPr>
                  <a:t>B+</a:t>
                </a:r>
                <a:r>
                  <a:rPr lang="en-US" dirty="0">
                    <a:solidFill>
                      <a:srgbClr val="000000"/>
                    </a:solidFill>
                    <a:latin typeface="Times New Roman" panose="02020603050405020304" pitchFamily="18" charset="0"/>
                    <a:ea typeface="Times New Roman" panose="02020603050405020304" pitchFamily="18" charset="0"/>
                  </a:rPr>
                  <a:t>.8</a:t>
                </a:r>
                <a:r>
                  <a:rPr lang="en-US" i="1" dirty="0">
                    <a:solidFill>
                      <a:srgbClr val="000000"/>
                    </a:solidFill>
                    <a:latin typeface="Times New Roman" panose="02020603050405020304" pitchFamily="18" charset="0"/>
                    <a:ea typeface="Times New Roman" panose="02020603050405020304" pitchFamily="18" charset="0"/>
                  </a:rPr>
                  <a:t>B</a:t>
                </a:r>
                <a:r>
                  <a:rPr lang="en-US" baseline="30000" dirty="0">
                    <a:solidFill>
                      <a:srgbClr val="000000"/>
                    </a:solidFill>
                    <a:latin typeface="Times New Roman" panose="02020603050405020304" pitchFamily="18" charset="0"/>
                    <a:ea typeface="Times New Roman" panose="02020603050405020304" pitchFamily="18" charset="0"/>
                  </a:rPr>
                  <a:t>2</a:t>
                </a:r>
                <a:r>
                  <a:rPr lang="en-US" dirty="0">
                    <a:solidFill>
                      <a:srgbClr val="000000"/>
                    </a:solidFill>
                    <a:latin typeface="Times New Roman" panose="02020603050405020304" pitchFamily="18" charset="0"/>
                    <a:ea typeface="Times New Roman" panose="02020603050405020304" pitchFamily="18" charset="0"/>
                  </a:rPr>
                  <a:t>) </a:t>
                </a:r>
                <a:r>
                  <a:rPr lang="en-US" i="1" dirty="0">
                    <a:solidFill>
                      <a:srgbClr val="000000"/>
                    </a:solidFill>
                    <a:latin typeface="Times New Roman" panose="02020603050405020304" pitchFamily="18" charset="0"/>
                    <a:ea typeface="Times New Roman" panose="02020603050405020304" pitchFamily="18" charset="0"/>
                  </a:rPr>
                  <a:t>a</a:t>
                </a:r>
                <a:r>
                  <a:rPr lang="en-US" i="1" baseline="-25000" dirty="0">
                    <a:solidFill>
                      <a:srgbClr val="000000"/>
                    </a:solidFill>
                    <a:latin typeface="Symbol" panose="05050102010706020507" pitchFamily="18" charset="2"/>
                    <a:ea typeface="Times New Roman" panose="02020603050405020304" pitchFamily="18" charset="0"/>
                  </a:rPr>
                  <a:t>t</a:t>
                </a:r>
                <a:endParaRPr lang="en-US" dirty="0">
                  <a:latin typeface="Times New Roman" panose="02020603050405020304" pitchFamily="18" charset="0"/>
                  <a:ea typeface="Times New Roman" panose="02020603050405020304" pitchFamily="18" charset="0"/>
                </a:endParaRPr>
              </a:p>
              <a:p>
                <a:pPr marL="328930" marR="0">
                  <a:spcBef>
                    <a:spcPts val="490"/>
                  </a:spcBef>
                  <a:spcAft>
                    <a:spcPts val="0"/>
                  </a:spcAft>
                </a:pPr>
                <a:r>
                  <a:rPr lang="en-US" dirty="0">
                    <a:solidFill>
                      <a:srgbClr val="000000"/>
                    </a:solidFill>
                    <a:latin typeface="Times New Roman" panose="02020603050405020304" pitchFamily="18" charset="0"/>
                    <a:ea typeface="Times New Roman" panose="02020603050405020304" pitchFamily="18" charset="0"/>
                  </a:rPr>
                  <a:t>c. (1</a:t>
                </a:r>
                <a:r>
                  <a:rPr lang="en-US" dirty="0">
                    <a:solidFill>
                      <a:srgbClr val="000000"/>
                    </a:solidFill>
                    <a:latin typeface="Symbol" panose="05050102010706020507" pitchFamily="18" charset="2"/>
                    <a:ea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.1</a:t>
                </a:r>
                <a:r>
                  <a:rPr lang="en-US" i="1" dirty="0">
                    <a:solidFill>
                      <a:srgbClr val="000000"/>
                    </a:solidFill>
                    <a:latin typeface="Times New Roman" panose="02020603050405020304" pitchFamily="18" charset="0"/>
                    <a:ea typeface="Times New Roman" panose="02020603050405020304" pitchFamily="18" charset="0"/>
                  </a:rPr>
                  <a:t>B-</a:t>
                </a:r>
                <a:r>
                  <a:rPr lang="en-US" dirty="0">
                    <a:solidFill>
                      <a:srgbClr val="000000"/>
                    </a:solidFill>
                    <a:latin typeface="Times New Roman" panose="02020603050405020304" pitchFamily="18" charset="0"/>
                    <a:ea typeface="Times New Roman" panose="02020603050405020304" pitchFamily="18" charset="0"/>
                  </a:rPr>
                  <a:t>.99</a:t>
                </a:r>
                <a:r>
                  <a:rPr lang="en-US" i="1" dirty="0">
                    <a:solidFill>
                      <a:srgbClr val="000000"/>
                    </a:solidFill>
                    <a:latin typeface="Times New Roman" panose="02020603050405020304" pitchFamily="18" charset="0"/>
                    <a:ea typeface="Times New Roman" panose="02020603050405020304" pitchFamily="18" charset="0"/>
                  </a:rPr>
                  <a:t>B</a:t>
                </a:r>
                <a:r>
                  <a:rPr lang="en-US" baseline="30000" dirty="0">
                    <a:solidFill>
                      <a:srgbClr val="000000"/>
                    </a:solidFill>
                    <a:latin typeface="Times New Roman" panose="02020603050405020304" pitchFamily="18" charset="0"/>
                    <a:ea typeface="Times New Roman" panose="02020603050405020304" pitchFamily="18" charset="0"/>
                  </a:rPr>
                  <a:t>2</a:t>
                </a:r>
                <a:r>
                  <a:rPr lang="en-US" i="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.013</a:t>
                </a:r>
                <a:r>
                  <a:rPr lang="en-US" i="1" dirty="0">
                    <a:solidFill>
                      <a:srgbClr val="000000"/>
                    </a:solidFill>
                    <a:latin typeface="Times New Roman" panose="02020603050405020304" pitchFamily="18" charset="0"/>
                    <a:ea typeface="Times New Roman" panose="02020603050405020304" pitchFamily="18" charset="0"/>
                  </a:rPr>
                  <a:t>B</a:t>
                </a:r>
                <a:r>
                  <a:rPr lang="en-US" i="1" baseline="30000" dirty="0">
                    <a:solidFill>
                      <a:srgbClr val="000000"/>
                    </a:solidFill>
                    <a:latin typeface="Times New Roman" panose="02020603050405020304" pitchFamily="18" charset="0"/>
                    <a:ea typeface="Times New Roman" panose="02020603050405020304" pitchFamily="18" charset="0"/>
                  </a:rPr>
                  <a:t>3</a:t>
                </a:r>
                <a:r>
                  <a:rPr lang="en-US" i="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.2078</a:t>
                </a:r>
                <a:r>
                  <a:rPr lang="en-US" i="1" dirty="0">
                    <a:solidFill>
                      <a:srgbClr val="000000"/>
                    </a:solidFill>
                    <a:latin typeface="Times New Roman" panose="02020603050405020304" pitchFamily="18" charset="0"/>
                    <a:ea typeface="Times New Roman" panose="02020603050405020304" pitchFamily="18" charset="0"/>
                  </a:rPr>
                  <a:t>B</a:t>
                </a:r>
                <a:r>
                  <a:rPr lang="en-US" i="1" baseline="30000" dirty="0">
                    <a:solidFill>
                      <a:srgbClr val="000000"/>
                    </a:solidFill>
                    <a:latin typeface="Times New Roman" panose="02020603050405020304" pitchFamily="18" charset="0"/>
                    <a:ea typeface="Times New Roman" panose="02020603050405020304" pitchFamily="18" charset="0"/>
                  </a:rPr>
                  <a:t>4</a:t>
                </a:r>
                <a:r>
                  <a:rPr lang="en-US" i="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.0888</a:t>
                </a:r>
                <a:r>
                  <a:rPr lang="en-US" i="1" dirty="0">
                    <a:solidFill>
                      <a:srgbClr val="000000"/>
                    </a:solidFill>
                    <a:latin typeface="Times New Roman" panose="02020603050405020304" pitchFamily="18" charset="0"/>
                    <a:ea typeface="Times New Roman" panose="02020603050405020304" pitchFamily="18" charset="0"/>
                  </a:rPr>
                  <a:t>B</a:t>
                </a:r>
                <a:r>
                  <a:rPr lang="en-US" i="1" baseline="30000" dirty="0">
                    <a:solidFill>
                      <a:srgbClr val="000000"/>
                    </a:solidFill>
                    <a:latin typeface="Times New Roman" panose="02020603050405020304" pitchFamily="18" charset="0"/>
                    <a:ea typeface="Times New Roman" panose="02020603050405020304" pitchFamily="18" charset="0"/>
                  </a:rPr>
                  <a:t>5</a:t>
                </a:r>
                <a:r>
                  <a:rPr lang="en-US" i="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.00864</a:t>
                </a:r>
                <a:r>
                  <a:rPr lang="en-US" i="1" dirty="0">
                    <a:solidFill>
                      <a:srgbClr val="000000"/>
                    </a:solidFill>
                    <a:latin typeface="Times New Roman" panose="02020603050405020304" pitchFamily="18" charset="0"/>
                    <a:ea typeface="Times New Roman" panose="02020603050405020304" pitchFamily="18" charset="0"/>
                  </a:rPr>
                  <a:t>B</a:t>
                </a:r>
                <a:r>
                  <a:rPr lang="en-US" i="1" baseline="30000" dirty="0">
                    <a:solidFill>
                      <a:srgbClr val="000000"/>
                    </a:solidFill>
                    <a:latin typeface="Times New Roman" panose="02020603050405020304" pitchFamily="18" charset="0"/>
                    <a:ea typeface="Times New Roman" panose="02020603050405020304" pitchFamily="18" charset="0"/>
                  </a:rPr>
                  <a:t>6</a:t>
                </a:r>
                <a:r>
                  <a:rPr lang="en-US" dirty="0">
                    <a:solidFill>
                      <a:srgbClr val="000000"/>
                    </a:solidFill>
                    <a:latin typeface="Times New Roman" panose="02020603050405020304" pitchFamily="18" charset="0"/>
                    <a:ea typeface="Times New Roman" panose="02020603050405020304" pitchFamily="18" charset="0"/>
                  </a:rPr>
                  <a:t>)(1</a:t>
                </a:r>
                <a:r>
                  <a:rPr lang="en-US" dirty="0">
                    <a:solidFill>
                      <a:srgbClr val="000000"/>
                    </a:solidFill>
                    <a:latin typeface="Symbol" panose="05050102010706020507" pitchFamily="18" charset="2"/>
                    <a:ea typeface="Times New Roman" panose="02020603050405020304" pitchFamily="18" charset="0"/>
                  </a:rPr>
                  <a:t>-</a:t>
                </a:r>
                <a:r>
                  <a:rPr lang="en-US" i="1" dirty="0">
                    <a:solidFill>
                      <a:srgbClr val="000000"/>
                    </a:solidFill>
                    <a:latin typeface="Times New Roman" panose="02020603050405020304" pitchFamily="18" charset="0"/>
                    <a:ea typeface="Times New Roman" panose="02020603050405020304" pitchFamily="18" charset="0"/>
                  </a:rPr>
                  <a:t>B</a:t>
                </a:r>
                <a:r>
                  <a:rPr lang="en-US" dirty="0">
                    <a:solidFill>
                      <a:srgbClr val="000000"/>
                    </a:solidFill>
                    <a:latin typeface="Times New Roman" panose="02020603050405020304" pitchFamily="18" charset="0"/>
                    <a:ea typeface="Times New Roman" panose="02020603050405020304" pitchFamily="18" charset="0"/>
                  </a:rPr>
                  <a:t>)</a:t>
                </a:r>
                <a:r>
                  <a:rPr lang="en-US" baseline="30000" dirty="0">
                    <a:solidFill>
                      <a:srgbClr val="000000"/>
                    </a:solidFill>
                    <a:latin typeface="Times New Roman" panose="02020603050405020304" pitchFamily="18" charset="0"/>
                    <a:ea typeface="Times New Roman" panose="02020603050405020304" pitchFamily="18" charset="0"/>
                  </a:rPr>
                  <a:t>2</a:t>
                </a:r>
                <a:r>
                  <a:rPr lang="en-US" dirty="0">
                    <a:solidFill>
                      <a:srgbClr val="000000"/>
                    </a:solidFill>
                    <a:latin typeface="Times New Roman" panose="02020603050405020304" pitchFamily="18" charset="0"/>
                    <a:ea typeface="Times New Roman" panose="02020603050405020304" pitchFamily="18" charset="0"/>
                  </a:rPr>
                  <a:t>(1</a:t>
                </a:r>
                <a:r>
                  <a:rPr lang="en-US" dirty="0">
                    <a:solidFill>
                      <a:srgbClr val="000000"/>
                    </a:solidFill>
                    <a:latin typeface="Symbol" panose="05050102010706020507" pitchFamily="18" charset="2"/>
                    <a:ea typeface="Times New Roman" panose="02020603050405020304" pitchFamily="18" charset="0"/>
                  </a:rPr>
                  <a:t>-</a:t>
                </a:r>
                <a:r>
                  <a:rPr lang="en-US" i="1" dirty="0">
                    <a:solidFill>
                      <a:srgbClr val="000000"/>
                    </a:solidFill>
                    <a:latin typeface="Times New Roman" panose="02020603050405020304" pitchFamily="18" charset="0"/>
                    <a:ea typeface="Times New Roman" panose="02020603050405020304" pitchFamily="18" charset="0"/>
                  </a:rPr>
                  <a:t>B</a:t>
                </a:r>
                <a:r>
                  <a:rPr lang="en-US" i="1" baseline="30000" dirty="0">
                    <a:solidFill>
                      <a:srgbClr val="000000"/>
                    </a:solidFill>
                    <a:latin typeface="Times New Roman" panose="02020603050405020304" pitchFamily="18" charset="0"/>
                    <a:ea typeface="Times New Roman" panose="02020603050405020304" pitchFamily="18" charset="0"/>
                  </a:rPr>
                  <a:t>12</a:t>
                </a:r>
                <a:r>
                  <a:rPr lang="en-US" dirty="0">
                    <a:solidFill>
                      <a:srgbClr val="000000"/>
                    </a:solidFill>
                    <a:latin typeface="Times New Roman" panose="02020603050405020304" pitchFamily="18" charset="0"/>
                    <a:ea typeface="Times New Roman" panose="02020603050405020304" pitchFamily="18" charset="0"/>
                  </a:rPr>
                  <a:t>) </a:t>
                </a:r>
                <a:r>
                  <a:rPr lang="en-US" i="1" dirty="0" err="1">
                    <a:solidFill>
                      <a:srgbClr val="000000"/>
                    </a:solidFill>
                    <a:latin typeface="Times New Roman" panose="02020603050405020304" pitchFamily="18" charset="0"/>
                    <a:ea typeface="Times New Roman" panose="02020603050405020304" pitchFamily="18" charset="0"/>
                  </a:rPr>
                  <a:t>X</a:t>
                </a:r>
                <a:r>
                  <a:rPr lang="en-US" i="1" baseline="-25000" dirty="0" err="1">
                    <a:solidFill>
                      <a:srgbClr val="000000"/>
                    </a:solidFill>
                    <a:latin typeface="Times New Roman" panose="02020603050405020304" pitchFamily="18" charset="0"/>
                    <a:ea typeface="Times New Roman" panose="02020603050405020304" pitchFamily="18" charset="0"/>
                  </a:rPr>
                  <a:t>t</a:t>
                </a:r>
                <a:r>
                  <a:rPr lang="en-US" dirty="0">
                    <a:solidFill>
                      <a:srgbClr val="000000"/>
                    </a:solidFill>
                    <a:latin typeface="Times New Roman" panose="02020603050405020304" pitchFamily="18" charset="0"/>
                    <a:ea typeface="Times New Roman" panose="02020603050405020304" pitchFamily="18" charset="0"/>
                  </a:rPr>
                  <a:t> = (1</a:t>
                </a:r>
                <a:r>
                  <a:rPr lang="en-US" dirty="0">
                    <a:solidFill>
                      <a:srgbClr val="000000"/>
                    </a:solidFill>
                    <a:latin typeface="Symbol" panose="05050102010706020507" pitchFamily="18" charset="2"/>
                    <a:ea typeface="Times New Roman" panose="02020603050405020304" pitchFamily="18" charset="0"/>
                  </a:rPr>
                  <a:t>-</a:t>
                </a:r>
                <a:r>
                  <a:rPr lang="en-US" dirty="0">
                    <a:solidFill>
                      <a:srgbClr val="000000"/>
                    </a:solidFill>
                    <a:latin typeface="Times New Roman" panose="02020603050405020304" pitchFamily="18" charset="0"/>
                    <a:ea typeface="Times New Roman" panose="02020603050405020304" pitchFamily="18" charset="0"/>
                  </a:rPr>
                  <a:t>.6</a:t>
                </a:r>
                <a:r>
                  <a:rPr lang="en-US" i="1" dirty="0">
                    <a:solidFill>
                      <a:srgbClr val="000000"/>
                    </a:solidFill>
                    <a:latin typeface="Times New Roman" panose="02020603050405020304" pitchFamily="18" charset="0"/>
                    <a:ea typeface="Times New Roman" panose="02020603050405020304" pitchFamily="18" charset="0"/>
                  </a:rPr>
                  <a:t>B+</a:t>
                </a:r>
                <a:r>
                  <a:rPr lang="en-US" dirty="0">
                    <a:solidFill>
                      <a:srgbClr val="000000"/>
                    </a:solidFill>
                    <a:latin typeface="Times New Roman" panose="02020603050405020304" pitchFamily="18" charset="0"/>
                    <a:ea typeface="Times New Roman" panose="02020603050405020304" pitchFamily="18" charset="0"/>
                  </a:rPr>
                  <a:t>.8</a:t>
                </a:r>
                <a:r>
                  <a:rPr lang="en-US" i="1" dirty="0">
                    <a:solidFill>
                      <a:srgbClr val="000000"/>
                    </a:solidFill>
                    <a:latin typeface="Times New Roman" panose="02020603050405020304" pitchFamily="18" charset="0"/>
                    <a:ea typeface="Times New Roman" panose="02020603050405020304" pitchFamily="18" charset="0"/>
                  </a:rPr>
                  <a:t>B</a:t>
                </a:r>
                <a:r>
                  <a:rPr lang="en-US" baseline="30000" dirty="0">
                    <a:solidFill>
                      <a:srgbClr val="000000"/>
                    </a:solidFill>
                    <a:latin typeface="Times New Roman" panose="02020603050405020304" pitchFamily="18" charset="0"/>
                    <a:ea typeface="Times New Roman" panose="02020603050405020304" pitchFamily="18" charset="0"/>
                  </a:rPr>
                  <a:t>2</a:t>
                </a:r>
                <a:r>
                  <a:rPr lang="en-US" dirty="0">
                    <a:solidFill>
                      <a:srgbClr val="000000"/>
                    </a:solidFill>
                    <a:latin typeface="Times New Roman" panose="02020603050405020304" pitchFamily="18" charset="0"/>
                    <a:ea typeface="Times New Roman" panose="02020603050405020304" pitchFamily="18" charset="0"/>
                  </a:rPr>
                  <a:t>)</a:t>
                </a:r>
                <a:r>
                  <a:rPr lang="en-US" i="1" dirty="0">
                    <a:solidFill>
                      <a:srgbClr val="000000"/>
                    </a:solidFill>
                    <a:latin typeface="Times New Roman" panose="02020603050405020304" pitchFamily="18" charset="0"/>
                    <a:ea typeface="Times New Roman" panose="02020603050405020304" pitchFamily="18" charset="0"/>
                  </a:rPr>
                  <a:t>a</a:t>
                </a:r>
                <a:r>
                  <a:rPr lang="en-US" i="1" baseline="-25000" dirty="0">
                    <a:solidFill>
                      <a:srgbClr val="000000"/>
                    </a:solidFill>
                    <a:latin typeface="Symbol" panose="05050102010706020507" pitchFamily="18" charset="2"/>
                    <a:ea typeface="Times New Roman" panose="02020603050405020304" pitchFamily="18" charset="0"/>
                  </a:rPr>
                  <a:t>t</a:t>
                </a:r>
                <a:endParaRPr lang="en-US" dirty="0">
                  <a:latin typeface="Times New Roman" panose="02020603050405020304" pitchFamily="18" charset="0"/>
                  <a:ea typeface="Times New Roman" panose="02020603050405020304" pitchFamily="18" charset="0"/>
                </a:endParaRPr>
              </a:p>
            </p:txBody>
          </p:sp>
        </mc:Choice>
        <mc:Fallback>
          <p:sp>
            <p:nvSpPr>
              <p:cNvPr id="9" name="Rectangle 8">
                <a:extLst>
                  <a:ext uri="{FF2B5EF4-FFF2-40B4-BE49-F238E27FC236}">
                    <a16:creationId xmlns:a16="http://schemas.microsoft.com/office/drawing/2014/main" id="{9DF07787-BA9F-4819-84E5-9F61FE7E2690}"/>
                  </a:ext>
                </a:extLst>
              </p:cNvPr>
              <p:cNvSpPr>
                <a:spLocks noRot="1" noChangeAspect="1" noMove="1" noResize="1" noEditPoints="1" noAdjustHandles="1" noChangeArrowheads="1" noChangeShapeType="1" noTextEdit="1"/>
              </p:cNvSpPr>
              <p:nvPr/>
            </p:nvSpPr>
            <p:spPr>
              <a:xfrm>
                <a:off x="76200" y="381000"/>
                <a:ext cx="8991600" cy="3191643"/>
              </a:xfrm>
              <a:prstGeom prst="rect">
                <a:avLst/>
              </a:prstGeom>
              <a:blipFill>
                <a:blip r:embed="rId3"/>
                <a:stretch>
                  <a:fillRect l="-746" t="-1147" b="-2103"/>
                </a:stretch>
              </a:blipFill>
            </p:spPr>
            <p:txBody>
              <a:bodyPr/>
              <a:lstStyle/>
              <a:p>
                <a:r>
                  <a:rPr lang="en-US">
                    <a:noFill/>
                  </a:rPr>
                  <a:t> </a:t>
                </a:r>
              </a:p>
            </p:txBody>
          </p:sp>
        </mc:Fallback>
      </mc:AlternateContent>
    </p:spTree>
    <p:extLst>
      <p:ext uri="{BB962C8B-B14F-4D97-AF65-F5344CB8AC3E}">
        <p14:creationId xmlns:p14="http://schemas.microsoft.com/office/powerpoint/2010/main" val="285829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87E6-762B-4881-A1D6-A65C40DDA55C}"/>
              </a:ext>
            </a:extLst>
          </p:cNvPr>
          <p:cNvSpPr>
            <a:spLocks noGrp="1"/>
          </p:cNvSpPr>
          <p:nvPr>
            <p:ph type="title"/>
          </p:nvPr>
        </p:nvSpPr>
        <p:spPr>
          <a:xfrm>
            <a:off x="565435" y="439420"/>
            <a:ext cx="8013129" cy="492443"/>
          </a:xfrm>
        </p:spPr>
        <p:txBody>
          <a:bodyPr/>
          <a:lstStyle/>
          <a:p>
            <a:r>
              <a:rPr lang="en-US" sz="3200" dirty="0">
                <a:solidFill>
                  <a:srgbClr val="000000"/>
                </a:solidFill>
                <a:latin typeface="Times New Roman" panose="02020603050405020304" pitchFamily="18" charset="0"/>
                <a:ea typeface="Times New Roman" panose="02020603050405020304" pitchFamily="18" charset="0"/>
              </a:rPr>
              <a:t>(1</a:t>
            </a:r>
            <a:r>
              <a:rPr lang="en-US" sz="3200" dirty="0">
                <a:solidFill>
                  <a:srgbClr val="000000"/>
                </a:solidFill>
                <a:latin typeface="Symbol" panose="05050102010706020507" pitchFamily="18" charset="2"/>
                <a:ea typeface="Times New Roman" panose="02020603050405020304" pitchFamily="18" charset="0"/>
              </a:rPr>
              <a:t>-</a:t>
            </a:r>
            <a:r>
              <a:rPr lang="en-US" sz="3200" i="1" dirty="0">
                <a:solidFill>
                  <a:srgbClr val="000000"/>
                </a:solidFill>
                <a:latin typeface="Times New Roman" panose="02020603050405020304" pitchFamily="18" charset="0"/>
                <a:ea typeface="Times New Roman" panose="02020603050405020304" pitchFamily="18" charset="0"/>
              </a:rPr>
              <a:t>B</a:t>
            </a:r>
            <a:r>
              <a:rPr lang="en-US" sz="3200" i="1" baseline="30000" dirty="0">
                <a:solidFill>
                  <a:srgbClr val="000000"/>
                </a:solidFill>
                <a:latin typeface="Times New Roman" panose="02020603050405020304" pitchFamily="18" charset="0"/>
                <a:ea typeface="Times New Roman" panose="02020603050405020304" pitchFamily="18" charset="0"/>
              </a:rPr>
              <a:t>4</a:t>
            </a:r>
            <a:r>
              <a:rPr lang="en-US" sz="3200" dirty="0">
                <a:solidFill>
                  <a:srgbClr val="000000"/>
                </a:solidFill>
                <a:latin typeface="Times New Roman" panose="02020603050405020304" pitchFamily="18" charset="0"/>
                <a:ea typeface="Times New Roman" panose="02020603050405020304" pitchFamily="18" charset="0"/>
              </a:rPr>
              <a:t>) </a:t>
            </a:r>
            <a:r>
              <a:rPr lang="en-US" sz="3200" i="1" dirty="0" err="1">
                <a:solidFill>
                  <a:srgbClr val="000000"/>
                </a:solidFill>
                <a:latin typeface="Times New Roman" panose="02020603050405020304" pitchFamily="18" charset="0"/>
                <a:ea typeface="Times New Roman" panose="02020603050405020304" pitchFamily="18" charset="0"/>
              </a:rPr>
              <a:t>X</a:t>
            </a:r>
            <a:r>
              <a:rPr lang="en-US" sz="3200" i="1" baseline="-25000" dirty="0" err="1">
                <a:solidFill>
                  <a:srgbClr val="000000"/>
                </a:solidFill>
                <a:latin typeface="Times New Roman" panose="02020603050405020304" pitchFamily="18" charset="0"/>
                <a:ea typeface="Times New Roman" panose="02020603050405020304" pitchFamily="18" charset="0"/>
              </a:rPr>
              <a:t>t</a:t>
            </a:r>
            <a:r>
              <a:rPr lang="en-US" sz="3200" dirty="0">
                <a:solidFill>
                  <a:srgbClr val="000000"/>
                </a:solidFill>
                <a:latin typeface="Times New Roman" panose="02020603050405020304" pitchFamily="18" charset="0"/>
                <a:ea typeface="Times New Roman" panose="02020603050405020304" pitchFamily="18" charset="0"/>
              </a:rPr>
              <a:t> = (1+.3</a:t>
            </a:r>
            <a:r>
              <a:rPr lang="en-US" sz="3200" i="1" dirty="0">
                <a:solidFill>
                  <a:srgbClr val="000000"/>
                </a:solidFill>
                <a:latin typeface="Times New Roman" panose="02020603050405020304" pitchFamily="18" charset="0"/>
                <a:ea typeface="Times New Roman" panose="02020603050405020304" pitchFamily="18" charset="0"/>
              </a:rPr>
              <a:t>B</a:t>
            </a:r>
            <a:r>
              <a:rPr lang="en-US" sz="3200" dirty="0">
                <a:solidFill>
                  <a:srgbClr val="000000"/>
                </a:solidFill>
                <a:latin typeface="Times New Roman" panose="02020603050405020304" pitchFamily="18" charset="0"/>
                <a:ea typeface="Times New Roman" panose="02020603050405020304" pitchFamily="18" charset="0"/>
              </a:rPr>
              <a:t>) (1</a:t>
            </a:r>
            <a:r>
              <a:rPr lang="en-US" sz="3200" dirty="0">
                <a:solidFill>
                  <a:srgbClr val="000000"/>
                </a:solidFill>
                <a:latin typeface="Symbol" panose="05050102010706020507" pitchFamily="18" charset="2"/>
                <a:ea typeface="Times New Roman" panose="02020603050405020304" pitchFamily="18" charset="0"/>
              </a:rPr>
              <a:t>-</a:t>
            </a:r>
            <a:r>
              <a:rPr lang="en-US" sz="3200" dirty="0">
                <a:solidFill>
                  <a:srgbClr val="000000"/>
                </a:solidFill>
                <a:latin typeface="Times New Roman" panose="02020603050405020304" pitchFamily="18" charset="0"/>
                <a:ea typeface="Times New Roman" panose="02020603050405020304" pitchFamily="18" charset="0"/>
              </a:rPr>
              <a:t>.6</a:t>
            </a:r>
            <a:r>
              <a:rPr lang="en-US" sz="3200" i="1" dirty="0">
                <a:solidFill>
                  <a:srgbClr val="000000"/>
                </a:solidFill>
                <a:latin typeface="Times New Roman" panose="02020603050405020304" pitchFamily="18" charset="0"/>
                <a:ea typeface="Times New Roman" panose="02020603050405020304" pitchFamily="18" charset="0"/>
              </a:rPr>
              <a:t>B+</a:t>
            </a:r>
            <a:r>
              <a:rPr lang="en-US" sz="3200" dirty="0">
                <a:solidFill>
                  <a:srgbClr val="000000"/>
                </a:solidFill>
                <a:latin typeface="Times New Roman" panose="02020603050405020304" pitchFamily="18" charset="0"/>
                <a:ea typeface="Times New Roman" panose="02020603050405020304" pitchFamily="18" charset="0"/>
              </a:rPr>
              <a:t>.8</a:t>
            </a:r>
            <a:r>
              <a:rPr lang="en-US" sz="3200" i="1" dirty="0">
                <a:solidFill>
                  <a:srgbClr val="000000"/>
                </a:solidFill>
                <a:latin typeface="Times New Roman" panose="02020603050405020304" pitchFamily="18" charset="0"/>
                <a:ea typeface="Times New Roman" panose="02020603050405020304" pitchFamily="18" charset="0"/>
              </a:rPr>
              <a:t>B</a:t>
            </a:r>
            <a:r>
              <a:rPr lang="en-US" sz="3200" baseline="30000" dirty="0">
                <a:solidFill>
                  <a:srgbClr val="000000"/>
                </a:solidFill>
                <a:latin typeface="Times New Roman" panose="02020603050405020304" pitchFamily="18" charset="0"/>
                <a:ea typeface="Times New Roman" panose="02020603050405020304" pitchFamily="18" charset="0"/>
              </a:rPr>
              <a:t>2</a:t>
            </a:r>
            <a:r>
              <a:rPr lang="en-US" sz="3200" dirty="0">
                <a:solidFill>
                  <a:srgbClr val="000000"/>
                </a:solidFill>
                <a:latin typeface="Times New Roman" panose="02020603050405020304" pitchFamily="18" charset="0"/>
                <a:ea typeface="Times New Roman" panose="02020603050405020304" pitchFamily="18" charset="0"/>
              </a:rPr>
              <a:t>)</a:t>
            </a:r>
            <a:r>
              <a:rPr lang="en-US" sz="3200" i="1" dirty="0">
                <a:solidFill>
                  <a:srgbClr val="000000"/>
                </a:solidFill>
                <a:latin typeface="Times New Roman" panose="02020603050405020304" pitchFamily="18" charset="0"/>
                <a:ea typeface="Times New Roman" panose="02020603050405020304" pitchFamily="18" charset="0"/>
              </a:rPr>
              <a:t>a</a:t>
            </a:r>
            <a:r>
              <a:rPr lang="en-US" sz="3200" i="1" baseline="-25000" dirty="0">
                <a:solidFill>
                  <a:srgbClr val="000000"/>
                </a:solidFill>
                <a:latin typeface="Symbol" panose="05050102010706020507" pitchFamily="18" charset="2"/>
                <a:ea typeface="Times New Roman" panose="02020603050405020304" pitchFamily="18" charset="0"/>
              </a:rPr>
              <a:t>t</a:t>
            </a:r>
            <a:endParaRPr lang="en-US" sz="3200" dirty="0"/>
          </a:p>
        </p:txBody>
      </p:sp>
      <p:sp>
        <p:nvSpPr>
          <p:cNvPr id="3" name="Rectangle 2">
            <a:extLst>
              <a:ext uri="{FF2B5EF4-FFF2-40B4-BE49-F238E27FC236}">
                <a16:creationId xmlns:a16="http://schemas.microsoft.com/office/drawing/2014/main" id="{6CF89A2B-2536-4249-AF6D-C6A7710DD44A}"/>
              </a:ext>
            </a:extLst>
          </p:cNvPr>
          <p:cNvSpPr/>
          <p:nvPr/>
        </p:nvSpPr>
        <p:spPr>
          <a:xfrm>
            <a:off x="19396" y="1066800"/>
            <a:ext cx="8972204" cy="369332"/>
          </a:xfrm>
          <a:prstGeom prst="rect">
            <a:avLst/>
          </a:prstGeom>
        </p:spPr>
        <p:txBody>
          <a:bodyPr wrap="square">
            <a:spAutoFit/>
          </a:bodyPr>
          <a:lstStyle/>
          <a:p>
            <a:r>
              <a:rPr lang="en-US" dirty="0"/>
              <a:t>The above model </a:t>
            </a:r>
            <a:r>
              <a:rPr lang="en-US" dirty="0">
                <a:solidFill>
                  <a:srgbClr val="282828"/>
                </a:solidFill>
                <a:latin typeface="Arial" panose="020B0604020202020204" pitchFamily="34" charset="0"/>
                <a:ea typeface="Times New Roman" panose="02020603050405020304" pitchFamily="18" charset="0"/>
                <a:cs typeface="Times New Roman" panose="02020603050405020304" pitchFamily="18" charset="0"/>
              </a:rPr>
              <a:t>looks to be</a:t>
            </a:r>
            <a:r>
              <a:rPr lang="en-US" dirty="0"/>
              <a:t> seasonal with d = 0 and s=4 and come from an ARIMA(2,4,1).</a:t>
            </a:r>
          </a:p>
        </p:txBody>
      </p:sp>
      <p:sp>
        <p:nvSpPr>
          <p:cNvPr id="4" name="Rectangle 3">
            <a:extLst>
              <a:ext uri="{FF2B5EF4-FFF2-40B4-BE49-F238E27FC236}">
                <a16:creationId xmlns:a16="http://schemas.microsoft.com/office/drawing/2014/main" id="{AD42F371-0435-4243-AD9E-C30F057C396E}"/>
              </a:ext>
            </a:extLst>
          </p:cNvPr>
          <p:cNvSpPr/>
          <p:nvPr/>
        </p:nvSpPr>
        <p:spPr>
          <a:xfrm>
            <a:off x="152400" y="1541974"/>
            <a:ext cx="3733800" cy="707886"/>
          </a:xfrm>
          <a:prstGeom prst="rect">
            <a:avLst/>
          </a:prstGeom>
        </p:spPr>
        <p:txBody>
          <a:bodyPr wrap="square">
            <a:spAutoFit/>
          </a:bodyPr>
          <a:lstStyle/>
          <a:p>
            <a:r>
              <a:rPr lang="en-US" sz="1000" dirty="0"/>
              <a:t># a. (1-B4) </a:t>
            </a:r>
            <a:r>
              <a:rPr lang="en-US" sz="1000" dirty="0" err="1"/>
              <a:t>Xt</a:t>
            </a:r>
            <a:r>
              <a:rPr lang="en-US" sz="1000" dirty="0"/>
              <a:t> = (1+.3B) (1-.6B+.8B2)at</a:t>
            </a:r>
          </a:p>
          <a:p>
            <a:r>
              <a:rPr lang="en-US" sz="1000" dirty="0"/>
              <a:t>x=</a:t>
            </a:r>
            <a:r>
              <a:rPr lang="en-US" sz="1000" dirty="0" err="1"/>
              <a:t>gen.aruma.wge</a:t>
            </a:r>
            <a:r>
              <a:rPr lang="en-US" sz="1000" dirty="0"/>
              <a:t>(n=80, phi = c(.6,-.8), theta = c(-.3), s=4, </a:t>
            </a:r>
            <a:r>
              <a:rPr lang="en-US" sz="1000" dirty="0" err="1"/>
              <a:t>sn</a:t>
            </a:r>
            <a:r>
              <a:rPr lang="en-US" sz="1000" dirty="0"/>
              <a:t> = 31)</a:t>
            </a:r>
          </a:p>
          <a:p>
            <a:r>
              <a:rPr lang="en-US" sz="1000" dirty="0" err="1"/>
              <a:t>Dif</a:t>
            </a:r>
            <a:r>
              <a:rPr lang="en-US" sz="1000" dirty="0"/>
              <a:t> = </a:t>
            </a:r>
            <a:r>
              <a:rPr lang="en-US" sz="1000" dirty="0" err="1"/>
              <a:t>artrans.wge</a:t>
            </a:r>
            <a:r>
              <a:rPr lang="en-US" sz="1000" dirty="0"/>
              <a:t>(</a:t>
            </a:r>
            <a:r>
              <a:rPr lang="en-US" sz="1000" dirty="0" err="1"/>
              <a:t>x,c</a:t>
            </a:r>
            <a:r>
              <a:rPr lang="en-US" sz="1000" dirty="0"/>
              <a:t>(rep(0,3),1)) #Take out the (1-B^4)</a:t>
            </a:r>
          </a:p>
          <a:p>
            <a:r>
              <a:rPr lang="en-US" sz="1000" dirty="0"/>
              <a:t>aic5.wge(</a:t>
            </a:r>
            <a:r>
              <a:rPr lang="en-US" sz="1000" dirty="0" err="1"/>
              <a:t>Dif</a:t>
            </a:r>
            <a:r>
              <a:rPr lang="en-US" sz="1000" dirty="0"/>
              <a:t>) #Check the structure of the noise</a:t>
            </a:r>
          </a:p>
        </p:txBody>
      </p:sp>
      <p:sp>
        <p:nvSpPr>
          <p:cNvPr id="5" name="Rectangle 4">
            <a:extLst>
              <a:ext uri="{FF2B5EF4-FFF2-40B4-BE49-F238E27FC236}">
                <a16:creationId xmlns:a16="http://schemas.microsoft.com/office/drawing/2014/main" id="{7B02AF77-7BB7-4D2F-879E-CE8BF803EF48}"/>
              </a:ext>
            </a:extLst>
          </p:cNvPr>
          <p:cNvSpPr/>
          <p:nvPr/>
        </p:nvSpPr>
        <p:spPr>
          <a:xfrm>
            <a:off x="228600" y="2362200"/>
            <a:ext cx="2743200" cy="2031325"/>
          </a:xfrm>
          <a:prstGeom prst="rect">
            <a:avLst/>
          </a:prstGeom>
        </p:spPr>
        <p:txBody>
          <a:bodyPr wrap="square">
            <a:spAutoFit/>
          </a:bodyPr>
          <a:lstStyle/>
          <a:p>
            <a:r>
              <a:rPr lang="en-US" dirty="0"/>
              <a:t>Five Smallest Values of  </a:t>
            </a:r>
            <a:r>
              <a:rPr lang="en-US" dirty="0" err="1"/>
              <a:t>aic</a:t>
            </a:r>
            <a:r>
              <a:rPr lang="en-US" dirty="0"/>
              <a:t> </a:t>
            </a:r>
          </a:p>
          <a:p>
            <a:r>
              <a:rPr lang="en-US" dirty="0"/>
              <a:t>         p    q        </a:t>
            </a:r>
            <a:r>
              <a:rPr lang="en-US" dirty="0" err="1"/>
              <a:t>aic</a:t>
            </a:r>
            <a:endParaRPr lang="en-US" dirty="0"/>
          </a:p>
          <a:p>
            <a:r>
              <a:rPr lang="en-US" dirty="0"/>
              <a:t>10    3     0  0.2352328</a:t>
            </a:r>
          </a:p>
          <a:p>
            <a:r>
              <a:rPr lang="en-US" dirty="0"/>
              <a:t>8      2     1  0.2374176</a:t>
            </a:r>
          </a:p>
          <a:p>
            <a:r>
              <a:rPr lang="en-US" dirty="0"/>
              <a:t>9      2     2  0.2534731</a:t>
            </a:r>
          </a:p>
          <a:p>
            <a:r>
              <a:rPr lang="en-US" dirty="0"/>
              <a:t>13    4     0  0.2552827</a:t>
            </a:r>
          </a:p>
          <a:p>
            <a:r>
              <a:rPr lang="en-US" dirty="0"/>
              <a:t>11    3     1  0.2584224</a:t>
            </a:r>
          </a:p>
        </p:txBody>
      </p:sp>
      <p:pic>
        <p:nvPicPr>
          <p:cNvPr id="6" name="Picture 5">
            <a:extLst>
              <a:ext uri="{FF2B5EF4-FFF2-40B4-BE49-F238E27FC236}">
                <a16:creationId xmlns:a16="http://schemas.microsoft.com/office/drawing/2014/main" id="{34AFFC90-EAC2-45C3-A128-F0EFF41245B8}"/>
              </a:ext>
            </a:extLst>
          </p:cNvPr>
          <p:cNvPicPr>
            <a:picLocks noChangeAspect="1"/>
          </p:cNvPicPr>
          <p:nvPr/>
        </p:nvPicPr>
        <p:blipFill>
          <a:blip r:embed="rId2"/>
          <a:stretch>
            <a:fillRect/>
          </a:stretch>
        </p:blipFill>
        <p:spPr>
          <a:xfrm>
            <a:off x="3048000" y="2286000"/>
            <a:ext cx="5867400" cy="3343977"/>
          </a:xfrm>
          <a:prstGeom prst="rect">
            <a:avLst/>
          </a:prstGeom>
        </p:spPr>
      </p:pic>
      <p:sp>
        <p:nvSpPr>
          <p:cNvPr id="8" name="object 3">
            <a:extLst>
              <a:ext uri="{FF2B5EF4-FFF2-40B4-BE49-F238E27FC236}">
                <a16:creationId xmlns:a16="http://schemas.microsoft.com/office/drawing/2014/main" id="{ED6F4B4B-E2FF-456B-8C99-762F4C337EEF}"/>
              </a:ext>
            </a:extLst>
          </p:cNvPr>
          <p:cNvSpPr/>
          <p:nvPr/>
        </p:nvSpPr>
        <p:spPr>
          <a:xfrm>
            <a:off x="304800" y="6400800"/>
            <a:ext cx="1765300" cy="1524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3267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F072-407C-4FE5-A592-432879627DAA}"/>
              </a:ext>
            </a:extLst>
          </p:cNvPr>
          <p:cNvSpPr>
            <a:spLocks noGrp="1"/>
          </p:cNvSpPr>
          <p:nvPr>
            <p:ph type="title"/>
          </p:nvPr>
        </p:nvSpPr>
        <p:spPr>
          <a:xfrm>
            <a:off x="565435" y="439420"/>
            <a:ext cx="8013129" cy="492443"/>
          </a:xfrm>
        </p:spPr>
        <p:txBody>
          <a:bodyPr/>
          <a:lstStyle/>
          <a:p>
            <a:r>
              <a:rPr lang="en-US" sz="3200" dirty="0">
                <a:solidFill>
                  <a:srgbClr val="000000"/>
                </a:solidFill>
                <a:latin typeface="Times New Roman" panose="02020603050405020304" pitchFamily="18" charset="0"/>
                <a:ea typeface="Times New Roman" panose="02020603050405020304" pitchFamily="18" charset="0"/>
              </a:rPr>
              <a:t>(1+.3</a:t>
            </a:r>
            <a:r>
              <a:rPr lang="en-US" sz="3200" i="1" dirty="0">
                <a:solidFill>
                  <a:srgbClr val="000000"/>
                </a:solidFill>
                <a:latin typeface="Times New Roman" panose="02020603050405020304" pitchFamily="18" charset="0"/>
                <a:ea typeface="Times New Roman" panose="02020603050405020304" pitchFamily="18" charset="0"/>
              </a:rPr>
              <a:t>B</a:t>
            </a:r>
            <a:r>
              <a:rPr lang="en-US" sz="3200" dirty="0">
                <a:solidFill>
                  <a:srgbClr val="000000"/>
                </a:solidFill>
                <a:latin typeface="Times New Roman" panose="02020603050405020304" pitchFamily="18" charset="0"/>
                <a:ea typeface="Times New Roman" panose="02020603050405020304" pitchFamily="18" charset="0"/>
              </a:rPr>
              <a:t>) </a:t>
            </a:r>
            <a:r>
              <a:rPr lang="en-US" sz="3200" i="1" dirty="0" err="1">
                <a:solidFill>
                  <a:srgbClr val="000000"/>
                </a:solidFill>
                <a:latin typeface="Times New Roman" panose="02020603050405020304" pitchFamily="18" charset="0"/>
                <a:ea typeface="Times New Roman" panose="02020603050405020304" pitchFamily="18" charset="0"/>
              </a:rPr>
              <a:t>X</a:t>
            </a:r>
            <a:r>
              <a:rPr lang="en-US" sz="3200" i="1" baseline="-25000" dirty="0" err="1">
                <a:solidFill>
                  <a:srgbClr val="000000"/>
                </a:solidFill>
                <a:latin typeface="Times New Roman" panose="02020603050405020304" pitchFamily="18" charset="0"/>
                <a:ea typeface="Times New Roman" panose="02020603050405020304" pitchFamily="18" charset="0"/>
              </a:rPr>
              <a:t>t</a:t>
            </a:r>
            <a:r>
              <a:rPr lang="en-US" sz="3200" dirty="0">
                <a:solidFill>
                  <a:srgbClr val="000000"/>
                </a:solidFill>
                <a:latin typeface="Times New Roman" panose="02020603050405020304" pitchFamily="18" charset="0"/>
                <a:ea typeface="Times New Roman" panose="02020603050405020304" pitchFamily="18" charset="0"/>
              </a:rPr>
              <a:t> = (1</a:t>
            </a:r>
            <a:r>
              <a:rPr lang="en-US" sz="3200" dirty="0">
                <a:solidFill>
                  <a:srgbClr val="000000"/>
                </a:solidFill>
                <a:latin typeface="Symbol" panose="05050102010706020507" pitchFamily="18" charset="2"/>
                <a:ea typeface="Times New Roman" panose="02020603050405020304" pitchFamily="18" charset="0"/>
              </a:rPr>
              <a:t>-</a:t>
            </a:r>
            <a:r>
              <a:rPr lang="en-US" sz="3200" dirty="0">
                <a:solidFill>
                  <a:srgbClr val="000000"/>
                </a:solidFill>
                <a:latin typeface="Times New Roman" panose="02020603050405020304" pitchFamily="18" charset="0"/>
                <a:ea typeface="Times New Roman" panose="02020603050405020304" pitchFamily="18" charset="0"/>
              </a:rPr>
              <a:t>.6</a:t>
            </a:r>
            <a:r>
              <a:rPr lang="en-US" sz="3200" i="1" dirty="0">
                <a:solidFill>
                  <a:srgbClr val="000000"/>
                </a:solidFill>
                <a:latin typeface="Times New Roman" panose="02020603050405020304" pitchFamily="18" charset="0"/>
                <a:ea typeface="Times New Roman" panose="02020603050405020304" pitchFamily="18" charset="0"/>
              </a:rPr>
              <a:t>B+</a:t>
            </a:r>
            <a:r>
              <a:rPr lang="en-US" sz="3200" dirty="0">
                <a:solidFill>
                  <a:srgbClr val="000000"/>
                </a:solidFill>
                <a:latin typeface="Times New Roman" panose="02020603050405020304" pitchFamily="18" charset="0"/>
                <a:ea typeface="Times New Roman" panose="02020603050405020304" pitchFamily="18" charset="0"/>
              </a:rPr>
              <a:t>.8</a:t>
            </a:r>
            <a:r>
              <a:rPr lang="en-US" sz="3200" i="1" dirty="0">
                <a:solidFill>
                  <a:srgbClr val="000000"/>
                </a:solidFill>
                <a:latin typeface="Times New Roman" panose="02020603050405020304" pitchFamily="18" charset="0"/>
                <a:ea typeface="Times New Roman" panose="02020603050405020304" pitchFamily="18" charset="0"/>
              </a:rPr>
              <a:t>B</a:t>
            </a:r>
            <a:r>
              <a:rPr lang="en-US" sz="3200" baseline="30000" dirty="0">
                <a:solidFill>
                  <a:srgbClr val="000000"/>
                </a:solidFill>
                <a:latin typeface="Times New Roman" panose="02020603050405020304" pitchFamily="18" charset="0"/>
                <a:ea typeface="Times New Roman" panose="02020603050405020304" pitchFamily="18" charset="0"/>
              </a:rPr>
              <a:t>2</a:t>
            </a:r>
            <a:r>
              <a:rPr lang="en-US" sz="3200" dirty="0">
                <a:solidFill>
                  <a:srgbClr val="000000"/>
                </a:solidFill>
                <a:latin typeface="Times New Roman" panose="02020603050405020304" pitchFamily="18" charset="0"/>
                <a:ea typeface="Times New Roman" panose="02020603050405020304" pitchFamily="18" charset="0"/>
              </a:rPr>
              <a:t>) </a:t>
            </a:r>
            <a:r>
              <a:rPr lang="en-US" sz="3200" i="1" dirty="0">
                <a:solidFill>
                  <a:srgbClr val="000000"/>
                </a:solidFill>
                <a:latin typeface="Times New Roman" panose="02020603050405020304" pitchFamily="18" charset="0"/>
                <a:ea typeface="Times New Roman" panose="02020603050405020304" pitchFamily="18" charset="0"/>
              </a:rPr>
              <a:t>a</a:t>
            </a:r>
            <a:r>
              <a:rPr lang="en-US" sz="3200" i="1" baseline="-25000" dirty="0">
                <a:solidFill>
                  <a:srgbClr val="000000"/>
                </a:solidFill>
                <a:latin typeface="Symbol" panose="05050102010706020507" pitchFamily="18" charset="2"/>
                <a:ea typeface="Times New Roman" panose="02020603050405020304" pitchFamily="18" charset="0"/>
              </a:rPr>
              <a:t>t</a:t>
            </a:r>
            <a:endParaRPr lang="en-US" sz="3200" dirty="0"/>
          </a:p>
        </p:txBody>
      </p:sp>
      <p:sp>
        <p:nvSpPr>
          <p:cNvPr id="3" name="object 3">
            <a:extLst>
              <a:ext uri="{FF2B5EF4-FFF2-40B4-BE49-F238E27FC236}">
                <a16:creationId xmlns:a16="http://schemas.microsoft.com/office/drawing/2014/main" id="{E911AE75-66A0-4535-83AC-0540A0AD2AAF}"/>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F757C145-621D-43DC-8CF1-E477CE86FCAA}"/>
              </a:ext>
            </a:extLst>
          </p:cNvPr>
          <p:cNvSpPr/>
          <p:nvPr/>
        </p:nvSpPr>
        <p:spPr>
          <a:xfrm>
            <a:off x="457200" y="1004961"/>
            <a:ext cx="5294719" cy="523220"/>
          </a:xfrm>
          <a:prstGeom prst="rect">
            <a:avLst/>
          </a:prstGeom>
        </p:spPr>
        <p:txBody>
          <a:bodyPr wrap="none">
            <a:spAutoFit/>
          </a:bodyPr>
          <a:lstStyle/>
          <a:p>
            <a:r>
              <a:rPr lang="en-US" sz="2800" dirty="0"/>
              <a:t>The above model is an ARMA(1,2). </a:t>
            </a:r>
          </a:p>
        </p:txBody>
      </p:sp>
      <p:pic>
        <p:nvPicPr>
          <p:cNvPr id="6" name="Picture 5">
            <a:extLst>
              <a:ext uri="{FF2B5EF4-FFF2-40B4-BE49-F238E27FC236}">
                <a16:creationId xmlns:a16="http://schemas.microsoft.com/office/drawing/2014/main" id="{4B2C556D-286F-459B-9328-FA2103BF164C}"/>
              </a:ext>
            </a:extLst>
          </p:cNvPr>
          <p:cNvPicPr>
            <a:picLocks noChangeAspect="1"/>
          </p:cNvPicPr>
          <p:nvPr/>
        </p:nvPicPr>
        <p:blipFill>
          <a:blip r:embed="rId3"/>
          <a:stretch>
            <a:fillRect/>
          </a:stretch>
        </p:blipFill>
        <p:spPr>
          <a:xfrm>
            <a:off x="4648200" y="1485176"/>
            <a:ext cx="4343400" cy="2477224"/>
          </a:xfrm>
          <a:prstGeom prst="rect">
            <a:avLst/>
          </a:prstGeom>
        </p:spPr>
      </p:pic>
      <p:sp>
        <p:nvSpPr>
          <p:cNvPr id="7" name="Rectangle 6">
            <a:extLst>
              <a:ext uri="{FF2B5EF4-FFF2-40B4-BE49-F238E27FC236}">
                <a16:creationId xmlns:a16="http://schemas.microsoft.com/office/drawing/2014/main" id="{2DF2156B-000E-4D1C-9470-B38A5412D9F2}"/>
              </a:ext>
            </a:extLst>
          </p:cNvPr>
          <p:cNvSpPr/>
          <p:nvPr/>
        </p:nvSpPr>
        <p:spPr>
          <a:xfrm>
            <a:off x="279770" y="1635006"/>
            <a:ext cx="4597030" cy="2031325"/>
          </a:xfrm>
          <a:prstGeom prst="rect">
            <a:avLst/>
          </a:prstGeom>
        </p:spPr>
        <p:txBody>
          <a:bodyPr wrap="square">
            <a:spAutoFit/>
          </a:bodyPr>
          <a:lstStyle/>
          <a:p>
            <a:r>
              <a:rPr lang="en-US" dirty="0"/>
              <a:t># (1+.3B) </a:t>
            </a:r>
            <a:r>
              <a:rPr lang="en-US" dirty="0" err="1"/>
              <a:t>Xt</a:t>
            </a:r>
            <a:r>
              <a:rPr lang="en-US" dirty="0"/>
              <a:t> = (1-.6B+.8B2) at</a:t>
            </a:r>
          </a:p>
          <a:p>
            <a:r>
              <a:rPr lang="en-US" dirty="0" err="1"/>
              <a:t>plotts.true.wge</a:t>
            </a:r>
            <a:r>
              <a:rPr lang="en-US" dirty="0"/>
              <a:t>(phi = c(-.3), theta = c(.6, -.8))</a:t>
            </a:r>
          </a:p>
          <a:p>
            <a:r>
              <a:rPr lang="en-US" dirty="0"/>
              <a:t>#AR</a:t>
            </a:r>
          </a:p>
          <a:p>
            <a:r>
              <a:rPr lang="en-US" dirty="0" err="1"/>
              <a:t>factor.wge</a:t>
            </a:r>
            <a:r>
              <a:rPr lang="en-US" dirty="0"/>
              <a:t>(c(-.3))</a:t>
            </a:r>
          </a:p>
          <a:p>
            <a:r>
              <a:rPr lang="en-US" dirty="0"/>
              <a:t>#MA</a:t>
            </a:r>
          </a:p>
          <a:p>
            <a:r>
              <a:rPr lang="en-US" dirty="0" err="1"/>
              <a:t>factor.wge</a:t>
            </a:r>
            <a:r>
              <a:rPr lang="en-US" dirty="0"/>
              <a:t>(c(.6,-.8))</a:t>
            </a:r>
          </a:p>
          <a:p>
            <a:r>
              <a:rPr lang="en-US" dirty="0"/>
              <a:t>#ARMA(1,2)</a:t>
            </a:r>
          </a:p>
        </p:txBody>
      </p:sp>
      <p:sp>
        <p:nvSpPr>
          <p:cNvPr id="9" name="Rectangle 8">
            <a:extLst>
              <a:ext uri="{FF2B5EF4-FFF2-40B4-BE49-F238E27FC236}">
                <a16:creationId xmlns:a16="http://schemas.microsoft.com/office/drawing/2014/main" id="{9CE9DF05-3661-4C3B-8CC4-CC538662EB69}"/>
              </a:ext>
            </a:extLst>
          </p:cNvPr>
          <p:cNvSpPr/>
          <p:nvPr/>
        </p:nvSpPr>
        <p:spPr>
          <a:xfrm>
            <a:off x="304800" y="4283379"/>
            <a:ext cx="3886200" cy="1569660"/>
          </a:xfrm>
          <a:prstGeom prst="rect">
            <a:avLst/>
          </a:prstGeom>
        </p:spPr>
        <p:txBody>
          <a:bodyPr wrap="square">
            <a:spAutoFit/>
          </a:bodyPr>
          <a:lstStyle/>
          <a:p>
            <a:r>
              <a:rPr lang="en-US" sz="1200" dirty="0"/>
              <a:t>&gt; #AR</a:t>
            </a:r>
          </a:p>
          <a:p>
            <a:r>
              <a:rPr lang="en-US" sz="1200" dirty="0"/>
              <a:t>&gt; </a:t>
            </a:r>
            <a:r>
              <a:rPr lang="en-US" sz="1200" dirty="0" err="1"/>
              <a:t>factor.wge</a:t>
            </a:r>
            <a:r>
              <a:rPr lang="en-US" sz="1200" dirty="0"/>
              <a:t>(c(-.3))</a:t>
            </a:r>
          </a:p>
          <a:p>
            <a:endParaRPr lang="en-US" sz="1200" dirty="0"/>
          </a:p>
          <a:p>
            <a:r>
              <a:rPr lang="en-US" sz="1200" dirty="0"/>
              <a:t>Coefficients of Original polynomial:  </a:t>
            </a:r>
          </a:p>
          <a:p>
            <a:r>
              <a:rPr lang="en-US" sz="1200" dirty="0"/>
              <a:t>-0.3000 </a:t>
            </a:r>
          </a:p>
          <a:p>
            <a:endParaRPr lang="en-US" sz="1200" dirty="0"/>
          </a:p>
          <a:p>
            <a:r>
              <a:rPr lang="en-US" sz="1200" dirty="0"/>
              <a:t>Factor                     Roots               Abs </a:t>
            </a:r>
            <a:r>
              <a:rPr lang="en-US" sz="1200" dirty="0" err="1"/>
              <a:t>Recip</a:t>
            </a:r>
            <a:r>
              <a:rPr lang="en-US" sz="1200" dirty="0"/>
              <a:t>    System Freq </a:t>
            </a:r>
          </a:p>
          <a:p>
            <a:r>
              <a:rPr lang="en-US" sz="1200" dirty="0"/>
              <a:t>1+0.3000B             -3.3333               0.3000       0.5000</a:t>
            </a:r>
          </a:p>
        </p:txBody>
      </p:sp>
      <p:sp>
        <p:nvSpPr>
          <p:cNvPr id="10" name="Rectangle 9">
            <a:extLst>
              <a:ext uri="{FF2B5EF4-FFF2-40B4-BE49-F238E27FC236}">
                <a16:creationId xmlns:a16="http://schemas.microsoft.com/office/drawing/2014/main" id="{1196E41D-8D4C-4558-BFC7-2F1242A948E5}"/>
              </a:ext>
            </a:extLst>
          </p:cNvPr>
          <p:cNvSpPr/>
          <p:nvPr/>
        </p:nvSpPr>
        <p:spPr>
          <a:xfrm>
            <a:off x="4419600" y="4248735"/>
            <a:ext cx="4572000" cy="1569660"/>
          </a:xfrm>
          <a:prstGeom prst="rect">
            <a:avLst/>
          </a:prstGeom>
        </p:spPr>
        <p:txBody>
          <a:bodyPr>
            <a:spAutoFit/>
          </a:bodyPr>
          <a:lstStyle/>
          <a:p>
            <a:r>
              <a:rPr lang="en-US" sz="1200" dirty="0"/>
              <a:t>&gt; #MA</a:t>
            </a:r>
          </a:p>
          <a:p>
            <a:r>
              <a:rPr lang="en-US" sz="1200" dirty="0"/>
              <a:t>&gt; </a:t>
            </a:r>
            <a:r>
              <a:rPr lang="en-US" sz="1200" dirty="0" err="1"/>
              <a:t>factor.wge</a:t>
            </a:r>
            <a:r>
              <a:rPr lang="en-US" sz="1200" dirty="0"/>
              <a:t>(c(.6,-.8))</a:t>
            </a:r>
          </a:p>
          <a:p>
            <a:endParaRPr lang="en-US" sz="1200" dirty="0"/>
          </a:p>
          <a:p>
            <a:r>
              <a:rPr lang="en-US" sz="1200" dirty="0"/>
              <a:t>Coefficients of Original polynomial:  </a:t>
            </a:r>
          </a:p>
          <a:p>
            <a:r>
              <a:rPr lang="en-US" sz="1200" dirty="0"/>
              <a:t>0.6000 -0.8000 </a:t>
            </a:r>
          </a:p>
          <a:p>
            <a:endParaRPr lang="en-US" sz="1200" dirty="0"/>
          </a:p>
          <a:p>
            <a:r>
              <a:rPr lang="en-US" sz="1200" dirty="0"/>
              <a:t>Factor                                Roots                      Abs </a:t>
            </a:r>
            <a:r>
              <a:rPr lang="en-US" sz="1200" dirty="0" err="1"/>
              <a:t>Recip</a:t>
            </a:r>
            <a:r>
              <a:rPr lang="en-US" sz="1200" dirty="0"/>
              <a:t>    System Freq </a:t>
            </a:r>
          </a:p>
          <a:p>
            <a:r>
              <a:rPr lang="en-US" sz="1200" dirty="0"/>
              <a:t>1-0.6000B+0.8000B^2    0.3750+-1.0533i      0.8944       0.1956</a:t>
            </a:r>
          </a:p>
        </p:txBody>
      </p:sp>
    </p:spTree>
    <p:extLst>
      <p:ext uri="{BB962C8B-B14F-4D97-AF65-F5344CB8AC3E}">
        <p14:creationId xmlns:p14="http://schemas.microsoft.com/office/powerpoint/2010/main" val="216136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F069-E91B-4154-A235-656595FD1C34}"/>
              </a:ext>
            </a:extLst>
          </p:cNvPr>
          <p:cNvSpPr>
            <a:spLocks noGrp="1"/>
          </p:cNvSpPr>
          <p:nvPr>
            <p:ph type="title"/>
          </p:nvPr>
        </p:nvSpPr>
        <p:spPr>
          <a:xfrm>
            <a:off x="181991" y="457200"/>
            <a:ext cx="8809609" cy="381000"/>
          </a:xfrm>
        </p:spPr>
        <p:txBody>
          <a:bodyPr/>
          <a:lstStyle/>
          <a:p>
            <a:r>
              <a:rPr lang="en-US" sz="1800" kern="1200" dirty="0">
                <a:solidFill>
                  <a:srgbClr val="000000"/>
                </a:solidFill>
                <a:latin typeface="Times New Roman" panose="02020603050405020304" pitchFamily="18" charset="0"/>
                <a:ea typeface="Times New Roman" panose="02020603050405020304" pitchFamily="18" charset="0"/>
                <a:cs typeface="+mn-cs"/>
              </a:rPr>
              <a:t>(1</a:t>
            </a:r>
            <a:r>
              <a:rPr lang="en-US" sz="1800" kern="1200" dirty="0">
                <a:solidFill>
                  <a:srgbClr val="000000"/>
                </a:solidFill>
                <a:latin typeface="Symbol" panose="05050102010706020507" pitchFamily="18" charset="2"/>
                <a:ea typeface="Times New Roman" panose="02020603050405020304" pitchFamily="18" charset="0"/>
                <a:cs typeface="+mn-cs"/>
              </a:rPr>
              <a:t>-</a:t>
            </a:r>
            <a:r>
              <a:rPr lang="en-US" sz="1800" kern="1200" dirty="0">
                <a:solidFill>
                  <a:srgbClr val="000000"/>
                </a:solidFill>
                <a:latin typeface="Times New Roman" panose="02020603050405020304" pitchFamily="18" charset="0"/>
                <a:ea typeface="Times New Roman" panose="02020603050405020304" pitchFamily="18" charset="0"/>
                <a:cs typeface="+mn-cs"/>
              </a:rPr>
              <a:t>.1</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kern="1200" dirty="0">
                <a:solidFill>
                  <a:srgbClr val="000000"/>
                </a:solidFill>
                <a:latin typeface="Times New Roman" panose="02020603050405020304" pitchFamily="18" charset="0"/>
                <a:ea typeface="Times New Roman" panose="02020603050405020304" pitchFamily="18" charset="0"/>
                <a:cs typeface="+mn-cs"/>
              </a:rPr>
              <a:t>.99</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kern="1200" baseline="30000" dirty="0">
                <a:solidFill>
                  <a:srgbClr val="000000"/>
                </a:solidFill>
                <a:latin typeface="Times New Roman" panose="02020603050405020304" pitchFamily="18" charset="0"/>
                <a:ea typeface="Times New Roman" panose="02020603050405020304" pitchFamily="18" charset="0"/>
                <a:cs typeface="+mn-cs"/>
              </a:rPr>
              <a:t>2</a:t>
            </a:r>
            <a:r>
              <a:rPr lang="en-US" sz="1800" i="1" kern="1200" dirty="0">
                <a:solidFill>
                  <a:srgbClr val="000000"/>
                </a:solidFill>
                <a:latin typeface="Times New Roman" panose="02020603050405020304" pitchFamily="18" charset="0"/>
                <a:ea typeface="Times New Roman" panose="02020603050405020304" pitchFamily="18" charset="0"/>
                <a:cs typeface="+mn-cs"/>
              </a:rPr>
              <a:t> +</a:t>
            </a:r>
            <a:r>
              <a:rPr lang="en-US" sz="1800" kern="1200" dirty="0">
                <a:solidFill>
                  <a:srgbClr val="000000"/>
                </a:solidFill>
                <a:latin typeface="Times New Roman" panose="02020603050405020304" pitchFamily="18" charset="0"/>
                <a:ea typeface="Times New Roman" panose="02020603050405020304" pitchFamily="18" charset="0"/>
                <a:cs typeface="+mn-cs"/>
              </a:rPr>
              <a:t>.013</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i="1" kern="1200" baseline="30000" dirty="0">
                <a:solidFill>
                  <a:srgbClr val="000000"/>
                </a:solidFill>
                <a:latin typeface="Times New Roman" panose="02020603050405020304" pitchFamily="18" charset="0"/>
                <a:ea typeface="Times New Roman" panose="02020603050405020304" pitchFamily="18" charset="0"/>
                <a:cs typeface="+mn-cs"/>
              </a:rPr>
              <a:t>3</a:t>
            </a:r>
            <a:r>
              <a:rPr lang="en-US" sz="1800" i="1" kern="1200" dirty="0">
                <a:solidFill>
                  <a:srgbClr val="000000"/>
                </a:solidFill>
                <a:latin typeface="Times New Roman" panose="02020603050405020304" pitchFamily="18" charset="0"/>
                <a:ea typeface="Times New Roman" panose="02020603050405020304" pitchFamily="18" charset="0"/>
                <a:cs typeface="+mn-cs"/>
              </a:rPr>
              <a:t> +</a:t>
            </a:r>
            <a:r>
              <a:rPr lang="en-US" sz="1800" kern="1200" dirty="0">
                <a:solidFill>
                  <a:srgbClr val="000000"/>
                </a:solidFill>
                <a:latin typeface="Times New Roman" panose="02020603050405020304" pitchFamily="18" charset="0"/>
                <a:ea typeface="Times New Roman" panose="02020603050405020304" pitchFamily="18" charset="0"/>
                <a:cs typeface="+mn-cs"/>
              </a:rPr>
              <a:t>.2078</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i="1" kern="1200" baseline="30000" dirty="0">
                <a:solidFill>
                  <a:srgbClr val="000000"/>
                </a:solidFill>
                <a:latin typeface="Times New Roman" panose="02020603050405020304" pitchFamily="18" charset="0"/>
                <a:ea typeface="Times New Roman" panose="02020603050405020304" pitchFamily="18" charset="0"/>
                <a:cs typeface="+mn-cs"/>
              </a:rPr>
              <a:t>4</a:t>
            </a:r>
            <a:r>
              <a:rPr lang="en-US" sz="1800" i="1" kern="1200" dirty="0">
                <a:solidFill>
                  <a:srgbClr val="000000"/>
                </a:solidFill>
                <a:latin typeface="Times New Roman" panose="02020603050405020304" pitchFamily="18" charset="0"/>
                <a:ea typeface="Times New Roman" panose="02020603050405020304" pitchFamily="18" charset="0"/>
                <a:cs typeface="+mn-cs"/>
              </a:rPr>
              <a:t> +</a:t>
            </a:r>
            <a:r>
              <a:rPr lang="en-US" sz="1800" kern="1200" dirty="0">
                <a:solidFill>
                  <a:srgbClr val="000000"/>
                </a:solidFill>
                <a:latin typeface="Times New Roman" panose="02020603050405020304" pitchFamily="18" charset="0"/>
                <a:ea typeface="Times New Roman" panose="02020603050405020304" pitchFamily="18" charset="0"/>
                <a:cs typeface="+mn-cs"/>
              </a:rPr>
              <a:t>.0888</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i="1" kern="1200" baseline="30000" dirty="0">
                <a:solidFill>
                  <a:srgbClr val="000000"/>
                </a:solidFill>
                <a:latin typeface="Times New Roman" panose="02020603050405020304" pitchFamily="18" charset="0"/>
                <a:ea typeface="Times New Roman" panose="02020603050405020304" pitchFamily="18" charset="0"/>
                <a:cs typeface="+mn-cs"/>
              </a:rPr>
              <a:t>5</a:t>
            </a:r>
            <a:r>
              <a:rPr lang="en-US" sz="1800" i="1" kern="1200" dirty="0">
                <a:solidFill>
                  <a:srgbClr val="000000"/>
                </a:solidFill>
                <a:latin typeface="Times New Roman" panose="02020603050405020304" pitchFamily="18" charset="0"/>
                <a:ea typeface="Times New Roman" panose="02020603050405020304" pitchFamily="18" charset="0"/>
                <a:cs typeface="+mn-cs"/>
              </a:rPr>
              <a:t> +</a:t>
            </a:r>
            <a:r>
              <a:rPr lang="en-US" sz="1800" kern="1200" dirty="0">
                <a:solidFill>
                  <a:srgbClr val="000000"/>
                </a:solidFill>
                <a:latin typeface="Times New Roman" panose="02020603050405020304" pitchFamily="18" charset="0"/>
                <a:ea typeface="Times New Roman" panose="02020603050405020304" pitchFamily="18" charset="0"/>
                <a:cs typeface="+mn-cs"/>
              </a:rPr>
              <a:t>.00864</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i="1" kern="1200" baseline="30000" dirty="0">
                <a:solidFill>
                  <a:srgbClr val="000000"/>
                </a:solidFill>
                <a:latin typeface="Times New Roman" panose="02020603050405020304" pitchFamily="18" charset="0"/>
                <a:ea typeface="Times New Roman" panose="02020603050405020304" pitchFamily="18" charset="0"/>
                <a:cs typeface="+mn-cs"/>
              </a:rPr>
              <a:t>6</a:t>
            </a:r>
            <a:r>
              <a:rPr lang="en-US" sz="1800" kern="1200" dirty="0">
                <a:solidFill>
                  <a:srgbClr val="000000"/>
                </a:solidFill>
                <a:latin typeface="Times New Roman" panose="02020603050405020304" pitchFamily="18" charset="0"/>
                <a:ea typeface="Times New Roman" panose="02020603050405020304" pitchFamily="18" charset="0"/>
                <a:cs typeface="+mn-cs"/>
              </a:rPr>
              <a:t>)(1</a:t>
            </a:r>
            <a:r>
              <a:rPr lang="en-US" sz="1800" kern="1200" dirty="0">
                <a:solidFill>
                  <a:srgbClr val="000000"/>
                </a:solidFill>
                <a:latin typeface="Symbol" panose="05050102010706020507" pitchFamily="18" charset="2"/>
                <a:ea typeface="Times New Roman" panose="02020603050405020304" pitchFamily="18" charset="0"/>
                <a:cs typeface="+mn-cs"/>
              </a:rPr>
              <a:t>-</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kern="1200" dirty="0">
                <a:solidFill>
                  <a:srgbClr val="000000"/>
                </a:solidFill>
                <a:latin typeface="Times New Roman" panose="02020603050405020304" pitchFamily="18" charset="0"/>
                <a:ea typeface="Times New Roman" panose="02020603050405020304" pitchFamily="18" charset="0"/>
                <a:cs typeface="+mn-cs"/>
              </a:rPr>
              <a:t>)</a:t>
            </a:r>
            <a:r>
              <a:rPr lang="en-US" sz="1800" kern="1200" baseline="30000" dirty="0">
                <a:solidFill>
                  <a:srgbClr val="000000"/>
                </a:solidFill>
                <a:latin typeface="Times New Roman" panose="02020603050405020304" pitchFamily="18" charset="0"/>
                <a:ea typeface="Times New Roman" panose="02020603050405020304" pitchFamily="18" charset="0"/>
                <a:cs typeface="+mn-cs"/>
              </a:rPr>
              <a:t>2</a:t>
            </a:r>
            <a:r>
              <a:rPr lang="en-US" sz="1800" kern="1200" dirty="0">
                <a:solidFill>
                  <a:srgbClr val="000000"/>
                </a:solidFill>
                <a:latin typeface="Times New Roman" panose="02020603050405020304" pitchFamily="18" charset="0"/>
                <a:ea typeface="Times New Roman" panose="02020603050405020304" pitchFamily="18" charset="0"/>
                <a:cs typeface="+mn-cs"/>
              </a:rPr>
              <a:t>(1</a:t>
            </a:r>
            <a:r>
              <a:rPr lang="en-US" sz="1800" kern="1200" dirty="0">
                <a:solidFill>
                  <a:srgbClr val="000000"/>
                </a:solidFill>
                <a:latin typeface="Symbol" panose="05050102010706020507" pitchFamily="18" charset="2"/>
                <a:ea typeface="Times New Roman" panose="02020603050405020304" pitchFamily="18" charset="0"/>
                <a:cs typeface="+mn-cs"/>
              </a:rPr>
              <a:t>-</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i="1" kern="1200" baseline="30000" dirty="0">
                <a:solidFill>
                  <a:srgbClr val="000000"/>
                </a:solidFill>
                <a:latin typeface="Times New Roman" panose="02020603050405020304" pitchFamily="18" charset="0"/>
                <a:ea typeface="Times New Roman" panose="02020603050405020304" pitchFamily="18" charset="0"/>
                <a:cs typeface="+mn-cs"/>
              </a:rPr>
              <a:t>12</a:t>
            </a:r>
            <a:r>
              <a:rPr lang="en-US" sz="1800" kern="1200" dirty="0">
                <a:solidFill>
                  <a:srgbClr val="000000"/>
                </a:solidFill>
                <a:latin typeface="Times New Roman" panose="02020603050405020304" pitchFamily="18" charset="0"/>
                <a:ea typeface="Times New Roman" panose="02020603050405020304" pitchFamily="18" charset="0"/>
                <a:cs typeface="+mn-cs"/>
              </a:rPr>
              <a:t>) </a:t>
            </a:r>
            <a:r>
              <a:rPr lang="en-US" sz="1800" i="1" kern="1200" dirty="0" err="1">
                <a:solidFill>
                  <a:srgbClr val="000000"/>
                </a:solidFill>
                <a:latin typeface="Times New Roman" panose="02020603050405020304" pitchFamily="18" charset="0"/>
                <a:ea typeface="Times New Roman" panose="02020603050405020304" pitchFamily="18" charset="0"/>
                <a:cs typeface="+mn-cs"/>
              </a:rPr>
              <a:t>X</a:t>
            </a:r>
            <a:r>
              <a:rPr lang="en-US" sz="1800" i="1" kern="1200" baseline="-25000" dirty="0" err="1">
                <a:solidFill>
                  <a:srgbClr val="000000"/>
                </a:solidFill>
                <a:latin typeface="Times New Roman" panose="02020603050405020304" pitchFamily="18" charset="0"/>
                <a:ea typeface="Times New Roman" panose="02020603050405020304" pitchFamily="18" charset="0"/>
                <a:cs typeface="+mn-cs"/>
              </a:rPr>
              <a:t>t</a:t>
            </a:r>
            <a:r>
              <a:rPr lang="en-US" sz="1800" kern="1200" dirty="0">
                <a:solidFill>
                  <a:srgbClr val="000000"/>
                </a:solidFill>
                <a:latin typeface="Times New Roman" panose="02020603050405020304" pitchFamily="18" charset="0"/>
                <a:ea typeface="Times New Roman" panose="02020603050405020304" pitchFamily="18" charset="0"/>
                <a:cs typeface="+mn-cs"/>
              </a:rPr>
              <a:t> = (1</a:t>
            </a:r>
            <a:r>
              <a:rPr lang="en-US" sz="1800" kern="1200" dirty="0">
                <a:solidFill>
                  <a:srgbClr val="000000"/>
                </a:solidFill>
                <a:latin typeface="Symbol" panose="05050102010706020507" pitchFamily="18" charset="2"/>
                <a:ea typeface="Times New Roman" panose="02020603050405020304" pitchFamily="18" charset="0"/>
                <a:cs typeface="+mn-cs"/>
              </a:rPr>
              <a:t>-</a:t>
            </a:r>
            <a:r>
              <a:rPr lang="en-US" sz="1800" kern="1200" dirty="0">
                <a:solidFill>
                  <a:srgbClr val="000000"/>
                </a:solidFill>
                <a:latin typeface="Times New Roman" panose="02020603050405020304" pitchFamily="18" charset="0"/>
                <a:ea typeface="Times New Roman" panose="02020603050405020304" pitchFamily="18" charset="0"/>
                <a:cs typeface="+mn-cs"/>
              </a:rPr>
              <a:t>.6</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kern="1200" dirty="0">
                <a:solidFill>
                  <a:srgbClr val="000000"/>
                </a:solidFill>
                <a:latin typeface="Times New Roman" panose="02020603050405020304" pitchFamily="18" charset="0"/>
                <a:ea typeface="Times New Roman" panose="02020603050405020304" pitchFamily="18" charset="0"/>
                <a:cs typeface="+mn-cs"/>
              </a:rPr>
              <a:t>.8</a:t>
            </a:r>
            <a:r>
              <a:rPr lang="en-US" sz="1800" i="1" kern="1200" dirty="0">
                <a:solidFill>
                  <a:srgbClr val="000000"/>
                </a:solidFill>
                <a:latin typeface="Times New Roman" panose="02020603050405020304" pitchFamily="18" charset="0"/>
                <a:ea typeface="Times New Roman" panose="02020603050405020304" pitchFamily="18" charset="0"/>
                <a:cs typeface="+mn-cs"/>
              </a:rPr>
              <a:t>B</a:t>
            </a:r>
            <a:r>
              <a:rPr lang="en-US" sz="1800" kern="1200" baseline="30000" dirty="0">
                <a:solidFill>
                  <a:srgbClr val="000000"/>
                </a:solidFill>
                <a:latin typeface="Times New Roman" panose="02020603050405020304" pitchFamily="18" charset="0"/>
                <a:ea typeface="Times New Roman" panose="02020603050405020304" pitchFamily="18" charset="0"/>
                <a:cs typeface="+mn-cs"/>
              </a:rPr>
              <a:t>2</a:t>
            </a:r>
            <a:r>
              <a:rPr lang="en-US" sz="1800" kern="1200" dirty="0">
                <a:solidFill>
                  <a:srgbClr val="000000"/>
                </a:solidFill>
                <a:latin typeface="Times New Roman" panose="02020603050405020304" pitchFamily="18" charset="0"/>
                <a:ea typeface="Times New Roman" panose="02020603050405020304" pitchFamily="18" charset="0"/>
                <a:cs typeface="+mn-cs"/>
              </a:rPr>
              <a:t>)</a:t>
            </a:r>
            <a:r>
              <a:rPr lang="en-US" sz="1800" i="1" kern="1200" dirty="0">
                <a:solidFill>
                  <a:srgbClr val="000000"/>
                </a:solidFill>
                <a:latin typeface="Times New Roman" panose="02020603050405020304" pitchFamily="18" charset="0"/>
                <a:ea typeface="Times New Roman" panose="02020603050405020304" pitchFamily="18" charset="0"/>
                <a:cs typeface="+mn-cs"/>
              </a:rPr>
              <a:t>a</a:t>
            </a:r>
            <a:r>
              <a:rPr lang="en-US" sz="1800" i="1" kern="1200" baseline="-25000" dirty="0">
                <a:solidFill>
                  <a:srgbClr val="000000"/>
                </a:solidFill>
                <a:latin typeface="Symbol" panose="05050102010706020507" pitchFamily="18" charset="2"/>
                <a:ea typeface="Times New Roman" panose="02020603050405020304" pitchFamily="18" charset="0"/>
                <a:cs typeface="+mn-cs"/>
              </a:rPr>
              <a:t>t</a:t>
            </a:r>
            <a:endParaRPr lang="en-US" sz="1800" dirty="0"/>
          </a:p>
        </p:txBody>
      </p:sp>
      <p:sp>
        <p:nvSpPr>
          <p:cNvPr id="3" name="Rectangle 2">
            <a:extLst>
              <a:ext uri="{FF2B5EF4-FFF2-40B4-BE49-F238E27FC236}">
                <a16:creationId xmlns:a16="http://schemas.microsoft.com/office/drawing/2014/main" id="{76201E57-DBCB-4EA6-956B-E674AFB8B932}"/>
              </a:ext>
            </a:extLst>
          </p:cNvPr>
          <p:cNvSpPr/>
          <p:nvPr/>
        </p:nvSpPr>
        <p:spPr>
          <a:xfrm>
            <a:off x="190129" y="1447800"/>
            <a:ext cx="8358843" cy="1277273"/>
          </a:xfrm>
          <a:prstGeom prst="rect">
            <a:avLst/>
          </a:prstGeom>
        </p:spPr>
        <p:txBody>
          <a:bodyPr wrap="square">
            <a:spAutoFit/>
          </a:bodyPr>
          <a:lstStyle/>
          <a:p>
            <a:r>
              <a:rPr lang="en-US" sz="1100" dirty="0"/>
              <a:t># c. (1-.1B-.99B2 +.013B3 +.2078B4 +.0888B5 +.00864B6)(1-B)2(1-B12) </a:t>
            </a:r>
            <a:r>
              <a:rPr lang="en-US" sz="1100" dirty="0" err="1"/>
              <a:t>Xt</a:t>
            </a:r>
            <a:r>
              <a:rPr lang="en-US" sz="1100" dirty="0"/>
              <a:t> = (1-.6B+.8B^2)at</a:t>
            </a:r>
          </a:p>
          <a:p>
            <a:r>
              <a:rPr lang="en-US" sz="1100" dirty="0"/>
              <a:t>#AR</a:t>
            </a:r>
          </a:p>
          <a:p>
            <a:r>
              <a:rPr lang="en-US" sz="1100" dirty="0" err="1"/>
              <a:t>factor.wge</a:t>
            </a:r>
            <a:r>
              <a:rPr lang="en-US" sz="1100" dirty="0"/>
              <a:t>(c(0.10, 0.99, -0.01, -0.2078, -0.888, -0.00864, 0.00, 0.00, 0.00, 0.00, 0.00, 0.00))</a:t>
            </a:r>
          </a:p>
          <a:p>
            <a:r>
              <a:rPr lang="en-US" sz="1100" dirty="0"/>
              <a:t>#MA</a:t>
            </a:r>
          </a:p>
          <a:p>
            <a:r>
              <a:rPr lang="en-US" sz="1100" dirty="0" err="1"/>
              <a:t>factor.wge</a:t>
            </a:r>
            <a:r>
              <a:rPr lang="en-US" sz="1100" dirty="0"/>
              <a:t>(c(0.60,-0.80))</a:t>
            </a:r>
          </a:p>
          <a:p>
            <a:r>
              <a:rPr lang="en-US" sz="1100" dirty="0"/>
              <a:t># (1-B)^2 (1+1.1453B) (1-1.9584B+1.1578B^2) (1+0.7033B+0.6681B^2) (1+0.0098B)</a:t>
            </a:r>
            <a:r>
              <a:rPr lang="en-US" sz="1100" dirty="0" err="1"/>
              <a:t>Xt</a:t>
            </a:r>
            <a:r>
              <a:rPr lang="en-US" sz="1100" dirty="0"/>
              <a:t> = (1-0.6B+0.8B^2)at</a:t>
            </a:r>
          </a:p>
          <a:p>
            <a:r>
              <a:rPr lang="en-US" sz="1100" dirty="0"/>
              <a:t># ARUMA(6,12,2)</a:t>
            </a:r>
          </a:p>
        </p:txBody>
      </p:sp>
      <p:sp>
        <p:nvSpPr>
          <p:cNvPr id="4" name="Rectangle 3">
            <a:extLst>
              <a:ext uri="{FF2B5EF4-FFF2-40B4-BE49-F238E27FC236}">
                <a16:creationId xmlns:a16="http://schemas.microsoft.com/office/drawing/2014/main" id="{286471EB-AF4C-42CF-ABC5-C0CE2B77BB6D}"/>
              </a:ext>
            </a:extLst>
          </p:cNvPr>
          <p:cNvSpPr/>
          <p:nvPr/>
        </p:nvSpPr>
        <p:spPr>
          <a:xfrm>
            <a:off x="304800" y="3362046"/>
            <a:ext cx="5943600" cy="1569660"/>
          </a:xfrm>
          <a:prstGeom prst="rect">
            <a:avLst/>
          </a:prstGeom>
        </p:spPr>
        <p:txBody>
          <a:bodyPr wrap="square">
            <a:spAutoFit/>
          </a:bodyPr>
          <a:lstStyle/>
          <a:p>
            <a:r>
              <a:rPr lang="en-US" sz="1200" dirty="0"/>
              <a:t>Coefficients of Original polynomial:  </a:t>
            </a:r>
          </a:p>
          <a:p>
            <a:r>
              <a:rPr lang="en-US" sz="1200" dirty="0"/>
              <a:t>0.1000 0.9900 -0.0100 -0.2078 -0.8880 -0.0086 0.0000 0.0000 0.0000 0.0000 0.0000 0.0000 </a:t>
            </a:r>
          </a:p>
          <a:p>
            <a:endParaRPr lang="en-US" sz="1200" dirty="0"/>
          </a:p>
          <a:p>
            <a:r>
              <a:rPr lang="en-US" sz="1200" dirty="0"/>
              <a:t>Factor                                 Roots                      Abs </a:t>
            </a:r>
            <a:r>
              <a:rPr lang="en-US" sz="1200" dirty="0" err="1"/>
              <a:t>Recip</a:t>
            </a:r>
            <a:r>
              <a:rPr lang="en-US" sz="1200" dirty="0"/>
              <a:t>   System Freq </a:t>
            </a:r>
          </a:p>
          <a:p>
            <a:r>
              <a:rPr lang="en-US" sz="1200" dirty="0"/>
              <a:t>1+1.1453B                        -0.8731                      1.1453       0.5000</a:t>
            </a:r>
          </a:p>
          <a:p>
            <a:r>
              <a:rPr lang="en-US" sz="1200" dirty="0"/>
              <a:t>1-1.9584B+1.1578B^2    0.8457+-0.3853i      1.0760       0.0680</a:t>
            </a:r>
          </a:p>
          <a:p>
            <a:r>
              <a:rPr lang="en-US" sz="1200" dirty="0"/>
              <a:t>1+0.7033B+0.6681B^2   -0.5263+-1.1044i     0.8174       0.3208</a:t>
            </a:r>
          </a:p>
          <a:p>
            <a:r>
              <a:rPr lang="en-US" sz="1200" dirty="0"/>
              <a:t>1+0.0098B                        -102.5435                 0.0098       0.5000</a:t>
            </a:r>
          </a:p>
        </p:txBody>
      </p:sp>
      <p:sp>
        <p:nvSpPr>
          <p:cNvPr id="5" name="Rectangle 4">
            <a:extLst>
              <a:ext uri="{FF2B5EF4-FFF2-40B4-BE49-F238E27FC236}">
                <a16:creationId xmlns:a16="http://schemas.microsoft.com/office/drawing/2014/main" id="{7FF49158-EAD4-4787-8A18-D1B75459CCC1}"/>
              </a:ext>
            </a:extLst>
          </p:cNvPr>
          <p:cNvSpPr/>
          <p:nvPr/>
        </p:nvSpPr>
        <p:spPr>
          <a:xfrm>
            <a:off x="304800" y="3051530"/>
            <a:ext cx="4572000" cy="369332"/>
          </a:xfrm>
          <a:prstGeom prst="rect">
            <a:avLst/>
          </a:prstGeom>
        </p:spPr>
        <p:txBody>
          <a:bodyPr>
            <a:spAutoFit/>
          </a:bodyPr>
          <a:lstStyle/>
          <a:p>
            <a:r>
              <a:rPr lang="en-US" dirty="0"/>
              <a:t>The AR Factor</a:t>
            </a:r>
          </a:p>
        </p:txBody>
      </p:sp>
      <p:sp>
        <p:nvSpPr>
          <p:cNvPr id="6" name="Rectangle 5">
            <a:extLst>
              <a:ext uri="{FF2B5EF4-FFF2-40B4-BE49-F238E27FC236}">
                <a16:creationId xmlns:a16="http://schemas.microsoft.com/office/drawing/2014/main" id="{0A20C046-589F-4E63-8DB4-860C47E48EBC}"/>
              </a:ext>
            </a:extLst>
          </p:cNvPr>
          <p:cNvSpPr/>
          <p:nvPr/>
        </p:nvSpPr>
        <p:spPr>
          <a:xfrm>
            <a:off x="338091" y="4939675"/>
            <a:ext cx="4572000" cy="369332"/>
          </a:xfrm>
          <a:prstGeom prst="rect">
            <a:avLst/>
          </a:prstGeom>
        </p:spPr>
        <p:txBody>
          <a:bodyPr>
            <a:spAutoFit/>
          </a:bodyPr>
          <a:lstStyle/>
          <a:p>
            <a:r>
              <a:rPr lang="en-US" dirty="0"/>
              <a:t>The MA Factor</a:t>
            </a:r>
          </a:p>
        </p:txBody>
      </p:sp>
      <p:sp>
        <p:nvSpPr>
          <p:cNvPr id="7" name="Rectangle 6">
            <a:extLst>
              <a:ext uri="{FF2B5EF4-FFF2-40B4-BE49-F238E27FC236}">
                <a16:creationId xmlns:a16="http://schemas.microsoft.com/office/drawing/2014/main" id="{40F5A6F0-EC9D-414D-BFA1-5E5A5F25963E}"/>
              </a:ext>
            </a:extLst>
          </p:cNvPr>
          <p:cNvSpPr/>
          <p:nvPr/>
        </p:nvSpPr>
        <p:spPr>
          <a:xfrm>
            <a:off x="332173" y="5242222"/>
            <a:ext cx="4392228" cy="1015663"/>
          </a:xfrm>
          <a:prstGeom prst="rect">
            <a:avLst/>
          </a:prstGeom>
        </p:spPr>
        <p:txBody>
          <a:bodyPr wrap="square">
            <a:spAutoFit/>
          </a:bodyPr>
          <a:lstStyle/>
          <a:p>
            <a:r>
              <a:rPr lang="en-US" sz="1200" dirty="0"/>
              <a:t>Coefficients of Original polynomial:  </a:t>
            </a:r>
          </a:p>
          <a:p>
            <a:r>
              <a:rPr lang="en-US" sz="1200" dirty="0"/>
              <a:t>0.6000 -0.8000 </a:t>
            </a:r>
          </a:p>
          <a:p>
            <a:endParaRPr lang="en-US" sz="1200" dirty="0"/>
          </a:p>
          <a:p>
            <a:r>
              <a:rPr lang="en-US" sz="1200" dirty="0"/>
              <a:t>Factor                                Roots                      Abs </a:t>
            </a:r>
            <a:r>
              <a:rPr lang="en-US" sz="1200" dirty="0" err="1"/>
              <a:t>Recip</a:t>
            </a:r>
            <a:r>
              <a:rPr lang="en-US" sz="1200" dirty="0"/>
              <a:t>    System Freq </a:t>
            </a:r>
          </a:p>
          <a:p>
            <a:r>
              <a:rPr lang="en-US" sz="1200" dirty="0"/>
              <a:t>1-0.6000B+0.8000B^2    0.3750+-1.0533i      0.8944       0.1956 </a:t>
            </a:r>
          </a:p>
        </p:txBody>
      </p:sp>
      <p:sp>
        <p:nvSpPr>
          <p:cNvPr id="8" name="Rectangle 7">
            <a:extLst>
              <a:ext uri="{FF2B5EF4-FFF2-40B4-BE49-F238E27FC236}">
                <a16:creationId xmlns:a16="http://schemas.microsoft.com/office/drawing/2014/main" id="{A660C2E4-AB60-4DEF-BDD5-F75747F213B8}"/>
              </a:ext>
            </a:extLst>
          </p:cNvPr>
          <p:cNvSpPr/>
          <p:nvPr/>
        </p:nvSpPr>
        <p:spPr>
          <a:xfrm>
            <a:off x="156099" y="808792"/>
            <a:ext cx="4792594" cy="369332"/>
          </a:xfrm>
          <a:prstGeom prst="rect">
            <a:avLst/>
          </a:prstGeom>
        </p:spPr>
        <p:txBody>
          <a:bodyPr wrap="none">
            <a:spAutoFit/>
          </a:bodyPr>
          <a:lstStyle/>
          <a:p>
            <a:r>
              <a:rPr lang="en-US" dirty="0"/>
              <a:t>The above model seems to be an ARUMA(6,12,2)</a:t>
            </a:r>
          </a:p>
        </p:txBody>
      </p:sp>
    </p:spTree>
    <p:extLst>
      <p:ext uri="{BB962C8B-B14F-4D97-AF65-F5344CB8AC3E}">
        <p14:creationId xmlns:p14="http://schemas.microsoft.com/office/powerpoint/2010/main" val="106480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B00187-BC31-43BF-B7AE-3C1BBFEF562F}"/>
              </a:ext>
            </a:extLst>
          </p:cNvPr>
          <p:cNvSpPr>
            <a:spLocks noGrp="1"/>
          </p:cNvSpPr>
          <p:nvPr>
            <p:ph type="title"/>
          </p:nvPr>
        </p:nvSpPr>
        <p:spPr>
          <a:xfrm>
            <a:off x="76200" y="454223"/>
            <a:ext cx="8991599" cy="307777"/>
          </a:xfrm>
        </p:spPr>
        <p:txBody>
          <a:bodyPr/>
          <a:lstStyle/>
          <a:p>
            <a:pPr algn="l"/>
            <a:r>
              <a:rPr lang="en-US" sz="2000" dirty="0"/>
              <a:t>Last years’ worth of daily stock price data for Chesapeake Energy(CHK)</a:t>
            </a:r>
            <a:endParaRPr lang="en-US" sz="1000" dirty="0"/>
          </a:p>
        </p:txBody>
      </p:sp>
      <p:sp>
        <p:nvSpPr>
          <p:cNvPr id="4" name="object 3">
            <a:extLst>
              <a:ext uri="{FF2B5EF4-FFF2-40B4-BE49-F238E27FC236}">
                <a16:creationId xmlns:a16="http://schemas.microsoft.com/office/drawing/2014/main" id="{CE64248B-838B-4EC0-B329-8E41B5A34FC4}"/>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70D6B0EC-EE6F-4D91-B1E4-86D0CFDFDB52}"/>
              </a:ext>
            </a:extLst>
          </p:cNvPr>
          <p:cNvPicPr>
            <a:picLocks noChangeAspect="1"/>
          </p:cNvPicPr>
          <p:nvPr/>
        </p:nvPicPr>
        <p:blipFill>
          <a:blip r:embed="rId3"/>
          <a:stretch>
            <a:fillRect/>
          </a:stretch>
        </p:blipFill>
        <p:spPr>
          <a:xfrm>
            <a:off x="76200" y="838200"/>
            <a:ext cx="5029200" cy="2516843"/>
          </a:xfrm>
          <a:prstGeom prst="rect">
            <a:avLst/>
          </a:prstGeom>
        </p:spPr>
      </p:pic>
      <p:pic>
        <p:nvPicPr>
          <p:cNvPr id="8" name="Picture 7">
            <a:extLst>
              <a:ext uri="{FF2B5EF4-FFF2-40B4-BE49-F238E27FC236}">
                <a16:creationId xmlns:a16="http://schemas.microsoft.com/office/drawing/2014/main" id="{E0AC0EAD-4FA4-4340-B838-016BDBAB61E3}"/>
              </a:ext>
            </a:extLst>
          </p:cNvPr>
          <p:cNvPicPr>
            <a:picLocks noChangeAspect="1"/>
          </p:cNvPicPr>
          <p:nvPr/>
        </p:nvPicPr>
        <p:blipFill>
          <a:blip r:embed="rId4"/>
          <a:stretch>
            <a:fillRect/>
          </a:stretch>
        </p:blipFill>
        <p:spPr>
          <a:xfrm>
            <a:off x="5181599" y="838200"/>
            <a:ext cx="3905741" cy="2590800"/>
          </a:xfrm>
          <a:prstGeom prst="rect">
            <a:avLst/>
          </a:prstGeom>
        </p:spPr>
      </p:pic>
      <p:sp>
        <p:nvSpPr>
          <p:cNvPr id="9" name="Rectangle 8">
            <a:extLst>
              <a:ext uri="{FF2B5EF4-FFF2-40B4-BE49-F238E27FC236}">
                <a16:creationId xmlns:a16="http://schemas.microsoft.com/office/drawing/2014/main" id="{C683DFF2-C94A-4671-96E9-810326117178}"/>
              </a:ext>
            </a:extLst>
          </p:cNvPr>
          <p:cNvSpPr/>
          <p:nvPr/>
        </p:nvSpPr>
        <p:spPr>
          <a:xfrm>
            <a:off x="2047471" y="5104131"/>
            <a:ext cx="1905000" cy="1277273"/>
          </a:xfrm>
          <a:prstGeom prst="rect">
            <a:avLst/>
          </a:prstGeom>
        </p:spPr>
        <p:txBody>
          <a:bodyPr wrap="square">
            <a:spAutoFit/>
          </a:bodyPr>
          <a:lstStyle/>
          <a:p>
            <a:r>
              <a:rPr lang="en-US" sz="1100" dirty="0"/>
              <a:t>Five Smallest Values of  </a:t>
            </a:r>
            <a:r>
              <a:rPr lang="en-US" sz="1100" dirty="0" err="1"/>
              <a:t>aic</a:t>
            </a:r>
            <a:r>
              <a:rPr lang="en-US" sz="1100" dirty="0"/>
              <a:t> </a:t>
            </a:r>
          </a:p>
          <a:p>
            <a:r>
              <a:rPr lang="en-US" sz="1100" dirty="0"/>
              <a:t>     p    q        </a:t>
            </a:r>
            <a:r>
              <a:rPr lang="en-US" sz="1100" dirty="0" err="1"/>
              <a:t>aic</a:t>
            </a:r>
            <a:endParaRPr lang="en-US" sz="1100" dirty="0"/>
          </a:p>
          <a:p>
            <a:r>
              <a:rPr lang="en-US" sz="1100" dirty="0"/>
              <a:t>1    </a:t>
            </a:r>
            <a:r>
              <a:rPr lang="en-US" sz="1100" dirty="0">
                <a:highlight>
                  <a:srgbClr val="FFFF00"/>
                </a:highlight>
              </a:rPr>
              <a:t>0    0  -4.801930</a:t>
            </a:r>
          </a:p>
          <a:p>
            <a:r>
              <a:rPr lang="en-US" sz="1100" dirty="0"/>
              <a:t>2    0    1  -4.794097</a:t>
            </a:r>
          </a:p>
          <a:p>
            <a:r>
              <a:rPr lang="en-US" sz="1100" dirty="0"/>
              <a:t>4    1    0  -4.794083</a:t>
            </a:r>
          </a:p>
          <a:p>
            <a:r>
              <a:rPr lang="en-US" sz="1100" dirty="0"/>
              <a:t>5    1    1  -4.792513</a:t>
            </a:r>
          </a:p>
          <a:p>
            <a:r>
              <a:rPr lang="en-US" sz="1100" dirty="0"/>
              <a:t>3    0    2  -4.790841</a:t>
            </a:r>
          </a:p>
        </p:txBody>
      </p:sp>
      <p:sp>
        <p:nvSpPr>
          <p:cNvPr id="11" name="Rectangle 10">
            <a:extLst>
              <a:ext uri="{FF2B5EF4-FFF2-40B4-BE49-F238E27FC236}">
                <a16:creationId xmlns:a16="http://schemas.microsoft.com/office/drawing/2014/main" id="{196320B7-2A3F-48A8-9B47-39AEDB3D432F}"/>
              </a:ext>
            </a:extLst>
          </p:cNvPr>
          <p:cNvSpPr/>
          <p:nvPr/>
        </p:nvSpPr>
        <p:spPr>
          <a:xfrm>
            <a:off x="3962400" y="3780472"/>
            <a:ext cx="5029200" cy="2308324"/>
          </a:xfrm>
          <a:prstGeom prst="rect">
            <a:avLst/>
          </a:prstGeom>
        </p:spPr>
        <p:txBody>
          <a:bodyPr wrap="square">
            <a:spAutoFit/>
          </a:bodyPr>
          <a:lstStyle/>
          <a:p>
            <a:r>
              <a:rPr lang="en-US" dirty="0"/>
              <a:t>Looking at the above transformed realization and the sample Autocorrelations we can see that we are now working with stationary data.</a:t>
            </a:r>
          </a:p>
          <a:p>
            <a:r>
              <a:rPr lang="en-US" dirty="0"/>
              <a:t>After taking the first difference, and then estimating the structure of differenced data we ended up with a good signal to run the AIC through. The table suggests that an ARIMA(0,1,0)  would be a good choice to start with.</a:t>
            </a:r>
          </a:p>
        </p:txBody>
      </p:sp>
      <p:sp>
        <p:nvSpPr>
          <p:cNvPr id="12" name="Rectangle 11">
            <a:extLst>
              <a:ext uri="{FF2B5EF4-FFF2-40B4-BE49-F238E27FC236}">
                <a16:creationId xmlns:a16="http://schemas.microsoft.com/office/drawing/2014/main" id="{493FEC7D-6061-4CF5-AC31-0B23FCBB0A8F}"/>
              </a:ext>
            </a:extLst>
          </p:cNvPr>
          <p:cNvSpPr/>
          <p:nvPr/>
        </p:nvSpPr>
        <p:spPr>
          <a:xfrm>
            <a:off x="96981" y="3391065"/>
            <a:ext cx="3905741" cy="1615827"/>
          </a:xfrm>
          <a:prstGeom prst="rect">
            <a:avLst/>
          </a:prstGeom>
        </p:spPr>
        <p:txBody>
          <a:bodyPr wrap="square">
            <a:spAutoFit/>
          </a:bodyPr>
          <a:lstStyle/>
          <a:p>
            <a:r>
              <a:rPr lang="en-US" sz="900" dirty="0"/>
              <a:t>#Read in one year od Chesapeake Energy's stock data</a:t>
            </a:r>
          </a:p>
          <a:p>
            <a:r>
              <a:rPr lang="en-US" sz="900" dirty="0"/>
              <a:t>library(</a:t>
            </a:r>
            <a:r>
              <a:rPr lang="en-US" sz="900" dirty="0" err="1"/>
              <a:t>readr</a:t>
            </a:r>
            <a:r>
              <a:rPr lang="en-US" sz="900" dirty="0"/>
              <a:t>)</a:t>
            </a:r>
          </a:p>
          <a:p>
            <a:r>
              <a:rPr lang="en-US" sz="900" dirty="0"/>
              <a:t>CHK = </a:t>
            </a:r>
            <a:r>
              <a:rPr lang="en-US" sz="900" dirty="0" err="1"/>
              <a:t>read_csv</a:t>
            </a:r>
            <a:r>
              <a:rPr lang="en-US" sz="900" dirty="0"/>
              <a:t>("Unit06/CHK.csv")</a:t>
            </a:r>
          </a:p>
          <a:p>
            <a:r>
              <a:rPr lang="en-US" sz="900" dirty="0"/>
              <a:t>head(CHK)</a:t>
            </a:r>
          </a:p>
          <a:p>
            <a:r>
              <a:rPr lang="en-US" sz="900" dirty="0"/>
              <a:t># Plot the data. </a:t>
            </a:r>
          </a:p>
          <a:p>
            <a:r>
              <a:rPr lang="en-US" sz="900" dirty="0" err="1"/>
              <a:t>plot.ts</a:t>
            </a:r>
            <a:r>
              <a:rPr lang="en-US" sz="900" dirty="0"/>
              <a:t>(</a:t>
            </a:r>
            <a:r>
              <a:rPr lang="en-US" sz="900" dirty="0" err="1"/>
              <a:t>CHK$`Adj</a:t>
            </a:r>
            <a:r>
              <a:rPr lang="en-US" sz="900" dirty="0"/>
              <a:t> Close`)</a:t>
            </a:r>
          </a:p>
          <a:p>
            <a:r>
              <a:rPr lang="en-US" sz="900" dirty="0"/>
              <a:t># Take the first difference, and then estimate the structure of differenced data.</a:t>
            </a:r>
          </a:p>
          <a:p>
            <a:r>
              <a:rPr lang="en-US" sz="900" dirty="0" err="1"/>
              <a:t>CHKarTrans</a:t>
            </a:r>
            <a:r>
              <a:rPr lang="en-US" sz="900" dirty="0"/>
              <a:t> = </a:t>
            </a:r>
            <a:r>
              <a:rPr lang="en-US" sz="900" dirty="0" err="1"/>
              <a:t>artrans.wge</a:t>
            </a:r>
            <a:r>
              <a:rPr lang="en-US" sz="900" dirty="0"/>
              <a:t>(</a:t>
            </a:r>
            <a:r>
              <a:rPr lang="en-US" sz="900" dirty="0" err="1"/>
              <a:t>CHK$`Adj</a:t>
            </a:r>
            <a:r>
              <a:rPr lang="en-US" sz="900" dirty="0"/>
              <a:t> </a:t>
            </a:r>
            <a:r>
              <a:rPr lang="en-US" sz="900" dirty="0" err="1"/>
              <a:t>Close`,phi.tr</a:t>
            </a:r>
            <a:r>
              <a:rPr lang="en-US" sz="900" dirty="0"/>
              <a:t> = 1)</a:t>
            </a:r>
          </a:p>
          <a:p>
            <a:r>
              <a:rPr lang="en-US" sz="900" dirty="0" err="1"/>
              <a:t>acf</a:t>
            </a:r>
            <a:r>
              <a:rPr lang="en-US" sz="900" dirty="0"/>
              <a:t>(</a:t>
            </a:r>
            <a:r>
              <a:rPr lang="en-US" sz="900" dirty="0" err="1"/>
              <a:t>CHKarTrans</a:t>
            </a:r>
            <a:r>
              <a:rPr lang="en-US" sz="900" dirty="0"/>
              <a:t>)</a:t>
            </a:r>
          </a:p>
          <a:p>
            <a:r>
              <a:rPr lang="en-US" sz="900" dirty="0"/>
              <a:t># From this information, suggest a model for the data.</a:t>
            </a:r>
          </a:p>
          <a:p>
            <a:r>
              <a:rPr lang="en-US" sz="900" dirty="0"/>
              <a:t>aic5.wge(</a:t>
            </a:r>
            <a:r>
              <a:rPr lang="en-US" sz="900" dirty="0" err="1"/>
              <a:t>CHKarTrans</a:t>
            </a:r>
            <a:r>
              <a:rPr lang="en-US" sz="900" dirty="0"/>
              <a:t>)</a:t>
            </a:r>
          </a:p>
        </p:txBody>
      </p:sp>
    </p:spTree>
    <p:extLst>
      <p:ext uri="{BB962C8B-B14F-4D97-AF65-F5344CB8AC3E}">
        <p14:creationId xmlns:p14="http://schemas.microsoft.com/office/powerpoint/2010/main" val="102025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D0D5-202E-4347-90F7-CDB7294404EA}"/>
              </a:ext>
            </a:extLst>
          </p:cNvPr>
          <p:cNvSpPr>
            <a:spLocks noGrp="1"/>
          </p:cNvSpPr>
          <p:nvPr>
            <p:ph type="title"/>
          </p:nvPr>
        </p:nvSpPr>
        <p:spPr>
          <a:xfrm>
            <a:off x="565435" y="439420"/>
            <a:ext cx="8013129" cy="369332"/>
          </a:xfrm>
        </p:spPr>
        <p:txBody>
          <a:bodyPr/>
          <a:lstStyle/>
          <a:p>
            <a:r>
              <a:rPr lang="en-US" sz="2400" dirty="0"/>
              <a:t>A brief reflection of thoughts and key takeaways – Week 6</a:t>
            </a:r>
          </a:p>
        </p:txBody>
      </p:sp>
      <p:sp>
        <p:nvSpPr>
          <p:cNvPr id="4" name="object 3">
            <a:extLst>
              <a:ext uri="{FF2B5EF4-FFF2-40B4-BE49-F238E27FC236}">
                <a16:creationId xmlns:a16="http://schemas.microsoft.com/office/drawing/2014/main" id="{966817AA-55C2-44C8-89CD-AAB0CE1FDA9B}"/>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id="{314E764B-4D51-4597-B572-DB5F6C3577A9}"/>
              </a:ext>
            </a:extLst>
          </p:cNvPr>
          <p:cNvSpPr/>
          <p:nvPr/>
        </p:nvSpPr>
        <p:spPr>
          <a:xfrm>
            <a:off x="76200" y="4114800"/>
            <a:ext cx="8991600" cy="938719"/>
          </a:xfrm>
          <a:prstGeom prst="rect">
            <a:avLst/>
          </a:prstGeom>
        </p:spPr>
        <p:txBody>
          <a:bodyPr wrap="square">
            <a:spAutoFit/>
          </a:bodyPr>
          <a:lstStyle/>
          <a:p>
            <a:r>
              <a:rPr lang="en-US" sz="1100" b="1" u="sng" dirty="0">
                <a:cs typeface="Arial" panose="020B0604020202020204" pitchFamily="34" charset="0"/>
              </a:rPr>
              <a:t>Question:</a:t>
            </a:r>
          </a:p>
          <a:p>
            <a:r>
              <a:rPr lang="en-US" sz="1100" dirty="0">
                <a:cs typeface="Arial" panose="020B0604020202020204" pitchFamily="34" charset="0"/>
              </a:rPr>
              <a:t>I am nowhere close to feeling conformable with using factor tables to determine what the model. I do not think any of the answers in question 3 are what you are looking for. I also did the homework and I was unable to work out 5.5.</a:t>
            </a:r>
          </a:p>
          <a:p>
            <a:r>
              <a:rPr lang="en-US" sz="1100" b="1" dirty="0">
                <a:cs typeface="Arial" panose="020B0604020202020204" pitchFamily="34" charset="0"/>
              </a:rPr>
              <a:t>Would you please provide a more broken out explication of using the factor tables on seasonal data</a:t>
            </a:r>
            <a:r>
              <a:rPr lang="en-US" sz="1100" b="1" dirty="0"/>
              <a:t>? I think I have just missed it completely. Thanks</a:t>
            </a:r>
          </a:p>
          <a:p>
            <a:r>
              <a:rPr lang="en-US" sz="1100" dirty="0">
                <a:cs typeface="Arial" panose="020B0604020202020204" pitchFamily="34" charset="0"/>
              </a:rPr>
              <a:t>Below is an example. The first is a factor table for the (1-B^</a:t>
            </a:r>
            <a:r>
              <a:rPr lang="en-US" sz="1100" b="1" dirty="0">
                <a:cs typeface="Arial" panose="020B0604020202020204" pitchFamily="34" charset="0"/>
              </a:rPr>
              <a:t>5</a:t>
            </a:r>
            <a:r>
              <a:rPr lang="en-US" sz="1100" dirty="0">
                <a:cs typeface="Arial" panose="020B0604020202020204" pitchFamily="34" charset="0"/>
              </a:rPr>
              <a:t>) the other is the ARUMA(</a:t>
            </a:r>
            <a:r>
              <a:rPr lang="en-US" sz="1100" b="1" dirty="0">
                <a:cs typeface="Arial" panose="020B0604020202020204" pitchFamily="34" charset="0"/>
              </a:rPr>
              <a:t>5</a:t>
            </a:r>
            <a:r>
              <a:rPr lang="en-US" sz="1100" dirty="0">
                <a:cs typeface="Arial" panose="020B0604020202020204" pitchFamily="34" charset="0"/>
              </a:rPr>
              <a:t>,1,0). I get the 1 and 0 but do not see how the two “</a:t>
            </a:r>
            <a:r>
              <a:rPr lang="en-US" sz="1100" b="1" dirty="0">
                <a:cs typeface="Arial" panose="020B0604020202020204" pitchFamily="34" charset="0"/>
              </a:rPr>
              <a:t>5</a:t>
            </a:r>
            <a:r>
              <a:rPr lang="en-US" sz="1100" dirty="0">
                <a:cs typeface="Arial" panose="020B0604020202020204" pitchFamily="34" charset="0"/>
              </a:rPr>
              <a:t>” tables work.</a:t>
            </a:r>
          </a:p>
        </p:txBody>
      </p:sp>
      <p:sp>
        <p:nvSpPr>
          <p:cNvPr id="14" name="TextBox 13">
            <a:extLst>
              <a:ext uri="{FF2B5EF4-FFF2-40B4-BE49-F238E27FC236}">
                <a16:creationId xmlns:a16="http://schemas.microsoft.com/office/drawing/2014/main" id="{BEA5740F-3D77-4A38-9733-1646BDA66057}"/>
              </a:ext>
            </a:extLst>
          </p:cNvPr>
          <p:cNvSpPr txBox="1"/>
          <p:nvPr/>
        </p:nvSpPr>
        <p:spPr>
          <a:xfrm>
            <a:off x="265590" y="914401"/>
            <a:ext cx="7354410" cy="2743200"/>
          </a:xfrm>
          <a:prstGeom prst="rect">
            <a:avLst/>
          </a:prstGeom>
          <a:noFill/>
        </p:spPr>
        <p:txBody>
          <a:bodyPr wrap="square" rtlCol="0">
            <a:noAutofit/>
          </a:bodyPr>
          <a:lstStyle/>
          <a:p>
            <a:pPr>
              <a:spcBef>
                <a:spcPts val="600"/>
              </a:spcBef>
            </a:pPr>
            <a:r>
              <a:rPr lang="en-US" sz="1600" b="1" dirty="0"/>
              <a:t>ARIMA Models</a:t>
            </a:r>
          </a:p>
          <a:p>
            <a:pPr marL="285750" indent="-285750">
              <a:spcBef>
                <a:spcPts val="600"/>
              </a:spcBef>
              <a:buFont typeface="Arial" panose="020B0604020202020204" pitchFamily="34" charset="0"/>
              <a:buChar char="•"/>
            </a:pPr>
            <a:r>
              <a:rPr lang="en-US" sz="1400" dirty="0"/>
              <a:t>The </a:t>
            </a:r>
            <a:r>
              <a:rPr lang="en-US" sz="1400" dirty="0">
                <a:latin typeface="Times New Roman" panose="02020603050405020304" pitchFamily="18" charset="0"/>
                <a:cs typeface="Times New Roman" panose="02020603050405020304" pitchFamily="18" charset="0"/>
              </a:rPr>
              <a:t>(1 </a:t>
            </a:r>
            <a:r>
              <a:rPr lang="en-US" sz="1400" dirty="0">
                <a:latin typeface="Symbol" panose="05050102010706020507" pitchFamily="18" charset="2"/>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B</a:t>
            </a:r>
            <a:r>
              <a:rPr lang="en-US" sz="1400" dirty="0">
                <a:latin typeface="Times New Roman" panose="02020603050405020304" pitchFamily="18" charset="0"/>
                <a:cs typeface="Times New Roman" panose="02020603050405020304" pitchFamily="18" charset="0"/>
              </a:rPr>
              <a:t>)</a:t>
            </a:r>
            <a:r>
              <a:rPr lang="en-US" sz="1400" i="1" baseline="30000" dirty="0">
                <a:latin typeface="Times New Roman" panose="02020603050405020304" pitchFamily="18" charset="0"/>
                <a:cs typeface="Times New Roman" panose="02020603050405020304" pitchFamily="18" charset="0"/>
              </a:rPr>
              <a:t>d</a:t>
            </a:r>
            <a:r>
              <a:rPr lang="en-US" sz="1400" dirty="0">
                <a:latin typeface="Times New Roman" panose="02020603050405020304" pitchFamily="18" charset="0"/>
                <a:cs typeface="Times New Roman" panose="02020603050405020304" pitchFamily="18" charset="0"/>
              </a:rPr>
              <a:t> </a:t>
            </a:r>
            <a:r>
              <a:rPr lang="en-US" sz="1400" dirty="0"/>
              <a:t>factor dominates the stationary components.</a:t>
            </a:r>
          </a:p>
          <a:p>
            <a:pPr marL="742950" lvl="1" indent="-285750">
              <a:spcBef>
                <a:spcPts val="600"/>
              </a:spcBef>
              <a:buFont typeface="Arial" panose="020B0604020202020204" pitchFamily="34" charset="0"/>
              <a:buChar char="•"/>
            </a:pPr>
            <a:r>
              <a:rPr lang="en-US" sz="1400" dirty="0"/>
              <a:t>In the realizations</a:t>
            </a:r>
          </a:p>
          <a:p>
            <a:pPr marL="742950" lvl="1" indent="-285750">
              <a:spcBef>
                <a:spcPts val="600"/>
              </a:spcBef>
              <a:buFont typeface="Arial" panose="020B0604020202020204" pitchFamily="34" charset="0"/>
              <a:buChar char="•"/>
            </a:pPr>
            <a:r>
              <a:rPr lang="en-US" sz="1400" dirty="0"/>
              <a:t>Autocorrelations</a:t>
            </a:r>
          </a:p>
          <a:p>
            <a:pPr marL="742950" lvl="1" indent="-285750">
              <a:spcBef>
                <a:spcPts val="600"/>
              </a:spcBef>
              <a:buFont typeface="Arial" panose="020B0604020202020204" pitchFamily="34" charset="0"/>
              <a:buChar char="•"/>
            </a:pPr>
            <a:r>
              <a:rPr lang="en-US" sz="1400" dirty="0"/>
              <a:t>Spectral densities all have peaks at </a:t>
            </a:r>
            <a:r>
              <a:rPr lang="en-US" sz="1400" i="1" dirty="0">
                <a:latin typeface="Times New Roman" panose="02020603050405020304" pitchFamily="18" charset="0"/>
                <a:cs typeface="Times New Roman" panose="02020603050405020304" pitchFamily="18" charset="0"/>
              </a:rPr>
              <a:t>f </a:t>
            </a:r>
            <a:r>
              <a:rPr lang="en-US" sz="1400" dirty="0">
                <a:latin typeface="Times New Roman" panose="02020603050405020304" pitchFamily="18" charset="0"/>
                <a:cs typeface="Times New Roman" panose="02020603050405020304" pitchFamily="18" charset="0"/>
              </a:rPr>
              <a:t>= 0</a:t>
            </a:r>
            <a:endParaRPr lang="en-US" sz="1400" dirty="0"/>
          </a:p>
          <a:p>
            <a:pPr marL="285750" indent="-285750">
              <a:spcBef>
                <a:spcPts val="600"/>
              </a:spcBef>
              <a:buFont typeface="Arial" panose="020B0604020202020204" pitchFamily="34" charset="0"/>
              <a:buChar char="•"/>
            </a:pPr>
            <a:r>
              <a:rPr lang="en-US" sz="1400" dirty="0"/>
              <a:t>For </a:t>
            </a:r>
            <a:r>
              <a:rPr lang="en-US" sz="1400" i="1" dirty="0">
                <a:latin typeface="Times New Roman" panose="02020603050405020304" pitchFamily="18" charset="0"/>
                <a:cs typeface="Times New Roman" panose="02020603050405020304" pitchFamily="18" charset="0"/>
              </a:rPr>
              <a:t>d </a:t>
            </a:r>
            <a:r>
              <a:rPr lang="en-US" sz="1400" dirty="0">
                <a:latin typeface="Times New Roman" panose="02020603050405020304" pitchFamily="18" charset="0"/>
                <a:cs typeface="Times New Roman" panose="02020603050405020304" pitchFamily="18" charset="0"/>
              </a:rPr>
              <a:t>&gt; 1,</a:t>
            </a:r>
            <a:r>
              <a:rPr lang="en-US" sz="1400" dirty="0"/>
              <a:t> this domination is even more striking.</a:t>
            </a:r>
          </a:p>
          <a:p>
            <a:pPr marL="285750" indent="-285750">
              <a:spcBef>
                <a:spcPts val="600"/>
              </a:spcBef>
              <a:buFont typeface="Arial" panose="020B0604020202020204" pitchFamily="34" charset="0"/>
              <a:buChar char="•"/>
            </a:pPr>
            <a:r>
              <a:rPr lang="en-US" sz="1400" dirty="0"/>
              <a:t>The true autocorrelations are equal to 1 for all </a:t>
            </a:r>
            <a:r>
              <a:rPr lang="en-US" sz="1400" i="1" dirty="0">
                <a:latin typeface="Times New Roman" panose="02020603050405020304" pitchFamily="18" charset="0"/>
                <a:cs typeface="Times New Roman" panose="02020603050405020304" pitchFamily="18" charset="0"/>
              </a:rPr>
              <a:t>k.</a:t>
            </a:r>
          </a:p>
          <a:p>
            <a:pPr marL="285750" indent="-285750">
              <a:spcBef>
                <a:spcPts val="600"/>
              </a:spcBef>
              <a:buFont typeface="Arial" panose="020B0604020202020204" pitchFamily="34" charset="0"/>
              <a:buChar char="•"/>
            </a:pPr>
            <a:r>
              <a:rPr lang="en-US" sz="1400" dirty="0">
                <a:cs typeface="Times New Roman" panose="02020603050405020304" pitchFamily="18" charset="0"/>
              </a:rPr>
              <a:t>The sample autocorrelations will always damp (in part because of the way they are calculated).</a:t>
            </a:r>
          </a:p>
          <a:p>
            <a:pPr marL="285750" indent="-285750">
              <a:spcBef>
                <a:spcPts val="600"/>
              </a:spcBef>
              <a:buFont typeface="Arial" panose="020B0604020202020204" pitchFamily="34" charset="0"/>
              <a:buChar char="•"/>
            </a:pPr>
            <a:r>
              <a:rPr lang="en-US" sz="1400" b="1" dirty="0">
                <a:cs typeface="Times New Roman" panose="02020603050405020304" pitchFamily="18" charset="0"/>
              </a:rPr>
              <a:t>Slowly damping sample autocorrelations is an indication of ARIMA data.</a:t>
            </a:r>
            <a:endParaRPr lang="en-US" sz="1400" b="1" dirty="0"/>
          </a:p>
        </p:txBody>
      </p:sp>
      <p:sp>
        <p:nvSpPr>
          <p:cNvPr id="15" name="Rectangle 14">
            <a:extLst>
              <a:ext uri="{FF2B5EF4-FFF2-40B4-BE49-F238E27FC236}">
                <a16:creationId xmlns:a16="http://schemas.microsoft.com/office/drawing/2014/main" id="{1417C3AB-1BF5-4CFF-9A13-C4E98526E3BE}"/>
              </a:ext>
            </a:extLst>
          </p:cNvPr>
          <p:cNvSpPr/>
          <p:nvPr/>
        </p:nvSpPr>
        <p:spPr>
          <a:xfrm>
            <a:off x="152400" y="3505200"/>
            <a:ext cx="1356462"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Arial"/>
              </a:rPr>
              <a:t>“Quarterly” behavior </a:t>
            </a:r>
            <a:endParaRPr kumimoji="0" lang="en-US" sz="1000" b="0" i="0" u="none" strike="noStrike" kern="0" cap="none" spc="0" normalizeH="0" baseline="0" noProof="0" dirty="0">
              <a:ln>
                <a:noFill/>
              </a:ln>
              <a:solidFill>
                <a:sysClr val="windowText" lastClr="000000"/>
              </a:solidFill>
              <a:effectLst/>
              <a:uLnTx/>
              <a:uFillTx/>
            </a:endParaRPr>
          </a:p>
        </p:txBody>
      </p:sp>
      <p:sp>
        <p:nvSpPr>
          <p:cNvPr id="16" name="Rectangle 15">
            <a:extLst>
              <a:ext uri="{FF2B5EF4-FFF2-40B4-BE49-F238E27FC236}">
                <a16:creationId xmlns:a16="http://schemas.microsoft.com/office/drawing/2014/main" id="{CDF0CA3D-6B94-40F5-A1BE-0980E31C0859}"/>
              </a:ext>
            </a:extLst>
          </p:cNvPr>
          <p:cNvSpPr/>
          <p:nvPr/>
        </p:nvSpPr>
        <p:spPr>
          <a:xfrm>
            <a:off x="183472" y="3721000"/>
            <a:ext cx="3245528"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Arial"/>
              </a:rPr>
              <a:t>The spectral estimate has peaks at </a:t>
            </a:r>
            <a:r>
              <a:rPr kumimoji="0" lang="en-US" sz="10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 </a:t>
            </a:r>
            <a:r>
              <a:rPr kumimoji="0" lang="en-US" sz="1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0, .25, </a:t>
            </a:r>
            <a:r>
              <a:rPr kumimoji="0" lang="en-US" sz="10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and </a:t>
            </a:r>
            <a:r>
              <a:rPr kumimoji="0" lang="en-US" sz="1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.5</a:t>
            </a:r>
            <a:endParaRPr kumimoji="0" lang="en-US" sz="1000" b="0" i="0" u="none" strike="noStrike" kern="0" cap="none" spc="0" normalizeH="0" baseline="0" noProof="0" dirty="0">
              <a:ln>
                <a:noFill/>
              </a:ln>
              <a:solidFill>
                <a:sysClr val="windowText" lastClr="000000"/>
              </a:solidFill>
              <a:effectLst/>
              <a:uLnTx/>
              <a:uFillTx/>
            </a:endParaRPr>
          </a:p>
        </p:txBody>
      </p:sp>
      <p:sp>
        <p:nvSpPr>
          <p:cNvPr id="17" name="Rectangle 16">
            <a:extLst>
              <a:ext uri="{FF2B5EF4-FFF2-40B4-BE49-F238E27FC236}">
                <a16:creationId xmlns:a16="http://schemas.microsoft.com/office/drawing/2014/main" id="{A91E217E-68B8-4304-9AF4-4AC5115BE8F8}"/>
              </a:ext>
            </a:extLst>
          </p:cNvPr>
          <p:cNvSpPr/>
          <p:nvPr/>
        </p:nvSpPr>
        <p:spPr>
          <a:xfrm>
            <a:off x="208616" y="3927862"/>
            <a:ext cx="4006565"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gen.aruma.wge</a:t>
            </a:r>
            <a:r>
              <a:rPr kumimoji="0" lang="en-US" sz="1000" b="0" i="0" u="none" strike="noStrike" kern="0" cap="none" spc="0" normalizeH="0" baseline="0" noProof="0" dirty="0">
                <a:ln>
                  <a:noFill/>
                </a:ln>
                <a:solidFill>
                  <a:prstClr val="black"/>
                </a:solidFill>
                <a:effectLst/>
                <a:uLnTx/>
                <a:uFillTx/>
                <a:latin typeface="Arial"/>
              </a:rPr>
              <a:t> to generate realizations from seasonal models</a:t>
            </a:r>
            <a:endParaRPr kumimoji="0" lang="en-US" sz="1000" b="0" i="0" u="none" strike="noStrike" kern="0" cap="none" spc="0" normalizeH="0" baseline="0" noProof="0" dirty="0">
              <a:ln>
                <a:noFill/>
              </a:ln>
              <a:solidFill>
                <a:sysClr val="windowText" lastClr="000000"/>
              </a:solidFill>
              <a:effectLst/>
              <a:uLnTx/>
              <a:uFillTx/>
            </a:endParaRPr>
          </a:p>
        </p:txBody>
      </p:sp>
      <p:sp>
        <p:nvSpPr>
          <p:cNvPr id="3" name="Rectangle 2">
            <a:extLst>
              <a:ext uri="{FF2B5EF4-FFF2-40B4-BE49-F238E27FC236}">
                <a16:creationId xmlns:a16="http://schemas.microsoft.com/office/drawing/2014/main" id="{A8BE6AB9-47EE-48DA-87E9-5EC6A26254E8}"/>
              </a:ext>
            </a:extLst>
          </p:cNvPr>
          <p:cNvSpPr/>
          <p:nvPr/>
        </p:nvSpPr>
        <p:spPr>
          <a:xfrm>
            <a:off x="76200" y="5124271"/>
            <a:ext cx="3352800" cy="1200329"/>
          </a:xfrm>
          <a:prstGeom prst="rect">
            <a:avLst/>
          </a:prstGeom>
        </p:spPr>
        <p:txBody>
          <a:bodyPr wrap="square">
            <a:spAutoFit/>
          </a:bodyPr>
          <a:lstStyle/>
          <a:p>
            <a:r>
              <a:rPr lang="en-US" sz="900" dirty="0"/>
              <a:t>&gt; </a:t>
            </a:r>
            <a:r>
              <a:rPr lang="en-US" sz="900" dirty="0" err="1"/>
              <a:t>factor.wge</a:t>
            </a:r>
            <a:r>
              <a:rPr lang="en-US" sz="900" dirty="0"/>
              <a:t>(c(0,0,0,0,1)) #(1-B^5)</a:t>
            </a:r>
          </a:p>
          <a:p>
            <a:r>
              <a:rPr lang="en-US" sz="900" dirty="0"/>
              <a:t>Coefficients of Original polynomial:  </a:t>
            </a:r>
          </a:p>
          <a:p>
            <a:r>
              <a:rPr lang="en-US" sz="900" dirty="0"/>
              <a:t>0.0000 0.0000 0.0000 0.0000 1.0000 </a:t>
            </a:r>
          </a:p>
          <a:p>
            <a:r>
              <a:rPr lang="en-US" sz="900" b="1" u="sng" dirty="0"/>
              <a:t>#Factor Table for (1-B^5)</a:t>
            </a:r>
          </a:p>
          <a:p>
            <a:r>
              <a:rPr lang="en-US" sz="900" dirty="0"/>
              <a:t>Factor                                  Roots                     Abs </a:t>
            </a:r>
            <a:r>
              <a:rPr lang="en-US" sz="900" dirty="0" err="1"/>
              <a:t>Recip</a:t>
            </a:r>
            <a:r>
              <a:rPr lang="en-US" sz="900" dirty="0"/>
              <a:t>    System Freq </a:t>
            </a:r>
          </a:p>
          <a:p>
            <a:r>
              <a:rPr lang="en-US" sz="900" dirty="0"/>
              <a:t>1+1.6180B+1.0000B^2   -0.8090+-0.5878i    1.0000       0.4000</a:t>
            </a:r>
          </a:p>
          <a:p>
            <a:r>
              <a:rPr lang="en-US" sz="900" dirty="0"/>
              <a:t>1-0.6180B+1.0000B^2    0.3090+-0.9511i     1.0000       0.2000</a:t>
            </a:r>
          </a:p>
          <a:p>
            <a:r>
              <a:rPr lang="en-US" sz="900" dirty="0"/>
              <a:t>1-1.0000B                          1.0000                     1.0000       0.0000</a:t>
            </a:r>
          </a:p>
        </p:txBody>
      </p:sp>
      <p:sp>
        <p:nvSpPr>
          <p:cNvPr id="5" name="Rectangle 4">
            <a:extLst>
              <a:ext uri="{FF2B5EF4-FFF2-40B4-BE49-F238E27FC236}">
                <a16:creationId xmlns:a16="http://schemas.microsoft.com/office/drawing/2014/main" id="{4FBA05D5-F861-4BD8-82E7-324D272E866A}"/>
              </a:ext>
            </a:extLst>
          </p:cNvPr>
          <p:cNvSpPr/>
          <p:nvPr/>
        </p:nvSpPr>
        <p:spPr>
          <a:xfrm>
            <a:off x="3352800" y="5019583"/>
            <a:ext cx="3200400" cy="1338828"/>
          </a:xfrm>
          <a:prstGeom prst="rect">
            <a:avLst/>
          </a:prstGeom>
        </p:spPr>
        <p:txBody>
          <a:bodyPr wrap="square">
            <a:spAutoFit/>
          </a:bodyPr>
          <a:lstStyle/>
          <a:p>
            <a:r>
              <a:rPr lang="en-US" sz="900" dirty="0"/>
              <a:t>&gt; </a:t>
            </a:r>
            <a:r>
              <a:rPr lang="en-US" sz="900" dirty="0" err="1"/>
              <a:t>factor.wge</a:t>
            </a:r>
            <a:r>
              <a:rPr lang="en-US" sz="900" dirty="0"/>
              <a:t>(phi = c(.5,-.3,.95,-.3,.35,-.2))</a:t>
            </a:r>
          </a:p>
          <a:p>
            <a:r>
              <a:rPr lang="en-US" sz="900" dirty="0"/>
              <a:t>Coefficients of Original polynomial:  </a:t>
            </a:r>
          </a:p>
          <a:p>
            <a:r>
              <a:rPr lang="en-US" sz="900" dirty="0"/>
              <a:t>0.5000 -0.3000 0.9500 -0.3000 0.3500 -0.2000 </a:t>
            </a:r>
          </a:p>
          <a:p>
            <a:r>
              <a:rPr lang="en-US" sz="900" b="1" u="sng" dirty="0"/>
              <a:t>#Factor Table for ARUMA(5,1,0)</a:t>
            </a:r>
          </a:p>
          <a:p>
            <a:r>
              <a:rPr lang="en-US" sz="900" dirty="0"/>
              <a:t>Factor                                Roots                    Abs </a:t>
            </a:r>
            <a:r>
              <a:rPr lang="en-US" sz="900" dirty="0" err="1"/>
              <a:t>Recip</a:t>
            </a:r>
            <a:r>
              <a:rPr lang="en-US" sz="900" dirty="0"/>
              <a:t>    System Freq </a:t>
            </a:r>
          </a:p>
          <a:p>
            <a:r>
              <a:rPr lang="en-US" sz="900" dirty="0"/>
              <a:t>1-1.0000B                          1.0000                     1.0000       0.0000</a:t>
            </a:r>
          </a:p>
          <a:p>
            <a:r>
              <a:rPr lang="en-US" sz="900" dirty="0"/>
              <a:t>1+1.0000B+0.8000B^2   -0.6250+-0.9270i   0.8944       0.3444</a:t>
            </a:r>
          </a:p>
          <a:p>
            <a:r>
              <a:rPr lang="en-US" sz="900" dirty="0"/>
              <a:t>1+0.0000B+0.5000B^2    0.0000+-1.4142i    0.7071       0.2500</a:t>
            </a:r>
          </a:p>
          <a:p>
            <a:r>
              <a:rPr lang="en-US" sz="900" dirty="0"/>
              <a:t>1-0.5000B                           2.0000                     0.5000       0.0000</a:t>
            </a:r>
          </a:p>
        </p:txBody>
      </p:sp>
    </p:spTree>
    <p:extLst>
      <p:ext uri="{BB962C8B-B14F-4D97-AF65-F5344CB8AC3E}">
        <p14:creationId xmlns:p14="http://schemas.microsoft.com/office/powerpoint/2010/main" val="71237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fade">
                                      <p:cBhvr>
                                        <p:cTn id="4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3146</TotalTime>
  <Words>1522</Words>
  <Application>Microsoft Office PowerPoint</Application>
  <PresentationFormat>On-screen Show (4:3)</PresentationFormat>
  <Paragraphs>145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Courier New</vt:lpstr>
      <vt:lpstr>Symbol</vt:lpstr>
      <vt:lpstr>Times New Roman</vt:lpstr>
      <vt:lpstr>Office Theme</vt:lpstr>
      <vt:lpstr>"Unit 6: "For Live Session"</vt:lpstr>
      <vt:lpstr>1. Looking at your time series from the first day of class, you addressed its stationarity before. Does either a signal plus noise, ARIMA, or ARUMA (seasonal) model seem appropriate?</vt:lpstr>
      <vt:lpstr>2. Copy and paste the factor table for a seasonal model with s = 7. </vt:lpstr>
      <vt:lpstr>PowerPoint Presentation</vt:lpstr>
      <vt:lpstr>(1-B4) Xt = (1+.3B) (1-.6B+.8B2)at</vt:lpstr>
      <vt:lpstr>(1+.3B) Xt = (1-.6B+.8B2) at</vt:lpstr>
      <vt:lpstr>(1-.1B-.99B2 +.013B3 +.2078B4 +.0888B5 +.00864B6)(1-B)2(1-B12) Xt = (1-.6B+.8B2)at</vt:lpstr>
      <vt:lpstr>Last years’ worth of daily stock price data for Chesapeake Energy(CHK)</vt:lpstr>
      <vt:lpstr>A brief reflection of thoughts and key takeaways – Week 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cp:lastModifiedBy>Madding, Chad</cp:lastModifiedBy>
  <cp:revision>140</cp:revision>
  <dcterms:created xsi:type="dcterms:W3CDTF">2020-01-07T12:56:45Z</dcterms:created>
  <dcterms:modified xsi:type="dcterms:W3CDTF">2020-02-08T16:59:48Z</dcterms:modified>
</cp:coreProperties>
</file>