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450" r:id="rId3"/>
    <p:sldId id="452" r:id="rId4"/>
    <p:sldId id="451" r:id="rId5"/>
    <p:sldId id="449" r:id="rId6"/>
    <p:sldId id="401" r:id="rId7"/>
    <p:sldId id="400"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1/18/2020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9330" name="Rectangle 2"/>
          <p:cNvSpPr>
            <a:spLocks noGrp="1" noRot="1" noChangeAspect="1" noChangeArrowheads="1" noTextEdit="1"/>
          </p:cNvSpPr>
          <p:nvPr>
            <p:ph type="sldImg"/>
          </p:nvPr>
        </p:nvSpPr>
        <p:spPr>
          <a:xfrm>
            <a:off x="1371600" y="1143000"/>
            <a:ext cx="4114800" cy="3086100"/>
          </a:xfrm>
          <a:ln/>
        </p:spPr>
      </p:sp>
      <p:sp>
        <p:nvSpPr>
          <p:cNvPr id="32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759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3: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p:txBody>
          <a:bodyPr/>
          <a:lstStyle/>
          <a:p>
            <a:r>
              <a:rPr lang="en-US" dirty="0"/>
              <a:t>Walmart Data Stationarity</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7A6ACBB7-6146-487A-895C-46ED638570A9}"/>
              </a:ext>
            </a:extLst>
          </p:cNvPr>
          <p:cNvSpPr/>
          <p:nvPr/>
        </p:nvSpPr>
        <p:spPr>
          <a:xfrm>
            <a:off x="266699" y="5486400"/>
            <a:ext cx="8610599" cy="738664"/>
          </a:xfrm>
          <a:prstGeom prst="rect">
            <a:avLst/>
          </a:prstGeom>
        </p:spPr>
        <p:txBody>
          <a:bodyPr wrap="square">
            <a:spAutoFit/>
          </a:bodyPr>
          <a:lstStyle/>
          <a:p>
            <a:r>
              <a:rPr lang="en-US" sz="1400" b="1" u="sng" dirty="0"/>
              <a:t>Conclusion</a:t>
            </a:r>
          </a:p>
          <a:p>
            <a:r>
              <a:rPr lang="en-US" sz="1400" dirty="0"/>
              <a:t>Because the three conditions of a stationary time series cannot be confirmed, it must be concluded that this is not a stationary time series and that there is a dependency on time driving the position of each successive data point.</a:t>
            </a:r>
          </a:p>
        </p:txBody>
      </p:sp>
      <p:sp>
        <p:nvSpPr>
          <p:cNvPr id="6" name="Rectangle 5">
            <a:extLst>
              <a:ext uri="{FF2B5EF4-FFF2-40B4-BE49-F238E27FC236}">
                <a16:creationId xmlns:a16="http://schemas.microsoft.com/office/drawing/2014/main" id="{AAC57E1B-88C7-4602-B337-D51ABA29738D}"/>
              </a:ext>
            </a:extLst>
          </p:cNvPr>
          <p:cNvSpPr/>
          <p:nvPr/>
        </p:nvSpPr>
        <p:spPr>
          <a:xfrm>
            <a:off x="304800" y="1143000"/>
            <a:ext cx="5257800" cy="830997"/>
          </a:xfrm>
          <a:prstGeom prst="rect">
            <a:avLst/>
          </a:prstGeom>
        </p:spPr>
        <p:txBody>
          <a:bodyPr wrap="square">
            <a:spAutoFit/>
          </a:bodyPr>
          <a:lstStyle/>
          <a:p>
            <a:r>
              <a:rPr lang="en-US" sz="1200" b="1" u="sng" dirty="0"/>
              <a:t>Condition 1:</a:t>
            </a:r>
          </a:p>
          <a:p>
            <a:r>
              <a:rPr lang="en-US" sz="1200" dirty="0"/>
              <a:t>This is 1826 daily observations (about 5 years) of data measuring sales of one item at one Wal Mart. It looks as if there is a seasonal component to the series. This is evidence against a stationary time series.</a:t>
            </a:r>
          </a:p>
        </p:txBody>
      </p:sp>
      <p:pic>
        <p:nvPicPr>
          <p:cNvPr id="8" name="Picture 7">
            <a:extLst>
              <a:ext uri="{FF2B5EF4-FFF2-40B4-BE49-F238E27FC236}">
                <a16:creationId xmlns:a16="http://schemas.microsoft.com/office/drawing/2014/main" id="{67395B90-91CA-4EBC-8BD2-9FE82265890A}"/>
              </a:ext>
            </a:extLst>
          </p:cNvPr>
          <p:cNvPicPr>
            <a:picLocks noChangeAspect="1"/>
          </p:cNvPicPr>
          <p:nvPr/>
        </p:nvPicPr>
        <p:blipFill>
          <a:blip r:embed="rId3"/>
          <a:stretch>
            <a:fillRect/>
          </a:stretch>
        </p:blipFill>
        <p:spPr>
          <a:xfrm>
            <a:off x="5562600" y="1345120"/>
            <a:ext cx="3185033" cy="1655970"/>
          </a:xfrm>
          <a:prstGeom prst="rect">
            <a:avLst/>
          </a:prstGeom>
        </p:spPr>
      </p:pic>
      <p:sp>
        <p:nvSpPr>
          <p:cNvPr id="9" name="Rectangle 8">
            <a:extLst>
              <a:ext uri="{FF2B5EF4-FFF2-40B4-BE49-F238E27FC236}">
                <a16:creationId xmlns:a16="http://schemas.microsoft.com/office/drawing/2014/main" id="{3A170D01-E791-4533-B24B-89D10014B317}"/>
              </a:ext>
            </a:extLst>
          </p:cNvPr>
          <p:cNvSpPr/>
          <p:nvPr/>
        </p:nvSpPr>
        <p:spPr>
          <a:xfrm>
            <a:off x="302041" y="1871335"/>
            <a:ext cx="5260559" cy="646331"/>
          </a:xfrm>
          <a:prstGeom prst="rect">
            <a:avLst/>
          </a:prstGeom>
        </p:spPr>
        <p:txBody>
          <a:bodyPr wrap="square">
            <a:spAutoFit/>
          </a:bodyPr>
          <a:lstStyle/>
          <a:p>
            <a:r>
              <a:rPr lang="en-US" sz="1200" b="1" u="sng" dirty="0"/>
              <a:t>Condition 2:</a:t>
            </a:r>
          </a:p>
          <a:p>
            <a:r>
              <a:rPr lang="en-US" sz="1200" dirty="0"/>
              <a:t>Given that the series is not thought to be stationary, it is tough to assess the constant variance since we only have one observation per day.</a:t>
            </a:r>
          </a:p>
        </p:txBody>
      </p:sp>
      <p:sp>
        <p:nvSpPr>
          <p:cNvPr id="10" name="Rectangle 9">
            <a:extLst>
              <a:ext uri="{FF2B5EF4-FFF2-40B4-BE49-F238E27FC236}">
                <a16:creationId xmlns:a16="http://schemas.microsoft.com/office/drawing/2014/main" id="{7E8DBD5C-7EAA-4B7B-B557-DDF3035A6248}"/>
              </a:ext>
            </a:extLst>
          </p:cNvPr>
          <p:cNvSpPr/>
          <p:nvPr/>
        </p:nvSpPr>
        <p:spPr>
          <a:xfrm>
            <a:off x="302041" y="2438400"/>
            <a:ext cx="5257801" cy="1569660"/>
          </a:xfrm>
          <a:prstGeom prst="rect">
            <a:avLst/>
          </a:prstGeom>
        </p:spPr>
        <p:txBody>
          <a:bodyPr wrap="square">
            <a:spAutoFit/>
          </a:bodyPr>
          <a:lstStyle/>
          <a:p>
            <a:r>
              <a:rPr lang="en-US" sz="1200" b="1" u="sng" dirty="0"/>
              <a:t>Condition 3:</a:t>
            </a:r>
          </a:p>
          <a:p>
            <a:r>
              <a:rPr lang="en-US" sz="1200" dirty="0"/>
              <a:t>Evidence of the annual seasonal trend in the series is found in the ACF (of all the data, to the far right) with a spike in the autocorrelation at lag 12.</a:t>
            </a:r>
          </a:p>
          <a:p>
            <a:r>
              <a:rPr lang="en-US" sz="1200" dirty="0"/>
              <a:t>Judging from the ACFs of the first half (bottom left) and the second half (bottom right) of the series, we see evidence that the autocorrelations do not depend on where they are in time, rather just on the lag.  We can see and conclude from the ACFs that the signal on the right is not stationary (since later lags exceed the confidence interval). </a:t>
            </a:r>
          </a:p>
        </p:txBody>
      </p:sp>
      <p:pic>
        <p:nvPicPr>
          <p:cNvPr id="12" name="Picture 11">
            <a:extLst>
              <a:ext uri="{FF2B5EF4-FFF2-40B4-BE49-F238E27FC236}">
                <a16:creationId xmlns:a16="http://schemas.microsoft.com/office/drawing/2014/main" id="{7FF0EE18-BBC0-498F-8D5B-766E06F3AAC7}"/>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871391" y="3304752"/>
            <a:ext cx="2739209" cy="1419648"/>
          </a:xfrm>
          <a:prstGeom prst="rect">
            <a:avLst/>
          </a:prstGeom>
        </p:spPr>
      </p:pic>
      <p:pic>
        <p:nvPicPr>
          <p:cNvPr id="13" name="Picture 12">
            <a:extLst>
              <a:ext uri="{FF2B5EF4-FFF2-40B4-BE49-F238E27FC236}">
                <a16:creationId xmlns:a16="http://schemas.microsoft.com/office/drawing/2014/main" id="{16C6E3FC-2A6E-4718-89E0-78ECA3E6B0D4}"/>
              </a:ext>
            </a:extLst>
          </p:cNvPr>
          <p:cNvPicPr>
            <a:picLocks noChangeAspect="1"/>
          </p:cNvPicPr>
          <p:nvPr/>
        </p:nvPicPr>
        <p:blipFill>
          <a:blip r:embed="rId6"/>
          <a:stretch>
            <a:fillRect/>
          </a:stretch>
        </p:blipFill>
        <p:spPr>
          <a:xfrm>
            <a:off x="76200" y="4038599"/>
            <a:ext cx="2846284" cy="1480177"/>
          </a:xfrm>
          <a:prstGeom prst="rect">
            <a:avLst/>
          </a:prstGeom>
        </p:spPr>
      </p:pic>
      <p:pic>
        <p:nvPicPr>
          <p:cNvPr id="14" name="Picture 13">
            <a:extLst>
              <a:ext uri="{FF2B5EF4-FFF2-40B4-BE49-F238E27FC236}">
                <a16:creationId xmlns:a16="http://schemas.microsoft.com/office/drawing/2014/main" id="{31E4B7E0-ED15-4E8F-9699-76471B8BFE8D}"/>
              </a:ext>
            </a:extLst>
          </p:cNvPr>
          <p:cNvPicPr>
            <a:picLocks noChangeAspect="1"/>
          </p:cNvPicPr>
          <p:nvPr/>
        </p:nvPicPr>
        <p:blipFill>
          <a:blip r:embed="rId7"/>
          <a:stretch>
            <a:fillRect/>
          </a:stretch>
        </p:blipFill>
        <p:spPr>
          <a:xfrm>
            <a:off x="2971800" y="4038600"/>
            <a:ext cx="2850275" cy="1474280"/>
          </a:xfrm>
          <a:prstGeom prst="rect">
            <a:avLst/>
          </a:prstGeom>
        </p:spPr>
      </p:pic>
    </p:spTree>
    <p:extLst>
      <p:ext uri="{BB962C8B-B14F-4D97-AF65-F5344CB8AC3E}">
        <p14:creationId xmlns:p14="http://schemas.microsoft.com/office/powerpoint/2010/main" val="15810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834A-04E2-4851-8CDA-4F4EE7FD454B}"/>
              </a:ext>
            </a:extLst>
          </p:cNvPr>
          <p:cNvSpPr>
            <a:spLocks noGrp="1"/>
          </p:cNvSpPr>
          <p:nvPr>
            <p:ph type="title"/>
          </p:nvPr>
        </p:nvSpPr>
        <p:spPr>
          <a:xfrm>
            <a:off x="152401" y="439420"/>
            <a:ext cx="8915400" cy="553998"/>
          </a:xfrm>
        </p:spPr>
        <p:txBody>
          <a:bodyPr/>
          <a:lstStyle/>
          <a:p>
            <a:r>
              <a:rPr lang="en-US" sz="1800" dirty="0"/>
              <a:t>The client believes there is yearly and weekly seasonality in the data.</a:t>
            </a:r>
            <a:br>
              <a:rPr lang="en-US" sz="1800" dirty="0"/>
            </a:br>
            <a:r>
              <a:rPr lang="en-US" sz="1800" dirty="0"/>
              <a:t>Is there evidence of this with respect to the spectral density?</a:t>
            </a:r>
          </a:p>
        </p:txBody>
      </p:sp>
      <p:sp>
        <p:nvSpPr>
          <p:cNvPr id="3" name="object 3">
            <a:extLst>
              <a:ext uri="{FF2B5EF4-FFF2-40B4-BE49-F238E27FC236}">
                <a16:creationId xmlns:a16="http://schemas.microsoft.com/office/drawing/2014/main" id="{182E19CF-9A61-48E0-AD44-BC5EDE547139}"/>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919B1E29-DBAC-42C8-B9AA-5B7C8790E673}"/>
              </a:ext>
            </a:extLst>
          </p:cNvPr>
          <p:cNvSpPr/>
          <p:nvPr/>
        </p:nvSpPr>
        <p:spPr>
          <a:xfrm>
            <a:off x="266699" y="4495800"/>
            <a:ext cx="8610600" cy="1384995"/>
          </a:xfrm>
          <a:prstGeom prst="rect">
            <a:avLst/>
          </a:prstGeom>
        </p:spPr>
        <p:txBody>
          <a:bodyPr wrap="square">
            <a:spAutoFit/>
          </a:bodyPr>
          <a:lstStyle/>
          <a:p>
            <a:r>
              <a:rPr lang="en-US" sz="1200" b="1" u="sng" dirty="0"/>
              <a:t>Spectral Density:</a:t>
            </a:r>
          </a:p>
          <a:p>
            <a:r>
              <a:rPr lang="en-US" sz="1200" dirty="0"/>
              <a:t>There is a peak in the spectral density at 0 which is evidence of some wandering behavior that is apparent in the realization.</a:t>
            </a:r>
          </a:p>
          <a:p>
            <a:r>
              <a:rPr lang="en-US" sz="1200" dirty="0"/>
              <a:t>There is also evidence of cyclic behavior in the realization which is supported both by our intuition and the spectral density. There is a peak at about .083 which is indicative of a period at 1/.083 = 12, showing evidence of some monthly seasonality. This makes sense intuitively as an annual cycle seems to make sense in this sales data.</a:t>
            </a:r>
          </a:p>
          <a:p>
            <a:r>
              <a:rPr lang="en-US" sz="1200" dirty="0"/>
              <a:t>There also looks to be evidence of a peak in the spectral density at .25 and .41. These would correspond to a period of 4 and 2.4. Since this data has been grouped by months this is evidence of some weekly seasonality.</a:t>
            </a:r>
          </a:p>
        </p:txBody>
      </p:sp>
      <p:pic>
        <p:nvPicPr>
          <p:cNvPr id="5" name="Picture 4">
            <a:extLst>
              <a:ext uri="{FF2B5EF4-FFF2-40B4-BE49-F238E27FC236}">
                <a16:creationId xmlns:a16="http://schemas.microsoft.com/office/drawing/2014/main" id="{9A001322-A4DF-4457-8B2C-99ECD9071405}"/>
              </a:ext>
            </a:extLst>
          </p:cNvPr>
          <p:cNvPicPr>
            <a:picLocks noChangeAspect="1"/>
          </p:cNvPicPr>
          <p:nvPr/>
        </p:nvPicPr>
        <p:blipFill>
          <a:blip r:embed="rId3"/>
          <a:stretch>
            <a:fillRect/>
          </a:stretch>
        </p:blipFill>
        <p:spPr>
          <a:xfrm>
            <a:off x="1371599" y="1054407"/>
            <a:ext cx="6400800" cy="3380404"/>
          </a:xfrm>
          <a:prstGeom prst="rect">
            <a:avLst/>
          </a:prstGeom>
        </p:spPr>
      </p:pic>
    </p:spTree>
    <p:extLst>
      <p:ext uri="{BB962C8B-B14F-4D97-AF65-F5344CB8AC3E}">
        <p14:creationId xmlns:p14="http://schemas.microsoft.com/office/powerpoint/2010/main" val="352379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3DBF47-A324-49E7-B3FE-F8A8D476578C}"/>
              </a:ext>
            </a:extLst>
          </p:cNvPr>
          <p:cNvSpPr/>
          <p:nvPr/>
        </p:nvSpPr>
        <p:spPr>
          <a:xfrm>
            <a:off x="152400" y="381000"/>
            <a:ext cx="8686800" cy="646331"/>
          </a:xfrm>
          <a:prstGeom prst="rect">
            <a:avLst/>
          </a:prstGeom>
        </p:spPr>
        <p:txBody>
          <a:bodyPr wrap="square">
            <a:spAutoFit/>
          </a:bodyPr>
          <a:lstStyle/>
          <a:p>
            <a:r>
              <a:rPr lang="en-US" dirty="0"/>
              <a:t>Take the Walmart data and do a five-point moving average and 51-point moving average. Show the spectral density for each and comment on the results.</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BBD66BCD-4E76-4976-AC1F-F75C450C6E33}"/>
              </a:ext>
            </a:extLst>
          </p:cNvPr>
          <p:cNvSpPr/>
          <p:nvPr/>
        </p:nvSpPr>
        <p:spPr>
          <a:xfrm>
            <a:off x="990600" y="914400"/>
            <a:ext cx="2514600" cy="369332"/>
          </a:xfrm>
          <a:prstGeom prst="rect">
            <a:avLst/>
          </a:prstGeom>
        </p:spPr>
        <p:txBody>
          <a:bodyPr wrap="square">
            <a:spAutoFit/>
          </a:bodyPr>
          <a:lstStyle/>
          <a:p>
            <a:r>
              <a:rPr lang="en-US" dirty="0"/>
              <a:t>5-Point Moving Average</a:t>
            </a:r>
          </a:p>
        </p:txBody>
      </p:sp>
      <p:sp>
        <p:nvSpPr>
          <p:cNvPr id="6" name="Rectangle 5">
            <a:extLst>
              <a:ext uri="{FF2B5EF4-FFF2-40B4-BE49-F238E27FC236}">
                <a16:creationId xmlns:a16="http://schemas.microsoft.com/office/drawing/2014/main" id="{49A68A6A-2615-4A44-A5A3-4B76376FFA12}"/>
              </a:ext>
            </a:extLst>
          </p:cNvPr>
          <p:cNvSpPr/>
          <p:nvPr/>
        </p:nvSpPr>
        <p:spPr>
          <a:xfrm>
            <a:off x="5410200" y="914400"/>
            <a:ext cx="2514600" cy="369332"/>
          </a:xfrm>
          <a:prstGeom prst="rect">
            <a:avLst/>
          </a:prstGeom>
        </p:spPr>
        <p:txBody>
          <a:bodyPr wrap="square">
            <a:spAutoFit/>
          </a:bodyPr>
          <a:lstStyle/>
          <a:p>
            <a:r>
              <a:rPr lang="en-US" dirty="0"/>
              <a:t>51-Point moving average</a:t>
            </a:r>
          </a:p>
        </p:txBody>
      </p:sp>
      <p:sp>
        <p:nvSpPr>
          <p:cNvPr id="2" name="Rectangle 1">
            <a:extLst>
              <a:ext uri="{FF2B5EF4-FFF2-40B4-BE49-F238E27FC236}">
                <a16:creationId xmlns:a16="http://schemas.microsoft.com/office/drawing/2014/main" id="{B3E2416F-2F42-42A2-A523-A863CB5FE4B3}"/>
              </a:ext>
            </a:extLst>
          </p:cNvPr>
          <p:cNvSpPr/>
          <p:nvPr/>
        </p:nvSpPr>
        <p:spPr>
          <a:xfrm>
            <a:off x="228600" y="5077361"/>
            <a:ext cx="3505200" cy="1323439"/>
          </a:xfrm>
          <a:prstGeom prst="rect">
            <a:avLst/>
          </a:prstGeom>
        </p:spPr>
        <p:txBody>
          <a:bodyPr wrap="square">
            <a:spAutoFit/>
          </a:bodyPr>
          <a:lstStyle/>
          <a:p>
            <a:r>
              <a:rPr lang="en-US" sz="1000" dirty="0"/>
              <a:t>#Setup a 5 Point Moving Average Filter</a:t>
            </a:r>
          </a:p>
          <a:p>
            <a:r>
              <a:rPr lang="en-US" sz="1000" dirty="0"/>
              <a:t>ma5 = stats::filter(Stor8Item1_grouped$mean_sales,rep(1,5))/5</a:t>
            </a:r>
          </a:p>
          <a:p>
            <a:r>
              <a:rPr lang="en-US" sz="1000" dirty="0"/>
              <a:t>ma5 = </a:t>
            </a:r>
            <a:r>
              <a:rPr lang="en-US" sz="1000" dirty="0" err="1"/>
              <a:t>na.remove</a:t>
            </a:r>
            <a:r>
              <a:rPr lang="en-US" sz="1000" dirty="0"/>
              <a:t>(ma5)</a:t>
            </a:r>
          </a:p>
          <a:p>
            <a:endParaRPr lang="en-US" sz="1000" dirty="0"/>
          </a:p>
          <a:p>
            <a:r>
              <a:rPr lang="en-US" sz="1000" dirty="0"/>
              <a:t>#Plot the Low Pass 5 Point Moving Average</a:t>
            </a:r>
          </a:p>
          <a:p>
            <a:r>
              <a:rPr lang="en-US" sz="1000" dirty="0"/>
              <a:t>plot(ma5,type = 'l')</a:t>
            </a:r>
          </a:p>
          <a:p>
            <a:r>
              <a:rPr lang="en-US" sz="1000" dirty="0" err="1"/>
              <a:t>parzen.wge</a:t>
            </a:r>
            <a:r>
              <a:rPr lang="en-US" sz="1000" dirty="0"/>
              <a:t>(ma5)</a:t>
            </a:r>
          </a:p>
          <a:p>
            <a:r>
              <a:rPr lang="en-US" sz="1000" dirty="0" err="1"/>
              <a:t>plotts.sample.wge</a:t>
            </a:r>
            <a:r>
              <a:rPr lang="en-US" sz="1000" dirty="0"/>
              <a:t>(ma5)</a:t>
            </a:r>
          </a:p>
        </p:txBody>
      </p:sp>
      <p:sp>
        <p:nvSpPr>
          <p:cNvPr id="7" name="Rectangle 6">
            <a:extLst>
              <a:ext uri="{FF2B5EF4-FFF2-40B4-BE49-F238E27FC236}">
                <a16:creationId xmlns:a16="http://schemas.microsoft.com/office/drawing/2014/main" id="{155DE93D-3E7E-4B70-982A-7A8E46B9746A}"/>
              </a:ext>
            </a:extLst>
          </p:cNvPr>
          <p:cNvSpPr/>
          <p:nvPr/>
        </p:nvSpPr>
        <p:spPr>
          <a:xfrm>
            <a:off x="4572000" y="5077361"/>
            <a:ext cx="3733800" cy="1323439"/>
          </a:xfrm>
          <a:prstGeom prst="rect">
            <a:avLst/>
          </a:prstGeom>
        </p:spPr>
        <p:txBody>
          <a:bodyPr wrap="square">
            <a:spAutoFit/>
          </a:bodyPr>
          <a:lstStyle/>
          <a:p>
            <a:r>
              <a:rPr lang="en-US" sz="1000" dirty="0"/>
              <a:t>#Setup a 51 Point Moving Average Filter</a:t>
            </a:r>
          </a:p>
          <a:p>
            <a:r>
              <a:rPr lang="en-US" sz="1000" dirty="0"/>
              <a:t>ma51 = stats::filter(Stor8Item1_grouped$mean_sales,rep(1,51))/51</a:t>
            </a:r>
          </a:p>
          <a:p>
            <a:r>
              <a:rPr lang="en-US" sz="1000" dirty="0"/>
              <a:t>ma51 = </a:t>
            </a:r>
            <a:r>
              <a:rPr lang="en-US" sz="1000" dirty="0" err="1"/>
              <a:t>na.remove</a:t>
            </a:r>
            <a:r>
              <a:rPr lang="en-US" sz="1000" dirty="0"/>
              <a:t>(ma51)</a:t>
            </a:r>
          </a:p>
          <a:p>
            <a:endParaRPr lang="en-US" sz="1000" dirty="0"/>
          </a:p>
          <a:p>
            <a:r>
              <a:rPr lang="en-US" sz="1000" dirty="0"/>
              <a:t>#Plot the Low Pass 51 Point Moving Average</a:t>
            </a:r>
          </a:p>
          <a:p>
            <a:r>
              <a:rPr lang="en-US" sz="1000" dirty="0"/>
              <a:t>plot(ma51,type = 'l')</a:t>
            </a:r>
          </a:p>
          <a:p>
            <a:r>
              <a:rPr lang="en-US" sz="1000" dirty="0" err="1"/>
              <a:t>parzen.wge</a:t>
            </a:r>
            <a:r>
              <a:rPr lang="en-US" sz="1000" dirty="0"/>
              <a:t>(ma51)</a:t>
            </a:r>
          </a:p>
          <a:p>
            <a:r>
              <a:rPr lang="en-US" sz="1000" dirty="0" err="1"/>
              <a:t>plotts.sample.wge</a:t>
            </a:r>
            <a:r>
              <a:rPr lang="en-US" sz="1000" dirty="0"/>
              <a:t>(ma51)</a:t>
            </a:r>
          </a:p>
        </p:txBody>
      </p:sp>
      <p:pic>
        <p:nvPicPr>
          <p:cNvPr id="8" name="Picture 7">
            <a:extLst>
              <a:ext uri="{FF2B5EF4-FFF2-40B4-BE49-F238E27FC236}">
                <a16:creationId xmlns:a16="http://schemas.microsoft.com/office/drawing/2014/main" id="{B3303F30-1935-4FBD-8B0C-B84A2101D9F9}"/>
              </a:ext>
            </a:extLst>
          </p:cNvPr>
          <p:cNvPicPr>
            <a:picLocks noChangeAspect="1"/>
          </p:cNvPicPr>
          <p:nvPr/>
        </p:nvPicPr>
        <p:blipFill>
          <a:blip r:embed="rId3"/>
          <a:stretch>
            <a:fillRect/>
          </a:stretch>
        </p:blipFill>
        <p:spPr>
          <a:xfrm>
            <a:off x="457200" y="1281505"/>
            <a:ext cx="3276600" cy="1842695"/>
          </a:xfrm>
          <a:prstGeom prst="rect">
            <a:avLst/>
          </a:prstGeom>
        </p:spPr>
      </p:pic>
      <p:pic>
        <p:nvPicPr>
          <p:cNvPr id="9" name="Picture 8">
            <a:extLst>
              <a:ext uri="{FF2B5EF4-FFF2-40B4-BE49-F238E27FC236}">
                <a16:creationId xmlns:a16="http://schemas.microsoft.com/office/drawing/2014/main" id="{5DF1191C-48CA-4267-8571-6F266610D7A8}"/>
              </a:ext>
            </a:extLst>
          </p:cNvPr>
          <p:cNvPicPr>
            <a:picLocks noChangeAspect="1"/>
          </p:cNvPicPr>
          <p:nvPr/>
        </p:nvPicPr>
        <p:blipFill>
          <a:blip r:embed="rId4"/>
          <a:stretch>
            <a:fillRect/>
          </a:stretch>
        </p:blipFill>
        <p:spPr>
          <a:xfrm>
            <a:off x="4876800" y="1260293"/>
            <a:ext cx="3268221" cy="1863907"/>
          </a:xfrm>
          <a:prstGeom prst="rect">
            <a:avLst/>
          </a:prstGeom>
        </p:spPr>
      </p:pic>
      <p:sp>
        <p:nvSpPr>
          <p:cNvPr id="10" name="Rectangle 9">
            <a:extLst>
              <a:ext uri="{FF2B5EF4-FFF2-40B4-BE49-F238E27FC236}">
                <a16:creationId xmlns:a16="http://schemas.microsoft.com/office/drawing/2014/main" id="{8BA76BFB-866F-45BA-BDF5-FFAA6E75D6C7}"/>
              </a:ext>
            </a:extLst>
          </p:cNvPr>
          <p:cNvSpPr/>
          <p:nvPr/>
        </p:nvSpPr>
        <p:spPr>
          <a:xfrm>
            <a:off x="152399" y="3124200"/>
            <a:ext cx="4126637" cy="1631216"/>
          </a:xfrm>
          <a:prstGeom prst="rect">
            <a:avLst/>
          </a:prstGeom>
        </p:spPr>
        <p:txBody>
          <a:bodyPr wrap="square">
            <a:spAutoFit/>
          </a:bodyPr>
          <a:lstStyle/>
          <a:p>
            <a:r>
              <a:rPr lang="en-US" sz="1200" b="1" u="sng" dirty="0"/>
              <a:t>Spectral Density of a 5-Point Moving Average:</a:t>
            </a:r>
          </a:p>
          <a:p>
            <a:r>
              <a:rPr lang="en-US" sz="1100" dirty="0"/>
              <a:t>There is still a peak in the spectral density at 0 which is evidence of some wandering behavior that is apparent in the realization.</a:t>
            </a:r>
          </a:p>
          <a:p>
            <a:r>
              <a:rPr lang="en-US" sz="1100" dirty="0"/>
              <a:t>There is also evidence of cyclic behavior in the realization which is supported both by our intuition and the spectral density. The peek around .083 which is indicative of a period at 1/.083 = 12, showing evidence of some monthly seasonality, is starting to fade. </a:t>
            </a:r>
          </a:p>
          <a:p>
            <a:r>
              <a:rPr lang="en-US" sz="1100" dirty="0"/>
              <a:t>The other two peak in the spectral density at .25 and .41 are also smoothing out.</a:t>
            </a:r>
          </a:p>
        </p:txBody>
      </p:sp>
      <p:sp>
        <p:nvSpPr>
          <p:cNvPr id="11" name="Rectangle 10">
            <a:extLst>
              <a:ext uri="{FF2B5EF4-FFF2-40B4-BE49-F238E27FC236}">
                <a16:creationId xmlns:a16="http://schemas.microsoft.com/office/drawing/2014/main" id="{48BC00FE-F797-4DC5-BD14-AE9101C67D4E}"/>
              </a:ext>
            </a:extLst>
          </p:cNvPr>
          <p:cNvSpPr/>
          <p:nvPr/>
        </p:nvSpPr>
        <p:spPr>
          <a:xfrm>
            <a:off x="4279036" y="3124200"/>
            <a:ext cx="4126637" cy="1292662"/>
          </a:xfrm>
          <a:prstGeom prst="rect">
            <a:avLst/>
          </a:prstGeom>
        </p:spPr>
        <p:txBody>
          <a:bodyPr wrap="square">
            <a:spAutoFit/>
          </a:bodyPr>
          <a:lstStyle/>
          <a:p>
            <a:r>
              <a:rPr lang="en-US" sz="1200" b="1" u="sng" dirty="0"/>
              <a:t>Spectral Density of a 51-Point Moving Average:</a:t>
            </a:r>
          </a:p>
          <a:p>
            <a:r>
              <a:rPr lang="en-US" sz="1100" dirty="0"/>
              <a:t>With so much information being taken away with such a large smoothing number about the only information we can see here is there still seems to be some evidence of some wandering behavior with a peak in the spectral density at 0. There are small breaks at .2, .3 and .4 which could be seen more predominately in the 5-Point Moving Average.</a:t>
            </a:r>
          </a:p>
        </p:txBody>
      </p:sp>
    </p:spTree>
    <p:extLst>
      <p:ext uri="{BB962C8B-B14F-4D97-AF65-F5344CB8AC3E}">
        <p14:creationId xmlns:p14="http://schemas.microsoft.com/office/powerpoint/2010/main" val="38682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endParaRPr lang="en-US" dirty="0"/>
          </a:p>
        </p:txBody>
      </p:sp>
      <p:sp>
        <p:nvSpPr>
          <p:cNvPr id="3298306" name="Text Box 2"/>
          <p:cNvSpPr txBox="1">
            <a:spLocks noChangeArrowheads="1"/>
          </p:cNvSpPr>
          <p:nvPr/>
        </p:nvSpPr>
        <p:spPr bwMode="auto">
          <a:xfrm>
            <a:off x="1532037" y="1338664"/>
            <a:ext cx="2955314" cy="415498"/>
          </a:xfrm>
          <a:prstGeom prst="rect">
            <a:avLst/>
          </a:prstGeom>
          <a:noFill/>
          <a:ln w="25400">
            <a:solidFill>
              <a:srgbClr val="FC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rPr>
              <a:t>AR(1):  </a:t>
            </a:r>
            <a:r>
              <a:rPr lang="en-US" sz="2100" b="1" i="1" dirty="0">
                <a:solidFill>
                  <a:srgbClr val="0000FB"/>
                </a:solidFill>
                <a:latin typeface="Times New Roman" pitchFamily="18" charset="0"/>
              </a:rPr>
              <a:t>X</a:t>
            </a:r>
            <a:r>
              <a:rPr lang="en-US" sz="675" b="1" i="1" dirty="0">
                <a:solidFill>
                  <a:srgbClr val="0000FB"/>
                </a:solidFill>
                <a:latin typeface="Times New Roman" pitchFamily="18" charset="0"/>
              </a:rPr>
              <a:t> </a:t>
            </a:r>
            <a:r>
              <a:rPr lang="en-US" sz="2100" b="1" i="1" baseline="-25000" dirty="0">
                <a:solidFill>
                  <a:srgbClr val="0000FB"/>
                </a:solidFill>
                <a:latin typeface="Times New Roman" pitchFamily="18" charset="0"/>
              </a:rPr>
              <a:t>t</a:t>
            </a:r>
            <a:r>
              <a:rPr lang="en-US" sz="2100" b="1" dirty="0">
                <a:solidFill>
                  <a:srgbClr val="0000FB"/>
                </a:solidFill>
              </a:rPr>
              <a:t> </a:t>
            </a:r>
            <a:r>
              <a:rPr lang="en-US" sz="2100" dirty="0">
                <a:solidFill>
                  <a:srgbClr val="0000FB"/>
                </a:solidFill>
                <a:cs typeface="Arial" charset="0"/>
              </a:rPr>
              <a:t>–</a:t>
            </a:r>
            <a:r>
              <a:rPr lang="en-US" sz="2100" b="1" dirty="0">
                <a:solidFill>
                  <a:srgbClr val="0000FB"/>
                </a:solidFill>
                <a:cs typeface="Arial" charset="0"/>
              </a:rPr>
              <a:t> </a:t>
            </a:r>
            <a:r>
              <a:rPr lang="el-GR" sz="2100" b="1" i="1" dirty="0">
                <a:solidFill>
                  <a:srgbClr val="0000FB"/>
                </a:solidFill>
                <a:latin typeface="Times New Roman" pitchFamily="18" charset="0"/>
                <a:cs typeface="Times New Roman" pitchFamily="18" charset="0"/>
              </a:rPr>
              <a:t>φ</a:t>
            </a:r>
            <a:r>
              <a:rPr lang="en-US" sz="300" b="1" i="1" dirty="0">
                <a:solidFill>
                  <a:srgbClr val="0000FB"/>
                </a:solidFill>
                <a:latin typeface="Times New Roman" pitchFamily="18" charset="0"/>
                <a:cs typeface="Times New Roman" pitchFamily="18" charset="0"/>
              </a:rPr>
              <a:t> </a:t>
            </a:r>
            <a:r>
              <a:rPr lang="en-US" sz="2100" b="1" baseline="-25000" dirty="0">
                <a:solidFill>
                  <a:srgbClr val="0000FB"/>
                </a:solidFill>
                <a:latin typeface="Times New Roman" pitchFamily="18" charset="0"/>
                <a:cs typeface="Times New Roman" pitchFamily="18" charset="0"/>
              </a:rPr>
              <a:t>1</a:t>
            </a:r>
            <a:r>
              <a:rPr lang="en-US" sz="2100" b="1" i="1" dirty="0">
                <a:solidFill>
                  <a:srgbClr val="0000FB"/>
                </a:solidFill>
                <a:latin typeface="Times New Roman" pitchFamily="18" charset="0"/>
                <a:cs typeface="Times New Roman" pitchFamily="18" charset="0"/>
              </a:rPr>
              <a:t>X</a:t>
            </a:r>
            <a:r>
              <a:rPr lang="en-US" sz="2100" b="1" i="1" baseline="-25000" dirty="0">
                <a:solidFill>
                  <a:srgbClr val="0000FB"/>
                </a:solidFill>
                <a:latin typeface="Times New Roman" pitchFamily="18" charset="0"/>
                <a:cs typeface="Times New Roman" pitchFamily="18" charset="0"/>
              </a:rPr>
              <a:t>t</a:t>
            </a:r>
            <a:r>
              <a:rPr lang="en-US" sz="525" b="1" i="1" baseline="-25000" dirty="0">
                <a:solidFill>
                  <a:srgbClr val="0000FB"/>
                </a:solidFill>
                <a:latin typeface="Times New Roman" pitchFamily="18" charset="0"/>
                <a:cs typeface="Times New Roman" pitchFamily="18" charset="0"/>
              </a:rPr>
              <a:t> </a:t>
            </a:r>
            <a:r>
              <a:rPr lang="en-US" b="1" i="1" baseline="-25000" dirty="0">
                <a:solidFill>
                  <a:srgbClr val="0000FB"/>
                </a:solidFill>
                <a:latin typeface="Times New Roman" pitchFamily="18" charset="0"/>
                <a:cs typeface="Times New Roman" pitchFamily="18" charset="0"/>
              </a:rPr>
              <a:t>–</a:t>
            </a:r>
            <a:r>
              <a:rPr lang="en-US" sz="525" b="1" i="1" baseline="-25000" dirty="0">
                <a:solidFill>
                  <a:srgbClr val="0000FB"/>
                </a:solidFill>
                <a:latin typeface="Times New Roman" pitchFamily="18" charset="0"/>
                <a:cs typeface="Times New Roman" pitchFamily="18" charset="0"/>
              </a:rPr>
              <a:t> </a:t>
            </a:r>
            <a:r>
              <a:rPr lang="en-US" sz="2100" b="1" baseline="-25000" dirty="0">
                <a:solidFill>
                  <a:srgbClr val="0000FB"/>
                </a:solidFill>
                <a:latin typeface="Times New Roman" pitchFamily="18" charset="0"/>
                <a:cs typeface="Times New Roman" pitchFamily="18" charset="0"/>
              </a:rPr>
              <a:t>1</a:t>
            </a:r>
            <a:r>
              <a:rPr lang="en-US" sz="2100" b="1" dirty="0">
                <a:solidFill>
                  <a:srgbClr val="0000FB"/>
                </a:solidFill>
                <a:latin typeface="Times New Roman" pitchFamily="18" charset="0"/>
                <a:cs typeface="Times New Roman" pitchFamily="18" charset="0"/>
              </a:rPr>
              <a:t> = </a:t>
            </a:r>
            <a:r>
              <a:rPr lang="en-US" sz="2100" b="1" i="1" dirty="0">
                <a:solidFill>
                  <a:srgbClr val="0000FB"/>
                </a:solidFill>
                <a:latin typeface="Times New Roman" pitchFamily="18" charset="0"/>
                <a:cs typeface="Times New Roman" pitchFamily="18" charset="0"/>
              </a:rPr>
              <a:t>a</a:t>
            </a:r>
            <a:r>
              <a:rPr lang="en-US" sz="2100" b="1" i="1" baseline="-25000" dirty="0">
                <a:solidFill>
                  <a:srgbClr val="0000FB"/>
                </a:solidFill>
                <a:latin typeface="Times New Roman" pitchFamily="18" charset="0"/>
                <a:cs typeface="Times New Roman" pitchFamily="18" charset="0"/>
              </a:rPr>
              <a:t>t</a:t>
            </a:r>
            <a:endParaRPr lang="el-GR" sz="2100" b="1" dirty="0">
              <a:solidFill>
                <a:srgbClr val="0000FB"/>
              </a:solidFill>
              <a:latin typeface="Times New Roman" pitchFamily="18" charset="0"/>
              <a:cs typeface="Times New Roman" pitchFamily="18" charset="0"/>
            </a:endParaRPr>
          </a:p>
        </p:txBody>
      </p:sp>
      <p:sp>
        <p:nvSpPr>
          <p:cNvPr id="3298307" name="Text Box 3"/>
          <p:cNvSpPr txBox="1">
            <a:spLocks noChangeArrowheads="1"/>
          </p:cNvSpPr>
          <p:nvPr/>
        </p:nvSpPr>
        <p:spPr bwMode="auto">
          <a:xfrm>
            <a:off x="1511180" y="1717030"/>
            <a:ext cx="3112477"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Stationarity:</a:t>
            </a:r>
          </a:p>
        </p:txBody>
      </p:sp>
      <p:sp>
        <p:nvSpPr>
          <p:cNvPr id="3298317" name="Text Box 13"/>
          <p:cNvSpPr txBox="1">
            <a:spLocks noChangeArrowheads="1"/>
          </p:cNvSpPr>
          <p:nvPr/>
        </p:nvSpPr>
        <p:spPr bwMode="auto">
          <a:xfrm>
            <a:off x="1511180" y="2525560"/>
            <a:ext cx="4431323"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Autocorrelation: </a:t>
            </a:r>
          </a:p>
        </p:txBody>
      </p:sp>
      <p:sp>
        <p:nvSpPr>
          <p:cNvPr id="3298321" name="Text Box 17"/>
          <p:cNvSpPr txBox="1">
            <a:spLocks noChangeArrowheads="1"/>
          </p:cNvSpPr>
          <p:nvPr/>
        </p:nvSpPr>
        <p:spPr bwMode="auto">
          <a:xfrm>
            <a:off x="1943101" y="5239512"/>
            <a:ext cx="490610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 has a peak at </a:t>
            </a:r>
            <a:r>
              <a:rPr lang="en-US" i="1" dirty="0">
                <a:latin typeface="Times New Roman" pitchFamily="18" charset="0"/>
              </a:rPr>
              <a:t>f </a:t>
            </a:r>
            <a:r>
              <a:rPr lang="en-US" dirty="0">
                <a:latin typeface="Times New Roman" pitchFamily="18" charset="0"/>
              </a:rPr>
              <a:t>= </a:t>
            </a:r>
            <a:r>
              <a:rPr lang="en-US" sz="2000" b="1" dirty="0">
                <a:solidFill>
                  <a:schemeClr val="accent3">
                    <a:lumMod val="75000"/>
                  </a:schemeClr>
                </a:solidFill>
                <a:latin typeface="Arial" panose="020B0604020202020204" pitchFamily="34" charset="0"/>
                <a:cs typeface="Arial" panose="020B0604020202020204" pitchFamily="34" charset="0"/>
              </a:rPr>
              <a:t>0</a:t>
            </a:r>
            <a:r>
              <a:rPr lang="en-US" dirty="0">
                <a:latin typeface="Times New Roman" pitchFamily="18" charset="0"/>
              </a:rPr>
              <a:t> (</a:t>
            </a:r>
            <a:r>
              <a:rPr lang="en-US" i="1" dirty="0">
                <a:latin typeface="Symbol" pitchFamily="18" charset="2"/>
              </a:rPr>
              <a:t>j</a:t>
            </a:r>
            <a:r>
              <a:rPr lang="en-US" baseline="-25000" dirty="0">
                <a:latin typeface="Symbol" pitchFamily="18" charset="2"/>
              </a:rPr>
              <a:t>1  </a:t>
            </a:r>
            <a:r>
              <a:rPr lang="en-US" dirty="0">
                <a:latin typeface="Symbol" pitchFamily="18" charset="2"/>
              </a:rPr>
              <a:t>&gt; 0) </a:t>
            </a:r>
            <a:r>
              <a:rPr lang="en-US" dirty="0"/>
              <a:t>or </a:t>
            </a:r>
            <a:r>
              <a:rPr lang="en-US" i="1" dirty="0">
                <a:latin typeface="Times New Roman" pitchFamily="18" charset="0"/>
              </a:rPr>
              <a:t>f</a:t>
            </a:r>
            <a:r>
              <a:rPr lang="en-US" dirty="0">
                <a:latin typeface="Times New Roman" pitchFamily="18" charset="0"/>
              </a:rPr>
              <a:t> = </a:t>
            </a:r>
            <a:r>
              <a:rPr lang="en-US" b="1" dirty="0">
                <a:solidFill>
                  <a:schemeClr val="accent3">
                    <a:lumMod val="75000"/>
                  </a:schemeClr>
                </a:solidFill>
                <a:latin typeface="Arial" panose="020B0604020202020204" pitchFamily="34" charset="0"/>
                <a:cs typeface="Arial" panose="020B0604020202020204" pitchFamily="34" charset="0"/>
              </a:rPr>
              <a:t>0.5</a:t>
            </a:r>
            <a:r>
              <a:rPr lang="en-US" dirty="0">
                <a:latin typeface="Times New Roman" pitchFamily="18" charset="0"/>
              </a:rPr>
              <a:t> (</a:t>
            </a:r>
            <a:r>
              <a:rPr lang="en-US" i="1" dirty="0">
                <a:latin typeface="Symbol" pitchFamily="18" charset="2"/>
              </a:rPr>
              <a:t>j</a:t>
            </a:r>
            <a:r>
              <a:rPr lang="en-US" baseline="-25000" dirty="0">
                <a:latin typeface="Symbol" pitchFamily="18" charset="2"/>
              </a:rPr>
              <a:t>1 </a:t>
            </a:r>
            <a:r>
              <a:rPr lang="en-US" dirty="0">
                <a:latin typeface="Symbol" pitchFamily="18" charset="2"/>
              </a:rPr>
              <a:t> &lt; 0) </a:t>
            </a:r>
          </a:p>
        </p:txBody>
      </p:sp>
      <p:sp>
        <p:nvSpPr>
          <p:cNvPr id="3298325" name="Text Box 21"/>
          <p:cNvSpPr txBox="1">
            <a:spLocks noChangeArrowheads="1"/>
          </p:cNvSpPr>
          <p:nvPr/>
        </p:nvSpPr>
        <p:spPr bwMode="auto">
          <a:xfrm>
            <a:off x="2514599" y="3203725"/>
            <a:ext cx="5129373"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14313" indent="-214313">
              <a:buFontTx/>
              <a:buChar char="-"/>
            </a:pPr>
            <a:r>
              <a:rPr lang="en-US" dirty="0"/>
              <a:t>damped exponential </a:t>
            </a:r>
          </a:p>
          <a:p>
            <a:r>
              <a:rPr lang="en-US" dirty="0"/>
              <a:t>      (oscillating and exponentially damping if </a:t>
            </a:r>
            <a:r>
              <a:rPr lang="en-US" i="1" dirty="0">
                <a:latin typeface="Symbol" pitchFamily="18" charset="2"/>
              </a:rPr>
              <a:t>j</a:t>
            </a:r>
            <a:r>
              <a:rPr lang="en-US" baseline="-25000" dirty="0"/>
              <a:t>1</a:t>
            </a:r>
            <a:r>
              <a:rPr lang="en-US" dirty="0"/>
              <a:t> &lt;0)</a:t>
            </a:r>
            <a:endParaRPr lang="en-US" baseline="-25000" dirty="0">
              <a:latin typeface="Symbol" pitchFamily="18" charset="2"/>
            </a:endParaRPr>
          </a:p>
        </p:txBody>
      </p:sp>
      <mc:AlternateContent xmlns:mc="http://schemas.openxmlformats.org/markup-compatibility/2006" xmlns:a14="http://schemas.microsoft.com/office/drawing/2010/main">
        <mc:Choice Requires="a14">
          <p:sp>
            <p:nvSpPr>
              <p:cNvPr id="3298329" name="Text Box 25"/>
              <p:cNvSpPr txBox="1">
                <a:spLocks noChangeArrowheads="1"/>
              </p:cNvSpPr>
              <p:nvPr/>
            </p:nvSpPr>
            <p:spPr bwMode="auto">
              <a:xfrm>
                <a:off x="1943100" y="2081956"/>
                <a:ext cx="3040749" cy="400110"/>
              </a:xfrm>
              <a:prstGeom prst="rect">
                <a:avLst/>
              </a:prstGeom>
              <a:noFill/>
              <a:ln>
                <a:noFill/>
              </a:ln>
              <a:effectLst/>
              <a:extLst>
                <a:ext uri="{909E8E84-426E-40DD-AFC4-6F175D3DCCD1}">
                  <a14:hiddenFill>
                    <a:solidFill>
                      <a:schemeClr val="bg1"/>
                    </a:solidFill>
                  </a14:hiddenFill>
                </a:ext>
                <a:ext uri="{91240B29-F687-4F45-9708-019B960494DF}">
                  <a14:hiddenLine w="25400">
                    <a:solidFill>
                      <a:srgbClr val="FC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dirty="0">
                    <a:latin typeface="Arial" panose="020B0604020202020204" pitchFamily="34" charset="0"/>
                    <a:cs typeface="Arial" panose="020B0604020202020204" pitchFamily="34" charset="0"/>
                  </a:rPr>
                  <a:t>Stationary if |</a:t>
                </a:r>
                <a14:m>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𝜙</m:t>
                        </m:r>
                      </m:e>
                      <m:sub>
                        <m:r>
                          <a:rPr lang="en-US" i="1">
                            <a:latin typeface="Cambria Math" panose="02040503050406030204" pitchFamily="18" charset="0"/>
                            <a:cs typeface="Arial" panose="020B0604020202020204" pitchFamily="34" charset="0"/>
                          </a:rPr>
                          <m:t>1</m:t>
                        </m:r>
                      </m:sub>
                    </m:sSub>
                  </m:oMath>
                </a14:m>
                <a:r>
                  <a:rPr lang="en-US" dirty="0">
                    <a:latin typeface="Arial" panose="020B0604020202020204" pitchFamily="34" charset="0"/>
                    <a:cs typeface="Arial" panose="020B0604020202020204" pitchFamily="34" charset="0"/>
                  </a:rPr>
                  <a:t>|   </a:t>
                </a:r>
                <a:r>
                  <a:rPr lang="en-US" sz="2000" b="1" dirty="0">
                    <a:solidFill>
                      <a:schemeClr val="accent3">
                        <a:lumMod val="75000"/>
                      </a:schemeClr>
                    </a:solidFill>
                    <a:latin typeface="Arial" panose="020B0604020202020204" pitchFamily="34" charset="0"/>
                    <a:cs typeface="Arial" panose="020B0604020202020204" pitchFamily="34" charset="0"/>
                  </a:rPr>
                  <a:t>&lt;1</a:t>
                </a:r>
                <a:r>
                  <a:rPr lang="en-US" dirty="0">
                    <a:latin typeface="Arial" panose="020B0604020202020204" pitchFamily="34" charset="0"/>
                    <a:cs typeface="Arial" panose="020B0604020202020204" pitchFamily="34" charset="0"/>
                  </a:rPr>
                  <a:t> </a:t>
                </a:r>
              </a:p>
            </p:txBody>
          </p:sp>
        </mc:Choice>
        <mc:Fallback xmlns="">
          <p:sp>
            <p:nvSpPr>
              <p:cNvPr id="3298329" name="Text Box 25"/>
              <p:cNvSpPr txBox="1">
                <a:spLocks noRot="1" noChangeAspect="1" noMove="1" noResize="1" noEditPoints="1" noAdjustHandles="1" noChangeArrowheads="1" noChangeShapeType="1" noTextEdit="1"/>
              </p:cNvSpPr>
              <p:nvPr/>
            </p:nvSpPr>
            <p:spPr bwMode="auto">
              <a:xfrm>
                <a:off x="1943100" y="2081956"/>
                <a:ext cx="3040749" cy="400110"/>
              </a:xfrm>
              <a:prstGeom prst="rect">
                <a:avLst/>
              </a:prstGeom>
              <a:blipFill>
                <a:blip r:embed="rId3"/>
                <a:stretch>
                  <a:fillRect l="-1804" t="-7692" b="-29231"/>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298332" name="Text Box 28"/>
          <p:cNvSpPr txBox="1">
            <a:spLocks noChangeArrowheads="1"/>
          </p:cNvSpPr>
          <p:nvPr/>
        </p:nvSpPr>
        <p:spPr bwMode="auto">
          <a:xfrm>
            <a:off x="1511180" y="3820531"/>
            <a:ext cx="3231173"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Realizations look like:</a:t>
            </a:r>
          </a:p>
        </p:txBody>
      </p:sp>
      <p:sp>
        <p:nvSpPr>
          <p:cNvPr id="3298334" name="Text Box 30"/>
          <p:cNvSpPr txBox="1">
            <a:spLocks noChangeArrowheads="1"/>
          </p:cNvSpPr>
          <p:nvPr/>
        </p:nvSpPr>
        <p:spPr bwMode="auto">
          <a:xfrm>
            <a:off x="1943100" y="4104338"/>
            <a:ext cx="69723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  </a:t>
            </a:r>
            <a:r>
              <a:rPr lang="en-US" i="1" dirty="0">
                <a:latin typeface="Symbol" pitchFamily="18" charset="2"/>
              </a:rPr>
              <a:t>j</a:t>
            </a:r>
            <a:r>
              <a:rPr lang="en-US" baseline="-25000" dirty="0">
                <a:latin typeface="Symbol" pitchFamily="18" charset="2"/>
              </a:rPr>
              <a:t>1 </a:t>
            </a:r>
            <a:r>
              <a:rPr lang="en-US" dirty="0">
                <a:latin typeface="Symbol" pitchFamily="18" charset="2"/>
              </a:rPr>
              <a:t>&gt; 0 : </a:t>
            </a:r>
            <a:r>
              <a:rPr lang="en-US" dirty="0"/>
              <a:t>Seem to be “</a:t>
            </a:r>
            <a:r>
              <a:rPr lang="en-US" b="1" dirty="0">
                <a:solidFill>
                  <a:schemeClr val="accent3">
                    <a:lumMod val="75000"/>
                  </a:schemeClr>
                </a:solidFill>
              </a:rPr>
              <a:t>wandering</a:t>
            </a:r>
            <a:r>
              <a:rPr lang="en-US" dirty="0"/>
              <a:t>,” aperiodic in nature. (</a:t>
            </a:r>
            <a:r>
              <a:rPr lang="en-US" i="1" dirty="0">
                <a:latin typeface="Symbol" pitchFamily="18" charset="2"/>
              </a:rPr>
              <a:t>j</a:t>
            </a:r>
            <a:r>
              <a:rPr lang="en-US" baseline="-25000" dirty="0">
                <a:latin typeface="Symbol" pitchFamily="18" charset="2"/>
              </a:rPr>
              <a:t>1 </a:t>
            </a:r>
            <a:r>
              <a:rPr lang="en-US" dirty="0"/>
              <a:t>Positive)</a:t>
            </a:r>
          </a:p>
        </p:txBody>
      </p:sp>
      <p:sp>
        <p:nvSpPr>
          <p:cNvPr id="3298335" name="Text Box 31"/>
          <p:cNvSpPr txBox="1">
            <a:spLocks noChangeArrowheads="1"/>
          </p:cNvSpPr>
          <p:nvPr/>
        </p:nvSpPr>
        <p:spPr bwMode="auto">
          <a:xfrm>
            <a:off x="1943100" y="4474463"/>
            <a:ext cx="65151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  </a:t>
            </a:r>
            <a:r>
              <a:rPr lang="en-US" i="1" dirty="0">
                <a:latin typeface="Symbol" pitchFamily="18" charset="2"/>
              </a:rPr>
              <a:t>j</a:t>
            </a:r>
            <a:r>
              <a:rPr lang="en-US" baseline="-25000" dirty="0">
                <a:latin typeface="Symbol" pitchFamily="18" charset="2"/>
              </a:rPr>
              <a:t>1 </a:t>
            </a:r>
            <a:r>
              <a:rPr lang="en-US" dirty="0">
                <a:latin typeface="Symbol" pitchFamily="18" charset="2"/>
              </a:rPr>
              <a:t>&lt; 0 : </a:t>
            </a:r>
            <a:r>
              <a:rPr lang="en-US" dirty="0"/>
              <a:t>Seem to be “</a:t>
            </a:r>
            <a:r>
              <a:rPr lang="en-US" b="1" dirty="0">
                <a:solidFill>
                  <a:schemeClr val="accent3">
                    <a:lumMod val="75000"/>
                  </a:schemeClr>
                </a:solidFill>
              </a:rPr>
              <a:t>oscillating</a:t>
            </a:r>
            <a:r>
              <a:rPr lang="en-US" dirty="0"/>
              <a:t>” (</a:t>
            </a:r>
            <a:r>
              <a:rPr lang="en-US" i="1" dirty="0">
                <a:latin typeface="Symbol" pitchFamily="18" charset="2"/>
              </a:rPr>
              <a:t>j</a:t>
            </a:r>
            <a:r>
              <a:rPr lang="en-US" baseline="-25000" dirty="0">
                <a:latin typeface="Symbol" pitchFamily="18" charset="2"/>
              </a:rPr>
              <a:t>1 </a:t>
            </a:r>
            <a:r>
              <a:rPr lang="en-US" dirty="0"/>
              <a:t>Negative)</a:t>
            </a:r>
          </a:p>
        </p:txBody>
      </p:sp>
      <p:sp>
        <p:nvSpPr>
          <p:cNvPr id="3298336" name="Text Box 32"/>
          <p:cNvSpPr txBox="1">
            <a:spLocks noChangeArrowheads="1"/>
          </p:cNvSpPr>
          <p:nvPr/>
        </p:nvSpPr>
        <p:spPr bwMode="auto">
          <a:xfrm>
            <a:off x="1528458" y="4869385"/>
            <a:ext cx="1688123"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Spectrum: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5E24A7-AE43-3147-9B9E-8F7BA377E401}"/>
                  </a:ext>
                </a:extLst>
              </p:cNvPr>
              <p:cNvSpPr txBox="1"/>
              <p:nvPr/>
            </p:nvSpPr>
            <p:spPr bwMode="auto">
              <a:xfrm>
                <a:off x="1943100" y="2869043"/>
                <a:ext cx="2634129" cy="3231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rtlCol="0">
                <a:spAutoFit/>
              </a:bodyPr>
              <a:lstStyle/>
              <a:p>
                <a:pPr>
                  <a:spcBef>
                    <a:spcPts val="900"/>
                  </a:spcBef>
                </a:pPr>
                <a14:m>
                  <m:oMathPara xmlns:m="http://schemas.openxmlformats.org/officeDocument/2006/math">
                    <m:oMathParaPr>
                      <m:jc m:val="centerGroup"/>
                    </m:oMathParaPr>
                    <m:oMath xmlns:m="http://schemas.openxmlformats.org/officeDocument/2006/math">
                      <m:sSub>
                        <m:sSubPr>
                          <m:ctrlPr>
                            <a:rPr lang="en-US" sz="2100" i="1" smtClean="0">
                              <a:latin typeface="Cambria Math" panose="02040503050406030204" pitchFamily="18" charset="0"/>
                              <a:cs typeface="Arial" panose="020B0604020202020204" pitchFamily="34" charset="0"/>
                            </a:rPr>
                          </m:ctrlPr>
                        </m:sSubPr>
                        <m:e>
                          <m:r>
                            <a:rPr lang="en-US" sz="2100" i="1">
                              <a:latin typeface="Cambria Math" panose="02040503050406030204" pitchFamily="18" charset="0"/>
                              <a:ea typeface="Cambria Math" panose="02040503050406030204" pitchFamily="18" charset="0"/>
                              <a:cs typeface="Arial" panose="020B0604020202020204" pitchFamily="34" charset="0"/>
                            </a:rPr>
                            <m:t>𝜌</m:t>
                          </m:r>
                        </m:e>
                        <m:sub>
                          <m:r>
                            <a:rPr lang="en-US" sz="2100" b="0" i="1" smtClean="0">
                              <a:latin typeface="Cambria Math" panose="02040503050406030204" pitchFamily="18" charset="0"/>
                              <a:ea typeface="Cambria Math" panose="02040503050406030204" pitchFamily="18" charset="0"/>
                              <a:cs typeface="Arial" panose="020B0604020202020204" pitchFamily="34" charset="0"/>
                            </a:rPr>
                            <m:t>𝑘</m:t>
                          </m:r>
                        </m:sub>
                      </m:sSub>
                      <m:r>
                        <a:rPr lang="en-US" sz="2100" i="1">
                          <a:latin typeface="Cambria Math" panose="02040503050406030204" pitchFamily="18" charset="0"/>
                          <a:cs typeface="Arial" panose="020B0604020202020204" pitchFamily="34" charset="0"/>
                        </a:rPr>
                        <m:t>=</m:t>
                      </m:r>
                      <m:r>
                        <m:rPr>
                          <m:nor/>
                        </m:rPr>
                        <a:rPr lang="en-US" sz="2400" b="1" i="1" dirty="0" smtClean="0">
                          <a:solidFill>
                            <a:schemeClr val="accent3">
                              <a:lumMod val="75000"/>
                            </a:schemeClr>
                          </a:solidFill>
                          <a:latin typeface="Symbol" pitchFamily="18" charset="2"/>
                        </a:rPr>
                        <m:t>j</m:t>
                      </m:r>
                      <m:r>
                        <m:rPr>
                          <m:nor/>
                        </m:rPr>
                        <a:rPr lang="en-US" sz="2400" b="1" baseline="-25000" dirty="0" smtClean="0">
                          <a:solidFill>
                            <a:schemeClr val="accent3">
                              <a:lumMod val="75000"/>
                            </a:schemeClr>
                          </a:solidFill>
                          <a:latin typeface="Symbol" pitchFamily="18" charset="2"/>
                        </a:rPr>
                        <m:t>1</m:t>
                      </m:r>
                      <m:r>
                        <m:rPr>
                          <m:nor/>
                        </m:rPr>
                        <a:rPr lang="en-US" sz="2400" b="1" i="0" baseline="30000" dirty="0" smtClean="0">
                          <a:solidFill>
                            <a:schemeClr val="accent3">
                              <a:lumMod val="75000"/>
                            </a:schemeClr>
                          </a:solidFill>
                          <a:latin typeface="Symbol" pitchFamily="18" charset="2"/>
                        </a:rPr>
                        <m:t>k</m:t>
                      </m:r>
                      <m:r>
                        <a:rPr lang="en-US" sz="2400" b="0" i="1" baseline="-25000" dirty="0" smtClean="0">
                          <a:latin typeface="Cambria Math" panose="02040503050406030204" pitchFamily="18" charset="0"/>
                        </a:rPr>
                        <m:t> </m:t>
                      </m:r>
                      <m:r>
                        <a:rPr lang="en-US" sz="2100" i="1">
                          <a:latin typeface="Cambria Math" panose="02040503050406030204" pitchFamily="18" charset="0"/>
                          <a:cs typeface="Arial" panose="020B0604020202020204" pitchFamily="34" charset="0"/>
                        </a:rPr>
                        <m:t>𝑓𝑜𝑟</m:t>
                      </m:r>
                      <m:r>
                        <a:rPr lang="en-US" sz="2100" i="1">
                          <a:latin typeface="Cambria Math" panose="02040503050406030204" pitchFamily="18" charset="0"/>
                          <a:cs typeface="Arial" panose="020B0604020202020204" pitchFamily="34" charset="0"/>
                        </a:rPr>
                        <m:t> </m:t>
                      </m:r>
                      <m:r>
                        <a:rPr lang="en-US" sz="2100" i="1">
                          <a:latin typeface="Cambria Math" panose="02040503050406030204" pitchFamily="18" charset="0"/>
                          <a:cs typeface="Arial" panose="020B0604020202020204" pitchFamily="34" charset="0"/>
                        </a:rPr>
                        <m:t>𝑘</m:t>
                      </m:r>
                      <m:r>
                        <a:rPr lang="en-US" sz="2100" i="1">
                          <a:latin typeface="Cambria Math" panose="02040503050406030204" pitchFamily="18" charset="0"/>
                          <a:cs typeface="Arial" panose="020B0604020202020204" pitchFamily="34" charset="0"/>
                        </a:rPr>
                        <m:t> ≥1</m:t>
                      </m:r>
                    </m:oMath>
                  </m:oMathPara>
                </a14:m>
                <a:endParaRPr lang="en-US" sz="21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665E24A7-AE43-3147-9B9E-8F7BA377E401}"/>
                  </a:ext>
                </a:extLst>
              </p:cNvPr>
              <p:cNvSpPr txBox="1">
                <a:spLocks noRot="1" noChangeAspect="1" noMove="1" noResize="1" noEditPoints="1" noAdjustHandles="1" noChangeArrowheads="1" noChangeShapeType="1" noTextEdit="1"/>
              </p:cNvSpPr>
              <p:nvPr/>
            </p:nvSpPr>
            <p:spPr bwMode="auto">
              <a:xfrm>
                <a:off x="1943100" y="2869043"/>
                <a:ext cx="2634129" cy="323165"/>
              </a:xfrm>
              <a:prstGeom prst="rect">
                <a:avLst/>
              </a:prstGeom>
              <a:blipFill>
                <a:blip r:embed="rId4"/>
                <a:stretch>
                  <a:fillRect b="-339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 name="object 3">
            <a:extLst>
              <a:ext uri="{FF2B5EF4-FFF2-40B4-BE49-F238E27FC236}">
                <a16:creationId xmlns:a16="http://schemas.microsoft.com/office/drawing/2014/main" id="{E82C8073-D3E6-4748-91D7-350924EBC59F}"/>
              </a:ext>
            </a:extLst>
          </p:cNvPr>
          <p:cNvSpPr/>
          <p:nvPr/>
        </p:nvSpPr>
        <p:spPr>
          <a:xfrm>
            <a:off x="304800" y="6400800"/>
            <a:ext cx="1765300" cy="1524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397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D0D5-202E-4347-90F7-CDB7294404EA}"/>
              </a:ext>
            </a:extLst>
          </p:cNvPr>
          <p:cNvSpPr>
            <a:spLocks noGrp="1"/>
          </p:cNvSpPr>
          <p:nvPr>
            <p:ph type="title"/>
          </p:nvPr>
        </p:nvSpPr>
        <p:spPr>
          <a:xfrm>
            <a:off x="565435" y="439420"/>
            <a:ext cx="8013129" cy="369332"/>
          </a:xfrm>
        </p:spPr>
        <p:txBody>
          <a:bodyPr/>
          <a:lstStyle/>
          <a:p>
            <a:r>
              <a:rPr lang="en-US" sz="2400" dirty="0"/>
              <a:t>A brief reflection of thoughts and key takeaways – Week 3</a:t>
            </a:r>
          </a:p>
        </p:txBody>
      </p:sp>
      <p:sp>
        <p:nvSpPr>
          <p:cNvPr id="3" name="Text Placeholder 2">
            <a:extLst>
              <a:ext uri="{FF2B5EF4-FFF2-40B4-BE49-F238E27FC236}">
                <a16:creationId xmlns:a16="http://schemas.microsoft.com/office/drawing/2014/main" id="{7DCE388E-BD61-4C14-9B75-81B7614F121E}"/>
              </a:ext>
            </a:extLst>
          </p:cNvPr>
          <p:cNvSpPr>
            <a:spLocks noGrp="1"/>
          </p:cNvSpPr>
          <p:nvPr>
            <p:ph type="body" idx="1"/>
          </p:nvPr>
        </p:nvSpPr>
        <p:spPr>
          <a:xfrm>
            <a:off x="304800" y="4572000"/>
            <a:ext cx="8763000" cy="553998"/>
          </a:xfrm>
        </p:spPr>
        <p:txBody>
          <a:bodyPr/>
          <a:lstStyle/>
          <a:p>
            <a:r>
              <a:rPr lang="en-US" sz="1800" b="1" dirty="0">
                <a:latin typeface="Arial" panose="020B0604020202020204" pitchFamily="34" charset="0"/>
                <a:cs typeface="Arial" panose="020B0604020202020204" pitchFamily="34" charset="0"/>
              </a:rPr>
              <a:t>Question: </a:t>
            </a:r>
            <a:r>
              <a:rPr lang="en-US" sz="1800" dirty="0">
                <a:latin typeface="Arial" panose="020B0604020202020204" pitchFamily="34" charset="0"/>
                <a:cs typeface="Arial" panose="020B0604020202020204" pitchFamily="34" charset="0"/>
              </a:rPr>
              <a:t>How do you work out this from the videos? I got the Root correct but could not see how the inverse of the root worked.</a:t>
            </a:r>
          </a:p>
        </p:txBody>
      </p:sp>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DC9D1434-DDE5-4571-B36D-8FEE7C302EB5}"/>
              </a:ext>
            </a:extLst>
          </p:cNvPr>
          <p:cNvSpPr/>
          <p:nvPr/>
        </p:nvSpPr>
        <p:spPr>
          <a:xfrm>
            <a:off x="423540" y="5225086"/>
            <a:ext cx="8648699" cy="923330"/>
          </a:xfrm>
          <a:prstGeom prst="rect">
            <a:avLst/>
          </a:prstGeom>
        </p:spPr>
        <p:txBody>
          <a:bodyPr wrap="square">
            <a:spAutoFit/>
          </a:bodyPr>
          <a:lstStyle/>
          <a:p>
            <a:r>
              <a:rPr lang="en-US" b="1" i="1" dirty="0">
                <a:latin typeface="Arial" panose="020B0604020202020204" pitchFamily="34" charset="0"/>
                <a:cs typeface="Arial" panose="020B0604020202020204" pitchFamily="34" charset="0"/>
              </a:rPr>
              <a:t>What is the inverse of the root: |r|–1? Please express your response to the nearest tenth. </a:t>
            </a:r>
            <a:r>
              <a:rPr lang="en-US" dirty="0">
                <a:latin typeface="Arial" panose="020B0604020202020204" pitchFamily="34" charset="0"/>
                <a:cs typeface="Arial" panose="020B0604020202020204" pitchFamily="34" charset="0"/>
              </a:rPr>
              <a:t>The answer is 1.2 so I am guessing r would have to be the AV of 2.2. I got a Z equal to -0.833 so ho do you work that back in to get r?</a:t>
            </a:r>
          </a:p>
        </p:txBody>
      </p:sp>
      <p:sp>
        <p:nvSpPr>
          <p:cNvPr id="6" name="Rectangle 5">
            <a:extLst>
              <a:ext uri="{FF2B5EF4-FFF2-40B4-BE49-F238E27FC236}">
                <a16:creationId xmlns:a16="http://schemas.microsoft.com/office/drawing/2014/main" id="{7B819729-3D22-4F97-8B63-031B37195776}"/>
              </a:ext>
            </a:extLst>
          </p:cNvPr>
          <p:cNvSpPr/>
          <p:nvPr/>
        </p:nvSpPr>
        <p:spPr>
          <a:xfrm>
            <a:off x="380999" y="1751750"/>
            <a:ext cx="8382000" cy="2585323"/>
          </a:xfrm>
          <a:prstGeom prst="rect">
            <a:avLst/>
          </a:prstGeom>
        </p:spPr>
        <p:txBody>
          <a:bodyPr wrap="square">
            <a:spAutoFit/>
          </a:bodyPr>
          <a:lstStyle/>
          <a:p>
            <a:pPr marR="730"/>
            <a:r>
              <a:rPr lang="en-US" b="1" i="1" dirty="0">
                <a:latin typeface="Arial" panose="020B0604020202020204" pitchFamily="34" charset="0"/>
              </a:rPr>
              <a:t>Realizations </a:t>
            </a:r>
            <a:r>
              <a:rPr lang="en-US" dirty="0">
                <a:latin typeface="Arial" panose="020B0604020202020204" pitchFamily="34" charset="0"/>
              </a:rPr>
              <a:t>are wandering or oscillating depending on whether the root of the characteristic equation is positive or negative, respectively.</a:t>
            </a:r>
          </a:p>
          <a:p>
            <a:endParaRPr lang="en-US" dirty="0">
              <a:latin typeface="Arial" panose="020B0604020202020204" pitchFamily="34" charset="0"/>
            </a:endParaRPr>
          </a:p>
          <a:p>
            <a:pPr marR="730"/>
            <a:r>
              <a:rPr lang="en-US" b="1" i="1" dirty="0">
                <a:latin typeface="Arial" panose="020B0604020202020204" pitchFamily="34" charset="0"/>
              </a:rPr>
              <a:t>Autocorrelations </a:t>
            </a:r>
            <a:r>
              <a:rPr lang="en-US" dirty="0">
                <a:latin typeface="Arial" panose="020B0604020202020204" pitchFamily="34" charset="0"/>
              </a:rPr>
              <a:t>are damped exponentials or damped oscillating exponentials depending on whether the root of the characteristic equation is positive or negative, respectively.</a:t>
            </a:r>
          </a:p>
          <a:p>
            <a:endParaRPr lang="en-US" dirty="0">
              <a:latin typeface="Arial" panose="020B0604020202020204" pitchFamily="34" charset="0"/>
            </a:endParaRPr>
          </a:p>
          <a:p>
            <a:pPr marR="730"/>
            <a:r>
              <a:rPr lang="en-US" b="1" i="1" dirty="0">
                <a:latin typeface="Arial" panose="020B0604020202020204" pitchFamily="34" charset="0"/>
              </a:rPr>
              <a:t>Spectral densities </a:t>
            </a:r>
            <a:r>
              <a:rPr lang="en-US" dirty="0">
                <a:latin typeface="Arial" panose="020B0604020202020204" pitchFamily="34" charset="0"/>
              </a:rPr>
              <a:t>have a peak at </a:t>
            </a:r>
            <a:r>
              <a:rPr lang="en-US" i="1" dirty="0">
                <a:latin typeface="Times New Roman" panose="02020603050405020304" pitchFamily="18" charset="0"/>
              </a:rPr>
              <a:t>f </a:t>
            </a:r>
            <a:r>
              <a:rPr lang="en-US" dirty="0">
                <a:latin typeface="Times New Roman" panose="02020603050405020304" pitchFamily="18" charset="0"/>
              </a:rPr>
              <a:t>= 0 or </a:t>
            </a:r>
            <a:r>
              <a:rPr lang="en-US" i="1" dirty="0">
                <a:latin typeface="Times New Roman" panose="02020603050405020304" pitchFamily="18" charset="0"/>
              </a:rPr>
              <a:t>f </a:t>
            </a:r>
            <a:r>
              <a:rPr lang="en-US" dirty="0">
                <a:latin typeface="Times New Roman" panose="02020603050405020304" pitchFamily="18" charset="0"/>
              </a:rPr>
              <a:t>=.5 </a:t>
            </a:r>
            <a:r>
              <a:rPr lang="en-US" dirty="0">
                <a:latin typeface="Arial" panose="020B0604020202020204" pitchFamily="34" charset="0"/>
              </a:rPr>
              <a:t>depending on whether the root of the characteristic equation is positive or negative, respectively.</a:t>
            </a:r>
          </a:p>
        </p:txBody>
      </p:sp>
      <p:sp>
        <p:nvSpPr>
          <p:cNvPr id="7" name="Title 1">
            <a:extLst>
              <a:ext uri="{FF2B5EF4-FFF2-40B4-BE49-F238E27FC236}">
                <a16:creationId xmlns:a16="http://schemas.microsoft.com/office/drawing/2014/main" id="{E0F84354-9400-423A-8906-B96C1B9219FC}"/>
              </a:ext>
            </a:extLst>
          </p:cNvPr>
          <p:cNvSpPr txBox="1">
            <a:spLocks/>
          </p:cNvSpPr>
          <p:nvPr/>
        </p:nvSpPr>
        <p:spPr>
          <a:xfrm>
            <a:off x="565435" y="914400"/>
            <a:ext cx="8013129" cy="276999"/>
          </a:xfrm>
          <a:prstGeom prst="rect">
            <a:avLst/>
          </a:prstGeom>
        </p:spPr>
        <p:txBody>
          <a:bodyPr wrap="square" lIns="0" tIns="0" rIns="0" bIns="0">
            <a:spAutoFit/>
          </a:bodyPr>
          <a:lstStyle>
            <a:lvl1pPr>
              <a:defRPr sz="4400" b="0" i="0">
                <a:solidFill>
                  <a:schemeClr val="tx1"/>
                </a:solidFill>
                <a:latin typeface="Arial"/>
                <a:ea typeface="+mj-ea"/>
                <a:cs typeface="Arial"/>
              </a:defRPr>
            </a:lvl1pPr>
          </a:lstStyle>
          <a:p>
            <a:r>
              <a:rPr lang="en-US" sz="1800" kern="0" dirty="0"/>
              <a:t>The last slide did a great job of recapping what this week 3 was about:</a:t>
            </a:r>
          </a:p>
        </p:txBody>
      </p:sp>
      <p:sp>
        <p:nvSpPr>
          <p:cNvPr id="8" name="Rectangle 7">
            <a:extLst>
              <a:ext uri="{FF2B5EF4-FFF2-40B4-BE49-F238E27FC236}">
                <a16:creationId xmlns:a16="http://schemas.microsoft.com/office/drawing/2014/main" id="{D925AF1D-22C8-48B1-B16E-FC5FF5E2E242}"/>
              </a:ext>
            </a:extLst>
          </p:cNvPr>
          <p:cNvSpPr/>
          <p:nvPr/>
        </p:nvSpPr>
        <p:spPr>
          <a:xfrm>
            <a:off x="3185465" y="1295400"/>
            <a:ext cx="2773067" cy="400110"/>
          </a:xfrm>
          <a:prstGeom prst="rect">
            <a:avLst/>
          </a:prstGeom>
        </p:spPr>
        <p:txBody>
          <a:bodyPr wrap="none">
            <a:spAutoFit/>
          </a:bodyPr>
          <a:lstStyle/>
          <a:p>
            <a:r>
              <a:rPr lang="en-US" sz="2000" b="1" dirty="0"/>
              <a:t>AR(1) Models: Summary</a:t>
            </a:r>
          </a:p>
        </p:txBody>
      </p:sp>
    </p:spTree>
    <p:extLst>
      <p:ext uri="{BB962C8B-B14F-4D97-AF65-F5344CB8AC3E}">
        <p14:creationId xmlns:p14="http://schemas.microsoft.com/office/powerpoint/2010/main" val="7123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1047</Words>
  <Application>Microsoft Office PowerPoint</Application>
  <PresentationFormat>On-screen Show (4:3)</PresentationFormat>
  <Paragraphs>64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Symbol</vt:lpstr>
      <vt:lpstr>Times New Roman</vt:lpstr>
      <vt:lpstr>Office Theme</vt:lpstr>
      <vt:lpstr>"Unit 3: "For Live Session"</vt:lpstr>
      <vt:lpstr>Walmart Data Stationarity</vt:lpstr>
      <vt:lpstr>The client believes there is yearly and weekly seasonality in the data. Is there evidence of this with respect to the spectral density?</vt:lpstr>
      <vt:lpstr>PowerPoint Presentation</vt:lpstr>
      <vt:lpstr>PowerPoint Presentation</vt:lpstr>
      <vt:lpstr>A brief reflection of thoughts and key takeaways – Week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Madding, Chad</cp:lastModifiedBy>
  <cp:revision>40</cp:revision>
  <dcterms:created xsi:type="dcterms:W3CDTF">2020-01-07T12:56:45Z</dcterms:created>
  <dcterms:modified xsi:type="dcterms:W3CDTF">2020-01-18T20:59:05Z</dcterms:modified>
</cp:coreProperties>
</file>