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50" r:id="rId3"/>
    <p:sldId id="452" r:id="rId4"/>
    <p:sldId id="453" r:id="rId5"/>
    <p:sldId id="454" r:id="rId6"/>
    <p:sldId id="455" r:id="rId7"/>
    <p:sldId id="401" r:id="rId8"/>
    <p:sldId id="400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5: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C82B83-4744-42DF-BCBE-951828332B33}"/>
              </a:ext>
            </a:extLst>
          </p:cNvPr>
          <p:cNvSpPr txBox="1">
            <a:spLocks/>
          </p:cNvSpPr>
          <p:nvPr/>
        </p:nvSpPr>
        <p:spPr>
          <a:xfrm>
            <a:off x="2858770" y="4264740"/>
            <a:ext cx="3200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600" kern="0" dirty="0"/>
              <a:t>AIC On The Nottingham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D98F0-A062-4E19-AF09-44F2C1A3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46" y="4572000"/>
            <a:ext cx="4489408" cy="1047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DA48E2-95C0-497F-8656-B31B86CA8281}"/>
              </a:ext>
            </a:extLst>
          </p:cNvPr>
          <p:cNvSpPr/>
          <p:nvPr/>
        </p:nvSpPr>
        <p:spPr>
          <a:xfrm>
            <a:off x="571500" y="3733800"/>
            <a:ext cx="801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Use Aic5 to assess the use of ARMA models for your time series.</a:t>
            </a:r>
            <a:br>
              <a:rPr lang="en-US" sz="1200" dirty="0"/>
            </a:br>
            <a:r>
              <a:rPr lang="en-US" sz="1200" dirty="0"/>
              <a:t>This was added to the Google doc.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E5F2-28D6-4415-B65E-AB18979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54223"/>
            <a:ext cx="8013129" cy="307777"/>
          </a:xfrm>
        </p:spPr>
        <p:txBody>
          <a:bodyPr/>
          <a:lstStyle/>
          <a:p>
            <a:pPr algn="ctr"/>
            <a:r>
              <a:rPr lang="en-US" sz="2000" dirty="0"/>
              <a:t>Use Aic5 to assess the use of ARMA models in the Walmart data.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0739E-7FDF-4F10-8B83-D85504FFCD96}"/>
              </a:ext>
            </a:extLst>
          </p:cNvPr>
          <p:cNvSpPr/>
          <p:nvPr/>
        </p:nvSpPr>
        <p:spPr>
          <a:xfrm>
            <a:off x="3086099" y="1107690"/>
            <a:ext cx="29718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#Find the lowest AIC in the Walmart data</a:t>
            </a:r>
          </a:p>
          <a:p>
            <a:r>
              <a:rPr lang="en-US" dirty="0"/>
              <a:t>aic5.wge(Store9Item50$sales)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16E51-EFC1-4DDF-A16B-D1DB1DD47BF6}"/>
              </a:ext>
            </a:extLst>
          </p:cNvPr>
          <p:cNvSpPr/>
          <p:nvPr/>
        </p:nvSpPr>
        <p:spPr>
          <a:xfrm>
            <a:off x="228600" y="3733800"/>
            <a:ext cx="27153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Five Smallest Values of  </a:t>
            </a:r>
            <a:r>
              <a:rPr lang="en-US" dirty="0" err="1"/>
              <a:t>aic</a:t>
            </a:r>
            <a:r>
              <a:rPr lang="en-US" dirty="0"/>
              <a:t> </a:t>
            </a:r>
          </a:p>
          <a:p>
            <a:r>
              <a:rPr lang="en-US" dirty="0"/>
              <a:t>        p    q        </a:t>
            </a:r>
            <a:r>
              <a:rPr lang="en-US" dirty="0" err="1"/>
              <a:t>aic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15    4    2   4.991650</a:t>
            </a:r>
          </a:p>
          <a:p>
            <a:r>
              <a:rPr lang="en-US" dirty="0"/>
              <a:t>17    5    1   5.009865</a:t>
            </a:r>
          </a:p>
          <a:p>
            <a:r>
              <a:rPr lang="en-US" dirty="0"/>
              <a:t>18    5    2   5.021469</a:t>
            </a:r>
          </a:p>
          <a:p>
            <a:r>
              <a:rPr lang="en-US" dirty="0"/>
              <a:t>14    4    1   5.073902</a:t>
            </a:r>
          </a:p>
          <a:p>
            <a:r>
              <a:rPr lang="en-US" dirty="0"/>
              <a:t>12    3    2   5.114417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64BC2-C94A-4B39-8548-85E6284E3AFF}"/>
              </a:ext>
            </a:extLst>
          </p:cNvPr>
          <p:cNvSpPr/>
          <p:nvPr/>
        </p:nvSpPr>
        <p:spPr>
          <a:xfrm>
            <a:off x="228600" y="1905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most preferred model with respect to the AIC for the Wal-Mart store 9 item 50 data is an ARMA(4,2) with an AIC of 4.991650.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55501-FAB4-448A-BFF0-AF7451CA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819400"/>
            <a:ext cx="5722137" cy="37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82E19CF-9A61-48E0-AD44-BC5EDE547139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2BC9D2-51F1-4CCD-A042-717A35E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54223"/>
            <a:ext cx="8013129" cy="615553"/>
          </a:xfrm>
        </p:spPr>
        <p:txBody>
          <a:bodyPr/>
          <a:lstStyle/>
          <a:p>
            <a:pPr algn="ctr"/>
            <a:r>
              <a:rPr lang="en-US" sz="2000" dirty="0"/>
              <a:t>Find ρ1 for the following model by hand.</a:t>
            </a:r>
            <a:br>
              <a:rPr lang="en-US" sz="2000" dirty="0"/>
            </a:br>
            <a:r>
              <a:rPr lang="en-US" sz="2000" dirty="0" err="1"/>
              <a:t>Xt</a:t>
            </a:r>
            <a:r>
              <a:rPr lang="en-US" sz="2000" dirty="0"/>
              <a:t> = at–.8at-1 + .5at–2.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BF068-A559-4E15-8711-DB8814BA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37" y="1066800"/>
            <a:ext cx="1469263" cy="902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C8688F-B600-4C5F-B12C-FC71F7F6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281" y="1244254"/>
            <a:ext cx="4628719" cy="5624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DFA56-58EC-42D4-84CE-E4F1A1C43CE7}"/>
              </a:ext>
            </a:extLst>
          </p:cNvPr>
          <p:cNvSpPr/>
          <p:nvPr/>
        </p:nvSpPr>
        <p:spPr>
          <a:xfrm>
            <a:off x="685800" y="5370493"/>
            <a:ext cx="8013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Looking at the above Autocorrelation we can truly see that p1 is -.5333.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5ABF3-9B56-46EF-A282-EB371D36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256" y="2885723"/>
            <a:ext cx="4877481" cy="252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205AAF-4781-4155-B2B6-451F06A873B9}"/>
              </a:ext>
            </a:extLst>
          </p:cNvPr>
          <p:cNvSpPr/>
          <p:nvPr/>
        </p:nvSpPr>
        <p:spPr>
          <a:xfrm>
            <a:off x="304800" y="1865293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-.8/(1+.5) = -.5333</a:t>
            </a:r>
          </a:p>
          <a:p>
            <a:pPr algn="ctr"/>
            <a:r>
              <a:rPr lang="en-US" sz="2800" dirty="0"/>
              <a:t>p</a:t>
            </a:r>
            <a:r>
              <a:rPr lang="el-GR" sz="2800" dirty="0"/>
              <a:t>1</a:t>
            </a:r>
            <a:r>
              <a:rPr lang="en-US" sz="2800" dirty="0"/>
              <a:t> = -.5333</a:t>
            </a:r>
          </a:p>
        </p:txBody>
      </p:sp>
    </p:spTree>
    <p:extLst>
      <p:ext uri="{BB962C8B-B14F-4D97-AF65-F5344CB8AC3E}">
        <p14:creationId xmlns:p14="http://schemas.microsoft.com/office/powerpoint/2010/main" val="35237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7FA165-EF69-45DA-A2B5-0D44339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54223"/>
            <a:ext cx="8013129" cy="615553"/>
          </a:xfrm>
        </p:spPr>
        <p:txBody>
          <a:bodyPr/>
          <a:lstStyle/>
          <a:p>
            <a:pPr algn="ctr"/>
            <a:r>
              <a:rPr lang="en-US" sz="2000" dirty="0"/>
              <a:t>Represent the model as a GLP.</a:t>
            </a:r>
            <a:br>
              <a:rPr lang="en-US" sz="2000" dirty="0"/>
            </a:br>
            <a:r>
              <a:rPr lang="en-US" sz="2000" dirty="0" err="1"/>
              <a:t>Xt</a:t>
            </a:r>
            <a:r>
              <a:rPr lang="en-US" sz="2000" dirty="0"/>
              <a:t> = at–.8at-1 + .5at–2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7228D8E-E8CE-4BEA-838C-12A4240D9BFF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9926F6-15B0-48BB-A6BF-B26C08B1FD03}"/>
              </a:ext>
            </a:extLst>
          </p:cNvPr>
          <p:cNvSpPr/>
          <p:nvPr/>
        </p:nvSpPr>
        <p:spPr>
          <a:xfrm>
            <a:off x="304800" y="1981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GPL Format</a:t>
            </a:r>
          </a:p>
          <a:p>
            <a:pPr algn="ctr"/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1 + at + (–.8a</a:t>
            </a:r>
            <a:r>
              <a:rPr lang="en-US" sz="1400" dirty="0"/>
              <a:t>t-1</a:t>
            </a:r>
            <a:r>
              <a:rPr lang="en-US" dirty="0"/>
              <a:t>) + (.5a</a:t>
            </a:r>
            <a:r>
              <a:rPr lang="en-US" sz="1400" dirty="0"/>
              <a:t>t–2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82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B00187-BC31-43BF-B7AE-3C1BBFEF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54223"/>
            <a:ext cx="8991599" cy="615553"/>
          </a:xfrm>
        </p:spPr>
        <p:txBody>
          <a:bodyPr/>
          <a:lstStyle/>
          <a:p>
            <a:pPr algn="ctr"/>
            <a:r>
              <a:rPr lang="en-US" sz="2000" dirty="0"/>
              <a:t>Generate a realizations from an ARMA model. You pick p and q.</a:t>
            </a:r>
            <a:br>
              <a:rPr lang="en-US" sz="2000" dirty="0"/>
            </a:br>
            <a:r>
              <a:rPr lang="en-US" sz="2000" dirty="0"/>
              <a:t>Include the ACF and spectral density.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E64248B-838B-4EC0-B329-8E41B5A34FC4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E3B71-BD7A-4B4B-972E-0B8A6496734A}"/>
              </a:ext>
            </a:extLst>
          </p:cNvPr>
          <p:cNvSpPr/>
          <p:nvPr/>
        </p:nvSpPr>
        <p:spPr>
          <a:xfrm>
            <a:off x="457199" y="1219200"/>
            <a:ext cx="82296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#ARMA(4,3)</a:t>
            </a:r>
          </a:p>
          <a:p>
            <a:r>
              <a:rPr lang="en-US" dirty="0" err="1"/>
              <a:t>plotts.true.wge</a:t>
            </a:r>
            <a:r>
              <a:rPr lang="en-US" dirty="0"/>
              <a:t>(250, phi = c(.3,.9,.1,-.8075), theta = c(-.9, -.8,-.72))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372E3-9362-4434-894A-A0334ACA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" y="2094072"/>
            <a:ext cx="9093075" cy="23255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8BD0CA-A49F-48AF-BAD1-613A749DDCA9}"/>
              </a:ext>
            </a:extLst>
          </p:cNvPr>
          <p:cNvSpPr txBox="1">
            <a:spLocks/>
          </p:cNvSpPr>
          <p:nvPr/>
        </p:nvSpPr>
        <p:spPr>
          <a:xfrm>
            <a:off x="76201" y="4700110"/>
            <a:ext cx="899159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000" kern="0" dirty="0"/>
              <a:t>I chose to generate an ARMA(4,3).</a:t>
            </a:r>
          </a:p>
          <a:p>
            <a:pPr algn="ctr"/>
            <a:r>
              <a:rPr lang="en-US" sz="2000" kern="0" dirty="0"/>
              <a:t>I have included both the True Autocorrelation and the Spectral Density graphs.</a:t>
            </a:r>
          </a:p>
        </p:txBody>
      </p:sp>
    </p:spTree>
    <p:extLst>
      <p:ext uri="{BB962C8B-B14F-4D97-AF65-F5344CB8AC3E}">
        <p14:creationId xmlns:p14="http://schemas.microsoft.com/office/powerpoint/2010/main" val="102025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8F1780-6CB9-4BCF-8899-0F5387CC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54223"/>
            <a:ext cx="8991599" cy="923330"/>
          </a:xfrm>
        </p:spPr>
        <p:txBody>
          <a:bodyPr/>
          <a:lstStyle/>
          <a:p>
            <a:pPr algn="ctr"/>
            <a:r>
              <a:rPr lang="en-US" sz="2000" dirty="0"/>
              <a:t>Use AIC 5 to identify the top five quality models with respect to AIC for the cancelled flight data from the SWADelay.csv data set (column: </a:t>
            </a:r>
            <a:r>
              <a:rPr lang="en-US" sz="2000" dirty="0" err="1"/>
              <a:t>arr_cancelled</a:t>
            </a:r>
            <a:r>
              <a:rPr lang="en-US" sz="2000" dirty="0"/>
              <a:t>). Comment on which are AR, MA, and ARMA.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730FDE0-ED70-4E7B-83D6-F1B121DE3EE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7FEDA-1E48-429B-BDB5-1F8961B2F23F}"/>
              </a:ext>
            </a:extLst>
          </p:cNvPr>
          <p:cNvSpPr/>
          <p:nvPr/>
        </p:nvSpPr>
        <p:spPr>
          <a:xfrm>
            <a:off x="304800" y="1651337"/>
            <a:ext cx="342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# Read in the data</a:t>
            </a:r>
          </a:p>
          <a:p>
            <a:r>
              <a:rPr lang="en-US" sz="1200" dirty="0"/>
              <a:t>SWA = read.csv("Data/</a:t>
            </a:r>
            <a:r>
              <a:rPr lang="en-US" sz="1200" dirty="0" err="1"/>
              <a:t>swadelay.csv",header</a:t>
            </a:r>
            <a:r>
              <a:rPr lang="en-US" sz="1200" dirty="0"/>
              <a:t> = TRUE)</a:t>
            </a:r>
          </a:p>
          <a:p>
            <a:r>
              <a:rPr lang="en-US" sz="1200" dirty="0" err="1"/>
              <a:t>plotts.wge</a:t>
            </a:r>
            <a:r>
              <a:rPr lang="en-US" sz="1200" dirty="0"/>
              <a:t>(</a:t>
            </a:r>
            <a:r>
              <a:rPr lang="en-US" sz="1200" dirty="0" err="1"/>
              <a:t>SWA$arr_cancelled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plotts.sample.wge</a:t>
            </a:r>
            <a:r>
              <a:rPr lang="en-US" sz="1200" dirty="0"/>
              <a:t>(</a:t>
            </a:r>
            <a:r>
              <a:rPr lang="en-US" sz="1200" dirty="0" err="1"/>
              <a:t>SWA$arr_cancelled</a:t>
            </a:r>
            <a:r>
              <a:rPr lang="en-US" sz="1200" dirty="0"/>
              <a:t>)</a:t>
            </a:r>
          </a:p>
          <a:p>
            <a:r>
              <a:rPr lang="en-US" sz="1200" dirty="0"/>
              <a:t>aic5.wge(</a:t>
            </a:r>
            <a:r>
              <a:rPr lang="en-US" sz="1200" dirty="0" err="1"/>
              <a:t>SWA$arr_cancelled</a:t>
            </a:r>
            <a:r>
              <a:rPr lang="en-US" sz="12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66C51-2586-4806-878D-A9BB835A59C7}"/>
              </a:ext>
            </a:extLst>
          </p:cNvPr>
          <p:cNvSpPr/>
          <p:nvPr/>
        </p:nvSpPr>
        <p:spPr>
          <a:xfrm>
            <a:off x="6096000" y="2362200"/>
            <a:ext cx="274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Five Smallest Values of  </a:t>
            </a:r>
            <a:r>
              <a:rPr lang="en-US" dirty="0" err="1"/>
              <a:t>aic</a:t>
            </a:r>
            <a:r>
              <a:rPr lang="en-US" dirty="0"/>
              <a:t> </a:t>
            </a:r>
          </a:p>
          <a:p>
            <a:r>
              <a:rPr lang="en-US" dirty="0"/>
              <a:t>      p    q        </a:t>
            </a:r>
            <a:r>
              <a:rPr lang="en-US" dirty="0" err="1"/>
              <a:t>aic</a:t>
            </a:r>
            <a:endParaRPr lang="en-US" dirty="0"/>
          </a:p>
          <a:p>
            <a:r>
              <a:rPr lang="en-US" dirty="0"/>
              <a:t>4    1    0   7.371886</a:t>
            </a:r>
          </a:p>
          <a:p>
            <a:r>
              <a:rPr lang="en-US" dirty="0"/>
              <a:t>3    0    2   7.376428</a:t>
            </a:r>
          </a:p>
          <a:p>
            <a:r>
              <a:rPr lang="en-US" dirty="0"/>
              <a:t>7    2    0   7.381147</a:t>
            </a:r>
          </a:p>
          <a:p>
            <a:r>
              <a:rPr lang="en-US" dirty="0"/>
              <a:t>5    1    1   7.381147</a:t>
            </a:r>
          </a:p>
          <a:p>
            <a:r>
              <a:rPr lang="en-US" dirty="0"/>
              <a:t>2    0    1   7.386961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DEF26C-05EE-42FB-8738-3D064CB7C999}"/>
              </a:ext>
            </a:extLst>
          </p:cNvPr>
          <p:cNvSpPr txBox="1">
            <a:spLocks/>
          </p:cNvSpPr>
          <p:nvPr/>
        </p:nvSpPr>
        <p:spPr>
          <a:xfrm>
            <a:off x="381000" y="3079016"/>
            <a:ext cx="53340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600" kern="0" dirty="0"/>
              <a:t>Here we have the top five quality models with respect to the AIC for the canceled flight data from the SWADelay.csv data set using the </a:t>
            </a:r>
            <a:r>
              <a:rPr lang="en-US" sz="1600" kern="0" dirty="0" err="1"/>
              <a:t>arr_cancelled</a:t>
            </a:r>
            <a:r>
              <a:rPr lang="en-US" sz="1600" kern="0" dirty="0"/>
              <a:t> column.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3C6F90-8BAE-4414-85E5-BBC03E9E63A6}"/>
              </a:ext>
            </a:extLst>
          </p:cNvPr>
          <p:cNvSpPr txBox="1">
            <a:spLocks/>
          </p:cNvSpPr>
          <p:nvPr/>
        </p:nvSpPr>
        <p:spPr>
          <a:xfrm>
            <a:off x="155713" y="4648200"/>
            <a:ext cx="8829261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600" kern="0" dirty="0"/>
              <a:t>We can see that the top model with respect to the AIC will be an AR(1) model (7.371886). The second is an MA(2) with and AIC of </a:t>
            </a:r>
            <a:r>
              <a:rPr lang="en-US" sz="1600" dirty="0"/>
              <a:t>7.376428. Third will be and AR(2) model with a score of 7.381147. Forth is the only ARMA in the group; it is an ARMA(1,1) and scores a 7.381147. Finally there is an MA(1) that has an AIC of 7.386961.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7895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5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551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"Unit 5: "For Live Session"</vt:lpstr>
      <vt:lpstr>Use Aic5 to assess the use of ARMA models in the Walmart data.</vt:lpstr>
      <vt:lpstr>Find ρ1 for the following model by hand. Xt = at–.8at-1 + .5at–2.</vt:lpstr>
      <vt:lpstr>Represent the model as a GLP. Xt = at–.8at-1 + .5at–2</vt:lpstr>
      <vt:lpstr>Generate a realizations from an ARMA model. You pick p and q. Include the ACF and spectral density.</vt:lpstr>
      <vt:lpstr>Use AIC 5 to identify the top five quality models with respect to AIC for the cancelled flight data from the SWADelay.csv data set (column: arr_cancelled). Comment on which are AR, MA, and ARMA.</vt:lpstr>
      <vt:lpstr>A brief reflection of thoughts and key takeaways – Week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83</cp:revision>
  <dcterms:created xsi:type="dcterms:W3CDTF">2020-01-07T12:56:45Z</dcterms:created>
  <dcterms:modified xsi:type="dcterms:W3CDTF">2020-01-31T21:21:01Z</dcterms:modified>
</cp:coreProperties>
</file>