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450" r:id="rId3"/>
    <p:sldId id="452" r:id="rId4"/>
    <p:sldId id="451" r:id="rId5"/>
    <p:sldId id="449" r:id="rId6"/>
    <p:sldId id="401" r:id="rId7"/>
    <p:sldId id="400" r:id="rId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91415B4-81E4-4AC4-90AB-397CCE382C1C}" type="datetimeFigureOut">
              <a:rPr lang="en-US" smtClean="0"/>
              <a:t>1/16/2020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1FFE75A-7B47-4FA7-A494-913BA8B69132}" type="slidenum">
              <a:rPr lang="en-US" smtClean="0"/>
              <a:t>‹#›</a:t>
            </a:fld>
            <a:endParaRPr lang="en-US"/>
          </a:p>
        </p:txBody>
      </p:sp>
    </p:spTree>
    <p:extLst>
      <p:ext uri="{BB962C8B-B14F-4D97-AF65-F5344CB8AC3E}">
        <p14:creationId xmlns:p14="http://schemas.microsoft.com/office/powerpoint/2010/main" val="146974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9330" name="Rectangle 2"/>
          <p:cNvSpPr>
            <a:spLocks noGrp="1" noRot="1" noChangeAspect="1" noChangeArrowheads="1" noTextEdit="1"/>
          </p:cNvSpPr>
          <p:nvPr>
            <p:ph type="sldImg"/>
          </p:nvPr>
        </p:nvSpPr>
        <p:spPr>
          <a:xfrm>
            <a:off x="1371600" y="1143000"/>
            <a:ext cx="4114800" cy="3086100"/>
          </a:xfrm>
          <a:ln/>
        </p:spPr>
      </p:sp>
      <p:sp>
        <p:nvSpPr>
          <p:cNvPr id="3299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7595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66509" y="347979"/>
            <a:ext cx="7610981" cy="883919"/>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819900"/>
            <a:ext cx="9144000" cy="0"/>
          </a:xfrm>
          <a:custGeom>
            <a:avLst/>
            <a:gdLst/>
            <a:ahLst/>
            <a:cxnLst/>
            <a:rect l="l" t="t" r="r" b="b"/>
            <a:pathLst>
              <a:path w="9144000">
                <a:moveTo>
                  <a:pt x="0" y="0"/>
                </a:moveTo>
                <a:lnTo>
                  <a:pt x="9144000" y="0"/>
                </a:lnTo>
              </a:path>
            </a:pathLst>
          </a:custGeom>
          <a:ln w="76200">
            <a:solidFill>
              <a:srgbClr val="354CA1"/>
            </a:solidFill>
          </a:ln>
        </p:spPr>
        <p:txBody>
          <a:bodyPr wrap="square" lIns="0" tIns="0" rIns="0" bIns="0" rtlCol="0"/>
          <a:lstStyle/>
          <a:p>
            <a:endParaRPr/>
          </a:p>
        </p:txBody>
      </p:sp>
      <p:sp>
        <p:nvSpPr>
          <p:cNvPr id="17" name="bk object 17"/>
          <p:cNvSpPr/>
          <p:nvPr/>
        </p:nvSpPr>
        <p:spPr>
          <a:xfrm>
            <a:off x="0" y="0"/>
            <a:ext cx="9144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354CA1"/>
          </a:solidFill>
        </p:spPr>
        <p:txBody>
          <a:bodyPr wrap="square" lIns="0" tIns="0" rIns="0" bIns="0" rtlCol="0"/>
          <a:lstStyle/>
          <a:p>
            <a:endParaRPr/>
          </a:p>
        </p:txBody>
      </p:sp>
      <p:sp>
        <p:nvSpPr>
          <p:cNvPr id="2" name="Holder 2"/>
          <p:cNvSpPr>
            <a:spLocks noGrp="1"/>
          </p:cNvSpPr>
          <p:nvPr>
            <p:ph type="title"/>
          </p:nvPr>
        </p:nvSpPr>
        <p:spPr>
          <a:xfrm>
            <a:off x="565435" y="439420"/>
            <a:ext cx="8013129" cy="6959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9230" y="2623270"/>
            <a:ext cx="9125539" cy="215455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2150" y="2825750"/>
            <a:ext cx="7772400" cy="0"/>
          </a:xfrm>
          <a:custGeom>
            <a:avLst/>
            <a:gdLst/>
            <a:ahLst/>
            <a:cxnLst/>
            <a:rect l="l" t="t" r="r" b="b"/>
            <a:pathLst>
              <a:path w="7772400">
                <a:moveTo>
                  <a:pt x="0" y="0"/>
                </a:moveTo>
                <a:lnTo>
                  <a:pt x="7772400" y="1"/>
                </a:lnTo>
              </a:path>
            </a:pathLst>
          </a:custGeom>
          <a:ln w="12700">
            <a:solidFill>
              <a:srgbClr val="000000"/>
            </a:solidFill>
          </a:ln>
        </p:spPr>
        <p:txBody>
          <a:bodyPr wrap="square" lIns="0" tIns="0" rIns="0" bIns="0" rtlCol="0"/>
          <a:lstStyle/>
          <a:p>
            <a:endParaRPr/>
          </a:p>
        </p:txBody>
      </p:sp>
      <p:sp>
        <p:nvSpPr>
          <p:cNvPr id="3" name="object 3"/>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64540" y="1987666"/>
            <a:ext cx="7388860" cy="689932"/>
          </a:xfrm>
          <a:prstGeom prst="rect">
            <a:avLst/>
          </a:prstGeom>
        </p:spPr>
        <p:txBody>
          <a:bodyPr vert="horz" wrap="square" lIns="0" tIns="12700" rIns="0" bIns="0" rtlCol="0">
            <a:spAutoFit/>
          </a:bodyPr>
          <a:lstStyle/>
          <a:p>
            <a:pPr marL="12700">
              <a:lnSpc>
                <a:spcPct val="100000"/>
              </a:lnSpc>
              <a:spcBef>
                <a:spcPts val="100"/>
              </a:spcBef>
            </a:pPr>
            <a:r>
              <a:rPr lang="en-US" spc="-5" dirty="0"/>
              <a:t>"Unit 3: "For Live Session"</a:t>
            </a:r>
            <a:endParaRPr spc="-5" dirty="0"/>
          </a:p>
        </p:txBody>
      </p:sp>
      <p:sp>
        <p:nvSpPr>
          <p:cNvPr id="6" name="object 4">
            <a:extLst>
              <a:ext uri="{FF2B5EF4-FFF2-40B4-BE49-F238E27FC236}">
                <a16:creationId xmlns:a16="http://schemas.microsoft.com/office/drawing/2014/main" id="{36E01FBF-E0A7-439B-BA58-3ED0B82BB7FE}"/>
              </a:ext>
            </a:extLst>
          </p:cNvPr>
          <p:cNvSpPr txBox="1">
            <a:spLocks/>
          </p:cNvSpPr>
          <p:nvPr/>
        </p:nvSpPr>
        <p:spPr>
          <a:xfrm>
            <a:off x="764540" y="2894444"/>
            <a:ext cx="2740660" cy="382156"/>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spcBef>
                <a:spcPts val="100"/>
              </a:spcBef>
            </a:pPr>
            <a:r>
              <a:rPr lang="en-US" sz="2400" kern="0" spc="-5" dirty="0"/>
              <a:t>Chad Madding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E5F2-28D6-4415-B65E-AB18979A7498}"/>
              </a:ext>
            </a:extLst>
          </p:cNvPr>
          <p:cNvSpPr>
            <a:spLocks noGrp="1"/>
          </p:cNvSpPr>
          <p:nvPr>
            <p:ph type="title"/>
          </p:nvPr>
        </p:nvSpPr>
        <p:spPr/>
        <p:txBody>
          <a:bodyPr/>
          <a:lstStyle/>
          <a:p>
            <a:r>
              <a:rPr lang="en-US" dirty="0"/>
              <a:t>Walmart Data Stationarity</a:t>
            </a:r>
          </a:p>
        </p:txBody>
      </p:sp>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5" name="Rectangle 4">
            <a:extLst>
              <a:ext uri="{FF2B5EF4-FFF2-40B4-BE49-F238E27FC236}">
                <a16:creationId xmlns:a16="http://schemas.microsoft.com/office/drawing/2014/main" id="{7A6ACBB7-6146-487A-895C-46ED638570A9}"/>
              </a:ext>
            </a:extLst>
          </p:cNvPr>
          <p:cNvSpPr/>
          <p:nvPr/>
        </p:nvSpPr>
        <p:spPr>
          <a:xfrm>
            <a:off x="266699" y="5486400"/>
            <a:ext cx="8610599" cy="738664"/>
          </a:xfrm>
          <a:prstGeom prst="rect">
            <a:avLst/>
          </a:prstGeom>
        </p:spPr>
        <p:txBody>
          <a:bodyPr wrap="square">
            <a:spAutoFit/>
          </a:bodyPr>
          <a:lstStyle/>
          <a:p>
            <a:r>
              <a:rPr lang="en-US" sz="1400" b="1" u="sng" dirty="0"/>
              <a:t>Conclusion</a:t>
            </a:r>
          </a:p>
          <a:p>
            <a:r>
              <a:rPr lang="en-US" sz="1400" dirty="0"/>
              <a:t>Because the three conditions of a stationary time series cannot be confirmed, it must be concluded that this is not a stationary time series and that there is a dependency on time driving the position of each successive data point.</a:t>
            </a:r>
          </a:p>
        </p:txBody>
      </p:sp>
      <p:sp>
        <p:nvSpPr>
          <p:cNvPr id="6" name="Rectangle 5">
            <a:extLst>
              <a:ext uri="{FF2B5EF4-FFF2-40B4-BE49-F238E27FC236}">
                <a16:creationId xmlns:a16="http://schemas.microsoft.com/office/drawing/2014/main" id="{AAC57E1B-88C7-4602-B337-D51ABA29738D}"/>
              </a:ext>
            </a:extLst>
          </p:cNvPr>
          <p:cNvSpPr/>
          <p:nvPr/>
        </p:nvSpPr>
        <p:spPr>
          <a:xfrm>
            <a:off x="304800" y="1143000"/>
            <a:ext cx="5257800" cy="830997"/>
          </a:xfrm>
          <a:prstGeom prst="rect">
            <a:avLst/>
          </a:prstGeom>
        </p:spPr>
        <p:txBody>
          <a:bodyPr wrap="square">
            <a:spAutoFit/>
          </a:bodyPr>
          <a:lstStyle/>
          <a:p>
            <a:r>
              <a:rPr lang="en-US" sz="1200" b="1" u="sng" dirty="0"/>
              <a:t>Condition 1:</a:t>
            </a:r>
          </a:p>
          <a:p>
            <a:r>
              <a:rPr lang="en-US" sz="1200" dirty="0"/>
              <a:t>This is 1826 daily observations (about 5 years) of data measuring sales of one item at one Wal Mart. It looks as if there is a seasonal component to the series. This is evidence against a stationary time series.</a:t>
            </a:r>
          </a:p>
        </p:txBody>
      </p:sp>
      <p:pic>
        <p:nvPicPr>
          <p:cNvPr id="8" name="Picture 7">
            <a:extLst>
              <a:ext uri="{FF2B5EF4-FFF2-40B4-BE49-F238E27FC236}">
                <a16:creationId xmlns:a16="http://schemas.microsoft.com/office/drawing/2014/main" id="{67395B90-91CA-4EBC-8BD2-9FE82265890A}"/>
              </a:ext>
            </a:extLst>
          </p:cNvPr>
          <p:cNvPicPr>
            <a:picLocks noChangeAspect="1"/>
          </p:cNvPicPr>
          <p:nvPr/>
        </p:nvPicPr>
        <p:blipFill>
          <a:blip r:embed="rId3"/>
          <a:stretch>
            <a:fillRect/>
          </a:stretch>
        </p:blipFill>
        <p:spPr>
          <a:xfrm>
            <a:off x="5562600" y="1345120"/>
            <a:ext cx="3185033" cy="1655970"/>
          </a:xfrm>
          <a:prstGeom prst="rect">
            <a:avLst/>
          </a:prstGeom>
        </p:spPr>
      </p:pic>
      <p:sp>
        <p:nvSpPr>
          <p:cNvPr id="9" name="Rectangle 8">
            <a:extLst>
              <a:ext uri="{FF2B5EF4-FFF2-40B4-BE49-F238E27FC236}">
                <a16:creationId xmlns:a16="http://schemas.microsoft.com/office/drawing/2014/main" id="{3A170D01-E791-4533-B24B-89D10014B317}"/>
              </a:ext>
            </a:extLst>
          </p:cNvPr>
          <p:cNvSpPr/>
          <p:nvPr/>
        </p:nvSpPr>
        <p:spPr>
          <a:xfrm>
            <a:off x="302041" y="1871335"/>
            <a:ext cx="5260559" cy="646331"/>
          </a:xfrm>
          <a:prstGeom prst="rect">
            <a:avLst/>
          </a:prstGeom>
        </p:spPr>
        <p:txBody>
          <a:bodyPr wrap="square">
            <a:spAutoFit/>
          </a:bodyPr>
          <a:lstStyle/>
          <a:p>
            <a:r>
              <a:rPr lang="en-US" sz="1200" b="1" u="sng" dirty="0"/>
              <a:t>Condition 2:</a:t>
            </a:r>
          </a:p>
          <a:p>
            <a:r>
              <a:rPr lang="en-US" sz="1200" dirty="0"/>
              <a:t>Given that the series is not thought to be stationary, it is tough to assess the constant variance since we only have one observation per day.</a:t>
            </a:r>
          </a:p>
        </p:txBody>
      </p:sp>
      <p:sp>
        <p:nvSpPr>
          <p:cNvPr id="10" name="Rectangle 9">
            <a:extLst>
              <a:ext uri="{FF2B5EF4-FFF2-40B4-BE49-F238E27FC236}">
                <a16:creationId xmlns:a16="http://schemas.microsoft.com/office/drawing/2014/main" id="{7E8DBD5C-7EAA-4B7B-B557-DDF3035A6248}"/>
              </a:ext>
            </a:extLst>
          </p:cNvPr>
          <p:cNvSpPr/>
          <p:nvPr/>
        </p:nvSpPr>
        <p:spPr>
          <a:xfrm>
            <a:off x="302041" y="2438400"/>
            <a:ext cx="5257801" cy="1569660"/>
          </a:xfrm>
          <a:prstGeom prst="rect">
            <a:avLst/>
          </a:prstGeom>
        </p:spPr>
        <p:txBody>
          <a:bodyPr wrap="square">
            <a:spAutoFit/>
          </a:bodyPr>
          <a:lstStyle/>
          <a:p>
            <a:r>
              <a:rPr lang="en-US" sz="1200" b="1" u="sng" dirty="0"/>
              <a:t>Condition 3:</a:t>
            </a:r>
          </a:p>
          <a:p>
            <a:r>
              <a:rPr lang="en-US" sz="1200" dirty="0"/>
              <a:t>Evidence of the annual seasonal trend in the series is found in the ACF (of all the data, on the top) with a spike in the autocorrelation at lag 12.</a:t>
            </a:r>
          </a:p>
          <a:p>
            <a:r>
              <a:rPr lang="en-US" sz="1200" dirty="0"/>
              <a:t>Judging from the ACFs of the first half (bottom left) and the second half (bottom right) of the series, we see evidence that the autocorrelations do not depend on where they are in time, rather just on the lag.  We can see and conclude from the ACFs that the signal on the right is not stationary (since later lags exceed the confidence interval). </a:t>
            </a:r>
          </a:p>
        </p:txBody>
      </p:sp>
      <p:pic>
        <p:nvPicPr>
          <p:cNvPr id="12" name="Picture 11">
            <a:extLst>
              <a:ext uri="{FF2B5EF4-FFF2-40B4-BE49-F238E27FC236}">
                <a16:creationId xmlns:a16="http://schemas.microsoft.com/office/drawing/2014/main" id="{7FF0EE18-BBC0-498F-8D5B-766E06F3AAC7}"/>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5871391" y="3304752"/>
            <a:ext cx="2739209" cy="1419648"/>
          </a:xfrm>
          <a:prstGeom prst="rect">
            <a:avLst/>
          </a:prstGeom>
        </p:spPr>
      </p:pic>
      <p:pic>
        <p:nvPicPr>
          <p:cNvPr id="13" name="Picture 12">
            <a:extLst>
              <a:ext uri="{FF2B5EF4-FFF2-40B4-BE49-F238E27FC236}">
                <a16:creationId xmlns:a16="http://schemas.microsoft.com/office/drawing/2014/main" id="{16C6E3FC-2A6E-4718-89E0-78ECA3E6B0D4}"/>
              </a:ext>
            </a:extLst>
          </p:cNvPr>
          <p:cNvPicPr>
            <a:picLocks noChangeAspect="1"/>
          </p:cNvPicPr>
          <p:nvPr/>
        </p:nvPicPr>
        <p:blipFill>
          <a:blip r:embed="rId6"/>
          <a:stretch>
            <a:fillRect/>
          </a:stretch>
        </p:blipFill>
        <p:spPr>
          <a:xfrm>
            <a:off x="76200" y="4038599"/>
            <a:ext cx="2846284" cy="1480177"/>
          </a:xfrm>
          <a:prstGeom prst="rect">
            <a:avLst/>
          </a:prstGeom>
        </p:spPr>
      </p:pic>
      <p:pic>
        <p:nvPicPr>
          <p:cNvPr id="14" name="Picture 13">
            <a:extLst>
              <a:ext uri="{FF2B5EF4-FFF2-40B4-BE49-F238E27FC236}">
                <a16:creationId xmlns:a16="http://schemas.microsoft.com/office/drawing/2014/main" id="{31E4B7E0-ED15-4E8F-9699-76471B8BFE8D}"/>
              </a:ext>
            </a:extLst>
          </p:cNvPr>
          <p:cNvPicPr>
            <a:picLocks noChangeAspect="1"/>
          </p:cNvPicPr>
          <p:nvPr/>
        </p:nvPicPr>
        <p:blipFill>
          <a:blip r:embed="rId7"/>
          <a:stretch>
            <a:fillRect/>
          </a:stretch>
        </p:blipFill>
        <p:spPr>
          <a:xfrm>
            <a:off x="2971800" y="4038600"/>
            <a:ext cx="2850275" cy="1474280"/>
          </a:xfrm>
          <a:prstGeom prst="rect">
            <a:avLst/>
          </a:prstGeom>
        </p:spPr>
      </p:pic>
    </p:spTree>
    <p:extLst>
      <p:ext uri="{BB962C8B-B14F-4D97-AF65-F5344CB8AC3E}">
        <p14:creationId xmlns:p14="http://schemas.microsoft.com/office/powerpoint/2010/main" val="158104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834A-04E2-4851-8CDA-4F4EE7FD454B}"/>
              </a:ext>
            </a:extLst>
          </p:cNvPr>
          <p:cNvSpPr>
            <a:spLocks noGrp="1"/>
          </p:cNvSpPr>
          <p:nvPr>
            <p:ph type="title"/>
          </p:nvPr>
        </p:nvSpPr>
        <p:spPr>
          <a:xfrm>
            <a:off x="152401" y="439420"/>
            <a:ext cx="8915400" cy="553998"/>
          </a:xfrm>
        </p:spPr>
        <p:txBody>
          <a:bodyPr/>
          <a:lstStyle/>
          <a:p>
            <a:r>
              <a:rPr lang="en-US" sz="1800" dirty="0"/>
              <a:t>The client believes there is yearly and weekly seasonality in the data.</a:t>
            </a:r>
            <a:br>
              <a:rPr lang="en-US" sz="1800" dirty="0"/>
            </a:br>
            <a:r>
              <a:rPr lang="en-US" sz="1800" dirty="0"/>
              <a:t>Is there evidence of this with respect to the spectral density?</a:t>
            </a:r>
          </a:p>
        </p:txBody>
      </p:sp>
      <p:sp>
        <p:nvSpPr>
          <p:cNvPr id="3" name="object 3">
            <a:extLst>
              <a:ext uri="{FF2B5EF4-FFF2-40B4-BE49-F238E27FC236}">
                <a16:creationId xmlns:a16="http://schemas.microsoft.com/office/drawing/2014/main" id="{182E19CF-9A61-48E0-AD44-BC5EDE547139}"/>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Rectangle 3">
            <a:extLst>
              <a:ext uri="{FF2B5EF4-FFF2-40B4-BE49-F238E27FC236}">
                <a16:creationId xmlns:a16="http://schemas.microsoft.com/office/drawing/2014/main" id="{919B1E29-DBAC-42C8-B9AA-5B7C8790E673}"/>
              </a:ext>
            </a:extLst>
          </p:cNvPr>
          <p:cNvSpPr/>
          <p:nvPr/>
        </p:nvSpPr>
        <p:spPr>
          <a:xfrm>
            <a:off x="266699" y="4495800"/>
            <a:ext cx="8610600" cy="1384995"/>
          </a:xfrm>
          <a:prstGeom prst="rect">
            <a:avLst/>
          </a:prstGeom>
        </p:spPr>
        <p:txBody>
          <a:bodyPr wrap="square">
            <a:spAutoFit/>
          </a:bodyPr>
          <a:lstStyle/>
          <a:p>
            <a:r>
              <a:rPr lang="en-US" sz="1200" b="1" u="sng" dirty="0"/>
              <a:t>Spectral Density:</a:t>
            </a:r>
          </a:p>
          <a:p>
            <a:r>
              <a:rPr lang="en-US" sz="1200" dirty="0"/>
              <a:t>There is a peak in the spectral density at 0 which is evidence of some wandering behavior that is apparent in the realization.</a:t>
            </a:r>
          </a:p>
          <a:p>
            <a:r>
              <a:rPr lang="en-US" sz="1200" dirty="0"/>
              <a:t>There is also evidence of cyclic behavior in the realization which is supported both by our intuition and the spectral density. There is a peak at about .083 which is indicative of a period at 1/.083 = 12, showing evidence of some monthly seasonality. This makes sense intuitively as an annual cycle seems to make sense in this sales data.</a:t>
            </a:r>
          </a:p>
          <a:p>
            <a:r>
              <a:rPr lang="en-US" sz="1200" dirty="0"/>
              <a:t>There also looks to be evidence of a peak in the spectral density at .25 and .41.  These would correspond to a period of 4 and 2.4. Since this data has been grouped by months this is evidence of some weekly seasonality.</a:t>
            </a:r>
          </a:p>
        </p:txBody>
      </p:sp>
      <p:pic>
        <p:nvPicPr>
          <p:cNvPr id="5" name="Picture 4">
            <a:extLst>
              <a:ext uri="{FF2B5EF4-FFF2-40B4-BE49-F238E27FC236}">
                <a16:creationId xmlns:a16="http://schemas.microsoft.com/office/drawing/2014/main" id="{9A001322-A4DF-4457-8B2C-99ECD9071405}"/>
              </a:ext>
            </a:extLst>
          </p:cNvPr>
          <p:cNvPicPr>
            <a:picLocks noChangeAspect="1"/>
          </p:cNvPicPr>
          <p:nvPr/>
        </p:nvPicPr>
        <p:blipFill>
          <a:blip r:embed="rId3"/>
          <a:stretch>
            <a:fillRect/>
          </a:stretch>
        </p:blipFill>
        <p:spPr>
          <a:xfrm>
            <a:off x="1371599" y="1054407"/>
            <a:ext cx="6400800" cy="3380404"/>
          </a:xfrm>
          <a:prstGeom prst="rect">
            <a:avLst/>
          </a:prstGeom>
        </p:spPr>
      </p:pic>
    </p:spTree>
    <p:extLst>
      <p:ext uri="{BB962C8B-B14F-4D97-AF65-F5344CB8AC3E}">
        <p14:creationId xmlns:p14="http://schemas.microsoft.com/office/powerpoint/2010/main" val="3523791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3DBF47-A324-49E7-B3FE-F8A8D476578C}"/>
              </a:ext>
            </a:extLst>
          </p:cNvPr>
          <p:cNvSpPr/>
          <p:nvPr/>
        </p:nvSpPr>
        <p:spPr>
          <a:xfrm>
            <a:off x="152400" y="381000"/>
            <a:ext cx="8686800" cy="646331"/>
          </a:xfrm>
          <a:prstGeom prst="rect">
            <a:avLst/>
          </a:prstGeom>
        </p:spPr>
        <p:txBody>
          <a:bodyPr wrap="square">
            <a:spAutoFit/>
          </a:bodyPr>
          <a:lstStyle/>
          <a:p>
            <a:r>
              <a:rPr lang="en-US" dirty="0"/>
              <a:t>Take the Walmart data and do a five-point moving average and 51-point moving average. Show the spectral density for each and comment on the results.</a:t>
            </a:r>
          </a:p>
        </p:txBody>
      </p:sp>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6827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2"/>
          </p:nvPr>
        </p:nvSpPr>
        <p:spPr/>
        <p:txBody>
          <a:bodyPr/>
          <a:lstStyle/>
          <a:p>
            <a:endParaRPr lang="en-US" dirty="0"/>
          </a:p>
        </p:txBody>
      </p:sp>
      <p:sp>
        <p:nvSpPr>
          <p:cNvPr id="3298306" name="Text Box 2"/>
          <p:cNvSpPr txBox="1">
            <a:spLocks noChangeArrowheads="1"/>
          </p:cNvSpPr>
          <p:nvPr/>
        </p:nvSpPr>
        <p:spPr bwMode="auto">
          <a:xfrm>
            <a:off x="1532037" y="1338664"/>
            <a:ext cx="2955314" cy="415498"/>
          </a:xfrm>
          <a:prstGeom prst="rect">
            <a:avLst/>
          </a:prstGeom>
          <a:noFill/>
          <a:ln w="25400">
            <a:solidFill>
              <a:srgbClr val="FC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100" b="1" dirty="0">
                <a:solidFill>
                  <a:srgbClr val="0000FB"/>
                </a:solidFill>
              </a:rPr>
              <a:t>AR(1):  </a:t>
            </a:r>
            <a:r>
              <a:rPr lang="en-US" sz="2100" b="1" i="1" dirty="0">
                <a:solidFill>
                  <a:srgbClr val="0000FB"/>
                </a:solidFill>
                <a:latin typeface="Times New Roman" pitchFamily="18" charset="0"/>
              </a:rPr>
              <a:t>X</a:t>
            </a:r>
            <a:r>
              <a:rPr lang="en-US" sz="675" b="1" i="1" dirty="0">
                <a:solidFill>
                  <a:srgbClr val="0000FB"/>
                </a:solidFill>
                <a:latin typeface="Times New Roman" pitchFamily="18" charset="0"/>
              </a:rPr>
              <a:t> </a:t>
            </a:r>
            <a:r>
              <a:rPr lang="en-US" sz="2100" b="1" i="1" baseline="-25000" dirty="0">
                <a:solidFill>
                  <a:srgbClr val="0000FB"/>
                </a:solidFill>
                <a:latin typeface="Times New Roman" pitchFamily="18" charset="0"/>
              </a:rPr>
              <a:t>t</a:t>
            </a:r>
            <a:r>
              <a:rPr lang="en-US" sz="2100" b="1" dirty="0">
                <a:solidFill>
                  <a:srgbClr val="0000FB"/>
                </a:solidFill>
              </a:rPr>
              <a:t> </a:t>
            </a:r>
            <a:r>
              <a:rPr lang="en-US" sz="2100" dirty="0">
                <a:solidFill>
                  <a:srgbClr val="0000FB"/>
                </a:solidFill>
                <a:cs typeface="Arial" charset="0"/>
              </a:rPr>
              <a:t>–</a:t>
            </a:r>
            <a:r>
              <a:rPr lang="en-US" sz="2100" b="1" dirty="0">
                <a:solidFill>
                  <a:srgbClr val="0000FB"/>
                </a:solidFill>
                <a:cs typeface="Arial" charset="0"/>
              </a:rPr>
              <a:t> </a:t>
            </a:r>
            <a:r>
              <a:rPr lang="el-GR" sz="2100" b="1" i="1" dirty="0">
                <a:solidFill>
                  <a:srgbClr val="0000FB"/>
                </a:solidFill>
                <a:latin typeface="Times New Roman" pitchFamily="18" charset="0"/>
                <a:cs typeface="Times New Roman" pitchFamily="18" charset="0"/>
              </a:rPr>
              <a:t>φ</a:t>
            </a:r>
            <a:r>
              <a:rPr lang="en-US" sz="300" b="1" i="1" dirty="0">
                <a:solidFill>
                  <a:srgbClr val="0000FB"/>
                </a:solidFill>
                <a:latin typeface="Times New Roman" pitchFamily="18" charset="0"/>
                <a:cs typeface="Times New Roman" pitchFamily="18" charset="0"/>
              </a:rPr>
              <a:t> </a:t>
            </a:r>
            <a:r>
              <a:rPr lang="en-US" sz="2100" b="1" baseline="-25000" dirty="0">
                <a:solidFill>
                  <a:srgbClr val="0000FB"/>
                </a:solidFill>
                <a:latin typeface="Times New Roman" pitchFamily="18" charset="0"/>
                <a:cs typeface="Times New Roman" pitchFamily="18" charset="0"/>
              </a:rPr>
              <a:t>1</a:t>
            </a:r>
            <a:r>
              <a:rPr lang="en-US" sz="2100" b="1" i="1" dirty="0">
                <a:solidFill>
                  <a:srgbClr val="0000FB"/>
                </a:solidFill>
                <a:latin typeface="Times New Roman" pitchFamily="18" charset="0"/>
                <a:cs typeface="Times New Roman" pitchFamily="18" charset="0"/>
              </a:rPr>
              <a:t>X</a:t>
            </a:r>
            <a:r>
              <a:rPr lang="en-US" sz="2100" b="1" i="1" baseline="-25000" dirty="0">
                <a:solidFill>
                  <a:srgbClr val="0000FB"/>
                </a:solidFill>
                <a:latin typeface="Times New Roman" pitchFamily="18" charset="0"/>
                <a:cs typeface="Times New Roman" pitchFamily="18" charset="0"/>
              </a:rPr>
              <a:t>t</a:t>
            </a:r>
            <a:r>
              <a:rPr lang="en-US" sz="525" b="1" i="1" baseline="-25000" dirty="0">
                <a:solidFill>
                  <a:srgbClr val="0000FB"/>
                </a:solidFill>
                <a:latin typeface="Times New Roman" pitchFamily="18" charset="0"/>
                <a:cs typeface="Times New Roman" pitchFamily="18" charset="0"/>
              </a:rPr>
              <a:t> </a:t>
            </a:r>
            <a:r>
              <a:rPr lang="en-US" b="1" i="1" baseline="-25000" dirty="0">
                <a:solidFill>
                  <a:srgbClr val="0000FB"/>
                </a:solidFill>
                <a:latin typeface="Times New Roman" pitchFamily="18" charset="0"/>
                <a:cs typeface="Times New Roman" pitchFamily="18" charset="0"/>
              </a:rPr>
              <a:t>–</a:t>
            </a:r>
            <a:r>
              <a:rPr lang="en-US" sz="525" b="1" i="1" baseline="-25000" dirty="0">
                <a:solidFill>
                  <a:srgbClr val="0000FB"/>
                </a:solidFill>
                <a:latin typeface="Times New Roman" pitchFamily="18" charset="0"/>
                <a:cs typeface="Times New Roman" pitchFamily="18" charset="0"/>
              </a:rPr>
              <a:t> </a:t>
            </a:r>
            <a:r>
              <a:rPr lang="en-US" sz="2100" b="1" baseline="-25000" dirty="0">
                <a:solidFill>
                  <a:srgbClr val="0000FB"/>
                </a:solidFill>
                <a:latin typeface="Times New Roman" pitchFamily="18" charset="0"/>
                <a:cs typeface="Times New Roman" pitchFamily="18" charset="0"/>
              </a:rPr>
              <a:t>1</a:t>
            </a:r>
            <a:r>
              <a:rPr lang="en-US" sz="2100" b="1" dirty="0">
                <a:solidFill>
                  <a:srgbClr val="0000FB"/>
                </a:solidFill>
                <a:latin typeface="Times New Roman" pitchFamily="18" charset="0"/>
                <a:cs typeface="Times New Roman" pitchFamily="18" charset="0"/>
              </a:rPr>
              <a:t> = </a:t>
            </a:r>
            <a:r>
              <a:rPr lang="en-US" sz="2100" b="1" i="1" dirty="0">
                <a:solidFill>
                  <a:srgbClr val="0000FB"/>
                </a:solidFill>
                <a:latin typeface="Times New Roman" pitchFamily="18" charset="0"/>
                <a:cs typeface="Times New Roman" pitchFamily="18" charset="0"/>
              </a:rPr>
              <a:t>a</a:t>
            </a:r>
            <a:r>
              <a:rPr lang="en-US" sz="2100" b="1" i="1" baseline="-25000" dirty="0">
                <a:solidFill>
                  <a:srgbClr val="0000FB"/>
                </a:solidFill>
                <a:latin typeface="Times New Roman" pitchFamily="18" charset="0"/>
                <a:cs typeface="Times New Roman" pitchFamily="18" charset="0"/>
              </a:rPr>
              <a:t>t</a:t>
            </a:r>
            <a:endParaRPr lang="el-GR" sz="2100" b="1" dirty="0">
              <a:solidFill>
                <a:srgbClr val="0000FB"/>
              </a:solidFill>
              <a:latin typeface="Times New Roman" pitchFamily="18" charset="0"/>
              <a:cs typeface="Times New Roman" pitchFamily="18" charset="0"/>
            </a:endParaRPr>
          </a:p>
        </p:txBody>
      </p:sp>
      <p:sp>
        <p:nvSpPr>
          <p:cNvPr id="3298307" name="Text Box 3"/>
          <p:cNvSpPr txBox="1">
            <a:spLocks noChangeArrowheads="1"/>
          </p:cNvSpPr>
          <p:nvPr/>
        </p:nvSpPr>
        <p:spPr bwMode="auto">
          <a:xfrm>
            <a:off x="1511180" y="1717030"/>
            <a:ext cx="3112477" cy="4154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100" b="1" dirty="0">
                <a:solidFill>
                  <a:srgbClr val="0000FB"/>
                </a:solidFill>
                <a:latin typeface="Arial" panose="020B0604020202020204" pitchFamily="34" charset="0"/>
                <a:cs typeface="Arial" panose="020B0604020202020204" pitchFamily="34" charset="0"/>
              </a:rPr>
              <a:t>Stationarity:</a:t>
            </a:r>
          </a:p>
        </p:txBody>
      </p:sp>
      <p:sp>
        <p:nvSpPr>
          <p:cNvPr id="3298317" name="Text Box 13"/>
          <p:cNvSpPr txBox="1">
            <a:spLocks noChangeArrowheads="1"/>
          </p:cNvSpPr>
          <p:nvPr/>
        </p:nvSpPr>
        <p:spPr bwMode="auto">
          <a:xfrm>
            <a:off x="1511180" y="2525560"/>
            <a:ext cx="4431323" cy="4154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100" b="1" dirty="0">
                <a:solidFill>
                  <a:srgbClr val="0000FB"/>
                </a:solidFill>
                <a:latin typeface="Arial" panose="020B0604020202020204" pitchFamily="34" charset="0"/>
                <a:cs typeface="Arial" panose="020B0604020202020204" pitchFamily="34" charset="0"/>
              </a:rPr>
              <a:t>Autocorrelation: </a:t>
            </a:r>
          </a:p>
        </p:txBody>
      </p:sp>
      <p:sp>
        <p:nvSpPr>
          <p:cNvPr id="3298321" name="Text Box 17"/>
          <p:cNvSpPr txBox="1">
            <a:spLocks noChangeArrowheads="1"/>
          </p:cNvSpPr>
          <p:nvPr/>
        </p:nvSpPr>
        <p:spPr bwMode="auto">
          <a:xfrm>
            <a:off x="1943101" y="5239512"/>
            <a:ext cx="490610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 has a peak at </a:t>
            </a:r>
            <a:r>
              <a:rPr lang="en-US" i="1" dirty="0">
                <a:latin typeface="Times New Roman" pitchFamily="18" charset="0"/>
              </a:rPr>
              <a:t>f </a:t>
            </a:r>
            <a:r>
              <a:rPr lang="en-US" dirty="0">
                <a:latin typeface="Times New Roman" pitchFamily="18" charset="0"/>
              </a:rPr>
              <a:t>= __ (</a:t>
            </a:r>
            <a:r>
              <a:rPr lang="en-US" i="1" dirty="0">
                <a:latin typeface="Symbol" pitchFamily="18" charset="2"/>
              </a:rPr>
              <a:t>j</a:t>
            </a:r>
            <a:r>
              <a:rPr lang="en-US" baseline="-25000" dirty="0">
                <a:latin typeface="Symbol" pitchFamily="18" charset="2"/>
              </a:rPr>
              <a:t>1  </a:t>
            </a:r>
            <a:r>
              <a:rPr lang="en-US" dirty="0">
                <a:latin typeface="Symbol" pitchFamily="18" charset="2"/>
              </a:rPr>
              <a:t>&gt; 0)  </a:t>
            </a:r>
            <a:r>
              <a:rPr lang="en-US" i="1" dirty="0">
                <a:latin typeface="Times New Roman" pitchFamily="18" charset="0"/>
              </a:rPr>
              <a:t> </a:t>
            </a:r>
            <a:r>
              <a:rPr lang="en-US" dirty="0"/>
              <a:t>or </a:t>
            </a:r>
            <a:r>
              <a:rPr lang="en-US" i="1" dirty="0">
                <a:latin typeface="Times New Roman" pitchFamily="18" charset="0"/>
              </a:rPr>
              <a:t>f</a:t>
            </a:r>
            <a:r>
              <a:rPr lang="en-US" dirty="0">
                <a:latin typeface="Times New Roman" pitchFamily="18" charset="0"/>
              </a:rPr>
              <a:t> =____ (</a:t>
            </a:r>
            <a:r>
              <a:rPr lang="en-US" i="1" dirty="0">
                <a:latin typeface="Symbol" pitchFamily="18" charset="2"/>
              </a:rPr>
              <a:t>j</a:t>
            </a:r>
            <a:r>
              <a:rPr lang="en-US" baseline="-25000" dirty="0">
                <a:latin typeface="Symbol" pitchFamily="18" charset="2"/>
              </a:rPr>
              <a:t>1 </a:t>
            </a:r>
            <a:r>
              <a:rPr lang="en-US" dirty="0">
                <a:latin typeface="Symbol" pitchFamily="18" charset="2"/>
              </a:rPr>
              <a:t> &lt; 0) </a:t>
            </a:r>
          </a:p>
        </p:txBody>
      </p:sp>
      <p:sp>
        <p:nvSpPr>
          <p:cNvPr id="3298325" name="Text Box 21"/>
          <p:cNvSpPr txBox="1">
            <a:spLocks noChangeArrowheads="1"/>
          </p:cNvSpPr>
          <p:nvPr/>
        </p:nvSpPr>
        <p:spPr bwMode="auto">
          <a:xfrm>
            <a:off x="2514599" y="3203725"/>
            <a:ext cx="5129373"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14313" indent="-214313">
              <a:buFontTx/>
              <a:buChar char="-"/>
            </a:pPr>
            <a:r>
              <a:rPr lang="en-US" dirty="0"/>
              <a:t>damped exponential </a:t>
            </a:r>
          </a:p>
          <a:p>
            <a:r>
              <a:rPr lang="en-US" dirty="0"/>
              <a:t>      (oscillating and exponentially damping if </a:t>
            </a:r>
            <a:r>
              <a:rPr lang="en-US" i="1" dirty="0">
                <a:latin typeface="Symbol" pitchFamily="18" charset="2"/>
              </a:rPr>
              <a:t>j</a:t>
            </a:r>
            <a:r>
              <a:rPr lang="en-US" baseline="-25000" dirty="0"/>
              <a:t>1</a:t>
            </a:r>
            <a:r>
              <a:rPr lang="en-US" dirty="0"/>
              <a:t> &lt;0)</a:t>
            </a:r>
            <a:endParaRPr lang="en-US" baseline="-25000" dirty="0">
              <a:latin typeface="Symbol" pitchFamily="18" charset="2"/>
            </a:endParaRPr>
          </a:p>
        </p:txBody>
      </p:sp>
      <mc:AlternateContent xmlns:mc="http://schemas.openxmlformats.org/markup-compatibility/2006" xmlns:a14="http://schemas.microsoft.com/office/drawing/2010/main">
        <mc:Choice Requires="a14">
          <p:sp>
            <p:nvSpPr>
              <p:cNvPr id="3298329" name="Text Box 25"/>
              <p:cNvSpPr txBox="1">
                <a:spLocks noChangeArrowheads="1"/>
              </p:cNvSpPr>
              <p:nvPr/>
            </p:nvSpPr>
            <p:spPr bwMode="auto">
              <a:xfrm>
                <a:off x="1943100" y="2081956"/>
                <a:ext cx="3040749" cy="369332"/>
              </a:xfrm>
              <a:prstGeom prst="rect">
                <a:avLst/>
              </a:prstGeom>
              <a:noFill/>
              <a:ln>
                <a:noFill/>
              </a:ln>
              <a:effectLst/>
              <a:extLst>
                <a:ext uri="{909E8E84-426E-40DD-AFC4-6F175D3DCCD1}">
                  <a14:hiddenFill>
                    <a:solidFill>
                      <a:schemeClr val="bg1"/>
                    </a:solidFill>
                  </a14:hiddenFill>
                </a:ext>
                <a:ext uri="{91240B29-F687-4F45-9708-019B960494DF}">
                  <a14:hiddenLine w="25400">
                    <a:solidFill>
                      <a:srgbClr val="FC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en-US" dirty="0">
                    <a:latin typeface="Arial" panose="020B0604020202020204" pitchFamily="34" charset="0"/>
                    <a:cs typeface="Arial" panose="020B0604020202020204" pitchFamily="34" charset="0"/>
                  </a:rPr>
                  <a:t>Stationary </a:t>
                </a:r>
                <a:r>
                  <a:rPr lang="en-US" dirty="0" err="1">
                    <a:latin typeface="Arial" panose="020B0604020202020204" pitchFamily="34" charset="0"/>
                    <a:cs typeface="Arial" panose="020B0604020202020204" pitchFamily="34" charset="0"/>
                  </a:rPr>
                  <a:t>iff</a:t>
                </a:r>
                <a:r>
                  <a:rPr lang="en-US" dirty="0">
                    <a:latin typeface="Arial" panose="020B0604020202020204" pitchFamily="34" charset="0"/>
                    <a:cs typeface="Arial" panose="020B0604020202020204" pitchFamily="34" charset="0"/>
                  </a:rPr>
                  <a:t> |</a:t>
                </a:r>
                <a14:m>
                  <m:oMath xmlns:m="http://schemas.openxmlformats.org/officeDocument/2006/math">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ea typeface="Cambria Math" panose="02040503050406030204" pitchFamily="18" charset="0"/>
                            <a:cs typeface="Arial" panose="020B0604020202020204" pitchFamily="34" charset="0"/>
                          </a:rPr>
                          <m:t>𝜙</m:t>
                        </m:r>
                      </m:e>
                      <m:sub>
                        <m:r>
                          <a:rPr lang="en-US" i="1">
                            <a:latin typeface="Cambria Math" panose="02040503050406030204" pitchFamily="18" charset="0"/>
                            <a:cs typeface="Arial" panose="020B0604020202020204" pitchFamily="34" charset="0"/>
                          </a:rPr>
                          <m:t>1</m:t>
                        </m:r>
                      </m:sub>
                    </m:sSub>
                  </m:oMath>
                </a14:m>
                <a:r>
                  <a:rPr lang="en-US" dirty="0">
                    <a:latin typeface="Arial" panose="020B0604020202020204" pitchFamily="34" charset="0"/>
                    <a:cs typeface="Arial" panose="020B0604020202020204" pitchFamily="34" charset="0"/>
                  </a:rPr>
                  <a:t>| ______ </a:t>
                </a:r>
              </a:p>
            </p:txBody>
          </p:sp>
        </mc:Choice>
        <mc:Fallback xmlns="">
          <p:sp>
            <p:nvSpPr>
              <p:cNvPr id="3298329" name="Text Box 25"/>
              <p:cNvSpPr txBox="1">
                <a:spLocks noRot="1" noChangeAspect="1" noMove="1" noResize="1" noEditPoints="1" noAdjustHandles="1" noChangeArrowheads="1" noChangeShapeType="1" noTextEdit="1"/>
              </p:cNvSpPr>
              <p:nvPr/>
            </p:nvSpPr>
            <p:spPr bwMode="auto">
              <a:xfrm>
                <a:off x="1943100" y="2081956"/>
                <a:ext cx="3040749" cy="369332"/>
              </a:xfrm>
              <a:prstGeom prst="rect">
                <a:avLst/>
              </a:prstGeom>
              <a:blipFill>
                <a:blip r:embed="rId3"/>
                <a:stretch>
                  <a:fillRect l="-1667" t="-6667" b="-23333"/>
                </a:stretch>
              </a:blip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298332" name="Text Box 28"/>
          <p:cNvSpPr txBox="1">
            <a:spLocks noChangeArrowheads="1"/>
          </p:cNvSpPr>
          <p:nvPr/>
        </p:nvSpPr>
        <p:spPr bwMode="auto">
          <a:xfrm>
            <a:off x="1511180" y="3820531"/>
            <a:ext cx="3231173" cy="4154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100" b="1" dirty="0">
                <a:solidFill>
                  <a:srgbClr val="0000FB"/>
                </a:solidFill>
                <a:latin typeface="Arial" panose="020B0604020202020204" pitchFamily="34" charset="0"/>
                <a:cs typeface="Arial" panose="020B0604020202020204" pitchFamily="34" charset="0"/>
              </a:rPr>
              <a:t>Realizations look like:</a:t>
            </a:r>
          </a:p>
        </p:txBody>
      </p:sp>
      <p:sp>
        <p:nvSpPr>
          <p:cNvPr id="3298334" name="Text Box 30"/>
          <p:cNvSpPr txBox="1">
            <a:spLocks noChangeArrowheads="1"/>
          </p:cNvSpPr>
          <p:nvPr/>
        </p:nvSpPr>
        <p:spPr bwMode="auto">
          <a:xfrm>
            <a:off x="1943100" y="4104338"/>
            <a:ext cx="34290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  </a:t>
            </a:r>
            <a:r>
              <a:rPr lang="en-US" i="1" dirty="0">
                <a:latin typeface="Symbol" pitchFamily="18" charset="2"/>
              </a:rPr>
              <a:t>j</a:t>
            </a:r>
            <a:r>
              <a:rPr lang="en-US" baseline="-25000" dirty="0">
                <a:latin typeface="Symbol" pitchFamily="18" charset="2"/>
              </a:rPr>
              <a:t>1 </a:t>
            </a:r>
            <a:r>
              <a:rPr lang="en-US" dirty="0">
                <a:latin typeface="Symbol" pitchFamily="18" charset="2"/>
              </a:rPr>
              <a:t>&gt; 0 :</a:t>
            </a:r>
            <a:endParaRPr lang="en-US" dirty="0"/>
          </a:p>
        </p:txBody>
      </p:sp>
      <p:sp>
        <p:nvSpPr>
          <p:cNvPr id="3298335" name="Text Box 31"/>
          <p:cNvSpPr txBox="1">
            <a:spLocks noChangeArrowheads="1"/>
          </p:cNvSpPr>
          <p:nvPr/>
        </p:nvSpPr>
        <p:spPr bwMode="auto">
          <a:xfrm>
            <a:off x="1943100" y="4474463"/>
            <a:ext cx="4176347"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  </a:t>
            </a:r>
            <a:r>
              <a:rPr lang="en-US" i="1" dirty="0">
                <a:latin typeface="Symbol" pitchFamily="18" charset="2"/>
              </a:rPr>
              <a:t>j</a:t>
            </a:r>
            <a:r>
              <a:rPr lang="en-US" baseline="-25000" dirty="0">
                <a:latin typeface="Symbol" pitchFamily="18" charset="2"/>
              </a:rPr>
              <a:t>1 </a:t>
            </a:r>
            <a:r>
              <a:rPr lang="en-US" dirty="0">
                <a:latin typeface="Symbol" pitchFamily="18" charset="2"/>
              </a:rPr>
              <a:t>&lt; 0 :</a:t>
            </a:r>
            <a:endParaRPr lang="en-US" dirty="0"/>
          </a:p>
        </p:txBody>
      </p:sp>
      <p:sp>
        <p:nvSpPr>
          <p:cNvPr id="3298336" name="Text Box 32"/>
          <p:cNvSpPr txBox="1">
            <a:spLocks noChangeArrowheads="1"/>
          </p:cNvSpPr>
          <p:nvPr/>
        </p:nvSpPr>
        <p:spPr bwMode="auto">
          <a:xfrm>
            <a:off x="1528458" y="4869385"/>
            <a:ext cx="1688123" cy="4154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100" b="1" dirty="0">
                <a:solidFill>
                  <a:srgbClr val="0000FB"/>
                </a:solidFill>
                <a:latin typeface="Arial" panose="020B0604020202020204" pitchFamily="34" charset="0"/>
                <a:cs typeface="Arial" panose="020B0604020202020204" pitchFamily="34" charset="0"/>
              </a:rPr>
              <a:t>Spectrum: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5E24A7-AE43-3147-9B9E-8F7BA377E401}"/>
                  </a:ext>
                </a:extLst>
              </p:cNvPr>
              <p:cNvSpPr txBox="1"/>
              <p:nvPr/>
            </p:nvSpPr>
            <p:spPr bwMode="auto">
              <a:xfrm>
                <a:off x="1943100" y="2869043"/>
                <a:ext cx="2634129" cy="3231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0" rIns="0" bIns="0" rtlCol="0">
                <a:spAutoFit/>
              </a:bodyPr>
              <a:lstStyle/>
              <a:p>
                <a:pPr>
                  <a:spcBef>
                    <a:spcPts val="900"/>
                  </a:spcBef>
                </a:pPr>
                <a14:m>
                  <m:oMathPara xmlns:m="http://schemas.openxmlformats.org/officeDocument/2006/math">
                    <m:oMathParaPr>
                      <m:jc m:val="centerGroup"/>
                    </m:oMathParaPr>
                    <m:oMath xmlns:m="http://schemas.openxmlformats.org/officeDocument/2006/math">
                      <m:sSub>
                        <m:sSubPr>
                          <m:ctrlPr>
                            <a:rPr lang="en-US" sz="2100" i="1" smtClean="0">
                              <a:latin typeface="Cambria Math" panose="02040503050406030204" pitchFamily="18" charset="0"/>
                              <a:cs typeface="Arial" panose="020B0604020202020204" pitchFamily="34" charset="0"/>
                            </a:rPr>
                          </m:ctrlPr>
                        </m:sSubPr>
                        <m:e>
                          <m:r>
                            <a:rPr lang="en-US" sz="2100" i="1">
                              <a:latin typeface="Cambria Math" panose="02040503050406030204" pitchFamily="18" charset="0"/>
                              <a:ea typeface="Cambria Math" panose="02040503050406030204" pitchFamily="18" charset="0"/>
                              <a:cs typeface="Arial" panose="020B0604020202020204" pitchFamily="34" charset="0"/>
                            </a:rPr>
                            <m:t>𝜌</m:t>
                          </m:r>
                        </m:e>
                        <m:sub>
                          <m:r>
                            <a:rPr lang="en-US" sz="2100" b="0" i="1" smtClean="0">
                              <a:latin typeface="Cambria Math" panose="02040503050406030204" pitchFamily="18" charset="0"/>
                              <a:ea typeface="Cambria Math" panose="02040503050406030204" pitchFamily="18" charset="0"/>
                              <a:cs typeface="Arial" panose="020B0604020202020204" pitchFamily="34" charset="0"/>
                            </a:rPr>
                            <m:t>𝑘</m:t>
                          </m:r>
                        </m:sub>
                      </m:sSub>
                      <m:r>
                        <a:rPr lang="en-US" sz="2100" i="1">
                          <a:latin typeface="Cambria Math" panose="02040503050406030204" pitchFamily="18" charset="0"/>
                          <a:cs typeface="Arial" panose="020B0604020202020204" pitchFamily="34" charset="0"/>
                        </a:rPr>
                        <m:t>=            </m:t>
                      </m:r>
                      <m:r>
                        <a:rPr lang="en-US" sz="2100" i="1">
                          <a:latin typeface="Cambria Math" panose="02040503050406030204" pitchFamily="18" charset="0"/>
                          <a:cs typeface="Arial" panose="020B0604020202020204" pitchFamily="34" charset="0"/>
                        </a:rPr>
                        <m:t>𝑓𝑜𝑟</m:t>
                      </m:r>
                      <m:r>
                        <a:rPr lang="en-US" sz="2100" i="1">
                          <a:latin typeface="Cambria Math" panose="02040503050406030204" pitchFamily="18" charset="0"/>
                          <a:cs typeface="Arial" panose="020B0604020202020204" pitchFamily="34" charset="0"/>
                        </a:rPr>
                        <m:t> </m:t>
                      </m:r>
                      <m:r>
                        <a:rPr lang="en-US" sz="2100" i="1">
                          <a:latin typeface="Cambria Math" panose="02040503050406030204" pitchFamily="18" charset="0"/>
                          <a:cs typeface="Arial" panose="020B0604020202020204" pitchFamily="34" charset="0"/>
                        </a:rPr>
                        <m:t>𝑘</m:t>
                      </m:r>
                      <m:r>
                        <a:rPr lang="en-US" sz="2100" i="1">
                          <a:latin typeface="Cambria Math" panose="02040503050406030204" pitchFamily="18" charset="0"/>
                          <a:cs typeface="Arial" panose="020B0604020202020204" pitchFamily="34" charset="0"/>
                        </a:rPr>
                        <m:t> ≥1</m:t>
                      </m:r>
                    </m:oMath>
                  </m:oMathPara>
                </a14:m>
                <a:endParaRPr lang="en-US" sz="2100" dirty="0">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665E24A7-AE43-3147-9B9E-8F7BA377E401}"/>
                  </a:ext>
                </a:extLst>
              </p:cNvPr>
              <p:cNvSpPr txBox="1">
                <a:spLocks noRot="1" noChangeAspect="1" noMove="1" noResize="1" noEditPoints="1" noAdjustHandles="1" noChangeArrowheads="1" noChangeShapeType="1" noTextEdit="1"/>
              </p:cNvSpPr>
              <p:nvPr/>
            </p:nvSpPr>
            <p:spPr bwMode="auto">
              <a:xfrm>
                <a:off x="1943100" y="2869043"/>
                <a:ext cx="2634129" cy="323165"/>
              </a:xfrm>
              <a:prstGeom prst="rect">
                <a:avLst/>
              </a:prstGeom>
              <a:blipFill>
                <a:blip r:embed="rId4"/>
                <a:stretch>
                  <a:fillRect l="-962" t="-3846" r="-962" b="-384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4" name="object 3">
            <a:extLst>
              <a:ext uri="{FF2B5EF4-FFF2-40B4-BE49-F238E27FC236}">
                <a16:creationId xmlns:a16="http://schemas.microsoft.com/office/drawing/2014/main" id="{E82C8073-D3E6-4748-91D7-350924EBC59F}"/>
              </a:ext>
            </a:extLst>
          </p:cNvPr>
          <p:cNvSpPr/>
          <p:nvPr/>
        </p:nvSpPr>
        <p:spPr>
          <a:xfrm>
            <a:off x="304800" y="6400800"/>
            <a:ext cx="1765300" cy="1524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39710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D0D5-202E-4347-90F7-CDB7294404EA}"/>
              </a:ext>
            </a:extLst>
          </p:cNvPr>
          <p:cNvSpPr>
            <a:spLocks noGrp="1"/>
          </p:cNvSpPr>
          <p:nvPr>
            <p:ph type="title"/>
          </p:nvPr>
        </p:nvSpPr>
        <p:spPr>
          <a:xfrm>
            <a:off x="565435" y="439420"/>
            <a:ext cx="8013129" cy="369332"/>
          </a:xfrm>
        </p:spPr>
        <p:txBody>
          <a:bodyPr/>
          <a:lstStyle/>
          <a:p>
            <a:r>
              <a:rPr lang="en-US" sz="2400" dirty="0"/>
              <a:t>A brief reflection of thoughts and key takeaways – Week 3</a:t>
            </a:r>
          </a:p>
        </p:txBody>
      </p:sp>
      <p:sp>
        <p:nvSpPr>
          <p:cNvPr id="3" name="Text Placeholder 2">
            <a:extLst>
              <a:ext uri="{FF2B5EF4-FFF2-40B4-BE49-F238E27FC236}">
                <a16:creationId xmlns:a16="http://schemas.microsoft.com/office/drawing/2014/main" id="{7DCE388E-BD61-4C14-9B75-81B7614F121E}"/>
              </a:ext>
            </a:extLst>
          </p:cNvPr>
          <p:cNvSpPr>
            <a:spLocks noGrp="1"/>
          </p:cNvSpPr>
          <p:nvPr>
            <p:ph type="body" idx="1"/>
          </p:nvPr>
        </p:nvSpPr>
        <p:spPr>
          <a:xfrm>
            <a:off x="152401" y="990600"/>
            <a:ext cx="8763000" cy="184666"/>
          </a:xfrm>
        </p:spPr>
        <p:txBody>
          <a:bodyPr/>
          <a:lstStyle/>
          <a:p>
            <a:endParaRPr lang="en-US" sz="1200" dirty="0">
              <a:latin typeface="Arial" panose="020B0604020202020204" pitchFamily="34" charset="0"/>
              <a:cs typeface="Arial" panose="020B0604020202020204" pitchFamily="34" charset="0"/>
            </a:endParaRPr>
          </a:p>
        </p:txBody>
      </p:sp>
      <p:sp>
        <p:nvSpPr>
          <p:cNvPr id="4" name="object 3">
            <a:extLst>
              <a:ext uri="{FF2B5EF4-FFF2-40B4-BE49-F238E27FC236}">
                <a16:creationId xmlns:a16="http://schemas.microsoft.com/office/drawing/2014/main" id="{966817AA-55C2-44C8-89CD-AAB0CE1FDA9B}"/>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1237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1600" y="2781300"/>
            <a:ext cx="6502398" cy="571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515</Words>
  <Application>Microsoft Office PowerPoint</Application>
  <PresentationFormat>On-screen Show (4:3)</PresentationFormat>
  <Paragraphs>31</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 Math</vt:lpstr>
      <vt:lpstr>Symbol</vt:lpstr>
      <vt:lpstr>Times New Roman</vt:lpstr>
      <vt:lpstr>Office Theme</vt:lpstr>
      <vt:lpstr>"Unit 3: "For Live Session"</vt:lpstr>
      <vt:lpstr>Walmart Data Stationarity</vt:lpstr>
      <vt:lpstr>The client believes there is yearly and weekly seasonality in the data. Is there evidence of this with respect to the spectral density?</vt:lpstr>
      <vt:lpstr>PowerPoint Presentation</vt:lpstr>
      <vt:lpstr>PowerPoint Presentation</vt:lpstr>
      <vt:lpstr>A brief reflection of thoughts and key takeaways – Week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Notation and Examples</dc:title>
  <cp:lastModifiedBy>Madding, Chad</cp:lastModifiedBy>
  <cp:revision>30</cp:revision>
  <dcterms:created xsi:type="dcterms:W3CDTF">2020-01-07T12:56:45Z</dcterms:created>
  <dcterms:modified xsi:type="dcterms:W3CDTF">2020-01-16T22:51:53Z</dcterms:modified>
</cp:coreProperties>
</file>