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456" r:id="rId6"/>
    <p:sldId id="457" r:id="rId7"/>
    <p:sldId id="458" r:id="rId8"/>
    <p:sldId id="459" r:id="rId9"/>
    <p:sldId id="460" r:id="rId10"/>
    <p:sldId id="462" r:id="rId11"/>
    <p:sldId id="461" r:id="rId12"/>
    <p:sldId id="463" r:id="rId13"/>
    <p:sldId id="400"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ing, Chad" initials="MC" lastIdx="1" clrIdx="0">
    <p:extLst>
      <p:ext uri="{19B8F6BF-5375-455C-9EA6-DF929625EA0E}">
        <p15:presenceInfo xmlns:p15="http://schemas.microsoft.com/office/powerpoint/2012/main" userId="S-1-5-21-111288279-36659543-794563710-158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4/2/2020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FE75A-7B47-4FA7-A494-913BA8B69132}" type="slidenum">
              <a:rPr lang="en-US" smtClean="0"/>
              <a:t>9</a:t>
            </a:fld>
            <a:endParaRPr lang="en-US"/>
          </a:p>
        </p:txBody>
      </p:sp>
    </p:spTree>
    <p:extLst>
      <p:ext uri="{BB962C8B-B14F-4D97-AF65-F5344CB8AC3E}">
        <p14:creationId xmlns:p14="http://schemas.microsoft.com/office/powerpoint/2010/main" val="67862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Project Presentation</a:t>
            </a:r>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6550660" cy="76431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355600" indent="-342900">
              <a:spcBef>
                <a:spcPts val="100"/>
              </a:spcBef>
              <a:buFont typeface="Arial" panose="020B0604020202020204" pitchFamily="34" charset="0"/>
              <a:buChar char="•"/>
            </a:pPr>
            <a:r>
              <a:rPr lang="en-US" sz="2400" kern="0" spc="-5" dirty="0"/>
              <a:t>Chad Madding</a:t>
            </a:r>
          </a:p>
          <a:p>
            <a:pPr marL="355600" indent="-342900">
              <a:spcBef>
                <a:spcPts val="100"/>
              </a:spcBef>
              <a:buFont typeface="Arial" panose="020B0604020202020204" pitchFamily="34" charset="0"/>
              <a:buChar char="•"/>
            </a:pPr>
            <a:r>
              <a:rPr lang="en-US" sz="2400" kern="0" spc="-5" dirty="0"/>
              <a:t>Shane Weinstock</a:t>
            </a:r>
          </a:p>
        </p:txBody>
      </p:sp>
    </p:spTree>
  </p:cSld>
  <p:clrMapOvr>
    <a:masterClrMapping/>
  </p:clrMapOvr>
  <mc:AlternateContent xmlns:mc="http://schemas.openxmlformats.org/markup-compatibility/2006" xmlns:p14="http://schemas.microsoft.com/office/powerpoint/2010/main">
    <mc:Choice Requires="p14">
      <p:transition spd="slow" p14:dur="2000" advTm="2559"/>
    </mc:Choice>
    <mc:Fallback xmlns="">
      <p:transition spd="slow" advTm="25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advTm="1622"/>
    </mc:Choice>
    <mc:Fallback xmlns="">
      <p:transition spd="slow" advTm="16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77108"/>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Our Team</a:t>
            </a:r>
            <a:endParaRPr lang="en-US" dirty="0"/>
          </a:p>
        </p:txBody>
      </p:sp>
      <p:pic>
        <p:nvPicPr>
          <p:cNvPr id="10" name="Picture 9">
            <a:extLst>
              <a:ext uri="{FF2B5EF4-FFF2-40B4-BE49-F238E27FC236}">
                <a16:creationId xmlns:a16="http://schemas.microsoft.com/office/drawing/2014/main" id="{B92FD133-634F-4FB6-B5D5-2769C4374C08}"/>
              </a:ext>
            </a:extLst>
          </p:cNvPr>
          <p:cNvPicPr>
            <a:picLocks noChangeAspect="1"/>
          </p:cNvPicPr>
          <p:nvPr/>
        </p:nvPicPr>
        <p:blipFill>
          <a:blip r:embed="rId3"/>
          <a:stretch>
            <a:fillRect/>
          </a:stretch>
        </p:blipFill>
        <p:spPr>
          <a:xfrm>
            <a:off x="1022635" y="1709987"/>
            <a:ext cx="2502029" cy="2311519"/>
          </a:xfrm>
          <a:prstGeom prst="rect">
            <a:avLst/>
          </a:prstGeom>
        </p:spPr>
      </p:pic>
      <p:pic>
        <p:nvPicPr>
          <p:cNvPr id="11" name="Picture 10">
            <a:extLst>
              <a:ext uri="{FF2B5EF4-FFF2-40B4-BE49-F238E27FC236}">
                <a16:creationId xmlns:a16="http://schemas.microsoft.com/office/drawing/2014/main" id="{91108DA7-77D3-410E-8D67-B1B82306970A}"/>
              </a:ext>
            </a:extLst>
          </p:cNvPr>
          <p:cNvPicPr>
            <a:picLocks noChangeAspect="1"/>
          </p:cNvPicPr>
          <p:nvPr/>
        </p:nvPicPr>
        <p:blipFill>
          <a:blip r:embed="rId4"/>
          <a:stretch>
            <a:fillRect/>
          </a:stretch>
        </p:blipFill>
        <p:spPr>
          <a:xfrm>
            <a:off x="5410200" y="1653700"/>
            <a:ext cx="2438400" cy="2341217"/>
          </a:xfrm>
          <a:prstGeom prst="rect">
            <a:avLst/>
          </a:prstGeom>
        </p:spPr>
      </p:pic>
      <p:sp>
        <p:nvSpPr>
          <p:cNvPr id="12" name="Rectangle 11">
            <a:extLst>
              <a:ext uri="{FF2B5EF4-FFF2-40B4-BE49-F238E27FC236}">
                <a16:creationId xmlns:a16="http://schemas.microsoft.com/office/drawing/2014/main" id="{02014B41-96AC-46D3-933A-31EDC24D95CD}"/>
              </a:ext>
            </a:extLst>
          </p:cNvPr>
          <p:cNvSpPr/>
          <p:nvPr/>
        </p:nvSpPr>
        <p:spPr>
          <a:xfrm>
            <a:off x="1359249" y="4123274"/>
            <a:ext cx="1828800" cy="369332"/>
          </a:xfrm>
          <a:prstGeom prst="rect">
            <a:avLst/>
          </a:prstGeom>
        </p:spPr>
        <p:txBody>
          <a:bodyPr wrap="square">
            <a:spAutoFit/>
          </a:bodyPr>
          <a:lstStyle/>
          <a:p>
            <a:pPr marL="12700">
              <a:spcBef>
                <a:spcPts val="100"/>
              </a:spcBef>
            </a:pPr>
            <a:r>
              <a:rPr lang="en-US" kern="0" spc="-5" dirty="0"/>
              <a:t>Shane Weinstock</a:t>
            </a:r>
          </a:p>
        </p:txBody>
      </p:sp>
      <p:sp>
        <p:nvSpPr>
          <p:cNvPr id="13" name="Rectangle 12">
            <a:extLst>
              <a:ext uri="{FF2B5EF4-FFF2-40B4-BE49-F238E27FC236}">
                <a16:creationId xmlns:a16="http://schemas.microsoft.com/office/drawing/2014/main" id="{DD9DBF75-07C9-4BD1-BA58-F2E7B6365FCE}"/>
              </a:ext>
            </a:extLst>
          </p:cNvPr>
          <p:cNvSpPr/>
          <p:nvPr/>
        </p:nvSpPr>
        <p:spPr>
          <a:xfrm>
            <a:off x="5851623" y="4126468"/>
            <a:ext cx="1555554" cy="369332"/>
          </a:xfrm>
          <a:prstGeom prst="rect">
            <a:avLst/>
          </a:prstGeom>
        </p:spPr>
        <p:txBody>
          <a:bodyPr wrap="none">
            <a:spAutoFit/>
          </a:bodyPr>
          <a:lstStyle/>
          <a:p>
            <a:pPr marL="12700">
              <a:spcBef>
                <a:spcPts val="100"/>
              </a:spcBef>
            </a:pPr>
            <a:r>
              <a:rPr lang="en-US" kern="0" spc="-5" dirty="0"/>
              <a:t>Chad Madding</a:t>
            </a:r>
          </a:p>
        </p:txBody>
      </p:sp>
    </p:spTree>
    <p:extLst>
      <p:ext uri="{BB962C8B-B14F-4D97-AF65-F5344CB8AC3E}">
        <p14:creationId xmlns:p14="http://schemas.microsoft.com/office/powerpoint/2010/main" val="1181638189"/>
      </p:ext>
    </p:extLst>
  </p:cSld>
  <p:clrMapOvr>
    <a:masterClrMapping/>
  </p:clrMapOvr>
  <mc:AlternateContent xmlns:mc="http://schemas.openxmlformats.org/markup-compatibility/2006" xmlns:p14="http://schemas.microsoft.com/office/powerpoint/2010/main">
    <mc:Choice Requires="p14">
      <p:transition spd="slow" p14:dur="2000" advTm="3767"/>
    </mc:Choice>
    <mc:Fallback xmlns="">
      <p:transition spd="slow" advTm="37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Data Set</a:t>
            </a:r>
          </a:p>
        </p:txBody>
      </p:sp>
      <p:sp>
        <p:nvSpPr>
          <p:cNvPr id="2" name="Rectangle 1">
            <a:extLst>
              <a:ext uri="{FF2B5EF4-FFF2-40B4-BE49-F238E27FC236}">
                <a16:creationId xmlns:a16="http://schemas.microsoft.com/office/drawing/2014/main" id="{C13814F4-85C6-4C0A-8333-644C07A5C8D3}"/>
              </a:ext>
            </a:extLst>
          </p:cNvPr>
          <p:cNvSpPr/>
          <p:nvPr/>
        </p:nvSpPr>
        <p:spPr>
          <a:xfrm>
            <a:off x="45357" y="2603480"/>
            <a:ext cx="4602843" cy="3416320"/>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was provided to us by the University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It measures the activity of Dedman by ID card swipes through turnstiles.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data utilized are entries from Jan 2019 through March, 11 2020 (present day).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would like to predict future usage of the facility and attempt to assess demand and staffing needs.</a:t>
            </a: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Through the data collected, we will assess correlated values and seasonal aspects of the facilities usage.</a:t>
            </a:r>
          </a:p>
        </p:txBody>
      </p:sp>
      <p:pic>
        <p:nvPicPr>
          <p:cNvPr id="5" name="Picture 4">
            <a:extLst>
              <a:ext uri="{FF2B5EF4-FFF2-40B4-BE49-F238E27FC236}">
                <a16:creationId xmlns:a16="http://schemas.microsoft.com/office/drawing/2014/main" id="{9DB56339-1203-4F6C-A061-57CC163434D6}"/>
              </a:ext>
            </a:extLst>
          </p:cNvPr>
          <p:cNvPicPr>
            <a:picLocks noChangeAspect="1"/>
          </p:cNvPicPr>
          <p:nvPr/>
        </p:nvPicPr>
        <p:blipFill>
          <a:blip r:embed="rId3"/>
          <a:stretch>
            <a:fillRect/>
          </a:stretch>
        </p:blipFill>
        <p:spPr>
          <a:xfrm>
            <a:off x="4572000" y="3674218"/>
            <a:ext cx="4526643" cy="3008433"/>
          </a:xfrm>
          <a:prstGeom prst="rect">
            <a:avLst/>
          </a:prstGeom>
        </p:spPr>
      </p:pic>
      <p:sp>
        <p:nvSpPr>
          <p:cNvPr id="6" name="Rectangle 5">
            <a:extLst>
              <a:ext uri="{FF2B5EF4-FFF2-40B4-BE49-F238E27FC236}">
                <a16:creationId xmlns:a16="http://schemas.microsoft.com/office/drawing/2014/main" id="{888B9FA6-483E-4FB9-A6BD-E2DC71560DD7}"/>
              </a:ext>
            </a:extLst>
          </p:cNvPr>
          <p:cNvSpPr/>
          <p:nvPr/>
        </p:nvSpPr>
        <p:spPr>
          <a:xfrm>
            <a:off x="152400" y="1525516"/>
            <a:ext cx="8839200" cy="830997"/>
          </a:xfrm>
          <a:prstGeom prst="rect">
            <a:avLst/>
          </a:prstGeom>
        </p:spPr>
        <p:txBody>
          <a:bodyPr wrap="square">
            <a:spAutoFit/>
          </a:bodyPr>
          <a:lstStyle/>
          <a:p>
            <a:r>
              <a:rPr lang="en-US" sz="2400" b="1" u="sng" dirty="0">
                <a:solidFill>
                  <a:srgbClr val="1D1C1D"/>
                </a:solidFill>
                <a:latin typeface="Slack-Lato"/>
              </a:rPr>
              <a:t>What: </a:t>
            </a:r>
            <a:r>
              <a:rPr lang="en-US" sz="2400" dirty="0">
                <a:solidFill>
                  <a:srgbClr val="1D1C1D"/>
                </a:solidFill>
                <a:latin typeface="Slack-Lato"/>
              </a:rPr>
              <a:t>The data is from a turnstile at the Dedman Center for Lifetime Sports on the Southern Methodist University campus.</a:t>
            </a:r>
            <a:endParaRPr lang="en-US" sz="2400" dirty="0"/>
          </a:p>
        </p:txBody>
      </p:sp>
    </p:spTree>
    <p:extLst>
      <p:ext uri="{BB962C8B-B14F-4D97-AF65-F5344CB8AC3E}">
        <p14:creationId xmlns:p14="http://schemas.microsoft.com/office/powerpoint/2010/main" val="293008941"/>
      </p:ext>
    </p:extLst>
  </p:cSld>
  <p:clrMapOvr>
    <a:masterClrMapping/>
  </p:clrMapOvr>
  <mc:AlternateContent xmlns:mc="http://schemas.openxmlformats.org/markup-compatibility/2006" xmlns:p14="http://schemas.microsoft.com/office/powerpoint/2010/main">
    <mc:Choice Requires="p14">
      <p:transition spd="slow" p14:dur="2000" advTm="30145"/>
    </mc:Choice>
    <mc:Fallback xmlns="">
      <p:transition spd="slow" advTm="301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Stationary / Non-Stationary </a:t>
            </a:r>
          </a:p>
        </p:txBody>
      </p:sp>
      <p:pic>
        <p:nvPicPr>
          <p:cNvPr id="2" name="Picture 1">
            <a:extLst>
              <a:ext uri="{FF2B5EF4-FFF2-40B4-BE49-F238E27FC236}">
                <a16:creationId xmlns:a16="http://schemas.microsoft.com/office/drawing/2014/main" id="{DAC35C2C-AC6E-480E-BF45-59D17138C31C}"/>
              </a:ext>
            </a:extLst>
          </p:cNvPr>
          <p:cNvPicPr>
            <a:picLocks noChangeAspect="1"/>
          </p:cNvPicPr>
          <p:nvPr/>
        </p:nvPicPr>
        <p:blipFill>
          <a:blip r:embed="rId3"/>
          <a:stretch>
            <a:fillRect/>
          </a:stretch>
        </p:blipFill>
        <p:spPr>
          <a:xfrm>
            <a:off x="3218689" y="1334656"/>
            <a:ext cx="2743199" cy="1692945"/>
          </a:xfrm>
          <a:prstGeom prst="rect">
            <a:avLst/>
          </a:prstGeom>
        </p:spPr>
      </p:pic>
      <p:pic>
        <p:nvPicPr>
          <p:cNvPr id="5" name="Picture 4">
            <a:extLst>
              <a:ext uri="{FF2B5EF4-FFF2-40B4-BE49-F238E27FC236}">
                <a16:creationId xmlns:a16="http://schemas.microsoft.com/office/drawing/2014/main" id="{9371BFDC-17D0-45F1-BB4B-5977073F1C63}"/>
              </a:ext>
            </a:extLst>
          </p:cNvPr>
          <p:cNvPicPr>
            <a:picLocks noChangeAspect="1"/>
          </p:cNvPicPr>
          <p:nvPr/>
        </p:nvPicPr>
        <p:blipFill>
          <a:blip r:embed="rId4"/>
          <a:stretch>
            <a:fillRect/>
          </a:stretch>
        </p:blipFill>
        <p:spPr>
          <a:xfrm>
            <a:off x="6086254" y="1363584"/>
            <a:ext cx="2492310" cy="1538112"/>
          </a:xfrm>
          <a:prstGeom prst="rect">
            <a:avLst/>
          </a:prstGeom>
        </p:spPr>
      </p:pic>
      <p:pic>
        <p:nvPicPr>
          <p:cNvPr id="7" name="Picture 6">
            <a:extLst>
              <a:ext uri="{FF2B5EF4-FFF2-40B4-BE49-F238E27FC236}">
                <a16:creationId xmlns:a16="http://schemas.microsoft.com/office/drawing/2014/main" id="{EE9FF858-A5A6-46B5-8FF9-13C597A14551}"/>
              </a:ext>
            </a:extLst>
          </p:cNvPr>
          <p:cNvPicPr>
            <a:picLocks noChangeAspect="1"/>
          </p:cNvPicPr>
          <p:nvPr/>
        </p:nvPicPr>
        <p:blipFill>
          <a:blip r:embed="rId5"/>
          <a:stretch>
            <a:fillRect/>
          </a:stretch>
        </p:blipFill>
        <p:spPr>
          <a:xfrm>
            <a:off x="448057" y="1402776"/>
            <a:ext cx="2523744" cy="1557511"/>
          </a:xfrm>
          <a:prstGeom prst="rect">
            <a:avLst/>
          </a:prstGeom>
        </p:spPr>
      </p:pic>
      <p:sp>
        <p:nvSpPr>
          <p:cNvPr id="12" name="TextBox 11">
            <a:extLst>
              <a:ext uri="{FF2B5EF4-FFF2-40B4-BE49-F238E27FC236}">
                <a16:creationId xmlns:a16="http://schemas.microsoft.com/office/drawing/2014/main" id="{DE3C8AFE-D844-45AB-9C9D-4ADEFA2FD536}"/>
              </a:ext>
            </a:extLst>
          </p:cNvPr>
          <p:cNvSpPr txBox="1"/>
          <p:nvPr/>
        </p:nvSpPr>
        <p:spPr>
          <a:xfrm>
            <a:off x="1096043" y="3034168"/>
            <a:ext cx="1227772" cy="369332"/>
          </a:xfrm>
          <a:prstGeom prst="rect">
            <a:avLst/>
          </a:prstGeom>
          <a:noFill/>
        </p:spPr>
        <p:txBody>
          <a:bodyPr wrap="none" rtlCol="0">
            <a:spAutoFit/>
          </a:bodyPr>
          <a:lstStyle/>
          <a:p>
            <a:r>
              <a:rPr lang="en-US" dirty="0"/>
              <a:t>Entire Data</a:t>
            </a:r>
          </a:p>
        </p:txBody>
      </p:sp>
      <p:sp>
        <p:nvSpPr>
          <p:cNvPr id="13" name="Rectangle 12">
            <a:extLst>
              <a:ext uri="{FF2B5EF4-FFF2-40B4-BE49-F238E27FC236}">
                <a16:creationId xmlns:a16="http://schemas.microsoft.com/office/drawing/2014/main" id="{04ADFF6F-0919-4B69-80BA-46272AC42628}"/>
              </a:ext>
            </a:extLst>
          </p:cNvPr>
          <p:cNvSpPr/>
          <p:nvPr/>
        </p:nvSpPr>
        <p:spPr>
          <a:xfrm>
            <a:off x="4038102" y="3095055"/>
            <a:ext cx="1067793" cy="369332"/>
          </a:xfrm>
          <a:prstGeom prst="rect">
            <a:avLst/>
          </a:prstGeom>
        </p:spPr>
        <p:txBody>
          <a:bodyPr wrap="none">
            <a:spAutoFit/>
          </a:bodyPr>
          <a:lstStyle/>
          <a:p>
            <a:r>
              <a:rPr lang="en-US" dirty="0"/>
              <a:t>First Half </a:t>
            </a:r>
          </a:p>
        </p:txBody>
      </p:sp>
      <p:sp>
        <p:nvSpPr>
          <p:cNvPr id="14" name="Rectangle 13">
            <a:extLst>
              <a:ext uri="{FF2B5EF4-FFF2-40B4-BE49-F238E27FC236}">
                <a16:creationId xmlns:a16="http://schemas.microsoft.com/office/drawing/2014/main" id="{EF219822-8CA7-4FB2-9EB9-9EF8C5BF55C8}"/>
              </a:ext>
            </a:extLst>
          </p:cNvPr>
          <p:cNvSpPr/>
          <p:nvPr/>
        </p:nvSpPr>
        <p:spPr>
          <a:xfrm>
            <a:off x="6683193" y="3060930"/>
            <a:ext cx="1298432" cy="369332"/>
          </a:xfrm>
          <a:prstGeom prst="rect">
            <a:avLst/>
          </a:prstGeom>
        </p:spPr>
        <p:txBody>
          <a:bodyPr wrap="none">
            <a:spAutoFit/>
          </a:bodyPr>
          <a:lstStyle/>
          <a:p>
            <a:r>
              <a:rPr lang="en-US" dirty="0"/>
              <a:t>Second Half</a:t>
            </a:r>
          </a:p>
        </p:txBody>
      </p:sp>
      <p:sp>
        <p:nvSpPr>
          <p:cNvPr id="16" name="Rectangle 15">
            <a:extLst>
              <a:ext uri="{FF2B5EF4-FFF2-40B4-BE49-F238E27FC236}">
                <a16:creationId xmlns:a16="http://schemas.microsoft.com/office/drawing/2014/main" id="{C7000592-F580-41B8-BC3D-2644C00BF2BB}"/>
              </a:ext>
            </a:extLst>
          </p:cNvPr>
          <p:cNvSpPr/>
          <p:nvPr/>
        </p:nvSpPr>
        <p:spPr>
          <a:xfrm>
            <a:off x="3954049" y="3710212"/>
            <a:ext cx="4746234" cy="2031325"/>
          </a:xfrm>
          <a:prstGeom prst="rect">
            <a:avLst/>
          </a:prstGeom>
        </p:spPr>
        <p:txBody>
          <a:bodyPr wrap="square">
            <a:spAutoFit/>
          </a:bodyPr>
          <a:lstStyle/>
          <a:p>
            <a:r>
              <a:rPr lang="en-US" dirty="0"/>
              <a:t>In the above plots we can observe the following conditions:</a:t>
            </a:r>
          </a:p>
          <a:p>
            <a:pPr marL="800100" lvl="1" indent="-342900">
              <a:buFont typeface="+mj-lt"/>
              <a:buAutoNum type="arabicPeriod"/>
            </a:pPr>
            <a:r>
              <a:rPr lang="en-US" dirty="0"/>
              <a:t>The mean does not depend on time</a:t>
            </a:r>
          </a:p>
          <a:p>
            <a:pPr marL="800100" lvl="1" indent="-342900">
              <a:buFont typeface="+mj-lt"/>
              <a:buAutoNum type="arabicPeriod"/>
            </a:pPr>
            <a:r>
              <a:rPr lang="en-US" dirty="0"/>
              <a:t>The variance does not depend on time</a:t>
            </a:r>
          </a:p>
          <a:p>
            <a:pPr marL="800100" lvl="1" indent="-342900">
              <a:buFont typeface="+mj-lt"/>
              <a:buAutoNum type="arabicPeriod"/>
            </a:pPr>
            <a:r>
              <a:rPr lang="en-US" dirty="0"/>
              <a:t>The ACF also does not depend on time</a:t>
            </a:r>
          </a:p>
          <a:p>
            <a:pPr lvl="1"/>
            <a:endParaRPr lang="en-US" dirty="0"/>
          </a:p>
          <a:p>
            <a:pPr lvl="1"/>
            <a:endParaRPr lang="en-US" dirty="0"/>
          </a:p>
        </p:txBody>
      </p:sp>
      <p:sp>
        <p:nvSpPr>
          <p:cNvPr id="17" name="Rectangle 16">
            <a:extLst>
              <a:ext uri="{FF2B5EF4-FFF2-40B4-BE49-F238E27FC236}">
                <a16:creationId xmlns:a16="http://schemas.microsoft.com/office/drawing/2014/main" id="{E949855D-ECB4-4D79-9BC7-ECD066D39E62}"/>
              </a:ext>
            </a:extLst>
          </p:cNvPr>
          <p:cNvSpPr/>
          <p:nvPr/>
        </p:nvSpPr>
        <p:spPr>
          <a:xfrm>
            <a:off x="3957703" y="5156953"/>
            <a:ext cx="4572000" cy="646331"/>
          </a:xfrm>
          <a:prstGeom prst="rect">
            <a:avLst/>
          </a:prstGeom>
        </p:spPr>
        <p:txBody>
          <a:bodyPr>
            <a:spAutoFit/>
          </a:bodyPr>
          <a:lstStyle/>
          <a:p>
            <a:r>
              <a:rPr lang="en-US" dirty="0"/>
              <a:t>From these plots we can assume that all conditions have been met for a stationarity.</a:t>
            </a:r>
          </a:p>
        </p:txBody>
      </p:sp>
      <p:pic>
        <p:nvPicPr>
          <p:cNvPr id="19" name="Picture 18">
            <a:extLst>
              <a:ext uri="{FF2B5EF4-FFF2-40B4-BE49-F238E27FC236}">
                <a16:creationId xmlns:a16="http://schemas.microsoft.com/office/drawing/2014/main" id="{754B79BE-F4D1-4E52-BD6A-B4E5A3E31C1C}"/>
              </a:ext>
            </a:extLst>
          </p:cNvPr>
          <p:cNvPicPr>
            <a:picLocks noChangeAspect="1"/>
          </p:cNvPicPr>
          <p:nvPr/>
        </p:nvPicPr>
        <p:blipFill>
          <a:blip r:embed="rId6"/>
          <a:stretch>
            <a:fillRect/>
          </a:stretch>
        </p:blipFill>
        <p:spPr>
          <a:xfrm>
            <a:off x="290228" y="3649422"/>
            <a:ext cx="3559743" cy="2196870"/>
          </a:xfrm>
          <a:prstGeom prst="rect">
            <a:avLst/>
          </a:prstGeom>
        </p:spPr>
      </p:pic>
    </p:spTree>
    <p:extLst>
      <p:ext uri="{BB962C8B-B14F-4D97-AF65-F5344CB8AC3E}">
        <p14:creationId xmlns:p14="http://schemas.microsoft.com/office/powerpoint/2010/main" val="2236453634"/>
      </p:ext>
    </p:extLst>
  </p:cSld>
  <p:clrMapOvr>
    <a:masterClrMapping/>
  </p:clrMapOvr>
  <mc:AlternateContent xmlns:mc="http://schemas.openxmlformats.org/markup-compatibility/2006" xmlns:p14="http://schemas.microsoft.com/office/powerpoint/2010/main">
    <mc:Choice Requires="p14">
      <p:transition spd="slow" p14:dur="2000" advTm="33725"/>
    </mc:Choice>
    <mc:Fallback xmlns="">
      <p:transition spd="slow" advTm="3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Fitting the Model</a:t>
            </a:r>
          </a:p>
        </p:txBody>
      </p:sp>
      <p:pic>
        <p:nvPicPr>
          <p:cNvPr id="7" name="Picture 6">
            <a:extLst>
              <a:ext uri="{FF2B5EF4-FFF2-40B4-BE49-F238E27FC236}">
                <a16:creationId xmlns:a16="http://schemas.microsoft.com/office/drawing/2014/main" id="{7E8E0AF2-1625-4CC7-BBBE-7A556378DF15}"/>
              </a:ext>
            </a:extLst>
          </p:cNvPr>
          <p:cNvPicPr>
            <a:picLocks noChangeAspect="1"/>
          </p:cNvPicPr>
          <p:nvPr/>
        </p:nvPicPr>
        <p:blipFill>
          <a:blip r:embed="rId3"/>
          <a:stretch>
            <a:fillRect/>
          </a:stretch>
        </p:blipFill>
        <p:spPr>
          <a:xfrm>
            <a:off x="1" y="1338328"/>
            <a:ext cx="3674396" cy="2267627"/>
          </a:xfrm>
          <a:prstGeom prst="rect">
            <a:avLst/>
          </a:prstGeom>
        </p:spPr>
      </p:pic>
      <p:sp>
        <p:nvSpPr>
          <p:cNvPr id="8" name="Rectangle 7">
            <a:extLst>
              <a:ext uri="{FF2B5EF4-FFF2-40B4-BE49-F238E27FC236}">
                <a16:creationId xmlns:a16="http://schemas.microsoft.com/office/drawing/2014/main" id="{2A4D83F4-253B-4894-A7B0-11D2EEA9D474}"/>
              </a:ext>
            </a:extLst>
          </p:cNvPr>
          <p:cNvSpPr/>
          <p:nvPr/>
        </p:nvSpPr>
        <p:spPr>
          <a:xfrm>
            <a:off x="4648200" y="439420"/>
            <a:ext cx="4131595" cy="2585323"/>
          </a:xfrm>
          <a:prstGeom prst="rect">
            <a:avLst/>
          </a:prstGeom>
        </p:spPr>
        <p:txBody>
          <a:bodyPr wrap="square">
            <a:spAutoFit/>
          </a:bodyPr>
          <a:lstStyle/>
          <a:p>
            <a:r>
              <a:rPr lang="en-US" dirty="0"/>
              <a:t>After exploring the data and our factor tables, we removed a factor of (1-B) in our first model and discovered for our second model that the spectral density pattern was similar to a seasonality of (1-B^36). This looks to tie in with a 9 month weekly pattern (9*4=36) associated with less people on campus during the Summer months.</a:t>
            </a:r>
          </a:p>
        </p:txBody>
      </p:sp>
      <p:pic>
        <p:nvPicPr>
          <p:cNvPr id="9" name="Picture 8">
            <a:extLst>
              <a:ext uri="{FF2B5EF4-FFF2-40B4-BE49-F238E27FC236}">
                <a16:creationId xmlns:a16="http://schemas.microsoft.com/office/drawing/2014/main" id="{533FFD73-DC8B-4657-9620-60A081E2BCF0}"/>
              </a:ext>
            </a:extLst>
          </p:cNvPr>
          <p:cNvPicPr>
            <a:picLocks noChangeAspect="1"/>
          </p:cNvPicPr>
          <p:nvPr/>
        </p:nvPicPr>
        <p:blipFill>
          <a:blip r:embed="rId4"/>
          <a:stretch>
            <a:fillRect/>
          </a:stretch>
        </p:blipFill>
        <p:spPr>
          <a:xfrm>
            <a:off x="5352288" y="3745323"/>
            <a:ext cx="2590800" cy="1285875"/>
          </a:xfrm>
          <a:prstGeom prst="rect">
            <a:avLst/>
          </a:prstGeom>
        </p:spPr>
      </p:pic>
      <p:pic>
        <p:nvPicPr>
          <p:cNvPr id="10" name="Picture 9">
            <a:extLst>
              <a:ext uri="{FF2B5EF4-FFF2-40B4-BE49-F238E27FC236}">
                <a16:creationId xmlns:a16="http://schemas.microsoft.com/office/drawing/2014/main" id="{955BA64C-17C0-49E2-B52D-5ABD61067199}"/>
              </a:ext>
            </a:extLst>
          </p:cNvPr>
          <p:cNvPicPr>
            <a:picLocks noChangeAspect="1"/>
          </p:cNvPicPr>
          <p:nvPr/>
        </p:nvPicPr>
        <p:blipFill>
          <a:blip r:embed="rId5"/>
          <a:stretch>
            <a:fillRect/>
          </a:stretch>
        </p:blipFill>
        <p:spPr>
          <a:xfrm>
            <a:off x="7940040" y="3802472"/>
            <a:ext cx="742950" cy="1171575"/>
          </a:xfrm>
          <a:prstGeom prst="rect">
            <a:avLst/>
          </a:prstGeom>
        </p:spPr>
      </p:pic>
      <p:sp>
        <p:nvSpPr>
          <p:cNvPr id="11" name="Rectangle 10">
            <a:extLst>
              <a:ext uri="{FF2B5EF4-FFF2-40B4-BE49-F238E27FC236}">
                <a16:creationId xmlns:a16="http://schemas.microsoft.com/office/drawing/2014/main" id="{1C941CF7-3B05-4A26-AED0-254774B7EEC8}"/>
              </a:ext>
            </a:extLst>
          </p:cNvPr>
          <p:cNvSpPr/>
          <p:nvPr/>
        </p:nvSpPr>
        <p:spPr>
          <a:xfrm>
            <a:off x="5334000" y="5118434"/>
            <a:ext cx="3657600" cy="923330"/>
          </a:xfrm>
          <a:prstGeom prst="rect">
            <a:avLst/>
          </a:prstGeom>
        </p:spPr>
        <p:txBody>
          <a:bodyPr wrap="square">
            <a:spAutoFit/>
          </a:bodyPr>
          <a:lstStyle/>
          <a:p>
            <a:r>
              <a:rPr lang="en-US" dirty="0"/>
              <a:t>We then proceeded to running the AIC5 to obtain a model. Crosschecking it with the BIC.</a:t>
            </a:r>
          </a:p>
        </p:txBody>
      </p:sp>
      <p:pic>
        <p:nvPicPr>
          <p:cNvPr id="13" name="Picture 12">
            <a:extLst>
              <a:ext uri="{FF2B5EF4-FFF2-40B4-BE49-F238E27FC236}">
                <a16:creationId xmlns:a16="http://schemas.microsoft.com/office/drawing/2014/main" id="{DBA78725-8D9B-4B78-84A7-58ECE8F4D051}"/>
              </a:ext>
            </a:extLst>
          </p:cNvPr>
          <p:cNvPicPr>
            <a:picLocks noChangeAspect="1"/>
          </p:cNvPicPr>
          <p:nvPr/>
        </p:nvPicPr>
        <p:blipFill>
          <a:blip r:embed="rId6"/>
          <a:stretch>
            <a:fillRect/>
          </a:stretch>
        </p:blipFill>
        <p:spPr>
          <a:xfrm>
            <a:off x="0" y="3913389"/>
            <a:ext cx="3429000" cy="2116183"/>
          </a:xfrm>
          <a:prstGeom prst="rect">
            <a:avLst/>
          </a:prstGeom>
        </p:spPr>
      </p:pic>
      <p:sp>
        <p:nvSpPr>
          <p:cNvPr id="15" name="TextBox 14">
            <a:extLst>
              <a:ext uri="{FF2B5EF4-FFF2-40B4-BE49-F238E27FC236}">
                <a16:creationId xmlns:a16="http://schemas.microsoft.com/office/drawing/2014/main" id="{FB840CA5-7AF2-40C3-82ED-0CB16F678EF8}"/>
              </a:ext>
            </a:extLst>
          </p:cNvPr>
          <p:cNvSpPr txBox="1"/>
          <p:nvPr/>
        </p:nvSpPr>
        <p:spPr>
          <a:xfrm>
            <a:off x="2362200" y="3525036"/>
            <a:ext cx="2171492" cy="369332"/>
          </a:xfrm>
          <a:prstGeom prst="rect">
            <a:avLst/>
          </a:prstGeom>
          <a:noFill/>
        </p:spPr>
        <p:txBody>
          <a:bodyPr wrap="none" rtlCol="0">
            <a:spAutoFit/>
          </a:bodyPr>
          <a:lstStyle/>
          <a:p>
            <a:r>
              <a:rPr lang="en-US" dirty="0"/>
              <a:t>(1-B) Transformation</a:t>
            </a:r>
          </a:p>
        </p:txBody>
      </p:sp>
      <p:sp>
        <p:nvSpPr>
          <p:cNvPr id="16" name="Rectangle 15">
            <a:extLst>
              <a:ext uri="{FF2B5EF4-FFF2-40B4-BE49-F238E27FC236}">
                <a16:creationId xmlns:a16="http://schemas.microsoft.com/office/drawing/2014/main" id="{D3008042-181E-471A-BFAA-E7CA735A8137}"/>
              </a:ext>
            </a:extLst>
          </p:cNvPr>
          <p:cNvSpPr/>
          <p:nvPr/>
        </p:nvSpPr>
        <p:spPr>
          <a:xfrm>
            <a:off x="2362200" y="6183868"/>
            <a:ext cx="2468048" cy="369332"/>
          </a:xfrm>
          <a:prstGeom prst="rect">
            <a:avLst/>
          </a:prstGeom>
        </p:spPr>
        <p:txBody>
          <a:bodyPr wrap="none">
            <a:spAutoFit/>
          </a:bodyPr>
          <a:lstStyle/>
          <a:p>
            <a:r>
              <a:rPr lang="en-US" dirty="0"/>
              <a:t>(1-B^36) Transformation</a:t>
            </a:r>
          </a:p>
        </p:txBody>
      </p:sp>
      <p:pic>
        <p:nvPicPr>
          <p:cNvPr id="2" name="Picture 1">
            <a:extLst>
              <a:ext uri="{FF2B5EF4-FFF2-40B4-BE49-F238E27FC236}">
                <a16:creationId xmlns:a16="http://schemas.microsoft.com/office/drawing/2014/main" id="{25CB682A-8347-4914-9A2D-7E462B68C9ED}"/>
              </a:ext>
            </a:extLst>
          </p:cNvPr>
          <p:cNvPicPr>
            <a:picLocks noChangeAspect="1"/>
          </p:cNvPicPr>
          <p:nvPr/>
        </p:nvPicPr>
        <p:blipFill>
          <a:blip r:embed="rId7"/>
          <a:stretch>
            <a:fillRect/>
          </a:stretch>
        </p:blipFill>
        <p:spPr>
          <a:xfrm>
            <a:off x="3388113" y="4191000"/>
            <a:ext cx="1945887" cy="1440547"/>
          </a:xfrm>
          <a:prstGeom prst="rect">
            <a:avLst/>
          </a:prstGeom>
        </p:spPr>
      </p:pic>
    </p:spTree>
    <p:extLst>
      <p:ext uri="{BB962C8B-B14F-4D97-AF65-F5344CB8AC3E}">
        <p14:creationId xmlns:p14="http://schemas.microsoft.com/office/powerpoint/2010/main" val="3991684444"/>
      </p:ext>
    </p:extLst>
  </p:cSld>
  <p:clrMapOvr>
    <a:masterClrMapping/>
  </p:clrMapOvr>
  <mc:AlternateContent xmlns:mc="http://schemas.openxmlformats.org/markup-compatibility/2006" xmlns:p14="http://schemas.microsoft.com/office/powerpoint/2010/main">
    <mc:Choice Requires="p14">
      <p:transition spd="slow" p14:dur="2000" advTm="58377"/>
    </mc:Choice>
    <mc:Fallback xmlns="">
      <p:transition spd="slow" advTm="583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Model 1</a:t>
            </a:r>
          </a:p>
        </p:txBody>
      </p:sp>
      <p:pic>
        <p:nvPicPr>
          <p:cNvPr id="5" name="Picture 4">
            <a:extLst>
              <a:ext uri="{FF2B5EF4-FFF2-40B4-BE49-F238E27FC236}">
                <a16:creationId xmlns:a16="http://schemas.microsoft.com/office/drawing/2014/main" id="{77CB32A7-2BDF-44C6-B425-85AE322B3714}"/>
              </a:ext>
            </a:extLst>
          </p:cNvPr>
          <p:cNvPicPr>
            <a:picLocks noChangeAspect="1"/>
          </p:cNvPicPr>
          <p:nvPr/>
        </p:nvPicPr>
        <p:blipFill>
          <a:blip r:embed="rId3"/>
          <a:stretch>
            <a:fillRect/>
          </a:stretch>
        </p:blipFill>
        <p:spPr>
          <a:xfrm>
            <a:off x="2286000" y="1121708"/>
            <a:ext cx="6629400" cy="502393"/>
          </a:xfrm>
          <a:prstGeom prst="rect">
            <a:avLst/>
          </a:prstGeom>
        </p:spPr>
      </p:pic>
      <p:sp>
        <p:nvSpPr>
          <p:cNvPr id="6" name="TextBox 5">
            <a:extLst>
              <a:ext uri="{FF2B5EF4-FFF2-40B4-BE49-F238E27FC236}">
                <a16:creationId xmlns:a16="http://schemas.microsoft.com/office/drawing/2014/main" id="{ACD9BFD7-F401-4F6E-9A25-0329068AE982}"/>
              </a:ext>
            </a:extLst>
          </p:cNvPr>
          <p:cNvSpPr txBox="1"/>
          <p:nvPr/>
        </p:nvSpPr>
        <p:spPr>
          <a:xfrm>
            <a:off x="565435" y="1295400"/>
            <a:ext cx="1438214" cy="369332"/>
          </a:xfrm>
          <a:prstGeom prst="rect">
            <a:avLst/>
          </a:prstGeom>
          <a:noFill/>
        </p:spPr>
        <p:txBody>
          <a:bodyPr wrap="none" rtlCol="0">
            <a:spAutoFit/>
          </a:bodyPr>
          <a:lstStyle/>
          <a:p>
            <a:r>
              <a:rPr lang="en-US" dirty="0"/>
              <a:t>ARIMA(4,1,1)</a:t>
            </a:r>
          </a:p>
        </p:txBody>
      </p:sp>
      <p:sp>
        <p:nvSpPr>
          <p:cNvPr id="10" name="Rectangle 9">
            <a:extLst>
              <a:ext uri="{FF2B5EF4-FFF2-40B4-BE49-F238E27FC236}">
                <a16:creationId xmlns:a16="http://schemas.microsoft.com/office/drawing/2014/main" id="{02D2078F-4230-407D-AE99-50A0AF93F9CC}"/>
              </a:ext>
            </a:extLst>
          </p:cNvPr>
          <p:cNvSpPr/>
          <p:nvPr/>
        </p:nvSpPr>
        <p:spPr>
          <a:xfrm>
            <a:off x="6295322" y="5366960"/>
            <a:ext cx="2569934" cy="369332"/>
          </a:xfrm>
          <a:prstGeom prst="rect">
            <a:avLst/>
          </a:prstGeom>
        </p:spPr>
        <p:txBody>
          <a:bodyPr wrap="none">
            <a:spAutoFit/>
          </a:bodyPr>
          <a:lstStyle/>
          <a:p>
            <a:r>
              <a:rPr lang="en-US" dirty="0"/>
              <a:t>ASE = 2517.86642510008</a:t>
            </a:r>
          </a:p>
        </p:txBody>
      </p:sp>
      <p:pic>
        <p:nvPicPr>
          <p:cNvPr id="11" name="Picture 10">
            <a:extLst>
              <a:ext uri="{FF2B5EF4-FFF2-40B4-BE49-F238E27FC236}">
                <a16:creationId xmlns:a16="http://schemas.microsoft.com/office/drawing/2014/main" id="{86FCE1BC-B8F2-454D-8F2B-4CAE2E8F7CBB}"/>
              </a:ext>
            </a:extLst>
          </p:cNvPr>
          <p:cNvPicPr>
            <a:picLocks noChangeAspect="1"/>
          </p:cNvPicPr>
          <p:nvPr/>
        </p:nvPicPr>
        <p:blipFill>
          <a:blip r:embed="rId4"/>
          <a:stretch>
            <a:fillRect/>
          </a:stretch>
        </p:blipFill>
        <p:spPr>
          <a:xfrm>
            <a:off x="152400" y="2383035"/>
            <a:ext cx="5433518" cy="3353257"/>
          </a:xfrm>
          <a:prstGeom prst="rect">
            <a:avLst/>
          </a:prstGeom>
        </p:spPr>
      </p:pic>
      <p:sp>
        <p:nvSpPr>
          <p:cNvPr id="12" name="TextBox 11">
            <a:extLst>
              <a:ext uri="{FF2B5EF4-FFF2-40B4-BE49-F238E27FC236}">
                <a16:creationId xmlns:a16="http://schemas.microsoft.com/office/drawing/2014/main" id="{951B8392-93F9-4438-B557-78F699461611}"/>
              </a:ext>
            </a:extLst>
          </p:cNvPr>
          <p:cNvSpPr txBox="1"/>
          <p:nvPr/>
        </p:nvSpPr>
        <p:spPr>
          <a:xfrm>
            <a:off x="5595062" y="2371892"/>
            <a:ext cx="3359962" cy="1754326"/>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48 hours into the future based off the model above.</a:t>
            </a:r>
          </a:p>
        </p:txBody>
      </p:sp>
    </p:spTree>
    <p:extLst>
      <p:ext uri="{BB962C8B-B14F-4D97-AF65-F5344CB8AC3E}">
        <p14:creationId xmlns:p14="http://schemas.microsoft.com/office/powerpoint/2010/main" val="54363000"/>
      </p:ext>
    </p:extLst>
  </p:cSld>
  <p:clrMapOvr>
    <a:masterClrMapping/>
  </p:clrMapOvr>
  <mc:AlternateContent xmlns:mc="http://schemas.openxmlformats.org/markup-compatibility/2006" xmlns:p14="http://schemas.microsoft.com/office/powerpoint/2010/main">
    <mc:Choice Requires="p14">
      <p:transition spd="slow" p14:dur="2000" advTm="9271"/>
    </mc:Choice>
    <mc:Fallback xmlns="">
      <p:transition spd="slow" advTm="92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7186-7978-4BAF-A52A-1A5D766594E1}"/>
              </a:ext>
            </a:extLst>
          </p:cNvPr>
          <p:cNvSpPr>
            <a:spLocks noGrp="1"/>
          </p:cNvSpPr>
          <p:nvPr>
            <p:ph type="title"/>
          </p:nvPr>
        </p:nvSpPr>
        <p:spPr/>
        <p:txBody>
          <a:bodyPr/>
          <a:lstStyle/>
          <a:p>
            <a:r>
              <a:rPr lang="en-US" dirty="0"/>
              <a:t>Model 2</a:t>
            </a:r>
          </a:p>
        </p:txBody>
      </p:sp>
      <p:sp>
        <p:nvSpPr>
          <p:cNvPr id="3" name="Rectangle 2">
            <a:extLst>
              <a:ext uri="{FF2B5EF4-FFF2-40B4-BE49-F238E27FC236}">
                <a16:creationId xmlns:a16="http://schemas.microsoft.com/office/drawing/2014/main" id="{9B18BD46-059B-4BD0-A535-9F4D26C098D7}"/>
              </a:ext>
            </a:extLst>
          </p:cNvPr>
          <p:cNvSpPr/>
          <p:nvPr/>
        </p:nvSpPr>
        <p:spPr>
          <a:xfrm>
            <a:off x="565435" y="1135380"/>
            <a:ext cx="2448106" cy="369332"/>
          </a:xfrm>
          <a:prstGeom prst="rect">
            <a:avLst/>
          </a:prstGeom>
        </p:spPr>
        <p:txBody>
          <a:bodyPr wrap="none">
            <a:spAutoFit/>
          </a:bodyPr>
          <a:lstStyle/>
          <a:p>
            <a:r>
              <a:rPr lang="en-US" dirty="0"/>
              <a:t>ARMA(15,5) with s = 36</a:t>
            </a:r>
          </a:p>
        </p:txBody>
      </p:sp>
      <p:sp>
        <p:nvSpPr>
          <p:cNvPr id="10" name="Rectangle 9">
            <a:extLst>
              <a:ext uri="{FF2B5EF4-FFF2-40B4-BE49-F238E27FC236}">
                <a16:creationId xmlns:a16="http://schemas.microsoft.com/office/drawing/2014/main" id="{9D98A5E5-A4AE-4F7A-B97B-3601CF51FF0A}"/>
              </a:ext>
            </a:extLst>
          </p:cNvPr>
          <p:cNvSpPr/>
          <p:nvPr/>
        </p:nvSpPr>
        <p:spPr>
          <a:xfrm>
            <a:off x="6324600" y="5899666"/>
            <a:ext cx="2569934" cy="369332"/>
          </a:xfrm>
          <a:prstGeom prst="rect">
            <a:avLst/>
          </a:prstGeom>
        </p:spPr>
        <p:txBody>
          <a:bodyPr wrap="none">
            <a:spAutoFit/>
          </a:bodyPr>
          <a:lstStyle/>
          <a:p>
            <a:r>
              <a:rPr lang="en-US" dirty="0"/>
              <a:t>ASE = 3370.41727867694</a:t>
            </a:r>
          </a:p>
        </p:txBody>
      </p:sp>
      <p:pic>
        <p:nvPicPr>
          <p:cNvPr id="11" name="Picture 10">
            <a:extLst>
              <a:ext uri="{FF2B5EF4-FFF2-40B4-BE49-F238E27FC236}">
                <a16:creationId xmlns:a16="http://schemas.microsoft.com/office/drawing/2014/main" id="{63D0E1DC-8F14-4660-947C-1D353E4BF56E}"/>
              </a:ext>
            </a:extLst>
          </p:cNvPr>
          <p:cNvPicPr>
            <a:picLocks noChangeAspect="1"/>
          </p:cNvPicPr>
          <p:nvPr/>
        </p:nvPicPr>
        <p:blipFill>
          <a:blip r:embed="rId2"/>
          <a:stretch>
            <a:fillRect/>
          </a:stretch>
        </p:blipFill>
        <p:spPr>
          <a:xfrm>
            <a:off x="-2" y="2295150"/>
            <a:ext cx="6139879" cy="3789182"/>
          </a:xfrm>
          <a:prstGeom prst="rect">
            <a:avLst/>
          </a:prstGeom>
        </p:spPr>
      </p:pic>
      <p:sp>
        <p:nvSpPr>
          <p:cNvPr id="12" name="TextBox 11">
            <a:extLst>
              <a:ext uri="{FF2B5EF4-FFF2-40B4-BE49-F238E27FC236}">
                <a16:creationId xmlns:a16="http://schemas.microsoft.com/office/drawing/2014/main" id="{29808E0E-F8F9-4A48-8C64-8FA1EF74452A}"/>
              </a:ext>
            </a:extLst>
          </p:cNvPr>
          <p:cNvSpPr txBox="1"/>
          <p:nvPr/>
        </p:nvSpPr>
        <p:spPr>
          <a:xfrm>
            <a:off x="6324600" y="2495276"/>
            <a:ext cx="2659702" cy="2308324"/>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48 hours into the future based off the model above.</a:t>
            </a:r>
          </a:p>
        </p:txBody>
      </p:sp>
      <p:pic>
        <p:nvPicPr>
          <p:cNvPr id="16" name="Picture 15">
            <a:extLst>
              <a:ext uri="{FF2B5EF4-FFF2-40B4-BE49-F238E27FC236}">
                <a16:creationId xmlns:a16="http://schemas.microsoft.com/office/drawing/2014/main" id="{DB9A27BE-0EE4-47CD-A372-DC64768E68D9}"/>
              </a:ext>
            </a:extLst>
          </p:cNvPr>
          <p:cNvPicPr>
            <a:picLocks noChangeAspect="1"/>
          </p:cNvPicPr>
          <p:nvPr/>
        </p:nvPicPr>
        <p:blipFill>
          <a:blip r:embed="rId3"/>
          <a:stretch>
            <a:fillRect/>
          </a:stretch>
        </p:blipFill>
        <p:spPr>
          <a:xfrm>
            <a:off x="-1" y="1404189"/>
            <a:ext cx="9144000" cy="357017"/>
          </a:xfrm>
          <a:prstGeom prst="rect">
            <a:avLst/>
          </a:prstGeom>
        </p:spPr>
      </p:pic>
      <p:pic>
        <p:nvPicPr>
          <p:cNvPr id="17" name="Picture 16">
            <a:extLst>
              <a:ext uri="{FF2B5EF4-FFF2-40B4-BE49-F238E27FC236}">
                <a16:creationId xmlns:a16="http://schemas.microsoft.com/office/drawing/2014/main" id="{3167CDB2-236D-47DD-A67C-C8D8F7B0A581}"/>
              </a:ext>
            </a:extLst>
          </p:cNvPr>
          <p:cNvPicPr>
            <a:picLocks noChangeAspect="1"/>
          </p:cNvPicPr>
          <p:nvPr/>
        </p:nvPicPr>
        <p:blipFill>
          <a:blip r:embed="rId4"/>
          <a:stretch>
            <a:fillRect/>
          </a:stretch>
        </p:blipFill>
        <p:spPr>
          <a:xfrm>
            <a:off x="1712756" y="1715877"/>
            <a:ext cx="5667375" cy="276225"/>
          </a:xfrm>
          <a:prstGeom prst="rect">
            <a:avLst/>
          </a:prstGeom>
        </p:spPr>
      </p:pic>
    </p:spTree>
    <p:extLst>
      <p:ext uri="{BB962C8B-B14F-4D97-AF65-F5344CB8AC3E}">
        <p14:creationId xmlns:p14="http://schemas.microsoft.com/office/powerpoint/2010/main" val="3630530571"/>
      </p:ext>
    </p:extLst>
  </p:cSld>
  <p:clrMapOvr>
    <a:masterClrMapping/>
  </p:clrMapOvr>
  <mc:AlternateContent xmlns:mc="http://schemas.openxmlformats.org/markup-compatibility/2006" xmlns:p14="http://schemas.microsoft.com/office/powerpoint/2010/main">
    <mc:Choice Requires="p14">
      <p:transition spd="slow" p14:dur="2000" advTm="7260"/>
    </mc:Choice>
    <mc:Fallback xmlns="">
      <p:transition spd="slow" advTm="72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80BB58BC-E95A-43D6-954C-5F89AE9D5110}"/>
              </a:ext>
            </a:extLst>
          </p:cNvPr>
          <p:cNvSpPr>
            <a:spLocks noGrp="1"/>
          </p:cNvSpPr>
          <p:nvPr>
            <p:ph type="title"/>
          </p:nvPr>
        </p:nvSpPr>
        <p:spPr>
          <a:xfrm>
            <a:off x="565435" y="439420"/>
            <a:ext cx="8013129" cy="692369"/>
          </a:xfrm>
        </p:spPr>
        <p:txBody>
          <a:bodyPr/>
          <a:lstStyle/>
          <a:p>
            <a:pPr marR="0" lvl="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Analyzing our two Models </a:t>
            </a:r>
          </a:p>
        </p:txBody>
      </p:sp>
      <p:sp>
        <p:nvSpPr>
          <p:cNvPr id="6" name="TextBox 5">
            <a:extLst>
              <a:ext uri="{FF2B5EF4-FFF2-40B4-BE49-F238E27FC236}">
                <a16:creationId xmlns:a16="http://schemas.microsoft.com/office/drawing/2014/main" id="{4A2FE6DC-A5BC-45D6-B74A-675C868CD9A6}"/>
              </a:ext>
            </a:extLst>
          </p:cNvPr>
          <p:cNvSpPr txBox="1"/>
          <p:nvPr/>
        </p:nvSpPr>
        <p:spPr>
          <a:xfrm>
            <a:off x="245446" y="1504137"/>
            <a:ext cx="4267200" cy="4524315"/>
          </a:xfrm>
          <a:prstGeom prst="rect">
            <a:avLst/>
          </a:prstGeom>
          <a:noFill/>
        </p:spPr>
        <p:txBody>
          <a:bodyPr wrap="square" rtlCol="0">
            <a:spAutoFit/>
          </a:bodyPr>
          <a:lstStyle/>
          <a:p>
            <a:r>
              <a:rPr lang="en-US" dirty="0"/>
              <a:t>The models we’ve initially produced for this analysis were very different.</a:t>
            </a:r>
          </a:p>
          <a:p>
            <a:endParaRPr lang="en-US" dirty="0"/>
          </a:p>
          <a:p>
            <a:r>
              <a:rPr lang="en-US" dirty="0"/>
              <a:t>The ASE for model 1 was considerably lower, and of course the model was much simpler.</a:t>
            </a:r>
          </a:p>
          <a:p>
            <a:endParaRPr lang="en-US" dirty="0"/>
          </a:p>
          <a:p>
            <a:r>
              <a:rPr lang="en-US" dirty="0"/>
              <a:t>Model 2 shows a very extensive forecast and a continued trend.</a:t>
            </a:r>
          </a:p>
          <a:p>
            <a:endParaRPr lang="en-US" dirty="0"/>
          </a:p>
          <a:p>
            <a:r>
              <a:rPr lang="en-US" dirty="0"/>
              <a:t>Due to the nature of the first model’s characteristics, we would believe it is more accurate. However, without further instruction on these models it’s difficult to tell how much inference we can truly draw from the second model.</a:t>
            </a:r>
          </a:p>
        </p:txBody>
      </p:sp>
      <p:pic>
        <p:nvPicPr>
          <p:cNvPr id="7" name="Picture 6">
            <a:extLst>
              <a:ext uri="{FF2B5EF4-FFF2-40B4-BE49-F238E27FC236}">
                <a16:creationId xmlns:a16="http://schemas.microsoft.com/office/drawing/2014/main" id="{B03791CD-6812-4DE8-BB85-AE8E2A109791}"/>
              </a:ext>
            </a:extLst>
          </p:cNvPr>
          <p:cNvPicPr>
            <a:picLocks noChangeAspect="1"/>
          </p:cNvPicPr>
          <p:nvPr/>
        </p:nvPicPr>
        <p:blipFill>
          <a:blip r:embed="rId3"/>
          <a:stretch>
            <a:fillRect/>
          </a:stretch>
        </p:blipFill>
        <p:spPr>
          <a:xfrm>
            <a:off x="4546175" y="3839809"/>
            <a:ext cx="4582585" cy="2828109"/>
          </a:xfrm>
          <a:prstGeom prst="rect">
            <a:avLst/>
          </a:prstGeom>
        </p:spPr>
      </p:pic>
      <p:pic>
        <p:nvPicPr>
          <p:cNvPr id="8" name="Picture 7">
            <a:extLst>
              <a:ext uri="{FF2B5EF4-FFF2-40B4-BE49-F238E27FC236}">
                <a16:creationId xmlns:a16="http://schemas.microsoft.com/office/drawing/2014/main" id="{8AF1363E-DA25-4EA8-B10B-B1E84279BA11}"/>
              </a:ext>
            </a:extLst>
          </p:cNvPr>
          <p:cNvPicPr>
            <a:picLocks noChangeAspect="1"/>
          </p:cNvPicPr>
          <p:nvPr/>
        </p:nvPicPr>
        <p:blipFill>
          <a:blip r:embed="rId4"/>
          <a:stretch>
            <a:fillRect/>
          </a:stretch>
        </p:blipFill>
        <p:spPr>
          <a:xfrm>
            <a:off x="4546174" y="1058090"/>
            <a:ext cx="4582585" cy="2828110"/>
          </a:xfrm>
          <a:prstGeom prst="rect">
            <a:avLst/>
          </a:prstGeom>
        </p:spPr>
      </p:pic>
    </p:spTree>
    <p:extLst>
      <p:ext uri="{BB962C8B-B14F-4D97-AF65-F5344CB8AC3E}">
        <p14:creationId xmlns:p14="http://schemas.microsoft.com/office/powerpoint/2010/main" val="615487208"/>
      </p:ext>
    </p:extLst>
  </p:cSld>
  <p:clrMapOvr>
    <a:masterClrMapping/>
  </p:clrMapOvr>
  <mc:AlternateContent xmlns:mc="http://schemas.openxmlformats.org/markup-compatibility/2006" xmlns:p14="http://schemas.microsoft.com/office/powerpoint/2010/main">
    <mc:Choice Requires="p14">
      <p:transition spd="slow" p14:dur="2000" advTm="10392"/>
    </mc:Choice>
    <mc:Fallback xmlns="">
      <p:transition spd="slow" advTm="103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BC58-31FB-4F0E-BB65-797E4D617E19}"/>
              </a:ext>
            </a:extLst>
          </p:cNvPr>
          <p:cNvSpPr>
            <a:spLocks noGrp="1"/>
          </p:cNvSpPr>
          <p:nvPr>
            <p:ph type="title"/>
          </p:nvPr>
        </p:nvSpPr>
        <p:spPr/>
        <p:txBody>
          <a:bodyPr/>
          <a:lstStyle/>
          <a:p>
            <a:r>
              <a:rPr lang="en-US" dirty="0"/>
              <a:t>Strategies for the Future</a:t>
            </a:r>
          </a:p>
        </p:txBody>
      </p:sp>
      <p:sp>
        <p:nvSpPr>
          <p:cNvPr id="3" name="TextBox 2">
            <a:extLst>
              <a:ext uri="{FF2B5EF4-FFF2-40B4-BE49-F238E27FC236}">
                <a16:creationId xmlns:a16="http://schemas.microsoft.com/office/drawing/2014/main" id="{02A64746-660F-45CB-9262-E7063A2EFB51}"/>
              </a:ext>
            </a:extLst>
          </p:cNvPr>
          <p:cNvSpPr txBox="1"/>
          <p:nvPr/>
        </p:nvSpPr>
        <p:spPr>
          <a:xfrm>
            <a:off x="291340" y="2057400"/>
            <a:ext cx="8090660" cy="3139321"/>
          </a:xfrm>
          <a:prstGeom prst="rect">
            <a:avLst/>
          </a:prstGeom>
          <a:noFill/>
        </p:spPr>
        <p:txBody>
          <a:bodyPr wrap="square" rtlCol="0">
            <a:spAutoFit/>
          </a:bodyPr>
          <a:lstStyle/>
          <a:p>
            <a:pPr marL="342900" indent="-342900">
              <a:buFont typeface="+mj-lt"/>
              <a:buAutoNum type="arabicPeriod"/>
            </a:pPr>
            <a:r>
              <a:rPr lang="en-US" dirty="0"/>
              <a:t>There is definitely </a:t>
            </a:r>
            <a:r>
              <a:rPr lang="en-US" b="1" dirty="0"/>
              <a:t>seasonal patterns </a:t>
            </a:r>
            <a:r>
              <a:rPr lang="en-US" dirty="0"/>
              <a:t>in the data which we have attempted to accommodate through our domain knowledge of the Dedman Athletic Center.</a:t>
            </a:r>
          </a:p>
          <a:p>
            <a:pPr marL="342900" indent="-342900">
              <a:buFont typeface="+mj-lt"/>
              <a:buAutoNum type="arabicPeriod"/>
            </a:pPr>
            <a:endParaRPr lang="en-US" dirty="0"/>
          </a:p>
          <a:p>
            <a:pPr marL="342900" indent="-342900">
              <a:buFont typeface="+mj-lt"/>
              <a:buAutoNum type="arabicPeriod"/>
            </a:pPr>
            <a:r>
              <a:rPr lang="en-US" dirty="0"/>
              <a:t>We plan to integrate </a:t>
            </a:r>
            <a:r>
              <a:rPr lang="en-US" b="1" dirty="0"/>
              <a:t>weather data </a:t>
            </a:r>
            <a:r>
              <a:rPr lang="en-US" dirty="0"/>
              <a:t>into this analysis to better predict future usage.</a:t>
            </a:r>
          </a:p>
          <a:p>
            <a:pPr marL="342900" indent="-342900">
              <a:buFont typeface="+mj-lt"/>
              <a:buAutoNum type="arabicPeriod"/>
            </a:pPr>
            <a:endParaRPr lang="en-US" dirty="0"/>
          </a:p>
          <a:p>
            <a:pPr marL="342900" indent="-342900">
              <a:buFont typeface="+mj-lt"/>
              <a:buAutoNum type="arabicPeriod"/>
            </a:pPr>
            <a:r>
              <a:rPr lang="en-US" dirty="0"/>
              <a:t>We may be able to </a:t>
            </a:r>
            <a:r>
              <a:rPr lang="en-US" b="1" dirty="0"/>
              <a:t>better assess seasonality </a:t>
            </a:r>
            <a:r>
              <a:rPr lang="en-US" dirty="0"/>
              <a:t>with variables contained within our data as well, and address this accordingly to develop better forecasts.</a:t>
            </a:r>
          </a:p>
          <a:p>
            <a:pPr marL="342900" indent="-342900">
              <a:buFont typeface="+mj-lt"/>
              <a:buAutoNum type="arabicPeriod"/>
            </a:pPr>
            <a:endParaRPr lang="en-US" dirty="0"/>
          </a:p>
          <a:p>
            <a:pPr marL="342900" indent="-342900">
              <a:buFont typeface="+mj-lt"/>
              <a:buAutoNum type="arabicPeriod"/>
            </a:pPr>
            <a:r>
              <a:rPr lang="en-US" dirty="0"/>
              <a:t>The ultimate goal is to be able to </a:t>
            </a:r>
            <a:r>
              <a:rPr lang="en-US" b="1" dirty="0"/>
              <a:t>predict facility usage </a:t>
            </a:r>
            <a:r>
              <a:rPr lang="en-US" dirty="0"/>
              <a:t>and continue to </a:t>
            </a:r>
            <a:r>
              <a:rPr lang="en-US" b="1" dirty="0"/>
              <a:t>estimate the student staffing needs</a:t>
            </a:r>
            <a:r>
              <a:rPr lang="en-US" dirty="0"/>
              <a:t>.</a:t>
            </a:r>
          </a:p>
        </p:txBody>
      </p:sp>
    </p:spTree>
    <p:extLst>
      <p:ext uri="{BB962C8B-B14F-4D97-AF65-F5344CB8AC3E}">
        <p14:creationId xmlns:p14="http://schemas.microsoft.com/office/powerpoint/2010/main" val="2696931966"/>
      </p:ext>
    </p:extLst>
  </p:cSld>
  <p:clrMapOvr>
    <a:masterClrMapping/>
  </p:clrMapOvr>
  <mc:AlternateContent xmlns:mc="http://schemas.openxmlformats.org/markup-compatibility/2006" xmlns:p14="http://schemas.microsoft.com/office/powerpoint/2010/main">
    <mc:Choice Requires="p14">
      <p:transition spd="slow" p14:dur="2000" advTm="22125"/>
    </mc:Choice>
    <mc:Fallback xmlns="">
      <p:transition spd="slow" advTm="2212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as_Teacher_Only_SectionGroup xmlns="97c6e5db-c33c-4bd7-a101-5236bf2afbce" xsi:nil="true"/>
    <FolderType xmlns="97c6e5db-c33c-4bd7-a101-5236bf2afbce" xsi:nil="true"/>
    <TeamsChannelId xmlns="97c6e5db-c33c-4bd7-a101-5236bf2afbce" xsi:nil="true"/>
    <Invited_Teachers xmlns="97c6e5db-c33c-4bd7-a101-5236bf2afbce" xsi:nil="true"/>
    <Invited_Students xmlns="97c6e5db-c33c-4bd7-a101-5236bf2afbce" xsi:nil="true"/>
    <IsNotebookLocked xmlns="97c6e5db-c33c-4bd7-a101-5236bf2afbce" xsi:nil="true"/>
    <Templates xmlns="97c6e5db-c33c-4bd7-a101-5236bf2afbce" xsi:nil="true"/>
    <Self_Registration_Enabled xmlns="97c6e5db-c33c-4bd7-a101-5236bf2afbce" xsi:nil="true"/>
    <Teachers xmlns="97c6e5db-c33c-4bd7-a101-5236bf2afbce">
      <UserInfo>
        <DisplayName/>
        <AccountId xsi:nil="true"/>
        <AccountType/>
      </UserInfo>
    </Teachers>
    <Distribution_Groups xmlns="97c6e5db-c33c-4bd7-a101-5236bf2afbce" xsi:nil="true"/>
    <LMS_Mappings xmlns="97c6e5db-c33c-4bd7-a101-5236bf2afbce" xsi:nil="true"/>
    <CultureName xmlns="97c6e5db-c33c-4bd7-a101-5236bf2afbce" xsi:nil="true"/>
    <AppVersion xmlns="97c6e5db-c33c-4bd7-a101-5236bf2afbce" xsi:nil="true"/>
    <DefaultSectionNames xmlns="97c6e5db-c33c-4bd7-a101-5236bf2afbce" xsi:nil="true"/>
    <NotebookType xmlns="97c6e5db-c33c-4bd7-a101-5236bf2afbce" xsi:nil="true"/>
    <Student_Groups xmlns="97c6e5db-c33c-4bd7-a101-5236bf2afbce">
      <UserInfo>
        <DisplayName/>
        <AccountId xsi:nil="true"/>
        <AccountType/>
      </UserInfo>
    </Student_Groups>
    <Math_Settings xmlns="97c6e5db-c33c-4bd7-a101-5236bf2afbce" xsi:nil="true"/>
    <Owner xmlns="97c6e5db-c33c-4bd7-a101-5236bf2afbce">
      <UserInfo>
        <DisplayName/>
        <AccountId xsi:nil="true"/>
        <AccountType/>
      </UserInfo>
    </Owner>
    <Students xmlns="97c6e5db-c33c-4bd7-a101-5236bf2afbce">
      <UserInfo>
        <DisplayName/>
        <AccountId xsi:nil="true"/>
        <AccountType/>
      </UserInfo>
    </Students>
    <Is_Collaboration_Space_Locked xmlns="97c6e5db-c33c-4bd7-a101-5236bf2afb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6C90B901C3EC44825A78A1153541DA" ma:contentTypeVersion="27" ma:contentTypeDescription="Create a new document." ma:contentTypeScope="" ma:versionID="999fe549cf25460b4fcf88f84cab17f3">
  <xsd:schema xmlns:xsd="http://www.w3.org/2001/XMLSchema" xmlns:xs="http://www.w3.org/2001/XMLSchema" xmlns:p="http://schemas.microsoft.com/office/2006/metadata/properties" xmlns:ns3="45275255-e281-4b44-b903-5981a693d228" xmlns:ns4="97c6e5db-c33c-4bd7-a101-5236bf2afbce" targetNamespace="http://schemas.microsoft.com/office/2006/metadata/properties" ma:root="true" ma:fieldsID="2a08fd787345cebc6fbdbe03680d6c02" ns3:_="" ns4:_="">
    <xsd:import namespace="45275255-e281-4b44-b903-5981a693d228"/>
    <xsd:import namespace="97c6e5db-c33c-4bd7-a101-5236bf2afb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75255-e281-4b44-b903-5981a693d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c6e5db-c33c-4bd7-a101-5236bf2afb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9" nillable="true" ma:displayName="Math Settings" ma:internalName="Math_Settings">
      <xsd:simpleType>
        <xsd:restriction base="dms:Text"/>
      </xsd:simpleType>
    </xsd:element>
    <xsd:element name="DefaultSectionNames" ma:index="20" nillable="true" ma:displayName="Default Section Names" ma:internalName="DefaultSectionNames">
      <xsd:simpleType>
        <xsd:restriction base="dms:Note">
          <xsd:maxLength value="255"/>
        </xsd:restriction>
      </xsd:simpleType>
    </xsd:element>
    <xsd:element name="Templates" ma:index="21" nillable="true" ma:displayName="Templates" ma:internalName="Templates">
      <xsd:simpleType>
        <xsd:restriction base="dms:Note">
          <xsd:maxLength value="255"/>
        </xsd:restriction>
      </xsd:simpleType>
    </xsd:element>
    <xsd:element name="Teachers" ma:index="22"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3"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4"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5" nillable="true" ma:displayName="Distribution Groups" ma:internalName="Distribution_Groups">
      <xsd:simpleType>
        <xsd:restriction base="dms:Note">
          <xsd:maxLength value="255"/>
        </xsd:restriction>
      </xsd:simpleType>
    </xsd:element>
    <xsd:element name="LMS_Mappings" ma:index="26" nillable="true" ma:displayName="LMS Mappings" ma:internalName="LMS_Mappings">
      <xsd:simpleType>
        <xsd:restriction base="dms:Note">
          <xsd:maxLength value="255"/>
        </xsd:restriction>
      </xsd:simple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135F17-3837-4A0D-8708-59889F6AEE8F}">
  <ds:schemaRefs>
    <ds:schemaRef ds:uri="http://schemas.microsoft.com/sharepoint/v3/contenttype/forms"/>
  </ds:schemaRefs>
</ds:datastoreItem>
</file>

<file path=customXml/itemProps2.xml><?xml version="1.0" encoding="utf-8"?>
<ds:datastoreItem xmlns:ds="http://schemas.openxmlformats.org/officeDocument/2006/customXml" ds:itemID="{47E49D3D-9BB5-4483-BACD-C57A47EAA186}">
  <ds:schemaRefs>
    <ds:schemaRef ds:uri="http://schemas.microsoft.com/office/2006/metadata/properties"/>
    <ds:schemaRef ds:uri="http://purl.org/dc/elements/1.1/"/>
    <ds:schemaRef ds:uri="45275255-e281-4b44-b903-5981a693d228"/>
    <ds:schemaRef ds:uri="97c6e5db-c33c-4bd7-a101-5236bf2afbc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842F7DB0-A124-4449-9A22-ECCB9C967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275255-e281-4b44-b903-5981a693d228"/>
    <ds:schemaRef ds:uri="97c6e5db-c33c-4bd7-a101-5236bf2afb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6382</TotalTime>
  <Words>525</Words>
  <Application>Microsoft Office PowerPoint</Application>
  <PresentationFormat>On-screen Show (4:3)</PresentationFormat>
  <Paragraphs>56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Slack-Lato</vt:lpstr>
      <vt:lpstr>Office Theme</vt:lpstr>
      <vt:lpstr>Project Presentation</vt:lpstr>
      <vt:lpstr>Our Team</vt:lpstr>
      <vt:lpstr>Data Set</vt:lpstr>
      <vt:lpstr>Stationary / Non-Stationary </vt:lpstr>
      <vt:lpstr>Fitting the Model</vt:lpstr>
      <vt:lpstr>Model 1</vt:lpstr>
      <vt:lpstr>Model 2</vt:lpstr>
      <vt:lpstr>Analyzing our two Models </vt:lpstr>
      <vt:lpstr>Strategies for 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dc:creator>Shane Weinstock</dc:creator>
  <cp:lastModifiedBy>Windows User</cp:lastModifiedBy>
  <cp:revision>216</cp:revision>
  <dcterms:created xsi:type="dcterms:W3CDTF">2020-01-07T12:56:45Z</dcterms:created>
  <dcterms:modified xsi:type="dcterms:W3CDTF">2020-04-02T17:05:01Z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0x010100016C90B901C3EC44825A78A1153541DA</vt:lpwstr>
  </property>
</Properties>
</file>