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1" r:id="rId3"/>
    <p:sldId id="402" r:id="rId4"/>
    <p:sldId id="400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544" y="5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509" y="347979"/>
            <a:ext cx="7610981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9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6200">
            <a:solidFill>
              <a:srgbClr val="354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C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30" y="2623270"/>
            <a:ext cx="9125539" cy="2154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emf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1.png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150" y="28257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7666"/>
            <a:ext cx="738886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"Unit 2: "For Live Session"</a:t>
            </a:r>
            <a:endParaRPr spc="-5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6E01FBF-E0A7-439B-BA58-3ED0B82BB7FE}"/>
              </a:ext>
            </a:extLst>
          </p:cNvPr>
          <p:cNvSpPr txBox="1">
            <a:spLocks/>
          </p:cNvSpPr>
          <p:nvPr/>
        </p:nvSpPr>
        <p:spPr>
          <a:xfrm>
            <a:off x="764540" y="2894444"/>
            <a:ext cx="2740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5" dirty="0"/>
              <a:t>Chad Madding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D8249A-CB3D-48AA-A7AE-66EECF73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5" y="4267200"/>
            <a:ext cx="2000529" cy="1209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DEB590-E069-47A5-99C4-686E56FA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95" y="3109518"/>
            <a:ext cx="1762905" cy="1089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A brief reflection of thoughts and key takeaways – 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E388E-BD61-4C14-9B75-81B7614F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14400"/>
            <a:ext cx="8763000" cy="5386090"/>
          </a:xfrm>
        </p:spPr>
        <p:txBody>
          <a:bodyPr/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This unit started off with a review of Sine and Cosine and included Phase Shift information: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Sin(t)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Period = 2𝜋                                           𝚫 = 𝜋 sin (𝑡 + 𝜋)                                                  Delta is the phase shift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Same in Cos(t)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/>
          </a:p>
          <a:p>
            <a:r>
              <a:rPr lang="en-US" sz="1200" dirty="0"/>
              <a:t>Spectral Analysis: Analysis of Periodicities in the Data (Periodic and </a:t>
            </a:r>
            <a:r>
              <a:rPr lang="en-US" sz="1200" dirty="0" err="1"/>
              <a:t>Psuedo</a:t>
            </a:r>
            <a:r>
              <a:rPr lang="en-US" sz="1200" dirty="0"/>
              <a:t>-periodic)</a:t>
            </a:r>
          </a:p>
          <a:p>
            <a:r>
              <a:rPr lang="en-US" sz="1200" b="1" u="sng" dirty="0"/>
              <a:t>Periodic functions </a:t>
            </a:r>
            <a:r>
              <a:rPr lang="en-US" sz="1200" b="1" dirty="0"/>
              <a:t>- </a:t>
            </a:r>
            <a:r>
              <a:rPr lang="en-US" sz="1200" i="1" dirty="0"/>
              <a:t>f </a:t>
            </a:r>
            <a:r>
              <a:rPr lang="en-US" sz="1200" dirty="0"/>
              <a:t>(</a:t>
            </a:r>
            <a:r>
              <a:rPr lang="en-US" sz="1200" i="1" dirty="0"/>
              <a:t>x</a:t>
            </a:r>
            <a:r>
              <a:rPr lang="en-US" sz="1200" dirty="0"/>
              <a:t>) is periodic function with period </a:t>
            </a:r>
            <a:r>
              <a:rPr lang="en-US" sz="1200" i="1" dirty="0"/>
              <a:t>p </a:t>
            </a:r>
            <a:r>
              <a:rPr lang="en-US" sz="1200" dirty="0"/>
              <a:t>if </a:t>
            </a:r>
            <a:r>
              <a:rPr lang="en-US" sz="1200" i="1" dirty="0"/>
              <a:t>p </a:t>
            </a:r>
            <a:r>
              <a:rPr lang="en-US" sz="1200" dirty="0"/>
              <a:t>is the smallest value such that </a:t>
            </a:r>
            <a:r>
              <a:rPr lang="en-US" sz="1200" i="1" dirty="0"/>
              <a:t>f </a:t>
            </a:r>
            <a:r>
              <a:rPr lang="en-US" sz="1200" dirty="0"/>
              <a:t>(</a:t>
            </a:r>
            <a:r>
              <a:rPr lang="en-US" sz="1200" i="1" dirty="0"/>
              <a:t>x</a:t>
            </a:r>
            <a:r>
              <a:rPr lang="en-US" sz="1200" dirty="0"/>
              <a:t>) </a:t>
            </a:r>
            <a:r>
              <a:rPr lang="en-US" sz="1200" i="1" dirty="0"/>
              <a:t>= f </a:t>
            </a:r>
            <a:r>
              <a:rPr lang="en-US" sz="1200" dirty="0"/>
              <a:t>(</a:t>
            </a:r>
            <a:r>
              <a:rPr lang="en-US" sz="1200" i="1" dirty="0"/>
              <a:t>x + </a:t>
            </a:r>
            <a:r>
              <a:rPr lang="en-US" sz="1200" i="1" dirty="0" err="1"/>
              <a:t>kp</a:t>
            </a:r>
            <a:r>
              <a:rPr lang="en-US" sz="1200" dirty="0"/>
              <a:t>)</a:t>
            </a:r>
          </a:p>
          <a:p>
            <a:r>
              <a:rPr lang="en-US" sz="1200" dirty="0"/>
              <a:t>for all </a:t>
            </a:r>
            <a:r>
              <a:rPr lang="en-US" sz="1200" i="1" dirty="0"/>
              <a:t>x </a:t>
            </a:r>
            <a:r>
              <a:rPr lang="en-US" sz="1200" dirty="0"/>
              <a:t>and integer </a:t>
            </a:r>
            <a:r>
              <a:rPr lang="en-US" sz="1200" i="1" dirty="0"/>
              <a:t>k.</a:t>
            </a:r>
          </a:p>
          <a:p>
            <a:endParaRPr lang="en-US" sz="1200" i="1" dirty="0"/>
          </a:p>
          <a:p>
            <a:r>
              <a:rPr lang="en-US" sz="1200" b="1" u="sng" dirty="0" err="1"/>
              <a:t>Psuedo</a:t>
            </a:r>
            <a:r>
              <a:rPr lang="en-US" sz="1200" b="1" u="sng" dirty="0"/>
              <a:t>-periodic data </a:t>
            </a:r>
            <a:r>
              <a:rPr lang="en-US" sz="1200" b="1" dirty="0"/>
              <a:t>- </a:t>
            </a:r>
            <a:r>
              <a:rPr lang="en-US" sz="1200" dirty="0"/>
              <a:t>Data are pseudo-periodic with period </a:t>
            </a:r>
            <a:r>
              <a:rPr lang="en-US" sz="1200" i="1" dirty="0"/>
              <a:t>p </a:t>
            </a:r>
            <a:r>
              <a:rPr lang="en-US" sz="1200" dirty="0"/>
              <a:t>if </a:t>
            </a:r>
            <a:r>
              <a:rPr lang="en-US" sz="1200" i="1" dirty="0"/>
              <a:t>p </a:t>
            </a:r>
            <a:r>
              <a:rPr lang="en-US" sz="1200" dirty="0"/>
              <a:t>is the smallest value such that a cycle</a:t>
            </a:r>
          </a:p>
          <a:p>
            <a:r>
              <a:rPr lang="en-US" sz="1200" dirty="0"/>
              <a:t>appears to repeat itself.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You can have non-periodic data called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Aperiodic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where no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exist.</a:t>
            </a:r>
          </a:p>
          <a:p>
            <a:r>
              <a:rPr lang="en-US" sz="1200" dirty="0"/>
              <a:t>Period and Frequency of Sin and Cos:</a:t>
            </a:r>
          </a:p>
          <a:p>
            <a:pPr algn="just"/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Period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2𝜋/B &amp;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B/2𝜋                                             </a:t>
            </a:r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The main Idea is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that If we can discover the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frequency content of a set of data (or lack thereof), then we can                                     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better understand the process generating the data.</a:t>
            </a:r>
          </a:p>
          <a:p>
            <a:pPr algn="just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 went on to look at the Fourier Series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“Non-cyclic type” functions can be expressed as a linear combination of sines</a:t>
            </a:r>
          </a:p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and cosines.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Spectral Analysis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The decomposition of functions (usually depending on time) into a sum of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sine and cosine terms.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Spectral Density - </a:t>
            </a:r>
            <a:r>
              <a:rPr lang="en-US" sz="1200" dirty="0"/>
              <a:t>tool to identify the frequency content of a time series (if you know the AC (</a:t>
            </a:r>
            <a:r>
              <a:rPr lang="en-US" sz="1200" b="1" dirty="0">
                <a:latin typeface="CambriaMath"/>
              </a:rPr>
              <a:t>𝜌</a:t>
            </a:r>
            <a:r>
              <a:rPr lang="en-US" sz="1050" b="1" dirty="0">
                <a:latin typeface="CambriaMath"/>
              </a:rPr>
              <a:t>k</a:t>
            </a:r>
            <a:r>
              <a:rPr lang="en-US" sz="1050" dirty="0">
                <a:latin typeface="CambriaMath"/>
              </a:rPr>
              <a:t>)</a:t>
            </a:r>
            <a:r>
              <a:rPr lang="en-US" sz="1200" dirty="0"/>
              <a:t> you can calculate the </a:t>
            </a:r>
            <a:r>
              <a:rPr lang="en-US" sz="1200" dirty="0">
                <a:latin typeface="ArialMT"/>
              </a:rPr>
              <a:t>spectral density </a:t>
            </a:r>
            <a:r>
              <a:rPr lang="en-US" sz="1200" b="1" i="1" dirty="0">
                <a:latin typeface="Arial-ItalicMT"/>
              </a:rPr>
              <a:t>S(f)</a:t>
            </a:r>
            <a:r>
              <a:rPr lang="en-US" sz="1200" dirty="0">
                <a:latin typeface="ArialMT"/>
              </a:rPr>
              <a:t> and vice versa. These are called Fourier transform pairs.</a:t>
            </a:r>
          </a:p>
          <a:p>
            <a:r>
              <a:rPr lang="en-US" dirty="0"/>
              <a:t>Example: </a:t>
            </a:r>
            <a:r>
              <a:rPr lang="en-US" sz="1200" dirty="0" err="1"/>
              <a:t>Pseudoperiod</a:t>
            </a:r>
            <a:r>
              <a:rPr lang="en-US" sz="1200" dirty="0"/>
              <a:t> = 12 </a:t>
            </a:r>
            <a:r>
              <a:rPr lang="en-US" sz="1200" dirty="0" err="1"/>
              <a:t>months</a:t>
            </a:r>
            <a:r>
              <a:rPr lang="en-US" dirty="0" err="1"/>
              <a:t>Peak</a:t>
            </a:r>
            <a:r>
              <a:rPr lang="en-US" dirty="0"/>
              <a:t> in the spectral                                               </a:t>
            </a:r>
            <a:r>
              <a:rPr lang="en-US" sz="1200" dirty="0"/>
              <a:t>Peek in the S. density at .083</a:t>
            </a:r>
          </a:p>
          <a:p>
            <a:r>
              <a:rPr lang="en-US" sz="1200" dirty="0"/>
              <a:t>                  Frequency = .0833                                                                                                       </a:t>
            </a:r>
            <a:r>
              <a:rPr lang="en-US" sz="1000" dirty="0"/>
              <a:t>The </a:t>
            </a:r>
            <a:r>
              <a:rPr lang="en-US" sz="1000" dirty="0" err="1"/>
              <a:t>Parzen</a:t>
            </a:r>
            <a:r>
              <a:rPr lang="en-US" sz="1000" dirty="0"/>
              <a:t> window –</a:t>
            </a:r>
          </a:p>
          <a:p>
            <a:r>
              <a:rPr lang="en-US" sz="1000" dirty="0"/>
              <a:t>                                                                                                                                                                                             Smoothed Spectral Estimates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26F7D-1EC0-441A-BEF6-E0D42C5E4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205490"/>
            <a:ext cx="1765301" cy="1097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BB2404-8110-4E2C-A0CA-DA79193999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1" y="1193252"/>
            <a:ext cx="1905000" cy="1184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5B48BB-559D-4359-8491-091A1B38F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3531" y="2015103"/>
            <a:ext cx="1159737" cy="1089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A281E8-51DD-4B15-B49E-A29E0A367C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200" y="3104339"/>
            <a:ext cx="1289759" cy="1036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EC67D-9B1E-46ED-BB9D-699A687B1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4554" y="5625213"/>
            <a:ext cx="1765301" cy="919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F5D70-41CB-4EE8-A766-583D4BD03E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1999" y="5625867"/>
            <a:ext cx="2057401" cy="10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7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D0D5-202E-4347-90F7-CDB72944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35" y="439420"/>
            <a:ext cx="8013129" cy="369332"/>
          </a:xfrm>
        </p:spPr>
        <p:txBody>
          <a:bodyPr/>
          <a:lstStyle/>
          <a:p>
            <a:r>
              <a:rPr lang="en-US" sz="2400" dirty="0"/>
              <a:t>Questions on information – 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E388E-BD61-4C14-9B75-81B7614F1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1" y="914400"/>
            <a:ext cx="8763000" cy="153888"/>
          </a:xfrm>
        </p:spPr>
        <p:txBody>
          <a:bodyPr/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 am having a tough time grasping lam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6817AA-55C2-44C8-89CD-AAB0CE1FDA9B}"/>
              </a:ext>
            </a:extLst>
          </p:cNvPr>
          <p:cNvSpPr/>
          <p:nvPr/>
        </p:nvSpPr>
        <p:spPr>
          <a:xfrm>
            <a:off x="304800" y="6400800"/>
            <a:ext cx="17653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5B22B5-3CAF-4D75-BF5E-4FD896ACA8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14575" y="1916430"/>
            <a:ext cx="4514850" cy="3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6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81300"/>
            <a:ext cx="6502398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355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Arial-ItalicMT</vt:lpstr>
      <vt:lpstr>ArialMT</vt:lpstr>
      <vt:lpstr>Calibri</vt:lpstr>
      <vt:lpstr>CambriaMath</vt:lpstr>
      <vt:lpstr>Office Theme</vt:lpstr>
      <vt:lpstr>"Unit 2: "For Live Session"</vt:lpstr>
      <vt:lpstr>A brief reflection of thoughts and key takeaways – Week 2</vt:lpstr>
      <vt:lpstr>Questions on information – Week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Notation and Examples</dc:title>
  <cp:lastModifiedBy>Madding, Chad</cp:lastModifiedBy>
  <cp:revision>31</cp:revision>
  <dcterms:created xsi:type="dcterms:W3CDTF">2020-01-07T12:56:45Z</dcterms:created>
  <dcterms:modified xsi:type="dcterms:W3CDTF">2020-01-10T15:54:29Z</dcterms:modified>
</cp:coreProperties>
</file>