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9"/>
  </p:notesMasterIdLst>
  <p:sldIdLst>
    <p:sldId id="256" r:id="rId5"/>
    <p:sldId id="450" r:id="rId6"/>
    <p:sldId id="462" r:id="rId7"/>
    <p:sldId id="464" r:id="rId8"/>
    <p:sldId id="465" r:id="rId9"/>
    <p:sldId id="463" r:id="rId10"/>
    <p:sldId id="466" r:id="rId11"/>
    <p:sldId id="467" r:id="rId12"/>
    <p:sldId id="455" r:id="rId13"/>
    <p:sldId id="456" r:id="rId14"/>
    <p:sldId id="468" r:id="rId15"/>
    <p:sldId id="469" r:id="rId16"/>
    <p:sldId id="454" r:id="rId17"/>
    <p:sldId id="400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9A7E-976F-4B59-BD13-EC3B80904D40}" v="28" dt="2020-03-02T19:06:50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108" d="100"/>
          <a:sy n="108" d="100"/>
        </p:scale>
        <p:origin x="180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ng, Chad" userId="bd6b6eae-44d4-41c5-bc0d-c5a79d3d4796" providerId="ADAL" clId="{87A29A7E-976F-4B59-BD13-EC3B80904D40}"/>
    <pc:docChg chg="undo custSel addSld delSld modSld">
      <pc:chgData name="Madding, Chad" userId="bd6b6eae-44d4-41c5-bc0d-c5a79d3d4796" providerId="ADAL" clId="{87A29A7E-976F-4B59-BD13-EC3B80904D40}" dt="2020-03-02T19:07:02.004" v="287" actId="478"/>
      <pc:docMkLst>
        <pc:docMk/>
      </pc:docMkLst>
      <pc:sldChg chg="addSp delSp modSp del delAnim modAnim">
        <pc:chgData name="Madding, Chad" userId="bd6b6eae-44d4-41c5-bc0d-c5a79d3d4796" providerId="ADAL" clId="{87A29A7E-976F-4B59-BD13-EC3B80904D40}" dt="2020-03-02T18:11:51.256" v="29" actId="2696"/>
        <pc:sldMkLst>
          <pc:docMk/>
          <pc:sldMk cId="712376595" sldId="401"/>
        </pc:sldMkLst>
        <pc:spChg chg="mod">
          <ac:chgData name="Madding, Chad" userId="bd6b6eae-44d4-41c5-bc0d-c5a79d3d4796" providerId="ADAL" clId="{87A29A7E-976F-4B59-BD13-EC3B80904D40}" dt="2020-03-02T16:26:36.844" v="12" actId="122"/>
          <ac:spMkLst>
            <pc:docMk/>
            <pc:sldMk cId="712376595" sldId="401"/>
            <ac:spMk id="2" creationId="{3EB5D0D5-202E-4347-90F7-CDB7294404EA}"/>
          </ac:spMkLst>
        </pc:spChg>
        <pc:spChg chg="del">
          <ac:chgData name="Madding, Chad" userId="bd6b6eae-44d4-41c5-bc0d-c5a79d3d4796" providerId="ADAL" clId="{87A29A7E-976F-4B59-BD13-EC3B80904D40}" dt="2020-03-02T16:25:57.395" v="1" actId="478"/>
          <ac:spMkLst>
            <pc:docMk/>
            <pc:sldMk cId="712376595" sldId="401"/>
            <ac:spMk id="23" creationId="{F6AF0936-A44F-4907-ADA5-2B0FA091B069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25" creationId="{6F5B2CC5-C9E1-4612-8F6C-C57D00C3C7ED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0" creationId="{21AE2621-7398-4A59-9010-3DB7CA0A4910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1" creationId="{F7C347F5-5857-431F-A53E-22629075B474}"/>
          </ac:spMkLst>
        </pc:sp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6" creationId="{77A23E0F-B694-40FB-99EE-132DF80FB7CC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7" creationId="{1C1629BF-9AC8-45DC-8568-80D5910609A7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8" creationId="{92535DC6-0B1B-41EA-8BFB-7458C297B675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9" creationId="{804E798D-6F51-4BA6-A635-EC5325CAE2B8}"/>
          </ac:picMkLst>
        </pc:picChg>
      </pc:sldChg>
      <pc:sldChg chg="addSp delSp modSp">
        <pc:chgData name="Madding, Chad" userId="bd6b6eae-44d4-41c5-bc0d-c5a79d3d4796" providerId="ADAL" clId="{87A29A7E-976F-4B59-BD13-EC3B80904D40}" dt="2020-03-02T18:41:11.263" v="199" actId="1035"/>
        <pc:sldMkLst>
          <pc:docMk/>
          <pc:sldMk cId="1581048922" sldId="450"/>
        </pc:sldMkLst>
        <pc:spChg chg="mod">
          <ac:chgData name="Madding, Chad" userId="bd6b6eae-44d4-41c5-bc0d-c5a79d3d4796" providerId="ADAL" clId="{87A29A7E-976F-4B59-BD13-EC3B80904D40}" dt="2020-03-02T18:16:21.314" v="84" actId="20577"/>
          <ac:spMkLst>
            <pc:docMk/>
            <pc:sldMk cId="1581048922" sldId="450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31.290" v="159" actId="1036"/>
          <ac:spMkLst>
            <pc:docMk/>
            <pc:sldMk cId="1581048922" sldId="450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23:07.073" v="153" actId="1036"/>
          <ac:spMkLst>
            <pc:docMk/>
            <pc:sldMk cId="1581048922" sldId="450"/>
            <ac:spMk id="6" creationId="{97C99848-E047-4CC7-A1DD-C8154B23609F}"/>
          </ac:spMkLst>
        </pc:spChg>
        <pc:spChg chg="del">
          <ac:chgData name="Madding, Chad" userId="bd6b6eae-44d4-41c5-bc0d-c5a79d3d4796" providerId="ADAL" clId="{87A29A7E-976F-4B59-BD13-EC3B80904D40}" dt="2020-03-02T18:10:36.799" v="19" actId="478"/>
          <ac:spMkLst>
            <pc:docMk/>
            <pc:sldMk cId="1581048922" sldId="450"/>
            <ac:spMk id="7" creationId="{A84F4E0C-3333-424A-BB65-51D8D22C9027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0" creationId="{846DDFC6-6B6B-448F-AC5A-9600CF4140AB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1" creationId="{8C64D7EA-B149-4CBD-AA38-E041552FB0E0}"/>
          </ac:spMkLst>
        </pc:spChg>
        <pc:picChg chg="del">
          <ac:chgData name="Madding, Chad" userId="bd6b6eae-44d4-41c5-bc0d-c5a79d3d4796" providerId="ADAL" clId="{87A29A7E-976F-4B59-BD13-EC3B80904D40}" dt="2020-03-02T18:10:34.028" v="18" actId="478"/>
          <ac:picMkLst>
            <pc:docMk/>
            <pc:sldMk cId="1581048922" sldId="450"/>
            <ac:picMk id="3" creationId="{0C94AB92-5145-488E-9691-31B526183AF1}"/>
          </ac:picMkLst>
        </pc:picChg>
        <pc:picChg chg="add mod">
          <ac:chgData name="Madding, Chad" userId="bd6b6eae-44d4-41c5-bc0d-c5a79d3d4796" providerId="ADAL" clId="{87A29A7E-976F-4B59-BD13-EC3B80904D40}" dt="2020-03-02T18:41:11.263" v="199" actId="1035"/>
          <ac:picMkLst>
            <pc:docMk/>
            <pc:sldMk cId="1581048922" sldId="450"/>
            <ac:picMk id="8" creationId="{5140F9CA-5F0C-4CC0-AF53-A1C8597D8438}"/>
          </ac:picMkLst>
        </pc:picChg>
      </pc:sldChg>
      <pc:sldChg chg="del">
        <pc:chgData name="Madding, Chad" userId="bd6b6eae-44d4-41c5-bc0d-c5a79d3d4796" providerId="ADAL" clId="{87A29A7E-976F-4B59-BD13-EC3B80904D40}" dt="2020-03-02T18:11:45.932" v="27" actId="2696"/>
        <pc:sldMkLst>
          <pc:docMk/>
          <pc:sldMk cId="3523791008" sldId="452"/>
        </pc:sldMkLst>
      </pc:sldChg>
      <pc:sldChg chg="del">
        <pc:chgData name="Madding, Chad" userId="bd6b6eae-44d4-41c5-bc0d-c5a79d3d4796" providerId="ADAL" clId="{87A29A7E-976F-4B59-BD13-EC3B80904D40}" dt="2020-03-02T18:11:48.308" v="28" actId="2696"/>
        <pc:sldMkLst>
          <pc:docMk/>
          <pc:sldMk cId="2858299063" sldId="453"/>
        </pc:sldMkLst>
      </pc:sldChg>
      <pc:sldChg chg="addSp delSp modSp add delAnim modAnim">
        <pc:chgData name="Madding, Chad" userId="bd6b6eae-44d4-41c5-bc0d-c5a79d3d4796" providerId="ADAL" clId="{87A29A7E-976F-4B59-BD13-EC3B80904D40}" dt="2020-03-02T19:06:15.590" v="283" actId="20577"/>
        <pc:sldMkLst>
          <pc:docMk/>
          <pc:sldMk cId="37732970" sldId="454"/>
        </pc:sldMkLst>
        <pc:spChg chg="del">
          <ac:chgData name="Madding, Chad" userId="bd6b6eae-44d4-41c5-bc0d-c5a79d3d4796" providerId="ADAL" clId="{87A29A7E-976F-4B59-BD13-EC3B80904D40}" dt="2020-03-02T16:26:47.778" v="13" actId="478"/>
          <ac:spMkLst>
            <pc:docMk/>
            <pc:sldMk cId="37732970" sldId="454"/>
            <ac:spMk id="2" creationId="{3EB5D0D5-202E-4347-90F7-CDB7294404EA}"/>
          </ac:spMkLst>
        </pc:spChg>
        <pc:spChg chg="add del mod">
          <ac:chgData name="Madding, Chad" userId="bd6b6eae-44d4-41c5-bc0d-c5a79d3d4796" providerId="ADAL" clId="{87A29A7E-976F-4B59-BD13-EC3B80904D40}" dt="2020-03-02T16:26:51.733" v="14" actId="478"/>
          <ac:spMkLst>
            <pc:docMk/>
            <pc:sldMk cId="37732970" sldId="454"/>
            <ac:spMk id="5" creationId="{17664399-8603-4CBE-A100-54D86B1CC2BE}"/>
          </ac:spMkLst>
        </pc:spChg>
        <pc:spChg chg="add mod">
          <ac:chgData name="Madding, Chad" userId="bd6b6eae-44d4-41c5-bc0d-c5a79d3d4796" providerId="ADAL" clId="{87A29A7E-976F-4B59-BD13-EC3B80904D40}" dt="2020-03-02T19:06:15.590" v="283" actId="20577"/>
          <ac:spMkLst>
            <pc:docMk/>
            <pc:sldMk cId="37732970" sldId="454"/>
            <ac:spMk id="7" creationId="{F2BC2694-8284-434B-AFE0-F51AEC281FCA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8" creationId="{B2BB1D93-62C3-4EC0-A7AC-FB298EF6C442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3" creationId="{9D8D9778-DFCF-4C2A-BD4B-F9A7F613F4E2}"/>
          </ac:spMkLst>
        </pc:spChg>
        <pc:spChg chg="add del">
          <ac:chgData name="Madding, Chad" userId="bd6b6eae-44d4-41c5-bc0d-c5a79d3d4796" providerId="ADAL" clId="{87A29A7E-976F-4B59-BD13-EC3B80904D40}" dt="2020-03-02T19:06:11.379" v="281" actId="478"/>
          <ac:spMkLst>
            <pc:docMk/>
            <pc:sldMk cId="37732970" sldId="454"/>
            <ac:spMk id="14" creationId="{0BAC70A7-3F38-4C97-9F80-1BEC86CF5451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5" creationId="{A5507DD3-AFFF-4262-96FD-E61C66FED857}"/>
          </ac:spMkLst>
        </pc:spChg>
        <pc:spChg chg="del">
          <ac:chgData name="Madding, Chad" userId="bd6b6eae-44d4-41c5-bc0d-c5a79d3d4796" providerId="ADAL" clId="{87A29A7E-976F-4B59-BD13-EC3B80904D40}" dt="2020-03-02T19:06:02.450" v="279" actId="478"/>
          <ac:spMkLst>
            <pc:docMk/>
            <pc:sldMk cId="37732970" sldId="454"/>
            <ac:spMk id="23" creationId="{F6AF0936-A44F-4907-ADA5-2B0FA091B069}"/>
          </ac:spMkLst>
        </pc:sp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9" creationId="{14A79F58-23FF-4D66-BF2A-8F2CB878E4FF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0" creationId="{997D66D8-111A-4FA3-A9CB-5F5A6213B194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1" creationId="{775C34D7-E244-4EE6-BB7B-61BB8DCCB4EA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2" creationId="{0F6C2DB1-DED0-4D45-B261-C48577F3798F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9:02:01.248" v="271" actId="20577"/>
        <pc:sldMkLst>
          <pc:docMk/>
          <pc:sldMk cId="285670257" sldId="455"/>
        </pc:sldMkLst>
        <pc:spChg chg="mod">
          <ac:chgData name="Madding, Chad" userId="bd6b6eae-44d4-41c5-bc0d-c5a79d3d4796" providerId="ADAL" clId="{87A29A7E-976F-4B59-BD13-EC3B80904D40}" dt="2020-03-02T19:02:01.248" v="271" actId="20577"/>
          <ac:spMkLst>
            <pc:docMk/>
            <pc:sldMk cId="285670257" sldId="455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13.992" v="155" actId="1035"/>
          <ac:spMkLst>
            <pc:docMk/>
            <pc:sldMk cId="285670257" sldId="455"/>
            <ac:spMk id="3" creationId="{38A80B78-800B-4BB3-BA89-24ECF5AE1F53}"/>
          </ac:spMkLst>
        </pc:spChg>
        <pc:spChg chg="add del mod">
          <ac:chgData name="Madding, Chad" userId="bd6b6eae-44d4-41c5-bc0d-c5a79d3d4796" providerId="ADAL" clId="{87A29A7E-976F-4B59-BD13-EC3B80904D40}" dt="2020-03-02T18:20:27.080" v="147" actId="1036"/>
          <ac:spMkLst>
            <pc:docMk/>
            <pc:sldMk cId="285670257" sldId="455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4:19.085" v="200"/>
          <ac:picMkLst>
            <pc:docMk/>
            <pc:sldMk cId="285670257" sldId="455"/>
            <ac:picMk id="6" creationId="{EF808684-7B40-499B-B2FA-0DE91403A03B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29.343" v="277" actId="14100"/>
        <pc:sldMkLst>
          <pc:docMk/>
          <pc:sldMk cId="2678885308" sldId="456"/>
        </pc:sldMkLst>
        <pc:spChg chg="mod">
          <ac:chgData name="Madding, Chad" userId="bd6b6eae-44d4-41c5-bc0d-c5a79d3d4796" providerId="ADAL" clId="{87A29A7E-976F-4B59-BD13-EC3B80904D40}" dt="2020-03-02T18:12:51.224" v="38"/>
          <ac:spMkLst>
            <pc:docMk/>
            <pc:sldMk cId="2678885308" sldId="456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9:52.946" v="252" actId="14100"/>
          <ac:spMkLst>
            <pc:docMk/>
            <pc:sldMk cId="2678885308" sldId="456"/>
            <ac:spMk id="3" creationId="{E4E94125-2865-4D99-9907-D55A5F86053C}"/>
          </ac:spMkLst>
        </pc:spChg>
        <pc:spChg chg="mod">
          <ac:chgData name="Madding, Chad" userId="bd6b6eae-44d4-41c5-bc0d-c5a79d3d4796" providerId="ADAL" clId="{87A29A7E-976F-4B59-BD13-EC3B80904D40}" dt="2020-03-02T18:24:22.827" v="177" actId="1037"/>
          <ac:spMkLst>
            <pc:docMk/>
            <pc:sldMk cId="2678885308" sldId="456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9:03:29.343" v="277" actId="14100"/>
          <ac:spMkLst>
            <pc:docMk/>
            <pc:sldMk cId="2678885308" sldId="456"/>
            <ac:spMk id="7" creationId="{A32D7D5B-8BE1-4A1C-8EC0-A4D468BCC46C}"/>
          </ac:spMkLst>
        </pc:spChg>
        <pc:picChg chg="add mod">
          <ac:chgData name="Madding, Chad" userId="bd6b6eae-44d4-41c5-bc0d-c5a79d3d4796" providerId="ADAL" clId="{87A29A7E-976F-4B59-BD13-EC3B80904D40}" dt="2020-03-02T19:00:06.201" v="264" actId="14100"/>
          <ac:picMkLst>
            <pc:docMk/>
            <pc:sldMk cId="2678885308" sldId="456"/>
            <ac:picMk id="6" creationId="{20AC966F-1193-45B0-9BD8-C713A2179FB3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03.342" v="274" actId="14100"/>
        <pc:sldMkLst>
          <pc:docMk/>
          <pc:sldMk cId="4013108920" sldId="457"/>
        </pc:sldMkLst>
        <pc:spChg chg="mod">
          <ac:chgData name="Madding, Chad" userId="bd6b6eae-44d4-41c5-bc0d-c5a79d3d4796" providerId="ADAL" clId="{87A29A7E-976F-4B59-BD13-EC3B80904D40}" dt="2020-03-02T18:13:02.562" v="39"/>
          <ac:spMkLst>
            <pc:docMk/>
            <pc:sldMk cId="4013108920" sldId="457"/>
            <ac:spMk id="2" creationId="{9210E5F2-28D6-4415-B65E-AB18979A7498}"/>
          </ac:spMkLst>
        </pc:spChg>
        <pc:spChg chg="mod">
          <ac:chgData name="Madding, Chad" userId="bd6b6eae-44d4-41c5-bc0d-c5a79d3d4796" providerId="ADAL" clId="{87A29A7E-976F-4B59-BD13-EC3B80904D40}" dt="2020-03-02T18:55:55.424" v="228" actId="255"/>
          <ac:spMkLst>
            <pc:docMk/>
            <pc:sldMk cId="4013108920" sldId="457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59:03.917" v="242" actId="14100"/>
          <ac:spMkLst>
            <pc:docMk/>
            <pc:sldMk cId="4013108920" sldId="457"/>
            <ac:spMk id="6" creationId="{72186A92-DC28-4DD8-A042-313EB0EF0BBA}"/>
          </ac:spMkLst>
        </pc:spChg>
        <pc:spChg chg="add mod">
          <ac:chgData name="Madding, Chad" userId="bd6b6eae-44d4-41c5-bc0d-c5a79d3d4796" providerId="ADAL" clId="{87A29A7E-976F-4B59-BD13-EC3B80904D40}" dt="2020-03-02T19:03:03.342" v="274" actId="14100"/>
          <ac:spMkLst>
            <pc:docMk/>
            <pc:sldMk cId="4013108920" sldId="457"/>
            <ac:spMk id="7" creationId="{5E9C0245-750A-4EF4-9496-EC8F78BECB94}"/>
          </ac:spMkLst>
        </pc:spChg>
        <pc:picChg chg="add mod">
          <ac:chgData name="Madding, Chad" userId="bd6b6eae-44d4-41c5-bc0d-c5a79d3d4796" providerId="ADAL" clId="{87A29A7E-976F-4B59-BD13-EC3B80904D40}" dt="2020-03-02T18:59:21.412" v="249" actId="1036"/>
          <ac:picMkLst>
            <pc:docMk/>
            <pc:sldMk cId="4013108920" sldId="457"/>
            <ac:picMk id="3" creationId="{4CF55449-3BE0-4013-8E36-071F8AC6E17A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8:50:39.019" v="213" actId="20577"/>
        <pc:sldMkLst>
          <pc:docMk/>
          <pc:sldMk cId="3763007461" sldId="458"/>
        </pc:sldMkLst>
        <pc:spChg chg="mod">
          <ac:chgData name="Madding, Chad" userId="bd6b6eae-44d4-41c5-bc0d-c5a79d3d4796" providerId="ADAL" clId="{87A29A7E-976F-4B59-BD13-EC3B80904D40}" dt="2020-03-02T18:13:22.464" v="44" actId="20577"/>
          <ac:spMkLst>
            <pc:docMk/>
            <pc:sldMk cId="3763007461" sldId="458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0:39.019" v="213" actId="20577"/>
          <ac:spMkLst>
            <pc:docMk/>
            <pc:sldMk cId="3763007461" sldId="458"/>
            <ac:spMk id="3" creationId="{C3838F2F-A39C-4547-9D05-9CF6CEC7966F}"/>
          </ac:spMkLst>
        </pc:spChg>
        <pc:spChg chg="del">
          <ac:chgData name="Madding, Chad" userId="bd6b6eae-44d4-41c5-bc0d-c5a79d3d4796" providerId="ADAL" clId="{87A29A7E-976F-4B59-BD13-EC3B80904D40}" dt="2020-03-02T18:13:44.266" v="47" actId="478"/>
          <ac:spMkLst>
            <pc:docMk/>
            <pc:sldMk cId="3763007461" sldId="458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6:24.342" v="201"/>
          <ac:picMkLst>
            <pc:docMk/>
            <pc:sldMk cId="3763007461" sldId="458"/>
            <ac:picMk id="6" creationId="{02C45AD7-4464-4FD2-BBD1-8F70541F3F9F}"/>
          </ac:picMkLst>
        </pc:picChg>
      </pc:sldChg>
      <pc:sldChg chg="addSp delSp modSp add delAnim modAnim">
        <pc:chgData name="Madding, Chad" userId="bd6b6eae-44d4-41c5-bc0d-c5a79d3d4796" providerId="ADAL" clId="{87A29A7E-976F-4B59-BD13-EC3B80904D40}" dt="2020-03-02T19:07:02.004" v="287" actId="478"/>
        <pc:sldMkLst>
          <pc:docMk/>
          <pc:sldMk cId="1824795705" sldId="459"/>
        </pc:sldMkLst>
        <pc:spChg chg="add del mod">
          <ac:chgData name="Madding, Chad" userId="bd6b6eae-44d4-41c5-bc0d-c5a79d3d4796" providerId="ADAL" clId="{87A29A7E-976F-4B59-BD13-EC3B80904D40}" dt="2020-03-02T19:07:02.004" v="287" actId="478"/>
          <ac:spMkLst>
            <pc:docMk/>
            <pc:sldMk cId="1824795705" sldId="459"/>
            <ac:spMk id="5" creationId="{619FF7CB-E7A7-4295-9A2E-AEC5559F7D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idc.be/silso/datafi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12: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96A33-54CF-4FB2-B2AD-17CDE5676C8A}"/>
              </a:ext>
            </a:extLst>
          </p:cNvPr>
          <p:cNvSpPr/>
          <p:nvPr/>
        </p:nvSpPr>
        <p:spPr>
          <a:xfrm>
            <a:off x="1905000" y="4133671"/>
            <a:ext cx="541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autocorrelations damp quickly and seem to indicate stationarity. A unit root test also shows stationarity. With a frequency peek around 0.15 (1/0.15=6.67) there could be some weekly seasonality in the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7D455-359C-4E43-A8FF-5DCFE0AE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409575"/>
            <a:ext cx="4621169" cy="3694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60955-82C5-4781-A4DB-9969F9057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31" y="409575"/>
            <a:ext cx="4621169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EFC5-C1F7-43AD-950E-4BE9C0F6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430887"/>
          </a:xfrm>
        </p:spPr>
        <p:txBody>
          <a:bodyPr/>
          <a:lstStyle/>
          <a:p>
            <a:r>
              <a:rPr lang="en-US" sz="2800" kern="1200" dirty="0">
                <a:solidFill>
                  <a:srgbClr val="282828"/>
                </a:solidFill>
                <a:latin typeface="Proxima Nova"/>
                <a:ea typeface="+mn-ea"/>
                <a:cs typeface="+mn-cs"/>
              </a:rPr>
              <a:t>Checking the AIC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2A8DB-9FBF-401A-86FF-519282E31537}"/>
              </a:ext>
            </a:extLst>
          </p:cNvPr>
          <p:cNvSpPr/>
          <p:nvPr/>
        </p:nvSpPr>
        <p:spPr>
          <a:xfrm>
            <a:off x="4006564" y="990600"/>
            <a:ext cx="4572000" cy="41601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#Use the Forecast package to see what it picks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#differencing needed to stationarize the series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ndiffs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ASAA=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stepwise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approximation=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ASAA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Series: AS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ARIMA(4,0,1) with non-zero mean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ar1      ar2      ar3     ar4      ma1     mean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1.3614  -0.5114  -0.1159  0.2081  -0.6585  76.7454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s.e.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0.1281   0.1443   0.1228  0.0759   0.1140   8.4863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sigma^2 estimated as 398.9:  log likelihood=-844.82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AIC=1703.65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=1704.26   BIC=1726.45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ASAA.f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(ASAA,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8F58F-7702-4041-9438-B214F7484556}"/>
              </a:ext>
            </a:extLst>
          </p:cNvPr>
          <p:cNvSpPr/>
          <p:nvPr/>
        </p:nvSpPr>
        <p:spPr>
          <a:xfrm>
            <a:off x="228600" y="1048861"/>
            <a:ext cx="3238500" cy="23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#Checking the AIC options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aic5.wge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---------WORKING... PLEASE WAIT...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Five Smallest Values of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    q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17    5    1   6.009981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4    1   6.019087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2    0   6.039300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4     1    0   6.040475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1    1   6.041323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56D90-564A-4F57-91DB-2C5CE3B8E22C}"/>
              </a:ext>
            </a:extLst>
          </p:cNvPr>
          <p:cNvSpPr/>
          <p:nvPr/>
        </p:nvSpPr>
        <p:spPr>
          <a:xfrm>
            <a:off x="1295400" y="549525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forecast package picked a ARMA(4,1) and that matches one to the AIC5’s so we will be using the (4,1).</a:t>
            </a:r>
          </a:p>
        </p:txBody>
      </p:sp>
    </p:spTree>
    <p:extLst>
      <p:ext uri="{BB962C8B-B14F-4D97-AF65-F5344CB8AC3E}">
        <p14:creationId xmlns:p14="http://schemas.microsoft.com/office/powerpoint/2010/main" val="401175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08750A-AA18-4007-BB77-3B5C69B12CE6}"/>
                  </a:ext>
                </a:extLst>
              </p:cNvPr>
              <p:cNvSpPr/>
              <p:nvPr/>
            </p:nvSpPr>
            <p:spPr>
              <a:xfrm>
                <a:off x="76200" y="381000"/>
                <a:ext cx="8991600" cy="624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1000"/>
                  </a:spcAft>
                </a:pP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#Fit with 4,1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AS41=</a:t>
                </a:r>
                <a:r>
                  <a:rPr lang="en-US" sz="1100" b="1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est.arma.wge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AS,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q=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factor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Coefficients of Original polynomial: 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1.3614 -0.5114 -0.1159 0.2081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Factor                 Roots                Abs 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Recip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   System Freq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1-0.9366B              1.0676               0.9366       0.0000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1-0.8693B+0.4998B^2    0.8695+-1.1156i      0.7070       0.1446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1+0.4445B             -2.2498               0.4445       0.5000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 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phi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 1.3614265 -0.5113544 -0.1158767  0.2080940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 1.3614265 -0.5113544 -0.1158767  0.2080940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theta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0.6585371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0.6585371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(AS)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80.35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80.35417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avar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386.29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386.2893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2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Final ARMA(4,1) model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(1−1.36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+0.51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+0.12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−0.21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−80.35)=(1−0.66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=386.29</m:t>
                      </m:r>
                    </m:oMath>
                  </m:oMathPara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Forecast out two weeks</a:t>
                </a: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AS41.f =</a:t>
                </a:r>
                <a:r>
                  <a:rPr lang="en-US" sz="1100" dirty="0">
                    <a:solidFill>
                      <a:srgbClr val="4E9A06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b="1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fore.arma.wge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AS,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phi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phi,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theta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theta, 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n.ahead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limits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F, 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lastn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F)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08750A-AA18-4007-BB77-3B5C69B12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81000"/>
                <a:ext cx="8991600" cy="6248249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E00D3D-F950-4885-B443-CECF486D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81" y="762000"/>
            <a:ext cx="4575019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BF98AE-8BFF-4CA3-AC04-0A1546406D8A}"/>
              </a:ext>
            </a:extLst>
          </p:cNvPr>
          <p:cNvSpPr/>
          <p:nvPr/>
        </p:nvSpPr>
        <p:spPr>
          <a:xfrm>
            <a:off x="2209800" y="4267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AS41.f$f – Forecast for two weeks:</a:t>
            </a:r>
          </a:p>
          <a:p>
            <a:r>
              <a:rPr lang="en-US" dirty="0">
                <a:highlight>
                  <a:srgbClr val="FFFF00"/>
                </a:highlight>
              </a:rPr>
              <a:t>18.24321 29.56630 35.76898 36.10131 35.86620 37.01370 39.94839 43.45338 46.54260 48.85478 50.62750 52.22999 53.88009 55.58287</a:t>
            </a:r>
          </a:p>
        </p:txBody>
      </p:sp>
    </p:spTree>
    <p:extLst>
      <p:ext uri="{BB962C8B-B14F-4D97-AF65-F5344CB8AC3E}">
        <p14:creationId xmlns:p14="http://schemas.microsoft.com/office/powerpoint/2010/main" val="312574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BC2694-8284-434B-AFE0-F51AEC2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439420"/>
            <a:ext cx="8991600" cy="369332"/>
          </a:xfrm>
        </p:spPr>
        <p:txBody>
          <a:bodyPr/>
          <a:lstStyle/>
          <a:p>
            <a:pPr algn="ctr"/>
            <a:r>
              <a:rPr lang="en-US" sz="2400" dirty="0"/>
              <a:t>A brief reflection of thoughts and key takeaways – </a:t>
            </a:r>
            <a:r>
              <a:rPr lang="en-US" sz="2400"/>
              <a:t>Week 12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657070-484E-4A05-8C7B-AB4540FF1C1E}"/>
              </a:ext>
            </a:extLst>
          </p:cNvPr>
          <p:cNvSpPr/>
          <p:nvPr/>
        </p:nvSpPr>
        <p:spPr>
          <a:xfrm>
            <a:off x="82119" y="953869"/>
            <a:ext cx="8985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multivariate approach - use more than one time-series variable to better understand data, make decisions (forecasts, etc.)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40C9B1-622F-43CB-8534-C5A9592CDA24}"/>
              </a:ext>
            </a:extLst>
          </p:cNvPr>
          <p:cNvSpPr/>
          <p:nvPr/>
        </p:nvSpPr>
        <p:spPr>
          <a:xfrm>
            <a:off x="100615" y="1981200"/>
            <a:ext cx="416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Regression with Correlated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02C704-18CD-4AA2-A0FE-144B40D7E67D}"/>
                  </a:ext>
                </a:extLst>
              </p:cNvPr>
              <p:cNvSpPr txBox="1"/>
              <p:nvPr/>
            </p:nvSpPr>
            <p:spPr>
              <a:xfrm>
                <a:off x="152400" y="2350532"/>
                <a:ext cx="4572000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We will denote the multiple time series regression model by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1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1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may satisfy an AR(p) process  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realization is of length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n. 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equation above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1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…  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 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We refer to the corresponding </a:t>
                </a:r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independent variables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…  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1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…  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…  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1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02C704-18CD-4AA2-A0FE-144B40D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50532"/>
                <a:ext cx="4572000" cy="2477601"/>
              </a:xfrm>
              <a:prstGeom prst="rect">
                <a:avLst/>
              </a:prstGeom>
              <a:blipFill>
                <a:blip r:embed="rId3"/>
                <a:stretch>
                  <a:fillRect t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8315AF4-B363-4F5E-B94A-71A72DFC4D90}"/>
              </a:ext>
            </a:extLst>
          </p:cNvPr>
          <p:cNvSpPr txBox="1"/>
          <p:nvPr/>
        </p:nvSpPr>
        <p:spPr>
          <a:xfrm>
            <a:off x="152400" y="4953000"/>
            <a:ext cx="4038605" cy="7312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subscript is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… 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subscript indicates which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is </a:t>
            </a:r>
          </a:p>
        </p:txBody>
      </p:sp>
    </p:spTree>
    <p:extLst>
      <p:ext uri="{BB962C8B-B14F-4D97-AF65-F5344CB8AC3E}">
        <p14:creationId xmlns:p14="http://schemas.microsoft.com/office/powerpoint/2010/main" val="377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bldLvl="2"/>
      <p:bldP spid="17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82828"/>
                </a:solidFill>
                <a:latin typeface="Proxima Nova"/>
              </a:rPr>
              <a:t>In preparation for the live session, please complete the following. Be sure and submit your work to the "Unit 11: "For Live Session" Assignment" assignment on 2DS:</a:t>
            </a:r>
          </a:p>
          <a:p>
            <a:endParaRPr lang="en-US" sz="1600" dirty="0">
              <a:solidFill>
                <a:srgbClr val="282828"/>
              </a:solidFill>
              <a:latin typeface="Proxima Nova"/>
            </a:endParaRPr>
          </a:p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Please address each activity on at least one PowerPoint slide and submit via the online campus.</a:t>
            </a:r>
          </a:p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Our purpose is to update the Sunspot analysis. </a:t>
            </a:r>
            <a:r>
              <a:rPr lang="en-US" sz="1600" dirty="0">
                <a:solidFill>
                  <a:srgbClr val="2278B5"/>
                </a:solidFill>
                <a:latin typeface="Proxima Nova"/>
                <a:hlinkClick r:id="rId2"/>
              </a:rPr>
              <a:t>Go to this website</a:t>
            </a:r>
            <a:r>
              <a:rPr lang="en-US" sz="1600" dirty="0">
                <a:solidFill>
                  <a:srgbClr val="282828"/>
                </a:solidFill>
                <a:latin typeface="Proxima Nova"/>
              </a:rPr>
              <a:t>.</a:t>
            </a:r>
          </a:p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Download the most current yearly mean sunspot data and with this data:</a:t>
            </a:r>
          </a:p>
          <a:p>
            <a:endParaRPr lang="en-US" sz="1600" dirty="0">
              <a:solidFill>
                <a:srgbClr val="282828"/>
              </a:solidFill>
              <a:latin typeface="Proxima Nova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282828"/>
                </a:solidFill>
                <a:latin typeface="Proxima Nova"/>
              </a:rPr>
              <a:t>Plot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6280D1-2CC7-4268-B008-1732EBD9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79914"/>
            <a:ext cx="4282440" cy="30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E2CFB6F-A7D8-4EB5-8F67-08943B46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85" y="2667000"/>
            <a:ext cx="45872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Comment on its stationarity.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23A1151-DE51-450F-9FD6-6D0DAAE2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42672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">
            <a:extLst>
              <a:ext uri="{FF2B5EF4-FFF2-40B4-BE49-F238E27FC236}">
                <a16:creationId xmlns:a16="http://schemas.microsoft.com/office/drawing/2014/main" id="{972E2004-C798-4DBB-80A4-2CCA94A0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17195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695B5E26-84EB-4AF3-8798-51B4224A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9283"/>
            <a:ext cx="868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Sample autocorrelations damp quickly and seem to indicate stationarity. A unit root test also shows stationarity. With a frequency peek at 0.0937 there does seem to be some seasonality in the data (1/0.937=10.67).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AFC518-7430-41FF-9BE6-49343A4A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5181600"/>
            <a:ext cx="5762625" cy="14465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adf.test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adf.test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(SS): p-value smaller than printed p-value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Augmented Dickey-Fuller Test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Dickey-Fuller = -5.2163, Lag order = 6, p-value = 0.01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stationary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8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7526C-6D6B-4BEF-89D8-2EE2A6E96153}"/>
              </a:ext>
            </a:extLst>
          </p:cNvPr>
          <p:cNvSpPr/>
          <p:nvPr/>
        </p:nvSpPr>
        <p:spPr>
          <a:xfrm>
            <a:off x="190500" y="1295400"/>
            <a:ext cx="4343400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#Checking the AIC options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aic5.wge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lang="en-US" sz="1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---------WORKING... PLEASE WAIT...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Five Smallest Values of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    q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9    0   6.363586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48   15    2   6.364225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29    9    1   6.369581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10    0   6.369614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47   15    1   6.372261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EC652-86B6-4B28-9190-4184295AF368}"/>
              </a:ext>
            </a:extLst>
          </p:cNvPr>
          <p:cNvSpPr/>
          <p:nvPr/>
        </p:nvSpPr>
        <p:spPr>
          <a:xfrm>
            <a:off x="19050" y="381000"/>
            <a:ext cx="904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82828"/>
                </a:solidFill>
                <a:latin typeface="Proxima Nova"/>
              </a:rPr>
              <a:t>Use aic5.wge to estimate the </a:t>
            </a:r>
            <a:r>
              <a:rPr lang="en-US" i="1" dirty="0">
                <a:solidFill>
                  <a:srgbClr val="282828"/>
                </a:solidFill>
                <a:latin typeface="Proxima Nova"/>
              </a:rPr>
              <a:t>p</a:t>
            </a:r>
            <a:r>
              <a:rPr lang="en-US" dirty="0">
                <a:solidFill>
                  <a:srgbClr val="282828"/>
                </a:solidFill>
                <a:latin typeface="Proxima Nova"/>
              </a:rPr>
              <a:t> and </a:t>
            </a:r>
            <a:r>
              <a:rPr lang="en-US" i="1" dirty="0">
                <a:solidFill>
                  <a:srgbClr val="282828"/>
                </a:solidFill>
                <a:latin typeface="Proxima Nova"/>
              </a:rPr>
              <a:t>q</a:t>
            </a:r>
            <a:r>
              <a:rPr lang="en-US" dirty="0">
                <a:solidFill>
                  <a:srgbClr val="282828"/>
                </a:solidFill>
                <a:latin typeface="Proxima Nova"/>
              </a:rPr>
              <a:t> of the model. You may use your choice of AIC/AICC/BIC.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B957D-2D8E-4204-BFAD-6EB782E5D73C}"/>
              </a:ext>
            </a:extLst>
          </p:cNvPr>
          <p:cNvSpPr/>
          <p:nvPr/>
        </p:nvSpPr>
        <p:spPr>
          <a:xfrm>
            <a:off x="4114800" y="850406"/>
            <a:ext cx="4572000" cy="38241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the AIC’s point to and AR(9).</a:t>
            </a:r>
          </a:p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#playing around with the Forecast package to see what it picks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#differencing needed for Stationarizing the series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ndiffs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SSAA=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stepwise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approximation=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seasonal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stationary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SSAA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Series: SS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ARIMA(3,0,0) with non-zero mean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ar1      ar2      ar3     mean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1.2837  -0.4927  -0.1439  78.7834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s.e.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0.0553   0.0864   0.0554   4.0336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sigma^2 estimated as 654.6:  log likelihood=-1490.74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AIC=2991.47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=2991.67   BIC=3010.32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74CB8-DF1F-4E7A-ADA6-F20086F7544D}"/>
              </a:ext>
            </a:extLst>
          </p:cNvPr>
          <p:cNvSpPr/>
          <p:nvPr/>
        </p:nvSpPr>
        <p:spPr>
          <a:xfrm>
            <a:off x="76200" y="5684428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am choosing to go with the AR(3) model from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73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Fit the model using your model identification (</a:t>
            </a:r>
            <a:r>
              <a:rPr lang="en-US" sz="1600" i="1" dirty="0">
                <a:solidFill>
                  <a:srgbClr val="282828"/>
                </a:solidFill>
                <a:latin typeface="Proxima Nova"/>
              </a:rPr>
              <a:t>p</a:t>
            </a:r>
            <a:r>
              <a:rPr lang="en-US" sz="1600" dirty="0">
                <a:solidFill>
                  <a:srgbClr val="282828"/>
                </a:solidFill>
                <a:latin typeface="Proxima Nova"/>
              </a:rPr>
              <a:t> and </a:t>
            </a:r>
            <a:r>
              <a:rPr lang="en-US" sz="1600" i="1" dirty="0">
                <a:solidFill>
                  <a:srgbClr val="282828"/>
                </a:solidFill>
                <a:latin typeface="Proxima Nova"/>
              </a:rPr>
              <a:t>q</a:t>
            </a:r>
            <a:r>
              <a:rPr lang="en-US" sz="1600" dirty="0">
                <a:solidFill>
                  <a:srgbClr val="282828"/>
                </a:solidFill>
                <a:latin typeface="Proxima Nova"/>
              </a:rPr>
              <a:t>). You may use any of the estimates you like (maximum likelihood, Yule–Walker, Burg).</a:t>
            </a:r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BD3E-F9FF-4FD4-9B81-0A5F2D585A42}"/>
              </a:ext>
            </a:extLst>
          </p:cNvPr>
          <p:cNvSpPr/>
          <p:nvPr/>
        </p:nvSpPr>
        <p:spPr>
          <a:xfrm>
            <a:off x="104775" y="965775"/>
            <a:ext cx="4572000" cy="22518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#Maximum Likelihood Estimation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SS3.mle=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est.ar.wge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mle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 of Original polynomial: 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1.2837 -0.4927 -0.1439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Factor                 Roots                Abs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Recip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System Freq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1-1.4709B+0.7681B^2    0.9575+-0.6206i      0.8764       0.0915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1+0.1873B             -5.3398               0.1873       0.5000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04870-EA5F-45CE-973B-6DCE91172624}"/>
              </a:ext>
            </a:extLst>
          </p:cNvPr>
          <p:cNvSpPr/>
          <p:nvPr/>
        </p:nvSpPr>
        <p:spPr>
          <a:xfrm>
            <a:off x="4572000" y="975300"/>
            <a:ext cx="46767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Aft>
                <a:spcPts val="1000"/>
              </a:spcAft>
            </a:pP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 </a:t>
            </a: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#[1] 78.735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78.735</a:t>
            </a:r>
            <a:endParaRPr lang="en-US" sz="11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avar </a:t>
            </a: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#[1] 644.4032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644.4032</a:t>
            </a:r>
            <a:endParaRPr lang="en-US" sz="11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03BCEC-8937-4EEA-9032-2CD750034DF3}"/>
                  </a:ext>
                </a:extLst>
              </p:cNvPr>
              <p:cNvSpPr/>
              <p:nvPr/>
            </p:nvSpPr>
            <p:spPr>
              <a:xfrm>
                <a:off x="104775" y="4114800"/>
                <a:ext cx="8963025" cy="915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Final AR(3) model</a:t>
                </a:r>
              </a:p>
              <a:p>
                <a:pPr lv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𝟐𝟖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𝟒𝟗</m:t>
                      </m:r>
                      <m:sSup>
                        <m:sSup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𝟏𝟒</m:t>
                      </m:r>
                      <m:sSup>
                        <m:sSup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𝟕𝟖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𝟕𝟒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𝟔𝟒𝟒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03BCEC-8937-4EEA-9032-2CD750034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4114800"/>
                <a:ext cx="8963025" cy="915187"/>
              </a:xfrm>
              <a:prstGeom prst="rect">
                <a:avLst/>
              </a:prstGeom>
              <a:blipFill>
                <a:blip r:embed="rId2"/>
                <a:stretch>
                  <a:fillRect l="-544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9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Use this model to generate an ASE from forecasting the last 15 years of sunspot data. (You will use this to compare your models to your peer’s models.)</a:t>
            </a:r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F03E4B-E95C-453E-800A-D6DD61A4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86163"/>
            <a:ext cx="7239000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maximum likelihood scored just a bit better so I decided to stay with it’s forecast.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SS3.mle.est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fore.arma.wge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SS3.mle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theta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lastn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">
            <a:extLst>
              <a:ext uri="{FF2B5EF4-FFF2-40B4-BE49-F238E27FC236}">
                <a16:creationId xmlns:a16="http://schemas.microsoft.com/office/drawing/2014/main" id="{A4E6CA7E-A335-41DE-B374-9BC5A42EA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5943600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92563D1-E4C0-4C6C-AD23-9D48D211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05436"/>
            <a:ext cx="5105400" cy="6001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SS3.mle.ase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((SS[(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SS3.mle.est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SS3.mle.ase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1802.668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01D6-F3FC-456E-886F-8FB829E2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39420"/>
            <a:ext cx="8839199" cy="492443"/>
          </a:xfrm>
        </p:spPr>
        <p:txBody>
          <a:bodyPr/>
          <a:lstStyle/>
          <a:p>
            <a:r>
              <a:rPr lang="en-US" sz="1600" dirty="0"/>
              <a:t>Now fit a seasonal model to the Sunspot data (you pick the value of s), and find the ASE for this model using the last 15 years of sunspot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1DF93-601F-4ABA-87DD-D137C260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6248400" cy="107721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Base on the overfit table we can now transform the data to remove the seasonality.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 data to create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=(1-B11)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 will repeat the 11 zeros then we can add a one at the end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artrans.wge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phi.tr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">
            <a:extLst>
              <a:ext uri="{FF2B5EF4-FFF2-40B4-BE49-F238E27FC236}">
                <a16:creationId xmlns:a16="http://schemas.microsoft.com/office/drawing/2014/main" id="{2B15E936-FD03-4E61-B48E-4FE574E7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6196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A4269F-04E8-4BE5-9E61-73722063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941367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transformed data appear stationary, so we use AIC to identify a model.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DA9C2-FD40-421F-AC43-B27B85E80DBB}"/>
                  </a:ext>
                </a:extLst>
              </p:cNvPr>
              <p:cNvSpPr/>
              <p:nvPr/>
            </p:nvSpPr>
            <p:spPr>
              <a:xfrm>
                <a:off x="4772025" y="2249046"/>
                <a:ext cx="4143375" cy="2572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We use </a:t>
                </a:r>
                <a:r>
                  <a:rPr lang="en-US" sz="12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aic5.wge</a:t>
                </a: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to model the transformed data</a:t>
                </a:r>
                <a:b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When using AIC to model data that has been </a:t>
                </a:r>
                <a:r>
                  <a:rPr lang="en-US" sz="1200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stationarized</a:t>
                </a: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using the seasonal transform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it is good practice to allow a range of p values to include s to uncover any seasonal stationary information that might be in the data.</a:t>
                </a: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aic5.wge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(SS_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---------WORKING... PLEASE WAIT...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Five Smallest Values of  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      p    q        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</a:t>
                </a:r>
                <a:b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7     2    0   6.887304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DA9C2-FD40-421F-AC43-B27B85E80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25" y="2249046"/>
                <a:ext cx="4143375" cy="2572499"/>
              </a:xfrm>
              <a:prstGeom prst="rect">
                <a:avLst/>
              </a:prstGeom>
              <a:blipFill>
                <a:blip r:embed="rId3"/>
                <a:stretch>
                  <a:fillRect l="-147" t="-237" r="-588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F25B03B-2FB1-4340-AD37-BAFF20FC2061}"/>
              </a:ext>
            </a:extLst>
          </p:cNvPr>
          <p:cNvSpPr/>
          <p:nvPr/>
        </p:nvSpPr>
        <p:spPr>
          <a:xfrm>
            <a:off x="4772025" y="4772471"/>
            <a:ext cx="4219575" cy="116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Seasonal ARMA(2,0) s = 11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AIC selects an AR(2,0) model. Factoring the ARMA(2,0) model we obtain: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AR2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est.arma.wge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(SS_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1036A-586F-4E8A-A87B-E994A15A65E7}"/>
              </a:ext>
            </a:extLst>
          </p:cNvPr>
          <p:cNvSpPr/>
          <p:nvPr/>
        </p:nvSpPr>
        <p:spPr>
          <a:xfrm>
            <a:off x="3810000" y="6006743"/>
            <a:ext cx="533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SS_11_AR2.ASE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((SS[(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(SS)] 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9B343-B451-460C-BDC2-1127B1C9A6C5}"/>
              </a:ext>
            </a:extLst>
          </p:cNvPr>
          <p:cNvSpPr/>
          <p:nvPr/>
        </p:nvSpPr>
        <p:spPr>
          <a:xfrm>
            <a:off x="7239736" y="6403032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2828.898</a:t>
            </a:r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56685-0FF9-4472-AEF0-AAA9157D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839200" cy="168247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which model you prefer, and why.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best model turned out to be the AR(3) that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from the Forecast package picked. The ASR was also lower than the seasonal model. This was a stationary model to start with and that could have lead to the better performance.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your best model (the one you choose) to forecast the next 10 years of sunspot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AR(3) model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(1-1.28B+0.49B2+0.14B3)(xt-78.74)=ay σa2=644.4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SS3.f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fore.arma.wge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SS3.mle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theta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limits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lastn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">
            <a:extLst>
              <a:ext uri="{FF2B5EF4-FFF2-40B4-BE49-F238E27FC236}">
                <a16:creationId xmlns:a16="http://schemas.microsoft.com/office/drawing/2014/main" id="{0D912F15-217A-4A09-9D77-E62B45E3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063470"/>
            <a:ext cx="4945411" cy="39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E90960-7911-40C6-9A3A-D906C48310B6}"/>
              </a:ext>
            </a:extLst>
          </p:cNvPr>
          <p:cNvSpPr/>
          <p:nvPr/>
        </p:nvSpPr>
        <p:spPr>
          <a:xfrm>
            <a:off x="76200" y="6059269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[1]  25.83318  58.16266  89.19825 109.91149 116.55944 110.42395  96.29325  80.22067  67.43328  60.96974</a:t>
            </a:r>
          </a:p>
        </p:txBody>
      </p:sp>
    </p:spTree>
    <p:extLst>
      <p:ext uri="{BB962C8B-B14F-4D97-AF65-F5344CB8AC3E}">
        <p14:creationId xmlns:p14="http://schemas.microsoft.com/office/powerpoint/2010/main" val="243897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4C42-BBAE-4B9C-B538-D13DB803E820}"/>
              </a:ext>
            </a:extLst>
          </p:cNvPr>
          <p:cNvSpPr/>
          <p:nvPr/>
        </p:nvSpPr>
        <p:spPr>
          <a:xfrm>
            <a:off x="152400" y="381000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Given what you have learned so far, model the Accuspike web page hits data, and provide the desired forecasts.</a:t>
            </a:r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93874E-7DE6-40AE-A4C9-31C4BEA85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1828800"/>
            <a:ext cx="46196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">
            <a:extLst>
              <a:ext uri="{FF2B5EF4-FFF2-40B4-BE49-F238E27FC236}">
                <a16:creationId xmlns:a16="http://schemas.microsoft.com/office/drawing/2014/main" id="{0C1C27D2-68DC-4F67-9E2A-25C550CC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9650"/>
            <a:ext cx="4300688" cy="34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242E8C1-C09E-4AE4-951D-D7FC95CE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882075"/>
            <a:ext cx="4429125" cy="14362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accuspike.csv"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to a time series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Active.Users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 simple plot of the data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13D89E-9883-4B42-B3B3-8CF8D64E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1081"/>
            <a:ext cx="4429125" cy="8771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#Plot Data, Sample Autocorrelations, Periodogram, and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Parzen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Spectral Estimate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plotts.sample.wge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arlimits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90B901C3EC44825A78A1153541DA" ma:contentTypeVersion="27" ma:contentTypeDescription="Create a new document." ma:contentTypeScope="" ma:versionID="999fe549cf25460b4fcf88f84cab17f3">
  <xsd:schema xmlns:xsd="http://www.w3.org/2001/XMLSchema" xmlns:xs="http://www.w3.org/2001/XMLSchema" xmlns:p="http://schemas.microsoft.com/office/2006/metadata/properties" xmlns:ns3="45275255-e281-4b44-b903-5981a693d228" xmlns:ns4="97c6e5db-c33c-4bd7-a101-5236bf2afbce" targetNamespace="http://schemas.microsoft.com/office/2006/metadata/properties" ma:root="true" ma:fieldsID="2a08fd787345cebc6fbdbe03680d6c02" ns3:_="" ns4:_="">
    <xsd:import namespace="45275255-e281-4b44-b903-5981a693d228"/>
    <xsd:import namespace="97c6e5db-c33c-4bd7-a101-5236bf2af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75255-e281-4b44-b903-5981a693d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e5db-c33c-4bd7-a101-5236bf2af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7c6e5db-c33c-4bd7-a101-5236bf2afbce" xsi:nil="true"/>
    <FolderType xmlns="97c6e5db-c33c-4bd7-a101-5236bf2afbce" xsi:nil="true"/>
    <TeamsChannelId xmlns="97c6e5db-c33c-4bd7-a101-5236bf2afbce" xsi:nil="true"/>
    <Invited_Teachers xmlns="97c6e5db-c33c-4bd7-a101-5236bf2afbce" xsi:nil="true"/>
    <Invited_Students xmlns="97c6e5db-c33c-4bd7-a101-5236bf2afbce" xsi:nil="true"/>
    <IsNotebookLocked xmlns="97c6e5db-c33c-4bd7-a101-5236bf2afbce" xsi:nil="true"/>
    <Templates xmlns="97c6e5db-c33c-4bd7-a101-5236bf2afbce" xsi:nil="true"/>
    <Self_Registration_Enabled xmlns="97c6e5db-c33c-4bd7-a101-5236bf2afbce" xsi:nil="true"/>
    <Teachers xmlns="97c6e5db-c33c-4bd7-a101-5236bf2afbce">
      <UserInfo>
        <DisplayName/>
        <AccountId xsi:nil="true"/>
        <AccountType/>
      </UserInfo>
    </Teachers>
    <Distribution_Groups xmlns="97c6e5db-c33c-4bd7-a101-5236bf2afbce" xsi:nil="true"/>
    <LMS_Mappings xmlns="97c6e5db-c33c-4bd7-a101-5236bf2afbce" xsi:nil="true"/>
    <CultureName xmlns="97c6e5db-c33c-4bd7-a101-5236bf2afbce" xsi:nil="true"/>
    <AppVersion xmlns="97c6e5db-c33c-4bd7-a101-5236bf2afbce" xsi:nil="true"/>
    <DefaultSectionNames xmlns="97c6e5db-c33c-4bd7-a101-5236bf2afbce" xsi:nil="true"/>
    <NotebookType xmlns="97c6e5db-c33c-4bd7-a101-5236bf2afbce" xsi:nil="true"/>
    <Student_Groups xmlns="97c6e5db-c33c-4bd7-a101-5236bf2afbce">
      <UserInfo>
        <DisplayName/>
        <AccountId xsi:nil="true"/>
        <AccountType/>
      </UserInfo>
    </Student_Groups>
    <Math_Settings xmlns="97c6e5db-c33c-4bd7-a101-5236bf2afbce" xsi:nil="true"/>
    <Owner xmlns="97c6e5db-c33c-4bd7-a101-5236bf2afbce">
      <UserInfo>
        <DisplayName/>
        <AccountId xsi:nil="true"/>
        <AccountType/>
      </UserInfo>
    </Owner>
    <Students xmlns="97c6e5db-c33c-4bd7-a101-5236bf2afbce">
      <UserInfo>
        <DisplayName/>
        <AccountId xsi:nil="true"/>
        <AccountType/>
      </UserInfo>
    </Students>
    <Is_Collaboration_Space_Locked xmlns="97c6e5db-c33c-4bd7-a101-5236bf2afbc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2F7DB0-A124-4449-9A22-ECCB9C967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75255-e281-4b44-b903-5981a693d228"/>
    <ds:schemaRef ds:uri="97c6e5db-c33c-4bd7-a101-5236bf2a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E49D3D-9BB5-4483-BACD-C57A47EAA186}">
  <ds:schemaRefs>
    <ds:schemaRef ds:uri="97c6e5db-c33c-4bd7-a101-5236bf2afbce"/>
    <ds:schemaRef ds:uri="http://www.w3.org/XML/1998/namespace"/>
    <ds:schemaRef ds:uri="http://purl.org/dc/elements/1.1/"/>
    <ds:schemaRef ds:uri="45275255-e281-4b44-b903-5981a693d2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135F17-3837-4A0D-8708-59889F6AEE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</TotalTime>
  <Words>917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Consolas</vt:lpstr>
      <vt:lpstr>Proxima Nova</vt:lpstr>
      <vt:lpstr>Times New Roman</vt:lpstr>
      <vt:lpstr>Office Theme</vt:lpstr>
      <vt:lpstr>"Unit 12: "For Live Session"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fit a seasonal model to the Sunspot data (you pick the value of s), and find the ASE for this model using the last 15 years of sunspot data.</vt:lpstr>
      <vt:lpstr>PowerPoint Presentation</vt:lpstr>
      <vt:lpstr>PowerPoint Presentation</vt:lpstr>
      <vt:lpstr>PowerPoint Presentation</vt:lpstr>
      <vt:lpstr>Checking the AIC options</vt:lpstr>
      <vt:lpstr>PowerPoint Presentation</vt:lpstr>
      <vt:lpstr>A brief reflection of thoughts and key takeaways – Week 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Windows User</cp:lastModifiedBy>
  <cp:revision>201</cp:revision>
  <dcterms:created xsi:type="dcterms:W3CDTF">2020-01-07T12:56:45Z</dcterms:created>
  <dcterms:modified xsi:type="dcterms:W3CDTF">2020-03-19T03:09:20Z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0x010100016C90B901C3EC44825A78A1153541DA</vt:lpwstr>
  </property>
</Properties>
</file>