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50" r:id="rId3"/>
    <p:sldId id="452" r:id="rId4"/>
    <p:sldId id="453" r:id="rId5"/>
    <p:sldId id="454" r:id="rId6"/>
    <p:sldId id="455" r:id="rId7"/>
    <p:sldId id="401" r:id="rId8"/>
    <p:sldId id="400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5: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C82B83-4744-42DF-BCBE-951828332B33}"/>
              </a:ext>
            </a:extLst>
          </p:cNvPr>
          <p:cNvSpPr txBox="1">
            <a:spLocks/>
          </p:cNvSpPr>
          <p:nvPr/>
        </p:nvSpPr>
        <p:spPr>
          <a:xfrm>
            <a:off x="2858770" y="4264740"/>
            <a:ext cx="3200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kern="0" dirty="0"/>
              <a:t>AIC On The Nottingham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D98F0-A062-4E19-AF09-44F2C1A3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46" y="4572000"/>
            <a:ext cx="4489408" cy="1047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DA48E2-95C0-497F-8656-B31B86CA8281}"/>
              </a:ext>
            </a:extLst>
          </p:cNvPr>
          <p:cNvSpPr/>
          <p:nvPr/>
        </p:nvSpPr>
        <p:spPr>
          <a:xfrm>
            <a:off x="571500" y="3733800"/>
            <a:ext cx="801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 Aic5 to assess the use of ARMA models for your time series.</a:t>
            </a:r>
            <a:br>
              <a:rPr lang="en-US" sz="1200" dirty="0"/>
            </a:br>
            <a:r>
              <a:rPr lang="en-US" sz="1200" dirty="0"/>
              <a:t>This was added to the Google doc.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5F2-28D6-4415-B65E-AB18979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307777"/>
          </a:xfrm>
        </p:spPr>
        <p:txBody>
          <a:bodyPr/>
          <a:lstStyle/>
          <a:p>
            <a:pPr algn="ctr"/>
            <a:r>
              <a:rPr lang="en-US" sz="2000" dirty="0"/>
              <a:t>Use Aic5 to assess the use of ARMA models in the Walmart data.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0739E-7FDF-4F10-8B83-D85504FFCD96}"/>
              </a:ext>
            </a:extLst>
          </p:cNvPr>
          <p:cNvSpPr/>
          <p:nvPr/>
        </p:nvSpPr>
        <p:spPr>
          <a:xfrm>
            <a:off x="3086099" y="1107690"/>
            <a:ext cx="29718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#Find the lowest AIC in the Walmart data</a:t>
            </a:r>
          </a:p>
          <a:p>
            <a:r>
              <a:rPr lang="en-US" dirty="0"/>
              <a:t>aic5.wge(Store9Item50$sales)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16E51-EFC1-4DDF-A16B-D1DB1DD47BF6}"/>
              </a:ext>
            </a:extLst>
          </p:cNvPr>
          <p:cNvSpPr/>
          <p:nvPr/>
        </p:nvSpPr>
        <p:spPr>
          <a:xfrm>
            <a:off x="228600" y="3733800"/>
            <a:ext cx="27153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Five Smallest Values of  aic </a:t>
            </a:r>
          </a:p>
          <a:p>
            <a:r>
              <a:rPr lang="en-US" dirty="0"/>
              <a:t>        p    q        aic</a:t>
            </a:r>
          </a:p>
          <a:p>
            <a:r>
              <a:rPr lang="en-US" dirty="0">
                <a:highlight>
                  <a:srgbClr val="FFFF00"/>
                </a:highlight>
              </a:rPr>
              <a:t>15    4    2   4.991650</a:t>
            </a:r>
          </a:p>
          <a:p>
            <a:r>
              <a:rPr lang="en-US" dirty="0"/>
              <a:t>17    5    1   5.009865</a:t>
            </a:r>
          </a:p>
          <a:p>
            <a:r>
              <a:rPr lang="en-US" dirty="0"/>
              <a:t>18    5    2   5.021469</a:t>
            </a:r>
          </a:p>
          <a:p>
            <a:r>
              <a:rPr lang="en-US" dirty="0"/>
              <a:t>14    4    1   5.073902</a:t>
            </a:r>
          </a:p>
          <a:p>
            <a:r>
              <a:rPr lang="en-US" dirty="0"/>
              <a:t>12    3    2   5.114417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64BC2-C94A-4B39-8548-85E6284E3AFF}"/>
              </a:ext>
            </a:extLst>
          </p:cNvPr>
          <p:cNvSpPr/>
          <p:nvPr/>
        </p:nvSpPr>
        <p:spPr>
          <a:xfrm>
            <a:off x="228600" y="1905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preferred model with respect to the AIC for the Wal-Mart store 9 item 50 data is an ARMA(4,2) with an AIC of 4.991650.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55501-FAB4-448A-BFF0-AF7451CA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19400"/>
            <a:ext cx="5722137" cy="37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82E19CF-9A61-48E0-AD44-BC5EDE547139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F2BC9D2-51F1-4CCD-A042-717A35E94C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5435" y="454223"/>
                <a:ext cx="8013129" cy="307777"/>
              </a:xfrm>
            </p:spPr>
            <p:txBody>
              <a:bodyPr/>
              <a:lstStyle/>
              <a:p>
                <a:pPr algn="ctr"/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for the following model by hand.</a:t>
                </a: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F2BC9D2-51F1-4CCD-A042-717A35E94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5435" y="454223"/>
                <a:ext cx="8013129" cy="307777"/>
              </a:xfrm>
              <a:blipFill>
                <a:blip r:embed="rId3"/>
                <a:stretch>
                  <a:fillRect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7DFA56-58EC-42D4-84CE-E4F1A1C43CE7}"/>
                  </a:ext>
                </a:extLst>
              </p:cNvPr>
              <p:cNvSpPr/>
              <p:nvPr/>
            </p:nvSpPr>
            <p:spPr>
              <a:xfrm>
                <a:off x="685800" y="5370493"/>
                <a:ext cx="801312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Looking at the above Autocorrelation we can truly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-.6349206.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7DFA56-58EC-42D4-84CE-E4F1A1C43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70493"/>
                <a:ext cx="8013129" cy="954107"/>
              </a:xfrm>
              <a:prstGeom prst="rect">
                <a:avLst/>
              </a:prstGeom>
              <a:blipFill>
                <a:blip r:embed="rId4"/>
                <a:stretch>
                  <a:fillRect l="-1598" t="-6369" r="-197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75ABF3-9B56-46EF-A282-EB371D36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134335"/>
            <a:ext cx="6329222" cy="327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C923F-D4F9-4427-9E8E-2DA02F39B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00" y="990600"/>
            <a:ext cx="2443200" cy="102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DAD16E-25E1-4032-9385-BC709874F050}"/>
                  </a:ext>
                </a:extLst>
              </p:cNvPr>
              <p:cNvSpPr/>
              <p:nvPr/>
            </p:nvSpPr>
            <p:spPr>
              <a:xfrm>
                <a:off x="2883464" y="1371600"/>
                <a:ext cx="6184336" cy="686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+(.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)(−.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(−.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=−.6349206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DAD16E-25E1-4032-9385-BC709874F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64" y="1371600"/>
                <a:ext cx="6184336" cy="68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E3425E3-81AF-4532-8A0F-71DDBB410264}"/>
              </a:ext>
            </a:extLst>
          </p:cNvPr>
          <p:cNvSpPr/>
          <p:nvPr/>
        </p:nvSpPr>
        <p:spPr>
          <a:xfrm>
            <a:off x="158750" y="4038600"/>
            <a:ext cx="1765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it in R</a:t>
            </a:r>
          </a:p>
          <a:p>
            <a:r>
              <a:rPr lang="en-US" dirty="0"/>
              <a:t>p1$</a:t>
            </a:r>
            <a:r>
              <a:rPr lang="en-US" dirty="0">
                <a:highlight>
                  <a:srgbClr val="FFFF00"/>
                </a:highlight>
              </a:rPr>
              <a:t>aut1[2]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-0.6349206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EDBC6A-EC44-4C50-B7E6-51842A8E4BB5}"/>
                  </a:ext>
                </a:extLst>
              </p:cNvPr>
              <p:cNvSpPr/>
              <p:nvPr/>
            </p:nvSpPr>
            <p:spPr>
              <a:xfrm>
                <a:off x="3193480" y="838200"/>
                <a:ext cx="275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EDBC6A-EC44-4C50-B7E6-51842A8E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80" y="838200"/>
                <a:ext cx="27570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7FA165-EF69-45DA-A2B5-0D44339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307777"/>
          </a:xfrm>
        </p:spPr>
        <p:txBody>
          <a:bodyPr/>
          <a:lstStyle/>
          <a:p>
            <a:pPr algn="ctr"/>
            <a:r>
              <a:rPr lang="en-US" sz="2000" dirty="0"/>
              <a:t>Represent the model as a GLP.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228D8E-E8CE-4BEA-838C-12A4240D9BFF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9926F6-15B0-48BB-A6BF-B26C08B1FD03}"/>
              </a:ext>
            </a:extLst>
          </p:cNvPr>
          <p:cNvSpPr/>
          <p:nvPr/>
        </p:nvSpPr>
        <p:spPr>
          <a:xfrm>
            <a:off x="3428999" y="13716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GLP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8A955-C1F6-4511-8353-8823DE11BBAD}"/>
                  </a:ext>
                </a:extLst>
              </p:cNvPr>
              <p:cNvSpPr/>
              <p:nvPr/>
            </p:nvSpPr>
            <p:spPr>
              <a:xfrm>
                <a:off x="2928985" y="1804007"/>
                <a:ext cx="328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+−.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8A955-C1F6-4511-8353-8823DE11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85" y="1804007"/>
                <a:ext cx="32860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063CE4-3BC2-41B4-A61C-77BC193CF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3"/>
          <a:stretch/>
        </p:blipFill>
        <p:spPr>
          <a:xfrm>
            <a:off x="1726129" y="2667000"/>
            <a:ext cx="5691740" cy="90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BDB3E-6BB0-474D-B988-54474A9A8E3A}"/>
              </a:ext>
            </a:extLst>
          </p:cNvPr>
          <p:cNvSpPr txBox="1"/>
          <p:nvPr/>
        </p:nvSpPr>
        <p:spPr bwMode="auto">
          <a:xfrm>
            <a:off x="495299" y="4098737"/>
            <a:ext cx="8153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 linear combination of present and past noise components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MA(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is a finite GLP and is always stationary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84F5C3-33C3-4287-AF11-5265B86FE464}"/>
                  </a:ext>
                </a:extLst>
              </p:cNvPr>
              <p:cNvSpPr/>
              <p:nvPr/>
            </p:nvSpPr>
            <p:spPr>
              <a:xfrm>
                <a:off x="3193480" y="762000"/>
                <a:ext cx="275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84F5C3-33C3-4287-AF11-5265B86FE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80" y="762000"/>
                <a:ext cx="27570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B00187-BC31-43BF-B7AE-3C1BBFEF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54223"/>
            <a:ext cx="8991599" cy="615553"/>
          </a:xfrm>
        </p:spPr>
        <p:txBody>
          <a:bodyPr/>
          <a:lstStyle/>
          <a:p>
            <a:pPr algn="ctr"/>
            <a:r>
              <a:rPr lang="en-US" sz="2000" dirty="0"/>
              <a:t>Generate a realizations from an ARMA model. You pick p and q.</a:t>
            </a:r>
            <a:br>
              <a:rPr lang="en-US" sz="2000" dirty="0"/>
            </a:br>
            <a:r>
              <a:rPr lang="en-US" sz="2000" dirty="0"/>
              <a:t>Include the ACF and spectral density.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E64248B-838B-4EC0-B329-8E41B5A34FC4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E3B71-BD7A-4B4B-972E-0B8A6496734A}"/>
              </a:ext>
            </a:extLst>
          </p:cNvPr>
          <p:cNvSpPr/>
          <p:nvPr/>
        </p:nvSpPr>
        <p:spPr>
          <a:xfrm>
            <a:off x="457199" y="1219200"/>
            <a:ext cx="82296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#ARMA(4,3)</a:t>
            </a:r>
          </a:p>
          <a:p>
            <a:r>
              <a:rPr lang="en-US" dirty="0" err="1"/>
              <a:t>plotts.true.wge</a:t>
            </a:r>
            <a:r>
              <a:rPr lang="en-US" dirty="0"/>
              <a:t>(250, phi = c(.3,.9,.1,-.8075), theta = c(-.9, -.8,-.72))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372E3-9362-4434-894A-A0334ACA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" y="2094072"/>
            <a:ext cx="9093075" cy="23255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BD0CA-A49F-48AF-BAD1-613A749DDCA9}"/>
              </a:ext>
            </a:extLst>
          </p:cNvPr>
          <p:cNvSpPr txBox="1">
            <a:spLocks/>
          </p:cNvSpPr>
          <p:nvPr/>
        </p:nvSpPr>
        <p:spPr>
          <a:xfrm>
            <a:off x="76201" y="4700110"/>
            <a:ext cx="899159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000" kern="0" dirty="0"/>
              <a:t>I chose to generate an ARMA(4,3).</a:t>
            </a:r>
          </a:p>
          <a:p>
            <a:pPr algn="ctr"/>
            <a:r>
              <a:rPr lang="en-US" sz="2000" kern="0" dirty="0"/>
              <a:t>I have included both the True Autocorrelation and the Spectral Density graphs.</a:t>
            </a:r>
          </a:p>
        </p:txBody>
      </p:sp>
    </p:spTree>
    <p:extLst>
      <p:ext uri="{BB962C8B-B14F-4D97-AF65-F5344CB8AC3E}">
        <p14:creationId xmlns:p14="http://schemas.microsoft.com/office/powerpoint/2010/main" val="102025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8F1780-6CB9-4BCF-8899-0F5387C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54223"/>
            <a:ext cx="8991599" cy="923330"/>
          </a:xfrm>
        </p:spPr>
        <p:txBody>
          <a:bodyPr/>
          <a:lstStyle/>
          <a:p>
            <a:pPr algn="ctr"/>
            <a:r>
              <a:rPr lang="en-US" sz="2000" dirty="0"/>
              <a:t>Use AIC 5 to identify the top five quality models with respect to AIC for the cancelled flight data from the SWADelay.csv data set (column: arr_cancelled). Comment on which are AR, MA, and ARMA.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730FDE0-ED70-4E7B-83D6-F1B121DE3EE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7FEDA-1E48-429B-BDB5-1F8961B2F23F}"/>
              </a:ext>
            </a:extLst>
          </p:cNvPr>
          <p:cNvSpPr/>
          <p:nvPr/>
        </p:nvSpPr>
        <p:spPr>
          <a:xfrm>
            <a:off x="304800" y="1651337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# Read in the data</a:t>
            </a:r>
          </a:p>
          <a:p>
            <a:r>
              <a:rPr lang="en-US" sz="1200" dirty="0"/>
              <a:t>SWA = read.csv("Data/</a:t>
            </a:r>
            <a:r>
              <a:rPr lang="en-US" sz="1200" dirty="0" err="1"/>
              <a:t>swadelay.csv",header</a:t>
            </a:r>
            <a:r>
              <a:rPr lang="en-US" sz="1200" dirty="0"/>
              <a:t> = TRUE)</a:t>
            </a:r>
          </a:p>
          <a:p>
            <a:r>
              <a:rPr lang="en-US" sz="1200" dirty="0" err="1"/>
              <a:t>plotts.wge</a:t>
            </a:r>
            <a:r>
              <a:rPr lang="en-US" sz="1200" dirty="0"/>
              <a:t>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plotts.sample.wge</a:t>
            </a:r>
            <a:r>
              <a:rPr lang="en-US" sz="1200" dirty="0"/>
              <a:t>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  <a:p>
            <a:r>
              <a:rPr lang="en-US" sz="1200" dirty="0"/>
              <a:t>aic5.wge(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66C51-2586-4806-878D-A9BB835A59C7}"/>
              </a:ext>
            </a:extLst>
          </p:cNvPr>
          <p:cNvSpPr/>
          <p:nvPr/>
        </p:nvSpPr>
        <p:spPr>
          <a:xfrm>
            <a:off x="6096000" y="2362200"/>
            <a:ext cx="27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Five Smallest Values of  aic </a:t>
            </a:r>
          </a:p>
          <a:p>
            <a:r>
              <a:rPr lang="en-US" dirty="0"/>
              <a:t>      p    q        aic</a:t>
            </a:r>
          </a:p>
          <a:p>
            <a:r>
              <a:rPr lang="en-US" dirty="0"/>
              <a:t>4    1    0   7.371886</a:t>
            </a:r>
          </a:p>
          <a:p>
            <a:r>
              <a:rPr lang="en-US" dirty="0"/>
              <a:t>3    0    2   7.376428</a:t>
            </a:r>
          </a:p>
          <a:p>
            <a:r>
              <a:rPr lang="en-US" dirty="0"/>
              <a:t>7    2    0   7.381147</a:t>
            </a:r>
          </a:p>
          <a:p>
            <a:r>
              <a:rPr lang="en-US" dirty="0"/>
              <a:t>5    1    1   7.381147</a:t>
            </a:r>
          </a:p>
          <a:p>
            <a:r>
              <a:rPr lang="en-US" dirty="0"/>
              <a:t>2    0    1   7.386961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DEF26C-05EE-42FB-8738-3D064CB7C999}"/>
              </a:ext>
            </a:extLst>
          </p:cNvPr>
          <p:cNvSpPr txBox="1">
            <a:spLocks/>
          </p:cNvSpPr>
          <p:nvPr/>
        </p:nvSpPr>
        <p:spPr>
          <a:xfrm>
            <a:off x="381000" y="3079016"/>
            <a:ext cx="5334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600" kern="0" dirty="0"/>
              <a:t>Here we have the top five quality models with respect to the AIC for the canceled flight data from the SWADelay.csv data set using the arr_cancelled column.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3C6F90-8BAE-4414-85E5-BBC03E9E63A6}"/>
              </a:ext>
            </a:extLst>
          </p:cNvPr>
          <p:cNvSpPr txBox="1">
            <a:spLocks/>
          </p:cNvSpPr>
          <p:nvPr/>
        </p:nvSpPr>
        <p:spPr>
          <a:xfrm>
            <a:off x="155713" y="4648200"/>
            <a:ext cx="882926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600" kern="0" dirty="0"/>
              <a:t>We can see that the top model with respect to the AIC will be an AR(1) model (7.371886). The second is an MA(2) with and AIC of </a:t>
            </a:r>
            <a:r>
              <a:rPr lang="en-US" sz="1600" dirty="0"/>
              <a:t>7.376428. Third will be and AR(2) model with a score of 7.381147. Forth is the only ARMA in the group; it is an ARMA(1,1) and scores a 7.381147. Finally there is an MA(1) that has an AIC of 7.386961.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7895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5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71223-205D-47AB-9C2E-5ECB5B89C0CA}"/>
              </a:ext>
            </a:extLst>
          </p:cNvPr>
          <p:cNvSpPr txBox="1"/>
          <p:nvPr/>
        </p:nvSpPr>
        <p:spPr bwMode="auto">
          <a:xfrm>
            <a:off x="182217" y="4021137"/>
            <a:ext cx="381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MA(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is an ARMA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(0,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AR(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is an ARMA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,0)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D3E05-3D1F-4348-966D-9B18E77C8A0A}"/>
              </a:ext>
            </a:extLst>
          </p:cNvPr>
          <p:cNvSpPr/>
          <p:nvPr/>
        </p:nvSpPr>
        <p:spPr>
          <a:xfrm>
            <a:off x="152400" y="2819400"/>
            <a:ext cx="4648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Symbol" panose="05050102010706020507" pitchFamily="18" charset="2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in establishing prediction limits on forecasts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-weights using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tswge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psi.weights.wge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E764B-4D51-4597-B572-DB5F6C3577A9}"/>
              </a:ext>
            </a:extLst>
          </p:cNvPr>
          <p:cNvSpPr/>
          <p:nvPr/>
        </p:nvSpPr>
        <p:spPr>
          <a:xfrm>
            <a:off x="304800" y="4830048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Question:</a:t>
            </a:r>
          </a:p>
          <a:p>
            <a:r>
              <a:rPr lang="en-US" sz="1200" dirty="0">
                <a:cs typeface="Arial" panose="020B0604020202020204" pitchFamily="34" charset="0"/>
              </a:rPr>
              <a:t>I am still having problems visualizing </a:t>
            </a:r>
            <a:r>
              <a:rPr lang="en-US" sz="1200" dirty="0"/>
              <a:t>Invertibility. I found this information: </a:t>
            </a:r>
            <a:r>
              <a:rPr lang="en-US" sz="800" dirty="0"/>
              <a:t>http://www-stat.wharton.upenn.edu/~stine/stat910/lectures/08_intro_arma.pdf</a:t>
            </a:r>
            <a:br>
              <a:rPr lang="en-US" sz="1200" dirty="0"/>
            </a:br>
            <a:r>
              <a:rPr lang="en-US" sz="1200" b="1" dirty="0"/>
              <a:t>Conditions for invertible ARMA </a:t>
            </a:r>
            <a:r>
              <a:rPr lang="en-US" sz="1200" dirty="0"/>
              <a:t>Assume that the polynomials φ(B) and θ(B) have no common zeros. The process {</a:t>
            </a:r>
            <a:r>
              <a:rPr lang="en-US" sz="1200" dirty="0" err="1"/>
              <a:t>Xt</a:t>
            </a:r>
            <a:r>
              <a:rPr lang="en-US" sz="1200" dirty="0"/>
              <a:t>} is invertible if and only if the zeros of the moving average polynomial θ(B) lie outside the unit circle.</a:t>
            </a:r>
          </a:p>
          <a:p>
            <a:r>
              <a:rPr lang="en-US" sz="1200" dirty="0">
                <a:cs typeface="Arial" panose="020B0604020202020204" pitchFamily="34" charset="0"/>
              </a:rPr>
              <a:t>Would you please explain in more detail </a:t>
            </a:r>
            <a:r>
              <a:rPr lang="en-US" sz="1200" dirty="0"/>
              <a:t>Invertibility in regards to 3.2.12 in the book and will the factor tables always look the same if it  this condition is met? </a:t>
            </a:r>
            <a:endParaRPr lang="en-US" sz="1200" dirty="0"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FE6E8-847C-497F-A9E0-B89089E72FDA}"/>
              </a:ext>
            </a:extLst>
          </p:cNvPr>
          <p:cNvSpPr/>
          <p:nvPr/>
        </p:nvSpPr>
        <p:spPr>
          <a:xfrm>
            <a:off x="152400" y="957669"/>
            <a:ext cx="6019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Wording for AR models for which the characteristic equation has complex conjugate roots.</a:t>
            </a:r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have a pseudo-cyclic appearance.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autocorrelations show damped sinusoidal behavior.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density has a peak at some </a:t>
            </a:r>
            <a:r>
              <a: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.5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approximately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974A5-3645-4105-B434-82B23931B512}"/>
              </a:ext>
            </a:extLst>
          </p:cNvPr>
          <p:cNvSpPr/>
          <p:nvPr/>
        </p:nvSpPr>
        <p:spPr>
          <a:xfrm>
            <a:off x="5181600" y="1226403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Akaike’s Information Criterion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used to evaluate and compare the quality of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model with the </a:t>
            </a:r>
            <a:r>
              <a:rPr lang="en-US" sz="1200" b="1" dirty="0"/>
              <a:t>lowest</a:t>
            </a:r>
            <a:r>
              <a:rPr lang="en-US" sz="1200" dirty="0"/>
              <a:t> AIC is thought to have the most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775D3-10CE-4AEA-86CD-5EEF8C3C8FCB}"/>
              </a:ext>
            </a:extLst>
          </p:cNvPr>
          <p:cNvSpPr/>
          <p:nvPr/>
        </p:nvSpPr>
        <p:spPr>
          <a:xfrm>
            <a:off x="4643231" y="3445708"/>
            <a:ext cx="43053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defRPr/>
            </a:pPr>
            <a:r>
              <a:rPr lang="en-US" sz="1200" i="1" dirty="0">
                <a:solidFill>
                  <a:prstClr val="black"/>
                </a:solidFill>
                <a:latin typeface="Symbol" pitchFamily="18" charset="2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)</a:t>
            </a:r>
            <a:r>
              <a:rPr lang="en-US" sz="1200" i="1" dirty="0" err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1200" i="1" baseline="-25000" dirty="0" err="1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 =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)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1200" i="1" baseline="-25000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stationary and invertible </a:t>
            </a:r>
            <a:br>
              <a:rPr lang="en-US" sz="1200" dirty="0">
                <a:solidFill>
                  <a:prstClr val="black"/>
                </a:solidFill>
              </a:rPr>
            </a:br>
            <a:r>
              <a:rPr lang="en-US" sz="1200" dirty="0">
                <a:solidFill>
                  <a:prstClr val="black"/>
                </a:solidFill>
              </a:rPr>
              <a:t>ARMA(</a:t>
            </a:r>
            <a:r>
              <a:rPr lang="en-US" sz="1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sz="1200" dirty="0">
                <a:solidFill>
                  <a:prstClr val="black"/>
                </a:solidFill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Roots of </a:t>
            </a:r>
            <a:r>
              <a:rPr lang="en-US" sz="1200" i="1" dirty="0">
                <a:solidFill>
                  <a:prstClr val="black"/>
                </a:solidFill>
                <a:latin typeface="Symbol" pitchFamily="18" charset="2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) = 0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all outside the unit circle 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Roots of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Symbol" pitchFamily="18" charset="2"/>
                <a:sym typeface="Symbol"/>
              </a:rPr>
              <a:t>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en-US" sz="1200" dirty="0">
                <a:solidFill>
                  <a:prstClr val="black"/>
                </a:solidFill>
                <a:latin typeface="Symbol" pitchFamily="18" charset="2"/>
              </a:rPr>
              <a:t>) = 0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all outside the unit circle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refer to a process as “ARMA,” we will require it to be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stationary and invertible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38419E-0F3E-4D7D-B870-015FBF57223D}"/>
              </a:ext>
            </a:extLst>
          </p:cNvPr>
          <p:cNvSpPr/>
          <p:nvPr/>
        </p:nvSpPr>
        <p:spPr>
          <a:xfrm>
            <a:off x="5867400" y="2057400"/>
            <a:ext cx="134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Cancellation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6D432B-D907-4AAB-BD07-ABA0548E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38" y="2438400"/>
            <a:ext cx="3739085" cy="7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906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Symbol</vt:lpstr>
      <vt:lpstr>Times New Roman</vt:lpstr>
      <vt:lpstr>Office Theme</vt:lpstr>
      <vt:lpstr>"Unit 5: "For Live Session"</vt:lpstr>
      <vt:lpstr>Use Aic5 to assess the use of ARMA models in the Walmart data.</vt:lpstr>
      <vt:lpstr>Find ρ_1 for the following model by hand.</vt:lpstr>
      <vt:lpstr>Represent the model as a GLP.</vt:lpstr>
      <vt:lpstr>Generate a realizations from an ARMA model. You pick p and q. Include the ACF and spectral density.</vt:lpstr>
      <vt:lpstr>Use AIC 5 to identify the top five quality models with respect to AIC for the cancelled flight data from the SWADelay.csv data set (column: arr_cancelled). Comment on which are AR, MA, and ARMA.</vt:lpstr>
      <vt:lpstr>A brief reflection of thoughts and key takeaways – Week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103</cp:revision>
  <dcterms:created xsi:type="dcterms:W3CDTF">2020-01-07T12:56:45Z</dcterms:created>
  <dcterms:modified xsi:type="dcterms:W3CDTF">2020-02-05T02:47:32Z</dcterms:modified>
</cp:coreProperties>
</file>