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18"/>
  </p:notesMasterIdLst>
  <p:sldIdLst>
    <p:sldId id="256" r:id="rId5"/>
    <p:sldId id="470" r:id="rId6"/>
    <p:sldId id="472" r:id="rId7"/>
    <p:sldId id="475" r:id="rId8"/>
    <p:sldId id="478" r:id="rId9"/>
    <p:sldId id="477" r:id="rId10"/>
    <p:sldId id="474" r:id="rId11"/>
    <p:sldId id="471" r:id="rId12"/>
    <p:sldId id="473" r:id="rId13"/>
    <p:sldId id="479" r:id="rId14"/>
    <p:sldId id="482" r:id="rId15"/>
    <p:sldId id="454" r:id="rId16"/>
    <p:sldId id="400" r:id="rId1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ding, Chad" initials="MC" lastIdx="1" clrIdx="0">
    <p:extLst>
      <p:ext uri="{19B8F6BF-5375-455C-9EA6-DF929625EA0E}">
        <p15:presenceInfo xmlns:p15="http://schemas.microsoft.com/office/powerpoint/2012/main" userId="S-1-5-21-111288279-36659543-794563710-1588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A29A7E-976F-4B59-BD13-EC3B80904D40}" v="28" dt="2020-03-02T19:06:50.24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31" autoAdjust="0"/>
    <p:restoredTop sz="94660"/>
  </p:normalViewPr>
  <p:slideViewPr>
    <p:cSldViewPr>
      <p:cViewPr varScale="1">
        <p:scale>
          <a:sx n="108" d="100"/>
          <a:sy n="108" d="100"/>
        </p:scale>
        <p:origin x="167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ding, Chad" userId="bd6b6eae-44d4-41c5-bc0d-c5a79d3d4796" providerId="ADAL" clId="{87A29A7E-976F-4B59-BD13-EC3B80904D40}"/>
    <pc:docChg chg="undo custSel addSld delSld modSld">
      <pc:chgData name="Madding, Chad" userId="bd6b6eae-44d4-41c5-bc0d-c5a79d3d4796" providerId="ADAL" clId="{87A29A7E-976F-4B59-BD13-EC3B80904D40}" dt="2020-03-02T19:07:02.004" v="287" actId="478"/>
      <pc:docMkLst>
        <pc:docMk/>
      </pc:docMkLst>
      <pc:sldChg chg="addSp delSp modSp del delAnim modAnim">
        <pc:chgData name="Madding, Chad" userId="bd6b6eae-44d4-41c5-bc0d-c5a79d3d4796" providerId="ADAL" clId="{87A29A7E-976F-4B59-BD13-EC3B80904D40}" dt="2020-03-02T18:11:51.256" v="29" actId="2696"/>
        <pc:sldMkLst>
          <pc:docMk/>
          <pc:sldMk cId="712376595" sldId="401"/>
        </pc:sldMkLst>
        <pc:spChg chg="mod">
          <ac:chgData name="Madding, Chad" userId="bd6b6eae-44d4-41c5-bc0d-c5a79d3d4796" providerId="ADAL" clId="{87A29A7E-976F-4B59-BD13-EC3B80904D40}" dt="2020-03-02T16:26:36.844" v="12" actId="122"/>
          <ac:spMkLst>
            <pc:docMk/>
            <pc:sldMk cId="712376595" sldId="401"/>
            <ac:spMk id="2" creationId="{3EB5D0D5-202E-4347-90F7-CDB7294404EA}"/>
          </ac:spMkLst>
        </pc:spChg>
        <pc:spChg chg="del">
          <ac:chgData name="Madding, Chad" userId="bd6b6eae-44d4-41c5-bc0d-c5a79d3d4796" providerId="ADAL" clId="{87A29A7E-976F-4B59-BD13-EC3B80904D40}" dt="2020-03-02T16:25:57.395" v="1" actId="478"/>
          <ac:spMkLst>
            <pc:docMk/>
            <pc:sldMk cId="712376595" sldId="401"/>
            <ac:spMk id="23" creationId="{F6AF0936-A44F-4907-ADA5-2B0FA091B069}"/>
          </ac:spMkLst>
        </pc:spChg>
        <pc:spChg chg="add mod">
          <ac:chgData name="Madding, Chad" userId="bd6b6eae-44d4-41c5-bc0d-c5a79d3d4796" providerId="ADAL" clId="{87A29A7E-976F-4B59-BD13-EC3B80904D40}" dt="2020-03-02T16:26:03.691" v="6" actId="1035"/>
          <ac:spMkLst>
            <pc:docMk/>
            <pc:sldMk cId="712376595" sldId="401"/>
            <ac:spMk id="25" creationId="{6F5B2CC5-C9E1-4612-8F6C-C57D00C3C7ED}"/>
          </ac:spMkLst>
        </pc:spChg>
        <pc:spChg chg="add mod">
          <ac:chgData name="Madding, Chad" userId="bd6b6eae-44d4-41c5-bc0d-c5a79d3d4796" providerId="ADAL" clId="{87A29A7E-976F-4B59-BD13-EC3B80904D40}" dt="2020-03-02T16:26:03.691" v="6" actId="1035"/>
          <ac:spMkLst>
            <pc:docMk/>
            <pc:sldMk cId="712376595" sldId="401"/>
            <ac:spMk id="30" creationId="{21AE2621-7398-4A59-9010-3DB7CA0A4910}"/>
          </ac:spMkLst>
        </pc:spChg>
        <pc:spChg chg="add mod">
          <ac:chgData name="Madding, Chad" userId="bd6b6eae-44d4-41c5-bc0d-c5a79d3d4796" providerId="ADAL" clId="{87A29A7E-976F-4B59-BD13-EC3B80904D40}" dt="2020-03-02T16:26:03.691" v="6" actId="1035"/>
          <ac:spMkLst>
            <pc:docMk/>
            <pc:sldMk cId="712376595" sldId="401"/>
            <ac:spMk id="31" creationId="{F7C347F5-5857-431F-A53E-22629075B474}"/>
          </ac:spMkLst>
        </pc:spChg>
        <pc:picChg chg="add mod">
          <ac:chgData name="Madding, Chad" userId="bd6b6eae-44d4-41c5-bc0d-c5a79d3d4796" providerId="ADAL" clId="{87A29A7E-976F-4B59-BD13-EC3B80904D40}" dt="2020-03-02T16:26:03.691" v="6" actId="1035"/>
          <ac:picMkLst>
            <pc:docMk/>
            <pc:sldMk cId="712376595" sldId="401"/>
            <ac:picMk id="26" creationId="{77A23E0F-B694-40FB-99EE-132DF80FB7CC}"/>
          </ac:picMkLst>
        </pc:picChg>
        <pc:picChg chg="add mod">
          <ac:chgData name="Madding, Chad" userId="bd6b6eae-44d4-41c5-bc0d-c5a79d3d4796" providerId="ADAL" clId="{87A29A7E-976F-4B59-BD13-EC3B80904D40}" dt="2020-03-02T16:26:03.691" v="6" actId="1035"/>
          <ac:picMkLst>
            <pc:docMk/>
            <pc:sldMk cId="712376595" sldId="401"/>
            <ac:picMk id="27" creationId="{1C1629BF-9AC8-45DC-8568-80D5910609A7}"/>
          </ac:picMkLst>
        </pc:picChg>
        <pc:picChg chg="add mod">
          <ac:chgData name="Madding, Chad" userId="bd6b6eae-44d4-41c5-bc0d-c5a79d3d4796" providerId="ADAL" clId="{87A29A7E-976F-4B59-BD13-EC3B80904D40}" dt="2020-03-02T16:26:03.691" v="6" actId="1035"/>
          <ac:picMkLst>
            <pc:docMk/>
            <pc:sldMk cId="712376595" sldId="401"/>
            <ac:picMk id="28" creationId="{92535DC6-0B1B-41EA-8BFB-7458C297B675}"/>
          </ac:picMkLst>
        </pc:picChg>
        <pc:picChg chg="add mod">
          <ac:chgData name="Madding, Chad" userId="bd6b6eae-44d4-41c5-bc0d-c5a79d3d4796" providerId="ADAL" clId="{87A29A7E-976F-4B59-BD13-EC3B80904D40}" dt="2020-03-02T16:26:03.691" v="6" actId="1035"/>
          <ac:picMkLst>
            <pc:docMk/>
            <pc:sldMk cId="712376595" sldId="401"/>
            <ac:picMk id="29" creationId="{804E798D-6F51-4BA6-A635-EC5325CAE2B8}"/>
          </ac:picMkLst>
        </pc:picChg>
      </pc:sldChg>
      <pc:sldChg chg="addSp delSp modSp">
        <pc:chgData name="Madding, Chad" userId="bd6b6eae-44d4-41c5-bc0d-c5a79d3d4796" providerId="ADAL" clId="{87A29A7E-976F-4B59-BD13-EC3B80904D40}" dt="2020-03-02T18:41:11.263" v="199" actId="1035"/>
        <pc:sldMkLst>
          <pc:docMk/>
          <pc:sldMk cId="1581048922" sldId="450"/>
        </pc:sldMkLst>
        <pc:spChg chg="mod">
          <ac:chgData name="Madding, Chad" userId="bd6b6eae-44d4-41c5-bc0d-c5a79d3d4796" providerId="ADAL" clId="{87A29A7E-976F-4B59-BD13-EC3B80904D40}" dt="2020-03-02T18:16:21.314" v="84" actId="20577"/>
          <ac:spMkLst>
            <pc:docMk/>
            <pc:sldMk cId="1581048922" sldId="450"/>
            <ac:spMk id="2" creationId="{9210E5F2-28D6-4415-B65E-AB18979A7498}"/>
          </ac:spMkLst>
        </pc:spChg>
        <pc:spChg chg="add mod">
          <ac:chgData name="Madding, Chad" userId="bd6b6eae-44d4-41c5-bc0d-c5a79d3d4796" providerId="ADAL" clId="{87A29A7E-976F-4B59-BD13-EC3B80904D40}" dt="2020-03-02T18:23:31.290" v="159" actId="1036"/>
          <ac:spMkLst>
            <pc:docMk/>
            <pc:sldMk cId="1581048922" sldId="450"/>
            <ac:spMk id="5" creationId="{31DF8D3F-4629-4647-927C-96DFB4BF021C}"/>
          </ac:spMkLst>
        </pc:spChg>
        <pc:spChg chg="add mod">
          <ac:chgData name="Madding, Chad" userId="bd6b6eae-44d4-41c5-bc0d-c5a79d3d4796" providerId="ADAL" clId="{87A29A7E-976F-4B59-BD13-EC3B80904D40}" dt="2020-03-02T18:23:07.073" v="153" actId="1036"/>
          <ac:spMkLst>
            <pc:docMk/>
            <pc:sldMk cId="1581048922" sldId="450"/>
            <ac:spMk id="6" creationId="{97C99848-E047-4CC7-A1DD-C8154B23609F}"/>
          </ac:spMkLst>
        </pc:spChg>
        <pc:spChg chg="del">
          <ac:chgData name="Madding, Chad" userId="bd6b6eae-44d4-41c5-bc0d-c5a79d3d4796" providerId="ADAL" clId="{87A29A7E-976F-4B59-BD13-EC3B80904D40}" dt="2020-03-02T18:10:36.799" v="19" actId="478"/>
          <ac:spMkLst>
            <pc:docMk/>
            <pc:sldMk cId="1581048922" sldId="450"/>
            <ac:spMk id="7" creationId="{A84F4E0C-3333-424A-BB65-51D8D22C9027}"/>
          </ac:spMkLst>
        </pc:spChg>
        <pc:spChg chg="del">
          <ac:chgData name="Madding, Chad" userId="bd6b6eae-44d4-41c5-bc0d-c5a79d3d4796" providerId="ADAL" clId="{87A29A7E-976F-4B59-BD13-EC3B80904D40}" dt="2020-03-02T18:10:34.028" v="18" actId="478"/>
          <ac:spMkLst>
            <pc:docMk/>
            <pc:sldMk cId="1581048922" sldId="450"/>
            <ac:spMk id="10" creationId="{846DDFC6-6B6B-448F-AC5A-9600CF4140AB}"/>
          </ac:spMkLst>
        </pc:spChg>
        <pc:spChg chg="del">
          <ac:chgData name="Madding, Chad" userId="bd6b6eae-44d4-41c5-bc0d-c5a79d3d4796" providerId="ADAL" clId="{87A29A7E-976F-4B59-BD13-EC3B80904D40}" dt="2020-03-02T18:10:34.028" v="18" actId="478"/>
          <ac:spMkLst>
            <pc:docMk/>
            <pc:sldMk cId="1581048922" sldId="450"/>
            <ac:spMk id="11" creationId="{8C64D7EA-B149-4CBD-AA38-E041552FB0E0}"/>
          </ac:spMkLst>
        </pc:spChg>
        <pc:picChg chg="del">
          <ac:chgData name="Madding, Chad" userId="bd6b6eae-44d4-41c5-bc0d-c5a79d3d4796" providerId="ADAL" clId="{87A29A7E-976F-4B59-BD13-EC3B80904D40}" dt="2020-03-02T18:10:34.028" v="18" actId="478"/>
          <ac:picMkLst>
            <pc:docMk/>
            <pc:sldMk cId="1581048922" sldId="450"/>
            <ac:picMk id="3" creationId="{0C94AB92-5145-488E-9691-31B526183AF1}"/>
          </ac:picMkLst>
        </pc:picChg>
        <pc:picChg chg="add mod">
          <ac:chgData name="Madding, Chad" userId="bd6b6eae-44d4-41c5-bc0d-c5a79d3d4796" providerId="ADAL" clId="{87A29A7E-976F-4B59-BD13-EC3B80904D40}" dt="2020-03-02T18:41:11.263" v="199" actId="1035"/>
          <ac:picMkLst>
            <pc:docMk/>
            <pc:sldMk cId="1581048922" sldId="450"/>
            <ac:picMk id="8" creationId="{5140F9CA-5F0C-4CC0-AF53-A1C8597D8438}"/>
          </ac:picMkLst>
        </pc:picChg>
      </pc:sldChg>
      <pc:sldChg chg="del">
        <pc:chgData name="Madding, Chad" userId="bd6b6eae-44d4-41c5-bc0d-c5a79d3d4796" providerId="ADAL" clId="{87A29A7E-976F-4B59-BD13-EC3B80904D40}" dt="2020-03-02T18:11:45.932" v="27" actId="2696"/>
        <pc:sldMkLst>
          <pc:docMk/>
          <pc:sldMk cId="3523791008" sldId="452"/>
        </pc:sldMkLst>
      </pc:sldChg>
      <pc:sldChg chg="del">
        <pc:chgData name="Madding, Chad" userId="bd6b6eae-44d4-41c5-bc0d-c5a79d3d4796" providerId="ADAL" clId="{87A29A7E-976F-4B59-BD13-EC3B80904D40}" dt="2020-03-02T18:11:48.308" v="28" actId="2696"/>
        <pc:sldMkLst>
          <pc:docMk/>
          <pc:sldMk cId="2858299063" sldId="453"/>
        </pc:sldMkLst>
      </pc:sldChg>
      <pc:sldChg chg="addSp delSp modSp add delAnim modAnim">
        <pc:chgData name="Madding, Chad" userId="bd6b6eae-44d4-41c5-bc0d-c5a79d3d4796" providerId="ADAL" clId="{87A29A7E-976F-4B59-BD13-EC3B80904D40}" dt="2020-03-02T19:06:15.590" v="283" actId="20577"/>
        <pc:sldMkLst>
          <pc:docMk/>
          <pc:sldMk cId="37732970" sldId="454"/>
        </pc:sldMkLst>
        <pc:spChg chg="del">
          <ac:chgData name="Madding, Chad" userId="bd6b6eae-44d4-41c5-bc0d-c5a79d3d4796" providerId="ADAL" clId="{87A29A7E-976F-4B59-BD13-EC3B80904D40}" dt="2020-03-02T16:26:47.778" v="13" actId="478"/>
          <ac:spMkLst>
            <pc:docMk/>
            <pc:sldMk cId="37732970" sldId="454"/>
            <ac:spMk id="2" creationId="{3EB5D0D5-202E-4347-90F7-CDB7294404EA}"/>
          </ac:spMkLst>
        </pc:spChg>
        <pc:spChg chg="add del mod">
          <ac:chgData name="Madding, Chad" userId="bd6b6eae-44d4-41c5-bc0d-c5a79d3d4796" providerId="ADAL" clId="{87A29A7E-976F-4B59-BD13-EC3B80904D40}" dt="2020-03-02T16:26:51.733" v="14" actId="478"/>
          <ac:spMkLst>
            <pc:docMk/>
            <pc:sldMk cId="37732970" sldId="454"/>
            <ac:spMk id="5" creationId="{17664399-8603-4CBE-A100-54D86B1CC2BE}"/>
          </ac:spMkLst>
        </pc:spChg>
        <pc:spChg chg="add mod">
          <ac:chgData name="Madding, Chad" userId="bd6b6eae-44d4-41c5-bc0d-c5a79d3d4796" providerId="ADAL" clId="{87A29A7E-976F-4B59-BD13-EC3B80904D40}" dt="2020-03-02T19:06:15.590" v="283" actId="20577"/>
          <ac:spMkLst>
            <pc:docMk/>
            <pc:sldMk cId="37732970" sldId="454"/>
            <ac:spMk id="7" creationId="{F2BC2694-8284-434B-AFE0-F51AEC281FCA}"/>
          </ac:spMkLst>
        </pc:spChg>
        <pc:spChg chg="add">
          <ac:chgData name="Madding, Chad" userId="bd6b6eae-44d4-41c5-bc0d-c5a79d3d4796" providerId="ADAL" clId="{87A29A7E-976F-4B59-BD13-EC3B80904D40}" dt="2020-03-02T19:06:04.461" v="280"/>
          <ac:spMkLst>
            <pc:docMk/>
            <pc:sldMk cId="37732970" sldId="454"/>
            <ac:spMk id="8" creationId="{B2BB1D93-62C3-4EC0-A7AC-FB298EF6C442}"/>
          </ac:spMkLst>
        </pc:spChg>
        <pc:spChg chg="add">
          <ac:chgData name="Madding, Chad" userId="bd6b6eae-44d4-41c5-bc0d-c5a79d3d4796" providerId="ADAL" clId="{87A29A7E-976F-4B59-BD13-EC3B80904D40}" dt="2020-03-02T19:06:04.461" v="280"/>
          <ac:spMkLst>
            <pc:docMk/>
            <pc:sldMk cId="37732970" sldId="454"/>
            <ac:spMk id="13" creationId="{9D8D9778-DFCF-4C2A-BD4B-F9A7F613F4E2}"/>
          </ac:spMkLst>
        </pc:spChg>
        <pc:spChg chg="add del">
          <ac:chgData name="Madding, Chad" userId="bd6b6eae-44d4-41c5-bc0d-c5a79d3d4796" providerId="ADAL" clId="{87A29A7E-976F-4B59-BD13-EC3B80904D40}" dt="2020-03-02T19:06:11.379" v="281" actId="478"/>
          <ac:spMkLst>
            <pc:docMk/>
            <pc:sldMk cId="37732970" sldId="454"/>
            <ac:spMk id="14" creationId="{0BAC70A7-3F38-4C97-9F80-1BEC86CF5451}"/>
          </ac:spMkLst>
        </pc:spChg>
        <pc:spChg chg="add">
          <ac:chgData name="Madding, Chad" userId="bd6b6eae-44d4-41c5-bc0d-c5a79d3d4796" providerId="ADAL" clId="{87A29A7E-976F-4B59-BD13-EC3B80904D40}" dt="2020-03-02T19:06:04.461" v="280"/>
          <ac:spMkLst>
            <pc:docMk/>
            <pc:sldMk cId="37732970" sldId="454"/>
            <ac:spMk id="15" creationId="{A5507DD3-AFFF-4262-96FD-E61C66FED857}"/>
          </ac:spMkLst>
        </pc:spChg>
        <pc:spChg chg="del">
          <ac:chgData name="Madding, Chad" userId="bd6b6eae-44d4-41c5-bc0d-c5a79d3d4796" providerId="ADAL" clId="{87A29A7E-976F-4B59-BD13-EC3B80904D40}" dt="2020-03-02T19:06:02.450" v="279" actId="478"/>
          <ac:spMkLst>
            <pc:docMk/>
            <pc:sldMk cId="37732970" sldId="454"/>
            <ac:spMk id="23" creationId="{F6AF0936-A44F-4907-ADA5-2B0FA091B069}"/>
          </ac:spMkLst>
        </pc:spChg>
        <pc:picChg chg="add">
          <ac:chgData name="Madding, Chad" userId="bd6b6eae-44d4-41c5-bc0d-c5a79d3d4796" providerId="ADAL" clId="{87A29A7E-976F-4B59-BD13-EC3B80904D40}" dt="2020-03-02T19:06:04.461" v="280"/>
          <ac:picMkLst>
            <pc:docMk/>
            <pc:sldMk cId="37732970" sldId="454"/>
            <ac:picMk id="9" creationId="{14A79F58-23FF-4D66-BF2A-8F2CB878E4FF}"/>
          </ac:picMkLst>
        </pc:picChg>
        <pc:picChg chg="add">
          <ac:chgData name="Madding, Chad" userId="bd6b6eae-44d4-41c5-bc0d-c5a79d3d4796" providerId="ADAL" clId="{87A29A7E-976F-4B59-BD13-EC3B80904D40}" dt="2020-03-02T19:06:04.461" v="280"/>
          <ac:picMkLst>
            <pc:docMk/>
            <pc:sldMk cId="37732970" sldId="454"/>
            <ac:picMk id="10" creationId="{997D66D8-111A-4FA3-A9CB-5F5A6213B194}"/>
          </ac:picMkLst>
        </pc:picChg>
        <pc:picChg chg="add">
          <ac:chgData name="Madding, Chad" userId="bd6b6eae-44d4-41c5-bc0d-c5a79d3d4796" providerId="ADAL" clId="{87A29A7E-976F-4B59-BD13-EC3B80904D40}" dt="2020-03-02T19:06:04.461" v="280"/>
          <ac:picMkLst>
            <pc:docMk/>
            <pc:sldMk cId="37732970" sldId="454"/>
            <ac:picMk id="11" creationId="{775C34D7-E244-4EE6-BB7B-61BB8DCCB4EA}"/>
          </ac:picMkLst>
        </pc:picChg>
        <pc:picChg chg="add">
          <ac:chgData name="Madding, Chad" userId="bd6b6eae-44d4-41c5-bc0d-c5a79d3d4796" providerId="ADAL" clId="{87A29A7E-976F-4B59-BD13-EC3B80904D40}" dt="2020-03-02T19:06:04.461" v="280"/>
          <ac:picMkLst>
            <pc:docMk/>
            <pc:sldMk cId="37732970" sldId="454"/>
            <ac:picMk id="12" creationId="{0F6C2DB1-DED0-4D45-B261-C48577F3798F}"/>
          </ac:picMkLst>
        </pc:picChg>
      </pc:sldChg>
      <pc:sldChg chg="addSp delSp modSp add">
        <pc:chgData name="Madding, Chad" userId="bd6b6eae-44d4-41c5-bc0d-c5a79d3d4796" providerId="ADAL" clId="{87A29A7E-976F-4B59-BD13-EC3B80904D40}" dt="2020-03-02T19:02:01.248" v="271" actId="20577"/>
        <pc:sldMkLst>
          <pc:docMk/>
          <pc:sldMk cId="285670257" sldId="455"/>
        </pc:sldMkLst>
        <pc:spChg chg="mod">
          <ac:chgData name="Madding, Chad" userId="bd6b6eae-44d4-41c5-bc0d-c5a79d3d4796" providerId="ADAL" clId="{87A29A7E-976F-4B59-BD13-EC3B80904D40}" dt="2020-03-02T19:02:01.248" v="271" actId="20577"/>
          <ac:spMkLst>
            <pc:docMk/>
            <pc:sldMk cId="285670257" sldId="455"/>
            <ac:spMk id="2" creationId="{9210E5F2-28D6-4415-B65E-AB18979A7498}"/>
          </ac:spMkLst>
        </pc:spChg>
        <pc:spChg chg="add mod">
          <ac:chgData name="Madding, Chad" userId="bd6b6eae-44d4-41c5-bc0d-c5a79d3d4796" providerId="ADAL" clId="{87A29A7E-976F-4B59-BD13-EC3B80904D40}" dt="2020-03-02T18:23:13.992" v="155" actId="1035"/>
          <ac:spMkLst>
            <pc:docMk/>
            <pc:sldMk cId="285670257" sldId="455"/>
            <ac:spMk id="3" creationId="{38A80B78-800B-4BB3-BA89-24ECF5AE1F53}"/>
          </ac:spMkLst>
        </pc:spChg>
        <pc:spChg chg="add del mod">
          <ac:chgData name="Madding, Chad" userId="bd6b6eae-44d4-41c5-bc0d-c5a79d3d4796" providerId="ADAL" clId="{87A29A7E-976F-4B59-BD13-EC3B80904D40}" dt="2020-03-02T18:20:27.080" v="147" actId="1036"/>
          <ac:spMkLst>
            <pc:docMk/>
            <pc:sldMk cId="285670257" sldId="455"/>
            <ac:spMk id="5" creationId="{31DF8D3F-4629-4647-927C-96DFB4BF021C}"/>
          </ac:spMkLst>
        </pc:spChg>
        <pc:picChg chg="add">
          <ac:chgData name="Madding, Chad" userId="bd6b6eae-44d4-41c5-bc0d-c5a79d3d4796" providerId="ADAL" clId="{87A29A7E-976F-4B59-BD13-EC3B80904D40}" dt="2020-03-02T18:44:19.085" v="200"/>
          <ac:picMkLst>
            <pc:docMk/>
            <pc:sldMk cId="285670257" sldId="455"/>
            <ac:picMk id="6" creationId="{EF808684-7B40-499B-B2FA-0DE91403A03B}"/>
          </ac:picMkLst>
        </pc:picChg>
      </pc:sldChg>
      <pc:sldChg chg="addSp modSp add">
        <pc:chgData name="Madding, Chad" userId="bd6b6eae-44d4-41c5-bc0d-c5a79d3d4796" providerId="ADAL" clId="{87A29A7E-976F-4B59-BD13-EC3B80904D40}" dt="2020-03-02T19:03:29.343" v="277" actId="14100"/>
        <pc:sldMkLst>
          <pc:docMk/>
          <pc:sldMk cId="2678885308" sldId="456"/>
        </pc:sldMkLst>
        <pc:spChg chg="mod">
          <ac:chgData name="Madding, Chad" userId="bd6b6eae-44d4-41c5-bc0d-c5a79d3d4796" providerId="ADAL" clId="{87A29A7E-976F-4B59-BD13-EC3B80904D40}" dt="2020-03-02T18:12:51.224" v="38"/>
          <ac:spMkLst>
            <pc:docMk/>
            <pc:sldMk cId="2678885308" sldId="456"/>
            <ac:spMk id="2" creationId="{9210E5F2-28D6-4415-B65E-AB18979A7498}"/>
          </ac:spMkLst>
        </pc:spChg>
        <pc:spChg chg="add mod">
          <ac:chgData name="Madding, Chad" userId="bd6b6eae-44d4-41c5-bc0d-c5a79d3d4796" providerId="ADAL" clId="{87A29A7E-976F-4B59-BD13-EC3B80904D40}" dt="2020-03-02T18:59:52.946" v="252" actId="14100"/>
          <ac:spMkLst>
            <pc:docMk/>
            <pc:sldMk cId="2678885308" sldId="456"/>
            <ac:spMk id="3" creationId="{E4E94125-2865-4D99-9907-D55A5F86053C}"/>
          </ac:spMkLst>
        </pc:spChg>
        <pc:spChg chg="mod">
          <ac:chgData name="Madding, Chad" userId="bd6b6eae-44d4-41c5-bc0d-c5a79d3d4796" providerId="ADAL" clId="{87A29A7E-976F-4B59-BD13-EC3B80904D40}" dt="2020-03-02T18:24:22.827" v="177" actId="1037"/>
          <ac:spMkLst>
            <pc:docMk/>
            <pc:sldMk cId="2678885308" sldId="456"/>
            <ac:spMk id="5" creationId="{31DF8D3F-4629-4647-927C-96DFB4BF021C}"/>
          </ac:spMkLst>
        </pc:spChg>
        <pc:spChg chg="add mod">
          <ac:chgData name="Madding, Chad" userId="bd6b6eae-44d4-41c5-bc0d-c5a79d3d4796" providerId="ADAL" clId="{87A29A7E-976F-4B59-BD13-EC3B80904D40}" dt="2020-03-02T19:03:29.343" v="277" actId="14100"/>
          <ac:spMkLst>
            <pc:docMk/>
            <pc:sldMk cId="2678885308" sldId="456"/>
            <ac:spMk id="7" creationId="{A32D7D5B-8BE1-4A1C-8EC0-A4D468BCC46C}"/>
          </ac:spMkLst>
        </pc:spChg>
        <pc:picChg chg="add mod">
          <ac:chgData name="Madding, Chad" userId="bd6b6eae-44d4-41c5-bc0d-c5a79d3d4796" providerId="ADAL" clId="{87A29A7E-976F-4B59-BD13-EC3B80904D40}" dt="2020-03-02T19:00:06.201" v="264" actId="14100"/>
          <ac:picMkLst>
            <pc:docMk/>
            <pc:sldMk cId="2678885308" sldId="456"/>
            <ac:picMk id="6" creationId="{20AC966F-1193-45B0-9BD8-C713A2179FB3}"/>
          </ac:picMkLst>
        </pc:picChg>
      </pc:sldChg>
      <pc:sldChg chg="addSp modSp add">
        <pc:chgData name="Madding, Chad" userId="bd6b6eae-44d4-41c5-bc0d-c5a79d3d4796" providerId="ADAL" clId="{87A29A7E-976F-4B59-BD13-EC3B80904D40}" dt="2020-03-02T19:03:03.342" v="274" actId="14100"/>
        <pc:sldMkLst>
          <pc:docMk/>
          <pc:sldMk cId="4013108920" sldId="457"/>
        </pc:sldMkLst>
        <pc:spChg chg="mod">
          <ac:chgData name="Madding, Chad" userId="bd6b6eae-44d4-41c5-bc0d-c5a79d3d4796" providerId="ADAL" clId="{87A29A7E-976F-4B59-BD13-EC3B80904D40}" dt="2020-03-02T18:13:02.562" v="39"/>
          <ac:spMkLst>
            <pc:docMk/>
            <pc:sldMk cId="4013108920" sldId="457"/>
            <ac:spMk id="2" creationId="{9210E5F2-28D6-4415-B65E-AB18979A7498}"/>
          </ac:spMkLst>
        </pc:spChg>
        <pc:spChg chg="mod">
          <ac:chgData name="Madding, Chad" userId="bd6b6eae-44d4-41c5-bc0d-c5a79d3d4796" providerId="ADAL" clId="{87A29A7E-976F-4B59-BD13-EC3B80904D40}" dt="2020-03-02T18:55:55.424" v="228" actId="255"/>
          <ac:spMkLst>
            <pc:docMk/>
            <pc:sldMk cId="4013108920" sldId="457"/>
            <ac:spMk id="5" creationId="{31DF8D3F-4629-4647-927C-96DFB4BF021C}"/>
          </ac:spMkLst>
        </pc:spChg>
        <pc:spChg chg="add mod">
          <ac:chgData name="Madding, Chad" userId="bd6b6eae-44d4-41c5-bc0d-c5a79d3d4796" providerId="ADAL" clId="{87A29A7E-976F-4B59-BD13-EC3B80904D40}" dt="2020-03-02T18:59:03.917" v="242" actId="14100"/>
          <ac:spMkLst>
            <pc:docMk/>
            <pc:sldMk cId="4013108920" sldId="457"/>
            <ac:spMk id="6" creationId="{72186A92-DC28-4DD8-A042-313EB0EF0BBA}"/>
          </ac:spMkLst>
        </pc:spChg>
        <pc:spChg chg="add mod">
          <ac:chgData name="Madding, Chad" userId="bd6b6eae-44d4-41c5-bc0d-c5a79d3d4796" providerId="ADAL" clId="{87A29A7E-976F-4B59-BD13-EC3B80904D40}" dt="2020-03-02T19:03:03.342" v="274" actId="14100"/>
          <ac:spMkLst>
            <pc:docMk/>
            <pc:sldMk cId="4013108920" sldId="457"/>
            <ac:spMk id="7" creationId="{5E9C0245-750A-4EF4-9496-EC8F78BECB94}"/>
          </ac:spMkLst>
        </pc:spChg>
        <pc:picChg chg="add mod">
          <ac:chgData name="Madding, Chad" userId="bd6b6eae-44d4-41c5-bc0d-c5a79d3d4796" providerId="ADAL" clId="{87A29A7E-976F-4B59-BD13-EC3B80904D40}" dt="2020-03-02T18:59:21.412" v="249" actId="1036"/>
          <ac:picMkLst>
            <pc:docMk/>
            <pc:sldMk cId="4013108920" sldId="457"/>
            <ac:picMk id="3" creationId="{4CF55449-3BE0-4013-8E36-071F8AC6E17A}"/>
          </ac:picMkLst>
        </pc:picChg>
      </pc:sldChg>
      <pc:sldChg chg="addSp delSp modSp add">
        <pc:chgData name="Madding, Chad" userId="bd6b6eae-44d4-41c5-bc0d-c5a79d3d4796" providerId="ADAL" clId="{87A29A7E-976F-4B59-BD13-EC3B80904D40}" dt="2020-03-02T18:50:39.019" v="213" actId="20577"/>
        <pc:sldMkLst>
          <pc:docMk/>
          <pc:sldMk cId="3763007461" sldId="458"/>
        </pc:sldMkLst>
        <pc:spChg chg="mod">
          <ac:chgData name="Madding, Chad" userId="bd6b6eae-44d4-41c5-bc0d-c5a79d3d4796" providerId="ADAL" clId="{87A29A7E-976F-4B59-BD13-EC3B80904D40}" dt="2020-03-02T18:13:22.464" v="44" actId="20577"/>
          <ac:spMkLst>
            <pc:docMk/>
            <pc:sldMk cId="3763007461" sldId="458"/>
            <ac:spMk id="2" creationId="{9210E5F2-28D6-4415-B65E-AB18979A7498}"/>
          </ac:spMkLst>
        </pc:spChg>
        <pc:spChg chg="add mod">
          <ac:chgData name="Madding, Chad" userId="bd6b6eae-44d4-41c5-bc0d-c5a79d3d4796" providerId="ADAL" clId="{87A29A7E-976F-4B59-BD13-EC3B80904D40}" dt="2020-03-02T18:50:39.019" v="213" actId="20577"/>
          <ac:spMkLst>
            <pc:docMk/>
            <pc:sldMk cId="3763007461" sldId="458"/>
            <ac:spMk id="3" creationId="{C3838F2F-A39C-4547-9D05-9CF6CEC7966F}"/>
          </ac:spMkLst>
        </pc:spChg>
        <pc:spChg chg="del">
          <ac:chgData name="Madding, Chad" userId="bd6b6eae-44d4-41c5-bc0d-c5a79d3d4796" providerId="ADAL" clId="{87A29A7E-976F-4B59-BD13-EC3B80904D40}" dt="2020-03-02T18:13:44.266" v="47" actId="478"/>
          <ac:spMkLst>
            <pc:docMk/>
            <pc:sldMk cId="3763007461" sldId="458"/>
            <ac:spMk id="5" creationId="{31DF8D3F-4629-4647-927C-96DFB4BF021C}"/>
          </ac:spMkLst>
        </pc:spChg>
        <pc:picChg chg="add">
          <ac:chgData name="Madding, Chad" userId="bd6b6eae-44d4-41c5-bc0d-c5a79d3d4796" providerId="ADAL" clId="{87A29A7E-976F-4B59-BD13-EC3B80904D40}" dt="2020-03-02T18:46:24.342" v="201"/>
          <ac:picMkLst>
            <pc:docMk/>
            <pc:sldMk cId="3763007461" sldId="458"/>
            <ac:picMk id="6" creationId="{02C45AD7-4464-4FD2-BBD1-8F70541F3F9F}"/>
          </ac:picMkLst>
        </pc:picChg>
      </pc:sldChg>
      <pc:sldChg chg="addSp delSp modSp add delAnim modAnim">
        <pc:chgData name="Madding, Chad" userId="bd6b6eae-44d4-41c5-bc0d-c5a79d3d4796" providerId="ADAL" clId="{87A29A7E-976F-4B59-BD13-EC3B80904D40}" dt="2020-03-02T19:07:02.004" v="287" actId="478"/>
        <pc:sldMkLst>
          <pc:docMk/>
          <pc:sldMk cId="1824795705" sldId="459"/>
        </pc:sldMkLst>
        <pc:spChg chg="add del mod">
          <ac:chgData name="Madding, Chad" userId="bd6b6eae-44d4-41c5-bc0d-c5a79d3d4796" providerId="ADAL" clId="{87A29A7E-976F-4B59-BD13-EC3B80904D40}" dt="2020-03-02T19:07:02.004" v="287" actId="478"/>
          <ac:spMkLst>
            <pc:docMk/>
            <pc:sldMk cId="1824795705" sldId="459"/>
            <ac:spMk id="5" creationId="{619FF7CB-E7A7-4295-9A2E-AEC5559F7D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91415B4-81E4-4AC4-90AB-397CCE382C1C}" type="datetimeFigureOut">
              <a:rPr lang="en-US" smtClean="0"/>
              <a:t>3/23/2020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1FFE75A-7B47-4FA7-A494-913BA8B69132}" type="slidenum">
              <a:rPr lang="en-US" smtClean="0"/>
              <a:t>‹#›</a:t>
            </a:fld>
            <a:endParaRPr lang="en-US"/>
          </a:p>
        </p:txBody>
      </p:sp>
    </p:spTree>
    <p:extLst>
      <p:ext uri="{BB962C8B-B14F-4D97-AF65-F5344CB8AC3E}">
        <p14:creationId xmlns:p14="http://schemas.microsoft.com/office/powerpoint/2010/main" val="146974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66509" y="347979"/>
            <a:ext cx="7610981" cy="883919"/>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3/23/2020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3/23/2020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3/23/2020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819900"/>
            <a:ext cx="9144000" cy="0"/>
          </a:xfrm>
          <a:custGeom>
            <a:avLst/>
            <a:gdLst/>
            <a:ahLst/>
            <a:cxnLst/>
            <a:rect l="l" t="t" r="r" b="b"/>
            <a:pathLst>
              <a:path w="9144000">
                <a:moveTo>
                  <a:pt x="0" y="0"/>
                </a:moveTo>
                <a:lnTo>
                  <a:pt x="9144000" y="0"/>
                </a:lnTo>
              </a:path>
            </a:pathLst>
          </a:custGeom>
          <a:ln w="76200">
            <a:solidFill>
              <a:srgbClr val="354CA1"/>
            </a:solidFill>
          </a:ln>
        </p:spPr>
        <p:txBody>
          <a:bodyPr wrap="square" lIns="0" tIns="0" rIns="0" bIns="0" rtlCol="0"/>
          <a:lstStyle/>
          <a:p>
            <a:endParaRPr/>
          </a:p>
        </p:txBody>
      </p:sp>
      <p:sp>
        <p:nvSpPr>
          <p:cNvPr id="17" name="bk object 17"/>
          <p:cNvSpPr/>
          <p:nvPr/>
        </p:nvSpPr>
        <p:spPr>
          <a:xfrm>
            <a:off x="0" y="0"/>
            <a:ext cx="9144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solidFill>
            <a:srgbClr val="354CA1"/>
          </a:solidFill>
        </p:spPr>
        <p:txBody>
          <a:bodyPr wrap="square" lIns="0" tIns="0" rIns="0" bIns="0" rtlCol="0"/>
          <a:lstStyle/>
          <a:p>
            <a:endParaRPr/>
          </a:p>
        </p:txBody>
      </p:sp>
      <p:sp>
        <p:nvSpPr>
          <p:cNvPr id="2" name="Holder 2"/>
          <p:cNvSpPr>
            <a:spLocks noGrp="1"/>
          </p:cNvSpPr>
          <p:nvPr>
            <p:ph type="title"/>
          </p:nvPr>
        </p:nvSpPr>
        <p:spPr>
          <a:xfrm>
            <a:off x="565435" y="439420"/>
            <a:ext cx="8013129" cy="69596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9230" y="2623270"/>
            <a:ext cx="9125539" cy="215455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3/23/2020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2150" y="2825750"/>
            <a:ext cx="7772400" cy="0"/>
          </a:xfrm>
          <a:custGeom>
            <a:avLst/>
            <a:gdLst/>
            <a:ahLst/>
            <a:cxnLst/>
            <a:rect l="l" t="t" r="r" b="b"/>
            <a:pathLst>
              <a:path w="7772400">
                <a:moveTo>
                  <a:pt x="0" y="0"/>
                </a:moveTo>
                <a:lnTo>
                  <a:pt x="7772400" y="1"/>
                </a:lnTo>
              </a:path>
            </a:pathLst>
          </a:custGeom>
          <a:ln w="12700">
            <a:solidFill>
              <a:srgbClr val="000000"/>
            </a:solidFill>
          </a:ln>
        </p:spPr>
        <p:txBody>
          <a:bodyPr wrap="square" lIns="0" tIns="0" rIns="0" bIns="0" rtlCol="0"/>
          <a:lstStyle/>
          <a:p>
            <a:endParaRPr/>
          </a:p>
        </p:txBody>
      </p:sp>
      <p:sp>
        <p:nvSpPr>
          <p:cNvPr id="3" name="object 3"/>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64540" y="1987666"/>
            <a:ext cx="7388860" cy="689932"/>
          </a:xfrm>
          <a:prstGeom prst="rect">
            <a:avLst/>
          </a:prstGeom>
        </p:spPr>
        <p:txBody>
          <a:bodyPr vert="horz" wrap="square" lIns="0" tIns="12700" rIns="0" bIns="0" rtlCol="0">
            <a:spAutoFit/>
          </a:bodyPr>
          <a:lstStyle/>
          <a:p>
            <a:pPr marL="12700">
              <a:lnSpc>
                <a:spcPct val="100000"/>
              </a:lnSpc>
              <a:spcBef>
                <a:spcPts val="100"/>
              </a:spcBef>
            </a:pPr>
            <a:r>
              <a:rPr lang="en-US" spc="-5" dirty="0"/>
              <a:t>"Unit 12: "For Live Session"</a:t>
            </a:r>
            <a:endParaRPr spc="-5" dirty="0"/>
          </a:p>
        </p:txBody>
      </p:sp>
      <p:sp>
        <p:nvSpPr>
          <p:cNvPr id="6" name="object 4">
            <a:extLst>
              <a:ext uri="{FF2B5EF4-FFF2-40B4-BE49-F238E27FC236}">
                <a16:creationId xmlns:a16="http://schemas.microsoft.com/office/drawing/2014/main" id="{36E01FBF-E0A7-439B-BA58-3ED0B82BB7FE}"/>
              </a:ext>
            </a:extLst>
          </p:cNvPr>
          <p:cNvSpPr txBox="1">
            <a:spLocks/>
          </p:cNvSpPr>
          <p:nvPr/>
        </p:nvSpPr>
        <p:spPr>
          <a:xfrm>
            <a:off x="764540" y="2894444"/>
            <a:ext cx="2740660" cy="382156"/>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12700">
              <a:spcBef>
                <a:spcPts val="100"/>
              </a:spcBef>
            </a:pPr>
            <a:r>
              <a:rPr lang="en-US" sz="2400" kern="0" spc="-5" dirty="0"/>
              <a:t>Chad Madding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7F8C-857B-48EB-AB71-3D396E894736}"/>
              </a:ext>
            </a:extLst>
          </p:cNvPr>
          <p:cNvSpPr>
            <a:spLocks noGrp="1"/>
          </p:cNvSpPr>
          <p:nvPr>
            <p:ph type="title"/>
          </p:nvPr>
        </p:nvSpPr>
        <p:spPr>
          <a:xfrm>
            <a:off x="565435" y="439420"/>
            <a:ext cx="8013129" cy="677108"/>
          </a:xfrm>
        </p:spPr>
        <p:txBody>
          <a:bodyPr/>
          <a:lstStyle/>
          <a:p>
            <a:r>
              <a:rPr lang="en-US" dirty="0"/>
              <a:t>MLR Model</a:t>
            </a:r>
          </a:p>
        </p:txBody>
      </p:sp>
      <p:sp>
        <p:nvSpPr>
          <p:cNvPr id="3" name="object 3">
            <a:extLst>
              <a:ext uri="{FF2B5EF4-FFF2-40B4-BE49-F238E27FC236}">
                <a16:creationId xmlns:a16="http://schemas.microsoft.com/office/drawing/2014/main" id="{0583CBE6-202B-4DEA-BBB0-1194E92E7588}"/>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4" name="Rectangle 3">
            <a:extLst>
              <a:ext uri="{FF2B5EF4-FFF2-40B4-BE49-F238E27FC236}">
                <a16:creationId xmlns:a16="http://schemas.microsoft.com/office/drawing/2014/main" id="{02058768-96AB-4FF3-AE3A-D62E8B8C586D}"/>
              </a:ext>
            </a:extLst>
          </p:cNvPr>
          <p:cNvSpPr/>
          <p:nvPr/>
        </p:nvSpPr>
        <p:spPr>
          <a:xfrm>
            <a:off x="76200" y="1153954"/>
            <a:ext cx="7010400" cy="5001369"/>
          </a:xfrm>
          <a:prstGeom prst="rect">
            <a:avLst/>
          </a:prstGeom>
        </p:spPr>
        <p:txBody>
          <a:bodyPr wrap="square">
            <a:spAutoFit/>
          </a:bodyPr>
          <a:lstStyle/>
          <a:p>
            <a:r>
              <a:rPr lang="en-US" sz="1100" dirty="0"/>
              <a:t>Looking at a model with </a:t>
            </a:r>
            <a:r>
              <a:rPr lang="en-US" sz="1100" b="1" dirty="0"/>
              <a:t>all the data </a:t>
            </a:r>
            <a:r>
              <a:rPr lang="en-US" sz="1100" dirty="0"/>
              <a:t>and </a:t>
            </a:r>
            <a:r>
              <a:rPr lang="en-US" sz="1100" b="1" dirty="0"/>
              <a:t>no lag </a:t>
            </a:r>
            <a:r>
              <a:rPr lang="en-US" sz="1100" dirty="0"/>
              <a:t>and </a:t>
            </a:r>
            <a:r>
              <a:rPr lang="en-US" sz="1100" b="1" dirty="0"/>
              <a:t>no trend</a:t>
            </a:r>
          </a:p>
          <a:p>
            <a:endParaRPr lang="en-US" sz="1100" dirty="0"/>
          </a:p>
          <a:p>
            <a:r>
              <a:rPr lang="en-US" sz="1100" dirty="0" err="1"/>
              <a:t>ksfit</a:t>
            </a:r>
            <a:r>
              <a:rPr lang="en-US" sz="1100" dirty="0"/>
              <a:t>=</a:t>
            </a:r>
            <a:r>
              <a:rPr lang="en-US" sz="1100" dirty="0" err="1"/>
              <a:t>lm</a:t>
            </a:r>
            <a:r>
              <a:rPr lang="en-US" sz="1100" dirty="0"/>
              <a:t>(</a:t>
            </a:r>
            <a:r>
              <a:rPr lang="en-US" sz="1100" b="1" dirty="0" err="1"/>
              <a:t>sales</a:t>
            </a:r>
            <a:r>
              <a:rPr lang="en-US" sz="1100" dirty="0" err="1"/>
              <a:t>~</a:t>
            </a:r>
            <a:r>
              <a:rPr lang="en-US" sz="1100" b="1" dirty="0" err="1"/>
              <a:t>ad_tv+ad_online+discount</a:t>
            </a:r>
            <a:r>
              <a:rPr lang="en-US" sz="1100" dirty="0"/>
              <a:t>, data = </a:t>
            </a:r>
            <a:r>
              <a:rPr lang="en-US" sz="1100" b="1" dirty="0" err="1"/>
              <a:t>BSales</a:t>
            </a:r>
            <a:r>
              <a:rPr lang="en-US" sz="1100" dirty="0"/>
              <a:t>)</a:t>
            </a:r>
          </a:p>
          <a:p>
            <a:r>
              <a:rPr lang="en-US" sz="1100" dirty="0" err="1"/>
              <a:t>aic.wge</a:t>
            </a:r>
            <a:r>
              <a:rPr lang="en-US" sz="1100" dirty="0"/>
              <a:t>(</a:t>
            </a:r>
            <a:r>
              <a:rPr lang="en-US" sz="1100" dirty="0" err="1"/>
              <a:t>ksfit$residuals,p</a:t>
            </a:r>
            <a:r>
              <a:rPr lang="en-US" sz="1100" dirty="0"/>
              <a:t>=0:8, q=0)  # AIC picks </a:t>
            </a:r>
            <a:r>
              <a:rPr lang="en-US" sz="1100" b="1" dirty="0"/>
              <a:t>p=7</a:t>
            </a:r>
          </a:p>
          <a:p>
            <a:r>
              <a:rPr lang="en-US" sz="1100" dirty="0"/>
              <a:t>fit=</a:t>
            </a:r>
            <a:r>
              <a:rPr lang="en-US" sz="1100" dirty="0" err="1"/>
              <a:t>arima</a:t>
            </a:r>
            <a:r>
              <a:rPr lang="en-US" sz="1100" dirty="0"/>
              <a:t>(</a:t>
            </a:r>
            <a:r>
              <a:rPr lang="en-US" sz="1100" dirty="0" err="1"/>
              <a:t>BSales$sales,order</a:t>
            </a:r>
            <a:r>
              <a:rPr lang="en-US" sz="1100" dirty="0"/>
              <a:t>=c(7,0,0),</a:t>
            </a:r>
            <a:r>
              <a:rPr lang="en-US" sz="1100" dirty="0" err="1"/>
              <a:t>xreg</a:t>
            </a:r>
            <a:r>
              <a:rPr lang="en-US" sz="1100" dirty="0"/>
              <a:t>=</a:t>
            </a:r>
            <a:r>
              <a:rPr lang="en-US" sz="1100" dirty="0" err="1"/>
              <a:t>BSales</a:t>
            </a:r>
            <a:r>
              <a:rPr lang="en-US" sz="1100" dirty="0"/>
              <a:t>[,3:5])</a:t>
            </a:r>
          </a:p>
          <a:p>
            <a:r>
              <a:rPr lang="en-US" sz="1100" dirty="0"/>
              <a:t>fit</a:t>
            </a:r>
          </a:p>
          <a:p>
            <a:r>
              <a:rPr lang="en-US" sz="1100" dirty="0" err="1"/>
              <a:t>acf</a:t>
            </a:r>
            <a:r>
              <a:rPr lang="en-US" sz="1100" dirty="0"/>
              <a:t>(</a:t>
            </a:r>
            <a:r>
              <a:rPr lang="en-US" sz="1100" dirty="0" err="1"/>
              <a:t>fit$residuals</a:t>
            </a:r>
            <a:r>
              <a:rPr lang="en-US" sz="1100" dirty="0"/>
              <a:t>)</a:t>
            </a:r>
          </a:p>
          <a:p>
            <a:r>
              <a:rPr lang="en-US" sz="1100" dirty="0" err="1"/>
              <a:t>ltest</a:t>
            </a:r>
            <a:r>
              <a:rPr lang="en-US" sz="1100" dirty="0"/>
              <a:t> = </a:t>
            </a:r>
            <a:r>
              <a:rPr lang="en-US" sz="1100" dirty="0" err="1"/>
              <a:t>ljung.wge</a:t>
            </a:r>
            <a:r>
              <a:rPr lang="en-US" sz="1100" dirty="0"/>
              <a:t>(</a:t>
            </a:r>
            <a:r>
              <a:rPr lang="en-US" sz="1100" dirty="0" err="1"/>
              <a:t>fit$resid</a:t>
            </a:r>
            <a:r>
              <a:rPr lang="en-US" sz="1100" dirty="0"/>
              <a:t>)</a:t>
            </a:r>
          </a:p>
          <a:p>
            <a:r>
              <a:rPr lang="en-US" sz="1100" dirty="0" err="1"/>
              <a:t>ltest$pval</a:t>
            </a:r>
            <a:endParaRPr lang="en-US" sz="1100" dirty="0"/>
          </a:p>
          <a:p>
            <a:r>
              <a:rPr lang="en-US" sz="1100" dirty="0"/>
              <a:t> </a:t>
            </a:r>
            <a:r>
              <a:rPr lang="en-US" sz="1100" i="1" dirty="0"/>
              <a:t>Reject [1] 0.6491731</a:t>
            </a:r>
          </a:p>
          <a:p>
            <a:endParaRPr lang="en-US" sz="1100" dirty="0"/>
          </a:p>
          <a:p>
            <a:r>
              <a:rPr lang="en-US" sz="1100" b="1" dirty="0"/>
              <a:t>ASE for model with no lag and no trend (last 5)</a:t>
            </a:r>
            <a:endParaRPr lang="en-US" sz="1100" dirty="0"/>
          </a:p>
          <a:p>
            <a:r>
              <a:rPr lang="en-US" sz="1100" b="1" dirty="0"/>
              <a:t>Cut off the last 5</a:t>
            </a:r>
          </a:p>
          <a:p>
            <a:r>
              <a:rPr lang="en-US" sz="1100" dirty="0"/>
              <a:t>BSales2 = </a:t>
            </a:r>
            <a:r>
              <a:rPr lang="en-US" sz="1100" dirty="0" err="1"/>
              <a:t>BSales</a:t>
            </a:r>
            <a:r>
              <a:rPr lang="en-US" sz="1100" dirty="0"/>
              <a:t>[1:95,]</a:t>
            </a:r>
          </a:p>
          <a:p>
            <a:r>
              <a:rPr lang="en-US" sz="1100" dirty="0" err="1"/>
              <a:t>ksfit</a:t>
            </a:r>
            <a:r>
              <a:rPr lang="en-US" sz="1100" dirty="0"/>
              <a:t>=</a:t>
            </a:r>
            <a:r>
              <a:rPr lang="en-US" sz="1100" dirty="0" err="1"/>
              <a:t>lm</a:t>
            </a:r>
            <a:r>
              <a:rPr lang="en-US" sz="1100" dirty="0"/>
              <a:t>(</a:t>
            </a:r>
            <a:r>
              <a:rPr lang="en-US" sz="1100" dirty="0" err="1"/>
              <a:t>sales~ad_tv+ad_online+discount</a:t>
            </a:r>
            <a:r>
              <a:rPr lang="en-US" sz="1100" dirty="0"/>
              <a:t>, data = BSales2)</a:t>
            </a:r>
          </a:p>
          <a:p>
            <a:r>
              <a:rPr lang="en-US" sz="1100" dirty="0" err="1"/>
              <a:t>aic.wge</a:t>
            </a:r>
            <a:r>
              <a:rPr lang="en-US" sz="1100" dirty="0"/>
              <a:t>(</a:t>
            </a:r>
            <a:r>
              <a:rPr lang="en-US" sz="1100" dirty="0" err="1"/>
              <a:t>ksfit$residuals,p</a:t>
            </a:r>
            <a:r>
              <a:rPr lang="en-US" sz="1100" dirty="0"/>
              <a:t>=0:8, q=0)  # AIC picks p=7</a:t>
            </a:r>
          </a:p>
          <a:p>
            <a:endParaRPr lang="en-US" sz="1100" dirty="0"/>
          </a:p>
          <a:p>
            <a:r>
              <a:rPr lang="en-US" sz="1100" b="1" dirty="0"/>
              <a:t>Fit and Predict with BSales2</a:t>
            </a:r>
          </a:p>
          <a:p>
            <a:r>
              <a:rPr lang="en-US" sz="1100" dirty="0"/>
              <a:t>fit=</a:t>
            </a:r>
            <a:r>
              <a:rPr lang="en-US" sz="1100" dirty="0" err="1"/>
              <a:t>arima</a:t>
            </a:r>
            <a:r>
              <a:rPr lang="en-US" sz="1100" dirty="0"/>
              <a:t>(BSales2$sales,order=c(7,0,0),</a:t>
            </a:r>
            <a:r>
              <a:rPr lang="en-US" sz="1100" dirty="0" err="1"/>
              <a:t>xreg</a:t>
            </a:r>
            <a:r>
              <a:rPr lang="en-US" sz="1100" dirty="0"/>
              <a:t>=</a:t>
            </a:r>
            <a:r>
              <a:rPr lang="en-US" sz="1100" dirty="0" err="1"/>
              <a:t>cbind</a:t>
            </a:r>
            <a:r>
              <a:rPr lang="en-US" sz="1100" dirty="0"/>
              <a:t>(BSales2$ad_tv,BSales2$ad_online,BSales2$discount))</a:t>
            </a:r>
          </a:p>
          <a:p>
            <a:r>
              <a:rPr lang="en-US" sz="1100" dirty="0"/>
              <a:t>fit</a:t>
            </a:r>
          </a:p>
          <a:p>
            <a:r>
              <a:rPr lang="en-US" sz="1100" dirty="0" err="1"/>
              <a:t>preds</a:t>
            </a:r>
            <a:r>
              <a:rPr lang="en-US" sz="1100" dirty="0"/>
              <a:t> = predict(fit, </a:t>
            </a:r>
            <a:r>
              <a:rPr lang="en-US" sz="1100" dirty="0" err="1"/>
              <a:t>newxreg</a:t>
            </a:r>
            <a:r>
              <a:rPr lang="en-US" sz="1100" dirty="0"/>
              <a:t> = </a:t>
            </a:r>
            <a:r>
              <a:rPr lang="en-US" sz="1100" dirty="0" err="1"/>
              <a:t>cbind</a:t>
            </a:r>
            <a:r>
              <a:rPr lang="en-US" sz="1100" dirty="0"/>
              <a:t>(</a:t>
            </a:r>
            <a:r>
              <a:rPr lang="en-US" sz="1100" dirty="0" err="1"/>
              <a:t>BSales$ad_tv</a:t>
            </a:r>
            <a:r>
              <a:rPr lang="en-US" sz="1100" dirty="0"/>
              <a:t>[96:100],</a:t>
            </a:r>
            <a:r>
              <a:rPr lang="en-US" sz="1100" dirty="0" err="1"/>
              <a:t>BSales$ad_online</a:t>
            </a:r>
            <a:r>
              <a:rPr lang="en-US" sz="1100" dirty="0"/>
              <a:t>[96:100],</a:t>
            </a:r>
            <a:r>
              <a:rPr lang="en-US" sz="1100" dirty="0" err="1"/>
              <a:t>BSales$discount</a:t>
            </a:r>
            <a:r>
              <a:rPr lang="en-US" sz="1100" dirty="0"/>
              <a:t>[96:100]))</a:t>
            </a:r>
          </a:p>
          <a:p>
            <a:r>
              <a:rPr lang="en-US" sz="1100" b="1" dirty="0"/>
              <a:t>Using sales from the original data and the predictions from BSales2 (95)</a:t>
            </a:r>
          </a:p>
          <a:p>
            <a:r>
              <a:rPr lang="en-US" sz="1100" dirty="0"/>
              <a:t>ASE1 = mean((</a:t>
            </a:r>
            <a:r>
              <a:rPr lang="en-US" sz="1100" dirty="0" err="1"/>
              <a:t>BSales$sales</a:t>
            </a:r>
            <a:r>
              <a:rPr lang="en-US" sz="1100" dirty="0"/>
              <a:t>[96:100] - </a:t>
            </a:r>
            <a:r>
              <a:rPr lang="en-US" sz="1100" dirty="0" err="1"/>
              <a:t>preds$pred</a:t>
            </a:r>
            <a:r>
              <a:rPr lang="en-US" sz="1100" dirty="0"/>
              <a:t>)^2)</a:t>
            </a:r>
          </a:p>
          <a:p>
            <a:r>
              <a:rPr lang="en-US" sz="1100" dirty="0"/>
              <a:t>ASE1</a:t>
            </a:r>
          </a:p>
          <a:p>
            <a:endParaRPr lang="en-US" sz="1100" dirty="0"/>
          </a:p>
          <a:p>
            <a:r>
              <a:rPr lang="en-US" sz="1100" dirty="0"/>
              <a:t>while (!</a:t>
            </a:r>
            <a:r>
              <a:rPr lang="en-US" sz="1100" dirty="0" err="1"/>
              <a:t>is.null</a:t>
            </a:r>
            <a:r>
              <a:rPr lang="en-US" sz="1100" dirty="0"/>
              <a:t>(</a:t>
            </a:r>
            <a:r>
              <a:rPr lang="en-US" sz="1100" dirty="0" err="1"/>
              <a:t>dev.list</a:t>
            </a:r>
            <a:r>
              <a:rPr lang="en-US" sz="1100" dirty="0"/>
              <a:t>()))  </a:t>
            </a:r>
            <a:r>
              <a:rPr lang="en-US" sz="1100" dirty="0" err="1"/>
              <a:t>dev.off</a:t>
            </a:r>
            <a:r>
              <a:rPr lang="en-US" sz="1100" dirty="0"/>
              <a:t>()</a:t>
            </a:r>
          </a:p>
          <a:p>
            <a:r>
              <a:rPr lang="en-US" sz="1100" dirty="0"/>
              <a:t>plot(seq(1,100,1), </a:t>
            </a:r>
            <a:r>
              <a:rPr lang="en-US" sz="1100" dirty="0" err="1"/>
              <a:t>BSales$sales</a:t>
            </a:r>
            <a:r>
              <a:rPr lang="en-US" sz="1100" dirty="0"/>
              <a:t>[1:100], type = "l",</a:t>
            </a:r>
            <a:r>
              <a:rPr lang="en-US" sz="1100" dirty="0" err="1"/>
              <a:t>xlim</a:t>
            </a:r>
            <a:r>
              <a:rPr lang="en-US" sz="1100" dirty="0"/>
              <a:t> = c(0,100), </a:t>
            </a:r>
            <a:r>
              <a:rPr lang="en-US" sz="1100" dirty="0" err="1"/>
              <a:t>ylab</a:t>
            </a:r>
            <a:r>
              <a:rPr lang="en-US" sz="1100" dirty="0"/>
              <a:t> = "Business Sales", main = "5 Week Sales Forecast")</a:t>
            </a:r>
          </a:p>
          <a:p>
            <a:r>
              <a:rPr lang="en-US" sz="1100" dirty="0"/>
              <a:t>lines(seq(96,100,1), </a:t>
            </a:r>
            <a:r>
              <a:rPr lang="en-US" sz="1100" dirty="0" err="1"/>
              <a:t>preds$pred</a:t>
            </a:r>
            <a:r>
              <a:rPr lang="en-US" sz="1100" dirty="0"/>
              <a:t>, type = "l", col = "red")</a:t>
            </a:r>
          </a:p>
        </p:txBody>
      </p:sp>
      <p:sp>
        <p:nvSpPr>
          <p:cNvPr id="5" name="Rectangle 4">
            <a:extLst>
              <a:ext uri="{FF2B5EF4-FFF2-40B4-BE49-F238E27FC236}">
                <a16:creationId xmlns:a16="http://schemas.microsoft.com/office/drawing/2014/main" id="{95107FB4-18A6-41F4-A85D-5043B4D72D08}"/>
              </a:ext>
            </a:extLst>
          </p:cNvPr>
          <p:cNvSpPr/>
          <p:nvPr/>
        </p:nvSpPr>
        <p:spPr>
          <a:xfrm>
            <a:off x="5333484" y="6023355"/>
            <a:ext cx="1176925" cy="369332"/>
          </a:xfrm>
          <a:prstGeom prst="rect">
            <a:avLst/>
          </a:prstGeom>
        </p:spPr>
        <p:txBody>
          <a:bodyPr wrap="none">
            <a:spAutoFit/>
          </a:bodyPr>
          <a:lstStyle/>
          <a:p>
            <a:r>
              <a:rPr lang="en-US" dirty="0"/>
              <a:t>ASE=</a:t>
            </a:r>
            <a:r>
              <a:rPr lang="en-US" dirty="0">
                <a:highlight>
                  <a:srgbClr val="FFFF00"/>
                </a:highlight>
              </a:rPr>
              <a:t>57.11</a:t>
            </a:r>
          </a:p>
        </p:txBody>
      </p:sp>
      <p:pic>
        <p:nvPicPr>
          <p:cNvPr id="6" name="Picture 5">
            <a:extLst>
              <a:ext uri="{FF2B5EF4-FFF2-40B4-BE49-F238E27FC236}">
                <a16:creationId xmlns:a16="http://schemas.microsoft.com/office/drawing/2014/main" id="{8F6FDA0F-98CD-48D3-819A-CBE0FECA26AD}"/>
              </a:ext>
            </a:extLst>
          </p:cNvPr>
          <p:cNvPicPr>
            <a:picLocks noChangeAspect="1"/>
          </p:cNvPicPr>
          <p:nvPr/>
        </p:nvPicPr>
        <p:blipFill>
          <a:blip r:embed="rId3"/>
          <a:stretch>
            <a:fillRect/>
          </a:stretch>
        </p:blipFill>
        <p:spPr>
          <a:xfrm>
            <a:off x="4343400" y="1172285"/>
            <a:ext cx="4568056" cy="2819143"/>
          </a:xfrm>
          <a:prstGeom prst="rect">
            <a:avLst/>
          </a:prstGeom>
        </p:spPr>
      </p:pic>
    </p:spTree>
    <p:extLst>
      <p:ext uri="{BB962C8B-B14F-4D97-AF65-F5344CB8AC3E}">
        <p14:creationId xmlns:p14="http://schemas.microsoft.com/office/powerpoint/2010/main" val="322601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583CBE6-202B-4DEA-BBB0-1194E92E7588}"/>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5" name="Rectangle 4">
            <a:extLst>
              <a:ext uri="{FF2B5EF4-FFF2-40B4-BE49-F238E27FC236}">
                <a16:creationId xmlns:a16="http://schemas.microsoft.com/office/drawing/2014/main" id="{C3A60DD5-AF12-449C-8625-6012896BBBFF}"/>
              </a:ext>
            </a:extLst>
          </p:cNvPr>
          <p:cNvSpPr/>
          <p:nvPr/>
        </p:nvSpPr>
        <p:spPr>
          <a:xfrm>
            <a:off x="60216" y="3276600"/>
            <a:ext cx="9007583" cy="2462213"/>
          </a:xfrm>
          <a:prstGeom prst="rect">
            <a:avLst/>
          </a:prstGeom>
        </p:spPr>
        <p:txBody>
          <a:bodyPr wrap="square">
            <a:spAutoFit/>
          </a:bodyPr>
          <a:lstStyle/>
          <a:p>
            <a:r>
              <a:rPr lang="en-US" sz="1400" dirty="0" err="1"/>
              <a:t>BSVar</a:t>
            </a:r>
            <a:r>
              <a:rPr lang="en-US" sz="1400" dirty="0"/>
              <a:t> = VAR(</a:t>
            </a:r>
            <a:r>
              <a:rPr lang="en-US" sz="1400" dirty="0" err="1"/>
              <a:t>cbind</a:t>
            </a:r>
            <a:r>
              <a:rPr lang="en-US" sz="1400" dirty="0"/>
              <a:t>(BSales2$sales,BSales2$ad_tv,BSales2$ad_online), type = "both", </a:t>
            </a:r>
            <a:r>
              <a:rPr lang="en-US" sz="1400" dirty="0" err="1"/>
              <a:t>lag.max</a:t>
            </a:r>
            <a:r>
              <a:rPr lang="en-US" sz="1400" dirty="0"/>
              <a:t> = 10)</a:t>
            </a:r>
          </a:p>
          <a:p>
            <a:endParaRPr lang="en-US" sz="1400" dirty="0"/>
          </a:p>
          <a:p>
            <a:r>
              <a:rPr lang="en-US" sz="1400" dirty="0" err="1"/>
              <a:t>preds</a:t>
            </a:r>
            <a:r>
              <a:rPr lang="en-US" sz="1400" dirty="0"/>
              <a:t> = predict(</a:t>
            </a:r>
            <a:r>
              <a:rPr lang="en-US" sz="1400" dirty="0" err="1"/>
              <a:t>BSVar,n.ahead</a:t>
            </a:r>
            <a:r>
              <a:rPr lang="en-US" sz="1400" dirty="0"/>
              <a:t> = 5)</a:t>
            </a:r>
          </a:p>
          <a:p>
            <a:endParaRPr lang="en-US" sz="1400" dirty="0"/>
          </a:p>
          <a:p>
            <a:r>
              <a:rPr lang="en-US" sz="1400" dirty="0"/>
              <a:t>ASE5 = mean((</a:t>
            </a:r>
            <a:r>
              <a:rPr lang="en-US" sz="1400" dirty="0" err="1"/>
              <a:t>BSales$sales</a:t>
            </a:r>
            <a:r>
              <a:rPr lang="en-US" sz="1400" dirty="0"/>
              <a:t>[96:100] - preds$fcst$y1[,1])^2)</a:t>
            </a:r>
          </a:p>
          <a:p>
            <a:r>
              <a:rPr lang="en-US" sz="1400" dirty="0"/>
              <a:t>ASE5</a:t>
            </a:r>
          </a:p>
          <a:p>
            <a:endParaRPr lang="en-US" sz="1400" dirty="0"/>
          </a:p>
          <a:p>
            <a:r>
              <a:rPr lang="en-US" sz="1400" dirty="0"/>
              <a:t>while (!</a:t>
            </a:r>
            <a:r>
              <a:rPr lang="en-US" sz="1400" dirty="0" err="1"/>
              <a:t>is.null</a:t>
            </a:r>
            <a:r>
              <a:rPr lang="en-US" sz="1400" dirty="0"/>
              <a:t>(</a:t>
            </a:r>
            <a:r>
              <a:rPr lang="en-US" sz="1400" dirty="0" err="1"/>
              <a:t>dev.list</a:t>
            </a:r>
            <a:r>
              <a:rPr lang="en-US" sz="1400" dirty="0"/>
              <a:t>()))  </a:t>
            </a:r>
            <a:r>
              <a:rPr lang="en-US" sz="1400" dirty="0" err="1"/>
              <a:t>dev.off</a:t>
            </a:r>
            <a:r>
              <a:rPr lang="en-US" sz="1400" dirty="0"/>
              <a:t>()</a:t>
            </a:r>
          </a:p>
          <a:p>
            <a:endParaRPr lang="en-US" sz="1400" dirty="0"/>
          </a:p>
          <a:p>
            <a:r>
              <a:rPr lang="en-US" sz="1400" dirty="0"/>
              <a:t>plot(seq(1,100,1), </a:t>
            </a:r>
            <a:r>
              <a:rPr lang="en-US" sz="1400" dirty="0" err="1"/>
              <a:t>BSales$sales</a:t>
            </a:r>
            <a:r>
              <a:rPr lang="en-US" sz="1400" dirty="0"/>
              <a:t>[1:100], type = "l",</a:t>
            </a:r>
            <a:r>
              <a:rPr lang="en-US" sz="1400" dirty="0" err="1"/>
              <a:t>xlim</a:t>
            </a:r>
            <a:r>
              <a:rPr lang="en-US" sz="1400" dirty="0"/>
              <a:t> = c(0,100), </a:t>
            </a:r>
            <a:r>
              <a:rPr lang="en-US" sz="1400" dirty="0" err="1"/>
              <a:t>ylab</a:t>
            </a:r>
            <a:r>
              <a:rPr lang="en-US" sz="1400" dirty="0"/>
              <a:t> = "Business Sales", main = "5 Week Sales Forecast")</a:t>
            </a:r>
          </a:p>
          <a:p>
            <a:r>
              <a:rPr lang="en-US" sz="1400" dirty="0"/>
              <a:t>lines(seq(96,100,1), preds$fcst$y1[,1], type = "l", col = "red")</a:t>
            </a:r>
          </a:p>
        </p:txBody>
      </p:sp>
      <p:sp>
        <p:nvSpPr>
          <p:cNvPr id="6" name="Title 1">
            <a:extLst>
              <a:ext uri="{FF2B5EF4-FFF2-40B4-BE49-F238E27FC236}">
                <a16:creationId xmlns:a16="http://schemas.microsoft.com/office/drawing/2014/main" id="{294A7516-5A75-49FD-942A-33448029D996}"/>
              </a:ext>
            </a:extLst>
          </p:cNvPr>
          <p:cNvSpPr txBox="1">
            <a:spLocks/>
          </p:cNvSpPr>
          <p:nvPr/>
        </p:nvSpPr>
        <p:spPr>
          <a:xfrm>
            <a:off x="228600" y="453093"/>
            <a:ext cx="8013129" cy="677108"/>
          </a:xfrm>
          <a:prstGeom prst="rect">
            <a:avLst/>
          </a:prstGeom>
        </p:spPr>
        <p:txBody>
          <a:bodyPr wrap="square" lIns="0" tIns="0" rIns="0" bIns="0">
            <a:spAutoFit/>
          </a:bodyPr>
          <a:lstStyle>
            <a:lvl1pPr>
              <a:defRPr sz="4400" b="0" i="0">
                <a:solidFill>
                  <a:schemeClr val="tx1"/>
                </a:solidFill>
                <a:latin typeface="Arial"/>
                <a:ea typeface="+mj-ea"/>
                <a:cs typeface="Arial"/>
              </a:defRPr>
            </a:lvl1pPr>
          </a:lstStyle>
          <a:p>
            <a:r>
              <a:rPr lang="en-US" kern="0" dirty="0"/>
              <a:t>VAR Model</a:t>
            </a:r>
          </a:p>
        </p:txBody>
      </p:sp>
      <p:pic>
        <p:nvPicPr>
          <p:cNvPr id="9" name="Picture 8">
            <a:extLst>
              <a:ext uri="{FF2B5EF4-FFF2-40B4-BE49-F238E27FC236}">
                <a16:creationId xmlns:a16="http://schemas.microsoft.com/office/drawing/2014/main" id="{02E4D44B-DF67-41E2-9B4E-F55D9E7F6C57}"/>
              </a:ext>
            </a:extLst>
          </p:cNvPr>
          <p:cNvPicPr>
            <a:picLocks noChangeAspect="1"/>
          </p:cNvPicPr>
          <p:nvPr/>
        </p:nvPicPr>
        <p:blipFill>
          <a:blip r:embed="rId3"/>
          <a:stretch>
            <a:fillRect/>
          </a:stretch>
        </p:blipFill>
        <p:spPr>
          <a:xfrm>
            <a:off x="4191000" y="365761"/>
            <a:ext cx="4876799" cy="3009681"/>
          </a:xfrm>
          <a:prstGeom prst="rect">
            <a:avLst/>
          </a:prstGeom>
        </p:spPr>
      </p:pic>
      <p:sp>
        <p:nvSpPr>
          <p:cNvPr id="10" name="Rectangle 9">
            <a:extLst>
              <a:ext uri="{FF2B5EF4-FFF2-40B4-BE49-F238E27FC236}">
                <a16:creationId xmlns:a16="http://schemas.microsoft.com/office/drawing/2014/main" id="{BE7C944C-F117-43A7-B8F3-4C647A3062DA}"/>
              </a:ext>
            </a:extLst>
          </p:cNvPr>
          <p:cNvSpPr/>
          <p:nvPr/>
        </p:nvSpPr>
        <p:spPr>
          <a:xfrm>
            <a:off x="152400" y="1130201"/>
            <a:ext cx="3581400" cy="1631216"/>
          </a:xfrm>
          <a:prstGeom prst="rect">
            <a:avLst/>
          </a:prstGeom>
        </p:spPr>
        <p:txBody>
          <a:bodyPr wrap="square">
            <a:spAutoFit/>
          </a:bodyPr>
          <a:lstStyle/>
          <a:p>
            <a:r>
              <a:rPr lang="en-US" sz="2000" dirty="0"/>
              <a:t>Modeling only the “ad” data with no lag and not using the discount data. Using the BSales2 (95) data to evaluate forecasting.</a:t>
            </a:r>
          </a:p>
        </p:txBody>
      </p:sp>
      <p:sp>
        <p:nvSpPr>
          <p:cNvPr id="11" name="Rectangle 10">
            <a:extLst>
              <a:ext uri="{FF2B5EF4-FFF2-40B4-BE49-F238E27FC236}">
                <a16:creationId xmlns:a16="http://schemas.microsoft.com/office/drawing/2014/main" id="{06D0C391-1553-4A86-BF43-3B917BD578EC}"/>
              </a:ext>
            </a:extLst>
          </p:cNvPr>
          <p:cNvSpPr/>
          <p:nvPr/>
        </p:nvSpPr>
        <p:spPr>
          <a:xfrm>
            <a:off x="1828800" y="2423926"/>
            <a:ext cx="1633781" cy="369332"/>
          </a:xfrm>
          <a:prstGeom prst="rect">
            <a:avLst/>
          </a:prstGeom>
        </p:spPr>
        <p:txBody>
          <a:bodyPr wrap="none">
            <a:spAutoFit/>
          </a:bodyPr>
          <a:lstStyle/>
          <a:p>
            <a:r>
              <a:rPr lang="en-US" dirty="0"/>
              <a:t>ASE = </a:t>
            </a:r>
            <a:r>
              <a:rPr lang="en-US" dirty="0">
                <a:highlight>
                  <a:srgbClr val="FFFF00"/>
                </a:highlight>
              </a:rPr>
              <a:t>21.44551</a:t>
            </a:r>
          </a:p>
        </p:txBody>
      </p:sp>
      <p:sp>
        <p:nvSpPr>
          <p:cNvPr id="12" name="Rectangle 11">
            <a:extLst>
              <a:ext uri="{FF2B5EF4-FFF2-40B4-BE49-F238E27FC236}">
                <a16:creationId xmlns:a16="http://schemas.microsoft.com/office/drawing/2014/main" id="{C1FE0692-B04F-4E25-96BE-B9B858FB4DB0}"/>
              </a:ext>
            </a:extLst>
          </p:cNvPr>
          <p:cNvSpPr/>
          <p:nvPr/>
        </p:nvSpPr>
        <p:spPr>
          <a:xfrm>
            <a:off x="60216" y="5726668"/>
            <a:ext cx="9083784" cy="646331"/>
          </a:xfrm>
          <a:prstGeom prst="rect">
            <a:avLst/>
          </a:prstGeom>
        </p:spPr>
        <p:txBody>
          <a:bodyPr wrap="square">
            <a:spAutoFit/>
          </a:bodyPr>
          <a:lstStyle/>
          <a:p>
            <a:r>
              <a:rPr lang="en-US" dirty="0"/>
              <a:t>The VAR model performed better than the MLR. I feel that not having the discount in the model helped in getting a better ASE.</a:t>
            </a:r>
            <a:endParaRPr lang="en-US" dirty="0">
              <a:highlight>
                <a:srgbClr val="FFFF00"/>
              </a:highlight>
            </a:endParaRPr>
          </a:p>
        </p:txBody>
      </p:sp>
    </p:spTree>
    <p:extLst>
      <p:ext uri="{BB962C8B-B14F-4D97-AF65-F5344CB8AC3E}">
        <p14:creationId xmlns:p14="http://schemas.microsoft.com/office/powerpoint/2010/main" val="3161472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966817AA-55C2-44C8-89CD-AAB0CE1FDA9B}"/>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7" name="Title 1">
            <a:extLst>
              <a:ext uri="{FF2B5EF4-FFF2-40B4-BE49-F238E27FC236}">
                <a16:creationId xmlns:a16="http://schemas.microsoft.com/office/drawing/2014/main" id="{F2BC2694-8284-434B-AFE0-F51AEC281FCA}"/>
              </a:ext>
            </a:extLst>
          </p:cNvPr>
          <p:cNvSpPr>
            <a:spLocks noGrp="1"/>
          </p:cNvSpPr>
          <p:nvPr>
            <p:ph type="title"/>
          </p:nvPr>
        </p:nvSpPr>
        <p:spPr>
          <a:xfrm>
            <a:off x="76201" y="439420"/>
            <a:ext cx="8991600" cy="369332"/>
          </a:xfrm>
        </p:spPr>
        <p:txBody>
          <a:bodyPr/>
          <a:lstStyle/>
          <a:p>
            <a:pPr algn="ctr"/>
            <a:r>
              <a:rPr lang="en-US" sz="2400" dirty="0"/>
              <a:t>A brief reflection of thoughts and key takeaways – </a:t>
            </a:r>
            <a:r>
              <a:rPr lang="en-US" sz="2400"/>
              <a:t>Week 12</a:t>
            </a:r>
            <a:endParaRPr lang="en-US" sz="2400" dirty="0"/>
          </a:p>
        </p:txBody>
      </p:sp>
      <p:sp>
        <p:nvSpPr>
          <p:cNvPr id="14" name="Rectangle 13">
            <a:extLst>
              <a:ext uri="{FF2B5EF4-FFF2-40B4-BE49-F238E27FC236}">
                <a16:creationId xmlns:a16="http://schemas.microsoft.com/office/drawing/2014/main" id="{E0657070-484E-4A05-8C7B-AB4540FF1C1E}"/>
              </a:ext>
            </a:extLst>
          </p:cNvPr>
          <p:cNvSpPr/>
          <p:nvPr/>
        </p:nvSpPr>
        <p:spPr>
          <a:xfrm>
            <a:off x="82119" y="953869"/>
            <a:ext cx="8985682" cy="646331"/>
          </a:xfrm>
          <a:prstGeom prst="rect">
            <a:avLst/>
          </a:prstGeom>
        </p:spPr>
        <p:txBody>
          <a:bodyPr wrap="square">
            <a:spAutoFit/>
          </a:bodyPr>
          <a:lstStyle/>
          <a:p>
            <a:r>
              <a:rPr lang="en-US" dirty="0"/>
              <a:t>multivariate approach - use more than one time-series variable to better understand data, make decisions (forecasts, etc.)</a:t>
            </a:r>
          </a:p>
        </p:txBody>
      </p:sp>
      <p:sp>
        <p:nvSpPr>
          <p:cNvPr id="15" name="Rectangle 14">
            <a:extLst>
              <a:ext uri="{FF2B5EF4-FFF2-40B4-BE49-F238E27FC236}">
                <a16:creationId xmlns:a16="http://schemas.microsoft.com/office/drawing/2014/main" id="{A240C9B1-622F-43CB-8534-C5A9592CDA24}"/>
              </a:ext>
            </a:extLst>
          </p:cNvPr>
          <p:cNvSpPr/>
          <p:nvPr/>
        </p:nvSpPr>
        <p:spPr>
          <a:xfrm>
            <a:off x="100615" y="1981200"/>
            <a:ext cx="4166590" cy="369332"/>
          </a:xfrm>
          <a:prstGeom prst="rect">
            <a:avLst/>
          </a:prstGeom>
        </p:spPr>
        <p:txBody>
          <a:bodyPr wrap="none">
            <a:spAutoFit/>
          </a:bodyPr>
          <a:lstStyle/>
          <a:p>
            <a:r>
              <a:rPr lang="en-US" dirty="0"/>
              <a:t>Multiple Regression with Correlated Errors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902C704-18CD-4AA2-A0FE-144B40D7E67D}"/>
                  </a:ext>
                </a:extLst>
              </p:cNvPr>
              <p:cNvSpPr txBox="1"/>
              <p:nvPr/>
            </p:nvSpPr>
            <p:spPr>
              <a:xfrm>
                <a:off x="152400" y="2350532"/>
                <a:ext cx="4572000" cy="2477601"/>
              </a:xfrm>
              <a:prstGeom prst="rect">
                <a:avLst/>
              </a:prstGeom>
              <a:noFill/>
            </p:spPr>
            <p:txBody>
              <a:bodyPr wrap="square" rtlCol="0">
                <a:spAutoFit/>
              </a:bodyPr>
              <a:lstStyle/>
              <a:p>
                <a:pPr>
                  <a:spcBef>
                    <a:spcPts val="600"/>
                  </a:spcBef>
                </a:pPr>
                <a:r>
                  <a:rPr lang="en-US" sz="1100" dirty="0">
                    <a:latin typeface="Arial" panose="020B0604020202020204" pitchFamily="34" charset="0"/>
                    <a:cs typeface="Arial" panose="020B0604020202020204" pitchFamily="34" charset="0"/>
                  </a:rPr>
                  <a:t>We will denote the multiple time series regression model by</a:t>
                </a:r>
              </a:p>
              <a:p>
                <a:pPr>
                  <a:spcBef>
                    <a:spcPts val="600"/>
                  </a:spcBef>
                </a:pPr>
                <a:r>
                  <a:rPr lang="en-US" sz="1100" dirty="0">
                    <a:latin typeface="Arial" panose="020B0604020202020204" pitchFamily="34" charset="0"/>
                    <a:cs typeface="Arial" panose="020B0604020202020204" pitchFamily="34" charset="0"/>
                  </a:rPr>
                  <a:t>   </a:t>
                </a:r>
                <a14:m>
                  <m:oMath xmlns:m="http://schemas.openxmlformats.org/officeDocument/2006/math">
                    <m:r>
                      <a:rPr lang="en-US" sz="1100" b="0" i="0" smtClean="0">
                        <a:latin typeface="Cambria Math" panose="02040503050406030204" pitchFamily="18" charset="0"/>
                        <a:cs typeface="Arial" panose="020B0604020202020204" pitchFamily="34" charset="0"/>
                      </a:rPr>
                      <m:t>  </m:t>
                    </m:r>
                    <m:sSub>
                      <m:sSubPr>
                        <m:ctrlPr>
                          <a:rPr lang="en-US" sz="1100" i="1" smtClean="0">
                            <a:latin typeface="Cambria Math" panose="02040503050406030204" pitchFamily="18" charset="0"/>
                            <a:cs typeface="Arial" panose="020B0604020202020204" pitchFamily="34" charset="0"/>
                          </a:rPr>
                        </m:ctrlPr>
                      </m:sSubPr>
                      <m:e>
                        <m:sSub>
                          <m:sSubPr>
                            <m:ctrlPr>
                              <a:rPr lang="en-US" sz="1100" i="1">
                                <a:latin typeface="Cambria Math" panose="02040503050406030204" pitchFamily="18" charset="0"/>
                                <a:cs typeface="Arial" panose="020B0604020202020204" pitchFamily="34" charset="0"/>
                              </a:rPr>
                            </m:ctrlPr>
                          </m:sSubPr>
                          <m:e>
                            <m:r>
                              <a:rPr lang="en-US" sz="1100" b="0" i="1" smtClean="0">
                                <a:latin typeface="Cambria Math" panose="02040503050406030204" pitchFamily="18" charset="0"/>
                                <a:cs typeface="Arial" panose="020B0604020202020204" pitchFamily="34" charset="0"/>
                              </a:rPr>
                              <m:t>𝑌</m:t>
                            </m:r>
                          </m:e>
                          <m:sub>
                            <m:r>
                              <a:rPr lang="en-US" sz="1100" i="1">
                                <a:latin typeface="Cambria Math" panose="02040503050406030204" pitchFamily="18" charset="0"/>
                                <a:cs typeface="Arial" panose="020B0604020202020204" pitchFamily="34" charset="0"/>
                              </a:rPr>
                              <m:t>𝑡</m:t>
                            </m:r>
                          </m:sub>
                        </m:sSub>
                        <m:r>
                          <a:rPr lang="en-US" sz="1100" i="1">
                            <a:latin typeface="Cambria Math" panose="02040503050406030204" pitchFamily="18" charset="0"/>
                            <a:cs typeface="Arial" panose="020B0604020202020204" pitchFamily="34" charset="0"/>
                          </a:rPr>
                          <m:t>=</m:t>
                        </m:r>
                        <m:sSub>
                          <m:sSubPr>
                            <m:ctrlPr>
                              <a:rPr lang="en-US" sz="1100" i="1" smtClean="0">
                                <a:latin typeface="Cambria Math" panose="02040503050406030204" pitchFamily="18" charset="0"/>
                                <a:ea typeface="Cambria Math" panose="02040503050406030204" pitchFamily="18" charset="0"/>
                                <a:cs typeface="Arial" panose="020B0604020202020204" pitchFamily="34" charset="0"/>
                              </a:rPr>
                            </m:ctrlPr>
                          </m:sSubPr>
                          <m:e>
                            <m:r>
                              <a:rPr lang="en-US" sz="1100" i="1">
                                <a:latin typeface="Cambria Math" panose="02040503050406030204" pitchFamily="18" charset="0"/>
                                <a:ea typeface="Cambria Math" panose="02040503050406030204" pitchFamily="18" charset="0"/>
                                <a:cs typeface="Arial" panose="020B0604020202020204" pitchFamily="34" charset="0"/>
                              </a:rPr>
                              <m:t>𝛽</m:t>
                            </m:r>
                          </m:e>
                          <m:sub>
                            <m:r>
                              <a:rPr lang="en-US" sz="1100" b="0" i="1" smtClean="0">
                                <a:latin typeface="Cambria Math" panose="02040503050406030204" pitchFamily="18" charset="0"/>
                                <a:ea typeface="Cambria Math" panose="02040503050406030204" pitchFamily="18" charset="0"/>
                                <a:cs typeface="Arial" panose="020B0604020202020204" pitchFamily="34" charset="0"/>
                              </a:rPr>
                              <m:t>0</m:t>
                            </m:r>
                          </m:sub>
                        </m:sSub>
                        <m:r>
                          <a:rPr lang="en-US" sz="11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11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11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1100" b="0" i="1" smtClean="0">
                                <a:latin typeface="Cambria Math" panose="02040503050406030204" pitchFamily="18" charset="0"/>
                                <a:ea typeface="Cambria Math" panose="02040503050406030204" pitchFamily="18" charset="0"/>
                                <a:cs typeface="Arial" panose="020B0604020202020204" pitchFamily="34" charset="0"/>
                              </a:rPr>
                              <m:t>1</m:t>
                            </m:r>
                          </m:sub>
                        </m:sSub>
                        <m:r>
                          <a:rPr lang="en-US" sz="1100" i="1">
                            <a:latin typeface="Cambria Math" panose="02040503050406030204" pitchFamily="18" charset="0"/>
                            <a:cs typeface="Arial" panose="020B0604020202020204" pitchFamily="34" charset="0"/>
                          </a:rPr>
                          <m:t>𝑋</m:t>
                        </m:r>
                      </m:e>
                      <m:sub>
                        <m:r>
                          <a:rPr lang="en-US" sz="1100" b="0" i="1" smtClean="0">
                            <a:latin typeface="Cambria Math" panose="02040503050406030204" pitchFamily="18" charset="0"/>
                            <a:cs typeface="Arial" panose="020B0604020202020204" pitchFamily="34" charset="0"/>
                          </a:rPr>
                          <m:t>𝑡</m:t>
                        </m:r>
                        <m:r>
                          <a:rPr lang="en-US" sz="1100" i="1">
                            <a:latin typeface="Cambria Math" panose="02040503050406030204" pitchFamily="18" charset="0"/>
                            <a:cs typeface="Arial" panose="020B0604020202020204" pitchFamily="34" charset="0"/>
                          </a:rPr>
                          <m:t>1</m:t>
                        </m:r>
                      </m:sub>
                    </m:sSub>
                    <m:r>
                      <a:rPr lang="en-US" sz="1100" b="0" i="1" smtClean="0">
                        <a:latin typeface="Cambria Math" panose="02040503050406030204" pitchFamily="18" charset="0"/>
                        <a:cs typeface="Arial" panose="020B0604020202020204" pitchFamily="34" charset="0"/>
                      </a:rPr>
                      <m:t>+</m:t>
                    </m:r>
                    <m:sSub>
                      <m:sSubPr>
                        <m:ctrlPr>
                          <a:rPr lang="en-US" sz="1100" i="1">
                            <a:latin typeface="Cambria Math" panose="02040503050406030204" pitchFamily="18" charset="0"/>
                            <a:cs typeface="Arial" panose="020B0604020202020204" pitchFamily="34" charset="0"/>
                          </a:rPr>
                        </m:ctrlPr>
                      </m:sSubPr>
                      <m:e>
                        <m:sSub>
                          <m:sSubPr>
                            <m:ctrlPr>
                              <a:rPr lang="en-US" sz="1100" i="1">
                                <a:latin typeface="Cambria Math" panose="02040503050406030204" pitchFamily="18" charset="0"/>
                                <a:cs typeface="Arial" panose="020B0604020202020204" pitchFamily="34" charset="0"/>
                              </a:rPr>
                            </m:ctrlPr>
                          </m:sSubPr>
                          <m:e>
                            <m:r>
                              <a:rPr lang="en-US" sz="1100" i="1">
                                <a:latin typeface="Cambria Math" panose="02040503050406030204" pitchFamily="18" charset="0"/>
                                <a:ea typeface="Cambria Math" panose="02040503050406030204" pitchFamily="18" charset="0"/>
                                <a:cs typeface="Arial" panose="020B0604020202020204" pitchFamily="34" charset="0"/>
                              </a:rPr>
                              <m:t>𝛽</m:t>
                            </m:r>
                          </m:e>
                          <m:sub>
                            <m:r>
                              <a:rPr lang="en-US" sz="1100" b="0" i="1" smtClean="0">
                                <a:latin typeface="Cambria Math" panose="02040503050406030204" pitchFamily="18" charset="0"/>
                                <a:cs typeface="Arial" panose="020B0604020202020204" pitchFamily="34" charset="0"/>
                                <a:sym typeface="Symbol" panose="05050102010706020507" pitchFamily="18" charset="2"/>
                              </a:rPr>
                              <m:t>2</m:t>
                            </m:r>
                          </m:sub>
                        </m:sSub>
                        <m:r>
                          <a:rPr lang="en-US" sz="1100" i="1">
                            <a:latin typeface="Cambria Math" panose="02040503050406030204" pitchFamily="18" charset="0"/>
                            <a:cs typeface="Arial" panose="020B0604020202020204" pitchFamily="34" charset="0"/>
                          </a:rPr>
                          <m:t>𝑋</m:t>
                        </m:r>
                      </m:e>
                      <m:sub>
                        <m:r>
                          <a:rPr lang="en-US" sz="1100" i="1">
                            <a:latin typeface="Cambria Math" panose="02040503050406030204" pitchFamily="18" charset="0"/>
                            <a:cs typeface="Arial" panose="020B0604020202020204" pitchFamily="34" charset="0"/>
                          </a:rPr>
                          <m:t>𝑡</m:t>
                        </m:r>
                        <m:r>
                          <a:rPr lang="en-US" sz="1100" b="0" i="1" smtClean="0">
                            <a:latin typeface="Cambria Math" panose="02040503050406030204" pitchFamily="18" charset="0"/>
                            <a:cs typeface="Arial" panose="020B0604020202020204" pitchFamily="34" charset="0"/>
                          </a:rPr>
                          <m:t>2</m:t>
                        </m:r>
                      </m:sub>
                    </m:sSub>
                    <m:r>
                      <a:rPr lang="en-US" sz="1100" b="0" i="1" smtClean="0">
                        <a:latin typeface="Cambria Math" panose="02040503050406030204" pitchFamily="18" charset="0"/>
                        <a:cs typeface="Arial" panose="020B0604020202020204" pitchFamily="34" charset="0"/>
                      </a:rPr>
                      <m:t>+</m:t>
                    </m:r>
                    <m:r>
                      <a:rPr lang="en-US" sz="11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1100" i="1">
                            <a:latin typeface="Cambria Math" panose="02040503050406030204" pitchFamily="18" charset="0"/>
                            <a:cs typeface="Arial" panose="020B0604020202020204" pitchFamily="34" charset="0"/>
                          </a:rPr>
                        </m:ctrlPr>
                      </m:sSubPr>
                      <m:e>
                        <m:sSub>
                          <m:sSubPr>
                            <m:ctrlPr>
                              <a:rPr lang="en-US" sz="1100" i="1">
                                <a:latin typeface="Cambria Math" panose="02040503050406030204" pitchFamily="18" charset="0"/>
                                <a:cs typeface="Arial" panose="020B0604020202020204" pitchFamily="34" charset="0"/>
                              </a:rPr>
                            </m:ctrlPr>
                          </m:sSubPr>
                          <m:e>
                            <m:r>
                              <a:rPr lang="en-US" sz="1100" i="1">
                                <a:latin typeface="Cambria Math" panose="02040503050406030204" pitchFamily="18" charset="0"/>
                                <a:ea typeface="Cambria Math" panose="02040503050406030204" pitchFamily="18" charset="0"/>
                                <a:cs typeface="Arial" panose="020B0604020202020204" pitchFamily="34" charset="0"/>
                              </a:rPr>
                              <m:t>𝛽</m:t>
                            </m:r>
                          </m:e>
                          <m:sub>
                            <m:r>
                              <a:rPr lang="en-US" sz="1100" b="0" i="1" smtClean="0">
                                <a:latin typeface="Cambria Math" panose="02040503050406030204" pitchFamily="18" charset="0"/>
                                <a:cs typeface="Arial" panose="020B0604020202020204" pitchFamily="34" charset="0"/>
                                <a:sym typeface="Symbol" panose="05050102010706020507" pitchFamily="18" charset="2"/>
                              </a:rPr>
                              <m:t>𝑚</m:t>
                            </m:r>
                          </m:sub>
                        </m:sSub>
                        <m:r>
                          <a:rPr lang="en-US" sz="1100" i="1">
                            <a:latin typeface="Cambria Math" panose="02040503050406030204" pitchFamily="18" charset="0"/>
                            <a:cs typeface="Arial" panose="020B0604020202020204" pitchFamily="34" charset="0"/>
                          </a:rPr>
                          <m:t>𝑋</m:t>
                        </m:r>
                      </m:e>
                      <m:sub>
                        <m:r>
                          <a:rPr lang="en-US" sz="1100" i="1">
                            <a:latin typeface="Cambria Math" panose="02040503050406030204" pitchFamily="18" charset="0"/>
                            <a:cs typeface="Arial" panose="020B0604020202020204" pitchFamily="34" charset="0"/>
                          </a:rPr>
                          <m:t>𝑡</m:t>
                        </m:r>
                        <m:r>
                          <a:rPr lang="en-US" sz="1100" b="0" i="1" smtClean="0">
                            <a:latin typeface="Cambria Math" panose="02040503050406030204" pitchFamily="18" charset="0"/>
                            <a:cs typeface="Arial" panose="020B0604020202020204" pitchFamily="34" charset="0"/>
                          </a:rPr>
                          <m:t>𝑚</m:t>
                        </m:r>
                      </m:sub>
                    </m:sSub>
                    <m:r>
                      <a:rPr lang="en-US" sz="1100" i="1">
                        <a:latin typeface="Cambria Math" panose="02040503050406030204" pitchFamily="18" charset="0"/>
                        <a:cs typeface="Arial" panose="020B0604020202020204" pitchFamily="34" charset="0"/>
                      </a:rPr>
                      <m:t>,</m:t>
                    </m:r>
                    <m:r>
                      <a:rPr lang="en-US" sz="1100" b="0" i="1" smtClean="0">
                        <a:latin typeface="Cambria Math" panose="02040503050406030204" pitchFamily="18" charset="0"/>
                        <a:cs typeface="Arial" panose="020B0604020202020204" pitchFamily="34" charset="0"/>
                      </a:rPr>
                      <m:t>+</m:t>
                    </m:r>
                    <m:sSub>
                      <m:sSubPr>
                        <m:ctrlPr>
                          <a:rPr lang="en-US" sz="1100" i="1" dirty="0" smtClean="0">
                            <a:latin typeface="Cambria Math" panose="02040503050406030204" pitchFamily="18" charset="0"/>
                            <a:cs typeface="Arial" panose="020B0604020202020204" pitchFamily="34" charset="0"/>
                          </a:rPr>
                        </m:ctrlPr>
                      </m:sSubPr>
                      <m:e>
                        <m:r>
                          <a:rPr lang="en-US" sz="1100" b="0" i="1" dirty="0" smtClean="0">
                            <a:latin typeface="Cambria Math" panose="02040503050406030204" pitchFamily="18" charset="0"/>
                            <a:cs typeface="Arial" panose="020B0604020202020204" pitchFamily="34" charset="0"/>
                          </a:rPr>
                          <m:t>𝑍</m:t>
                        </m:r>
                      </m:e>
                      <m:sub>
                        <m:r>
                          <a:rPr lang="en-US" sz="1100" b="0" i="1" dirty="0" smtClean="0">
                            <a:latin typeface="Cambria Math" panose="02040503050406030204" pitchFamily="18" charset="0"/>
                            <a:cs typeface="Arial" panose="020B0604020202020204" pitchFamily="34" charset="0"/>
                          </a:rPr>
                          <m:t>𝑡</m:t>
                        </m:r>
                      </m:sub>
                    </m:sSub>
                  </m:oMath>
                </a14:m>
                <a:endParaRPr lang="en-US" sz="1100" dirty="0">
                  <a:latin typeface="Arial" panose="020B0604020202020204" pitchFamily="34" charset="0"/>
                  <a:cs typeface="Arial" panose="020B0604020202020204" pitchFamily="34" charset="0"/>
                </a:endParaRPr>
              </a:p>
              <a:p>
                <a:pPr>
                  <a:spcBef>
                    <a:spcPts val="600"/>
                  </a:spcBef>
                </a:pPr>
                <a:r>
                  <a:rPr lang="en-US" sz="1100" dirty="0">
                    <a:latin typeface="Arial" panose="020B0604020202020204" pitchFamily="34" charset="0"/>
                    <a:cs typeface="Arial" panose="020B0604020202020204" pitchFamily="34" charset="0"/>
                  </a:rPr>
                  <a:t>where </a:t>
                </a:r>
                <a14:m>
                  <m:oMath xmlns:m="http://schemas.openxmlformats.org/officeDocument/2006/math">
                    <m:sSub>
                      <m:sSubPr>
                        <m:ctrlPr>
                          <a:rPr lang="en-US" sz="1100" i="1" dirty="0">
                            <a:latin typeface="Cambria Math" panose="02040503050406030204" pitchFamily="18" charset="0"/>
                            <a:cs typeface="Arial" panose="020B0604020202020204" pitchFamily="34" charset="0"/>
                          </a:rPr>
                        </m:ctrlPr>
                      </m:sSubPr>
                      <m:e>
                        <m:r>
                          <a:rPr lang="en-US" sz="1100" i="1" dirty="0">
                            <a:latin typeface="Cambria Math" panose="02040503050406030204" pitchFamily="18" charset="0"/>
                            <a:cs typeface="Arial" panose="020B0604020202020204" pitchFamily="34" charset="0"/>
                          </a:rPr>
                          <m:t>𝑍</m:t>
                        </m:r>
                      </m:e>
                      <m:sub>
                        <m:r>
                          <a:rPr lang="en-US" sz="1100" i="1" dirty="0">
                            <a:latin typeface="Cambria Math" panose="02040503050406030204" pitchFamily="18" charset="0"/>
                            <a:cs typeface="Arial" panose="020B0604020202020204" pitchFamily="34" charset="0"/>
                          </a:rPr>
                          <m:t>𝑡</m:t>
                        </m:r>
                      </m:sub>
                    </m:sSub>
                  </m:oMath>
                </a14:m>
                <a:r>
                  <a:rPr lang="en-US" sz="1100" dirty="0">
                    <a:latin typeface="Arial" panose="020B0604020202020204" pitchFamily="34" charset="0"/>
                    <a:cs typeface="Arial" panose="020B0604020202020204" pitchFamily="34" charset="0"/>
                  </a:rPr>
                  <a:t> may satisfy an AR(p) process  </a:t>
                </a:r>
              </a:p>
              <a:p>
                <a:pPr marL="342900" indent="-342900">
                  <a:spcBef>
                    <a:spcPts val="600"/>
                  </a:spcBef>
                  <a:buFont typeface="Arial" panose="020B0604020202020204" pitchFamily="34" charset="0"/>
                  <a:buChar char="•"/>
                </a:pPr>
                <a:r>
                  <a:rPr lang="en-US" sz="1100" dirty="0">
                    <a:latin typeface="Arial" panose="020B0604020202020204" pitchFamily="34" charset="0"/>
                    <a:cs typeface="Arial" panose="020B0604020202020204" pitchFamily="34" charset="0"/>
                  </a:rPr>
                  <a:t>Each realization is of length </a:t>
                </a:r>
                <a:r>
                  <a:rPr lang="en-US" sz="1100" i="1" dirty="0">
                    <a:latin typeface="Arial" panose="020B0604020202020204" pitchFamily="34" charset="0"/>
                    <a:cs typeface="Arial" panose="020B0604020202020204" pitchFamily="34" charset="0"/>
                  </a:rPr>
                  <a:t>n.  </a:t>
                </a:r>
                <a:r>
                  <a:rPr lang="en-US" sz="1100" dirty="0">
                    <a:latin typeface="Arial" panose="020B0604020202020204" pitchFamily="34" charset="0"/>
                    <a:cs typeface="Arial" panose="020B0604020202020204" pitchFamily="34" charset="0"/>
                  </a:rPr>
                  <a:t>In the equation above</a:t>
                </a:r>
              </a:p>
              <a:p>
                <a:pPr>
                  <a:spcBef>
                    <a:spcPts val="600"/>
                  </a:spcBef>
                </a:pPr>
                <a:r>
                  <a:rPr lang="en-US" sz="1100" dirty="0">
                    <a:latin typeface="Arial" panose="020B0604020202020204" pitchFamily="34" charset="0"/>
                    <a:cs typeface="Arial" panose="020B0604020202020204" pitchFamily="34" charset="0"/>
                  </a:rPr>
                  <a:t>     </a:t>
                </a:r>
                <a14:m>
                  <m:oMath xmlns:m="http://schemas.openxmlformats.org/officeDocument/2006/math">
                    <m:sSub>
                      <m:sSubPr>
                        <m:ctrlPr>
                          <a:rPr lang="en-US" sz="1100" b="0" i="1" smtClean="0">
                            <a:latin typeface="Cambria Math" panose="02040503050406030204" pitchFamily="18" charset="0"/>
                            <a:cs typeface="Arial" panose="020B0604020202020204" pitchFamily="34" charset="0"/>
                          </a:rPr>
                        </m:ctrlPr>
                      </m:sSubPr>
                      <m:e>
                        <m:r>
                          <a:rPr lang="en-US" sz="1100" b="0" i="1" smtClean="0">
                            <a:latin typeface="Cambria Math" panose="02040503050406030204" pitchFamily="18" charset="0"/>
                            <a:cs typeface="Arial" panose="020B0604020202020204" pitchFamily="34" charset="0"/>
                          </a:rPr>
                          <m:t>𝑌</m:t>
                        </m:r>
                      </m:e>
                      <m:sub>
                        <m:r>
                          <a:rPr lang="en-US" sz="1100" b="0" i="1" smtClean="0">
                            <a:latin typeface="Cambria Math" panose="02040503050406030204" pitchFamily="18" charset="0"/>
                            <a:cs typeface="Arial" panose="020B0604020202020204" pitchFamily="34" charset="0"/>
                          </a:rPr>
                          <m:t>𝑡</m:t>
                        </m:r>
                      </m:sub>
                    </m:sSub>
                    <m:r>
                      <a:rPr lang="en-US" sz="1100" b="0" i="1" smtClean="0">
                        <a:latin typeface="Cambria Math" panose="02040503050406030204" pitchFamily="18" charset="0"/>
                        <a:cs typeface="Arial" panose="020B0604020202020204" pitchFamily="34" charset="0"/>
                      </a:rPr>
                      <m:t>=</m:t>
                    </m:r>
                    <m:sSub>
                      <m:sSubPr>
                        <m:ctrlPr>
                          <a:rPr lang="en-US" sz="1100" b="0" i="1" smtClean="0">
                            <a:latin typeface="Cambria Math" panose="02040503050406030204" pitchFamily="18" charset="0"/>
                            <a:cs typeface="Arial" panose="020B0604020202020204" pitchFamily="34" charset="0"/>
                          </a:rPr>
                        </m:ctrlPr>
                      </m:sSubPr>
                      <m:e>
                        <m:r>
                          <a:rPr lang="en-US" sz="1100" b="0" i="1" smtClean="0">
                            <a:latin typeface="Cambria Math" panose="02040503050406030204" pitchFamily="18" charset="0"/>
                            <a:cs typeface="Arial" panose="020B0604020202020204" pitchFamily="34" charset="0"/>
                          </a:rPr>
                          <m:t>𝑌</m:t>
                        </m:r>
                      </m:e>
                      <m:sub>
                        <m:r>
                          <a:rPr lang="en-US" sz="1100" b="0" i="1" smtClean="0">
                            <a:latin typeface="Cambria Math" panose="02040503050406030204" pitchFamily="18" charset="0"/>
                            <a:cs typeface="Arial" panose="020B0604020202020204" pitchFamily="34" charset="0"/>
                          </a:rPr>
                          <m:t>1</m:t>
                        </m:r>
                      </m:sub>
                    </m:sSub>
                    <m:r>
                      <a:rPr lang="en-US" sz="1100" b="0" i="1" smtClean="0">
                        <a:latin typeface="Cambria Math" panose="02040503050406030204" pitchFamily="18" charset="0"/>
                        <a:cs typeface="Arial" panose="020B0604020202020204" pitchFamily="34" charset="0"/>
                      </a:rPr>
                      <m:t>,</m:t>
                    </m:r>
                    <m:r>
                      <a:rPr lang="en-US" sz="1100" i="1" smtClean="0">
                        <a:latin typeface="Cambria Math" panose="02040503050406030204" pitchFamily="18" charset="0"/>
                        <a:cs typeface="Arial" panose="020B0604020202020204" pitchFamily="34" charset="0"/>
                      </a:rPr>
                      <m:t> </m:t>
                    </m:r>
                    <m:sSub>
                      <m:sSubPr>
                        <m:ctrlPr>
                          <a:rPr lang="en-US" sz="1100" i="1">
                            <a:latin typeface="Cambria Math" panose="02040503050406030204" pitchFamily="18" charset="0"/>
                            <a:cs typeface="Arial" panose="020B0604020202020204" pitchFamily="34" charset="0"/>
                          </a:rPr>
                        </m:ctrlPr>
                      </m:sSubPr>
                      <m:e>
                        <m:r>
                          <a:rPr lang="en-US" sz="1100" i="1" smtClean="0">
                            <a:latin typeface="Cambria Math" panose="02040503050406030204" pitchFamily="18" charset="0"/>
                            <a:cs typeface="Arial" panose="020B0604020202020204" pitchFamily="34" charset="0"/>
                          </a:rPr>
                          <m:t>  </m:t>
                        </m:r>
                        <m:r>
                          <a:rPr lang="en-US" sz="1100" b="0" i="1" smtClean="0">
                            <a:latin typeface="Cambria Math" panose="02040503050406030204" pitchFamily="18" charset="0"/>
                            <a:cs typeface="Arial" panose="020B0604020202020204" pitchFamily="34" charset="0"/>
                          </a:rPr>
                          <m:t>𝑌</m:t>
                        </m:r>
                      </m:e>
                      <m:sub>
                        <m:r>
                          <a:rPr lang="en-US" sz="1100" i="1">
                            <a:latin typeface="Cambria Math" panose="02040503050406030204" pitchFamily="18" charset="0"/>
                            <a:cs typeface="Arial" panose="020B0604020202020204" pitchFamily="34" charset="0"/>
                          </a:rPr>
                          <m:t>2</m:t>
                        </m:r>
                      </m:sub>
                    </m:sSub>
                    <m:r>
                      <a:rPr lang="en-US" sz="1100" i="1">
                        <a:latin typeface="Cambria Math" panose="02040503050406030204" pitchFamily="18" charset="0"/>
                        <a:cs typeface="Arial" panose="020B0604020202020204" pitchFamily="34" charset="0"/>
                      </a:rPr>
                      <m:t>,  …  , </m:t>
                    </m:r>
                    <m:sSub>
                      <m:sSubPr>
                        <m:ctrlPr>
                          <a:rPr lang="en-US" sz="1100" i="1">
                            <a:latin typeface="Cambria Math" panose="02040503050406030204" pitchFamily="18" charset="0"/>
                            <a:cs typeface="Arial" panose="020B0604020202020204" pitchFamily="34" charset="0"/>
                          </a:rPr>
                        </m:ctrlPr>
                      </m:sSubPr>
                      <m:e>
                        <m:r>
                          <a:rPr lang="en-US" sz="1100" i="1">
                            <a:latin typeface="Cambria Math" panose="02040503050406030204" pitchFamily="18" charset="0"/>
                            <a:cs typeface="Arial" panose="020B0604020202020204" pitchFamily="34" charset="0"/>
                          </a:rPr>
                          <m:t>  </m:t>
                        </m:r>
                        <m:r>
                          <a:rPr lang="en-US" sz="1100" b="0" i="1" smtClean="0">
                            <a:latin typeface="Cambria Math" panose="02040503050406030204" pitchFamily="18" charset="0"/>
                            <a:cs typeface="Arial" panose="020B0604020202020204" pitchFamily="34" charset="0"/>
                          </a:rPr>
                          <m:t>𝑌</m:t>
                        </m:r>
                      </m:e>
                      <m:sub>
                        <m:r>
                          <a:rPr lang="en-US" sz="1100" i="1">
                            <a:latin typeface="Cambria Math" panose="02040503050406030204" pitchFamily="18" charset="0"/>
                            <a:cs typeface="Arial" panose="020B0604020202020204" pitchFamily="34" charset="0"/>
                          </a:rPr>
                          <m:t>𝑛</m:t>
                        </m:r>
                      </m:sub>
                    </m:sSub>
                  </m:oMath>
                </a14:m>
                <a:r>
                  <a:rPr lang="en-US" sz="1100" dirty="0">
                    <a:latin typeface="Arial" panose="020B0604020202020204" pitchFamily="34" charset="0"/>
                    <a:cs typeface="Arial" panose="020B0604020202020204" pitchFamily="34" charset="0"/>
                  </a:rPr>
                  <a:t>   and   </a:t>
                </a:r>
                <a14:m>
                  <m:oMath xmlns:m="http://schemas.openxmlformats.org/officeDocument/2006/math">
                    <m:sSub>
                      <m:sSubPr>
                        <m:ctrlPr>
                          <a:rPr lang="en-US" sz="1100" i="1">
                            <a:latin typeface="Cambria Math" panose="02040503050406030204" pitchFamily="18" charset="0"/>
                            <a:cs typeface="Arial" panose="020B0604020202020204" pitchFamily="34" charset="0"/>
                          </a:rPr>
                        </m:ctrlPr>
                      </m:sSubPr>
                      <m:e>
                        <m:sSub>
                          <m:sSubPr>
                            <m:ctrlPr>
                              <a:rPr lang="en-US" sz="1100" i="1">
                                <a:latin typeface="Cambria Math" panose="02040503050406030204" pitchFamily="18" charset="0"/>
                                <a:cs typeface="Arial" panose="020B0604020202020204" pitchFamily="34" charset="0"/>
                              </a:rPr>
                            </m:ctrlPr>
                          </m:sSubPr>
                          <m:e>
                            <m:r>
                              <a:rPr lang="en-US" sz="1100" b="0" i="1" smtClean="0">
                                <a:latin typeface="Cambria Math" panose="02040503050406030204" pitchFamily="18" charset="0"/>
                                <a:cs typeface="Arial" panose="020B0604020202020204" pitchFamily="34" charset="0"/>
                              </a:rPr>
                              <m:t>  </m:t>
                            </m:r>
                            <m:r>
                              <a:rPr lang="en-US" sz="1100" i="1">
                                <a:latin typeface="Cambria Math" panose="02040503050406030204" pitchFamily="18" charset="0"/>
                                <a:cs typeface="Arial" panose="020B0604020202020204" pitchFamily="34" charset="0"/>
                              </a:rPr>
                              <m:t>𝑍</m:t>
                            </m:r>
                          </m:e>
                          <m:sub>
                            <m:r>
                              <a:rPr lang="en-US" sz="1100" i="1">
                                <a:latin typeface="Cambria Math" panose="02040503050406030204" pitchFamily="18" charset="0"/>
                                <a:cs typeface="Arial" panose="020B0604020202020204" pitchFamily="34" charset="0"/>
                              </a:rPr>
                              <m:t>𝑡</m:t>
                            </m:r>
                          </m:sub>
                        </m:sSub>
                        <m:r>
                          <a:rPr lang="en-US" sz="1100" i="1">
                            <a:latin typeface="Cambria Math" panose="02040503050406030204" pitchFamily="18" charset="0"/>
                            <a:cs typeface="Arial" panose="020B0604020202020204" pitchFamily="34" charset="0"/>
                          </a:rPr>
                          <m:t> =</m:t>
                        </m:r>
                        <m:r>
                          <a:rPr lang="en-US" sz="1100" i="1">
                            <a:latin typeface="Cambria Math" panose="02040503050406030204" pitchFamily="18" charset="0"/>
                            <a:cs typeface="Arial" panose="020B0604020202020204" pitchFamily="34" charset="0"/>
                          </a:rPr>
                          <m:t>𝑍</m:t>
                        </m:r>
                      </m:e>
                      <m:sub>
                        <m:r>
                          <a:rPr lang="en-US" sz="1100" i="1">
                            <a:latin typeface="Cambria Math" panose="02040503050406030204" pitchFamily="18" charset="0"/>
                            <a:cs typeface="Arial" panose="020B0604020202020204" pitchFamily="34" charset="0"/>
                          </a:rPr>
                          <m:t>1</m:t>
                        </m:r>
                      </m:sub>
                    </m:sSub>
                    <m:r>
                      <a:rPr lang="en-US" sz="1100" i="1">
                        <a:latin typeface="Cambria Math" panose="02040503050406030204" pitchFamily="18" charset="0"/>
                        <a:cs typeface="Arial" panose="020B0604020202020204" pitchFamily="34" charset="0"/>
                      </a:rPr>
                      <m:t>, </m:t>
                    </m:r>
                    <m:sSub>
                      <m:sSubPr>
                        <m:ctrlPr>
                          <a:rPr lang="en-US" sz="1100" i="1">
                            <a:latin typeface="Cambria Math" panose="02040503050406030204" pitchFamily="18" charset="0"/>
                            <a:cs typeface="Arial" panose="020B0604020202020204" pitchFamily="34" charset="0"/>
                          </a:rPr>
                        </m:ctrlPr>
                      </m:sSubPr>
                      <m:e>
                        <m:r>
                          <a:rPr lang="en-US" sz="1100" i="1">
                            <a:latin typeface="Cambria Math" panose="02040503050406030204" pitchFamily="18" charset="0"/>
                            <a:cs typeface="Arial" panose="020B0604020202020204" pitchFamily="34" charset="0"/>
                          </a:rPr>
                          <m:t> </m:t>
                        </m:r>
                        <m:r>
                          <a:rPr lang="en-US" sz="1100" i="1">
                            <a:latin typeface="Cambria Math" panose="02040503050406030204" pitchFamily="18" charset="0"/>
                            <a:cs typeface="Arial" panose="020B0604020202020204" pitchFamily="34" charset="0"/>
                          </a:rPr>
                          <m:t>𝑍</m:t>
                        </m:r>
                      </m:e>
                      <m:sub>
                        <m:r>
                          <a:rPr lang="en-US" sz="1100" i="1">
                            <a:latin typeface="Cambria Math" panose="02040503050406030204" pitchFamily="18" charset="0"/>
                            <a:cs typeface="Arial" panose="020B0604020202020204" pitchFamily="34" charset="0"/>
                          </a:rPr>
                          <m:t>2</m:t>
                        </m:r>
                      </m:sub>
                    </m:sSub>
                    <m:r>
                      <a:rPr lang="en-US" sz="1100" i="1">
                        <a:latin typeface="Cambria Math" panose="02040503050406030204" pitchFamily="18" charset="0"/>
                        <a:cs typeface="Arial" panose="020B0604020202020204" pitchFamily="34" charset="0"/>
                      </a:rPr>
                      <m:t>, </m:t>
                    </m:r>
                    <m:r>
                      <a:rPr lang="en-US" sz="1100" i="1">
                        <a:latin typeface="Cambria Math" panose="02040503050406030204" pitchFamily="18" charset="0"/>
                        <a:ea typeface="Cambria Math" panose="02040503050406030204" pitchFamily="18" charset="0"/>
                        <a:cs typeface="Arial" panose="020B0604020202020204" pitchFamily="34" charset="0"/>
                      </a:rPr>
                      <m:t>⋯ , </m:t>
                    </m:r>
                    <m:sSub>
                      <m:sSubPr>
                        <m:ctrlPr>
                          <a:rPr lang="en-US" sz="1100" i="1">
                            <a:latin typeface="Cambria Math" panose="02040503050406030204" pitchFamily="18" charset="0"/>
                            <a:cs typeface="Arial" panose="020B0604020202020204" pitchFamily="34" charset="0"/>
                          </a:rPr>
                        </m:ctrlPr>
                      </m:sSubPr>
                      <m:e>
                        <m:r>
                          <a:rPr lang="en-US" sz="1100" i="1">
                            <a:latin typeface="Cambria Math" panose="02040503050406030204" pitchFamily="18" charset="0"/>
                            <a:cs typeface="Arial" panose="020B0604020202020204" pitchFamily="34" charset="0"/>
                          </a:rPr>
                          <m:t>  </m:t>
                        </m:r>
                        <m:r>
                          <a:rPr lang="en-US" sz="1100" i="1">
                            <a:latin typeface="Cambria Math" panose="02040503050406030204" pitchFamily="18" charset="0"/>
                            <a:cs typeface="Arial" panose="020B0604020202020204" pitchFamily="34" charset="0"/>
                          </a:rPr>
                          <m:t>𝑍</m:t>
                        </m:r>
                      </m:e>
                      <m:sub>
                        <m:r>
                          <a:rPr lang="en-US" sz="1100" i="1">
                            <a:latin typeface="Cambria Math" panose="02040503050406030204" pitchFamily="18" charset="0"/>
                            <a:cs typeface="Arial" panose="020B0604020202020204" pitchFamily="34" charset="0"/>
                          </a:rPr>
                          <m:t>𝑛</m:t>
                        </m:r>
                      </m:sub>
                    </m:sSub>
                  </m:oMath>
                </a14:m>
                <a:endParaRPr lang="en-US" sz="1100" dirty="0">
                  <a:latin typeface="Arial" panose="020B0604020202020204" pitchFamily="34" charset="0"/>
                  <a:cs typeface="Arial" panose="020B0604020202020204" pitchFamily="34" charset="0"/>
                </a:endParaRPr>
              </a:p>
              <a:p>
                <a:pPr marL="342900" indent="-342900">
                  <a:spcBef>
                    <a:spcPts val="600"/>
                  </a:spcBef>
                  <a:buFont typeface="Arial" panose="020B0604020202020204" pitchFamily="34" charset="0"/>
                  <a:buChar char="•"/>
                </a:pPr>
                <a:r>
                  <a:rPr lang="en-US" sz="1100" dirty="0">
                    <a:latin typeface="Arial" panose="020B0604020202020204" pitchFamily="34" charset="0"/>
                    <a:cs typeface="Arial" panose="020B0604020202020204" pitchFamily="34" charset="0"/>
                  </a:rPr>
                  <a:t>We refer to the corresponding </a:t>
                </a:r>
                <a:r>
                  <a:rPr lang="en-US" sz="1100" b="1" i="1" dirty="0">
                    <a:latin typeface="Arial" panose="020B0604020202020204" pitchFamily="34" charset="0"/>
                    <a:cs typeface="Arial" panose="020B0604020202020204" pitchFamily="34" charset="0"/>
                  </a:rPr>
                  <a:t>m</a:t>
                </a:r>
                <a:r>
                  <a:rPr lang="en-US" sz="1100" dirty="0">
                    <a:latin typeface="Arial" panose="020B0604020202020204" pitchFamily="34" charset="0"/>
                    <a:cs typeface="Arial" panose="020B0604020202020204" pitchFamily="34" charset="0"/>
                  </a:rPr>
                  <a:t> independent variables </a:t>
                </a:r>
              </a:p>
              <a:p>
                <a:pPr>
                  <a:spcBef>
                    <a:spcPts val="600"/>
                  </a:spcBef>
                </a:pPr>
                <a:r>
                  <a:rPr lang="en-US" sz="1100" dirty="0">
                    <a:latin typeface="Arial" panose="020B0604020202020204" pitchFamily="34" charset="0"/>
                    <a:cs typeface="Arial" panose="020B0604020202020204" pitchFamily="34" charset="0"/>
                  </a:rPr>
                  <a:t>     </a:t>
                </a:r>
                <a14:m>
                  <m:oMath xmlns:m="http://schemas.openxmlformats.org/officeDocument/2006/math">
                    <m:sSub>
                      <m:sSubPr>
                        <m:ctrlPr>
                          <a:rPr lang="en-US" sz="1100" i="1">
                            <a:latin typeface="Cambria Math" panose="02040503050406030204" pitchFamily="18" charset="0"/>
                            <a:cs typeface="Arial" panose="020B0604020202020204" pitchFamily="34" charset="0"/>
                          </a:rPr>
                        </m:ctrlPr>
                      </m:sSubPr>
                      <m:e>
                        <m:sSub>
                          <m:sSubPr>
                            <m:ctrlPr>
                              <a:rPr lang="en-US" sz="1100" i="1">
                                <a:latin typeface="Cambria Math" panose="02040503050406030204" pitchFamily="18" charset="0"/>
                                <a:cs typeface="Arial" panose="020B0604020202020204" pitchFamily="34" charset="0"/>
                              </a:rPr>
                            </m:ctrlPr>
                          </m:sSubPr>
                          <m:e>
                            <m:r>
                              <a:rPr lang="en-US" sz="1100" i="1">
                                <a:latin typeface="Cambria Math" panose="02040503050406030204" pitchFamily="18" charset="0"/>
                                <a:cs typeface="Arial" panose="020B0604020202020204" pitchFamily="34" charset="0"/>
                              </a:rPr>
                              <m:t>𝑋</m:t>
                            </m:r>
                          </m:e>
                          <m:sub>
                            <m:r>
                              <a:rPr lang="en-US" sz="1100" i="1">
                                <a:latin typeface="Cambria Math" panose="02040503050406030204" pitchFamily="18" charset="0"/>
                                <a:cs typeface="Arial" panose="020B0604020202020204" pitchFamily="34" charset="0"/>
                              </a:rPr>
                              <m:t>𝑡</m:t>
                            </m:r>
                            <m:r>
                              <a:rPr lang="en-US" sz="1100" b="0" i="1" smtClean="0">
                                <a:latin typeface="Cambria Math" panose="02040503050406030204" pitchFamily="18" charset="0"/>
                                <a:cs typeface="Arial" panose="020B0604020202020204" pitchFamily="34" charset="0"/>
                              </a:rPr>
                              <m:t>1</m:t>
                            </m:r>
                          </m:sub>
                        </m:sSub>
                        <m:r>
                          <a:rPr lang="en-US" sz="1100" i="1">
                            <a:latin typeface="Cambria Math" panose="02040503050406030204" pitchFamily="18" charset="0"/>
                            <a:cs typeface="Arial" panose="020B0604020202020204" pitchFamily="34" charset="0"/>
                          </a:rPr>
                          <m:t>=</m:t>
                        </m:r>
                        <m:r>
                          <a:rPr lang="en-US" sz="1100" i="1">
                            <a:latin typeface="Cambria Math" panose="02040503050406030204" pitchFamily="18" charset="0"/>
                            <a:cs typeface="Arial" panose="020B0604020202020204" pitchFamily="34" charset="0"/>
                          </a:rPr>
                          <m:t>𝑋</m:t>
                        </m:r>
                      </m:e>
                      <m:sub>
                        <m:r>
                          <a:rPr lang="en-US" sz="1100" b="0" i="1" smtClean="0">
                            <a:latin typeface="Cambria Math" panose="02040503050406030204" pitchFamily="18" charset="0"/>
                            <a:cs typeface="Arial" panose="020B0604020202020204" pitchFamily="34" charset="0"/>
                          </a:rPr>
                          <m:t>11</m:t>
                        </m:r>
                      </m:sub>
                    </m:sSub>
                    <m:r>
                      <a:rPr lang="en-US" sz="1100" i="1">
                        <a:latin typeface="Cambria Math" panose="02040503050406030204" pitchFamily="18" charset="0"/>
                        <a:cs typeface="Arial" panose="020B0604020202020204" pitchFamily="34" charset="0"/>
                      </a:rPr>
                      <m:t>, </m:t>
                    </m:r>
                    <m:sSub>
                      <m:sSubPr>
                        <m:ctrlPr>
                          <a:rPr lang="en-US" sz="1100" i="1">
                            <a:latin typeface="Cambria Math" panose="02040503050406030204" pitchFamily="18" charset="0"/>
                            <a:cs typeface="Arial" panose="020B0604020202020204" pitchFamily="34" charset="0"/>
                          </a:rPr>
                        </m:ctrlPr>
                      </m:sSubPr>
                      <m:e>
                        <m:r>
                          <a:rPr lang="en-US" sz="1100" i="1">
                            <a:latin typeface="Cambria Math" panose="02040503050406030204" pitchFamily="18" charset="0"/>
                            <a:cs typeface="Arial" panose="020B0604020202020204" pitchFamily="34" charset="0"/>
                          </a:rPr>
                          <m:t>  </m:t>
                        </m:r>
                        <m:r>
                          <a:rPr lang="en-US" sz="1100" i="1">
                            <a:latin typeface="Cambria Math" panose="02040503050406030204" pitchFamily="18" charset="0"/>
                            <a:cs typeface="Arial" panose="020B0604020202020204" pitchFamily="34" charset="0"/>
                          </a:rPr>
                          <m:t>𝑋</m:t>
                        </m:r>
                      </m:e>
                      <m:sub>
                        <m:r>
                          <a:rPr lang="en-US" sz="1100" i="1">
                            <a:latin typeface="Cambria Math" panose="02040503050406030204" pitchFamily="18" charset="0"/>
                            <a:cs typeface="Arial" panose="020B0604020202020204" pitchFamily="34" charset="0"/>
                          </a:rPr>
                          <m:t>2</m:t>
                        </m:r>
                        <m:r>
                          <a:rPr lang="en-US" sz="1100" b="0" i="1" smtClean="0">
                            <a:latin typeface="Cambria Math" panose="02040503050406030204" pitchFamily="18" charset="0"/>
                            <a:cs typeface="Arial" panose="020B0604020202020204" pitchFamily="34" charset="0"/>
                          </a:rPr>
                          <m:t>1</m:t>
                        </m:r>
                      </m:sub>
                    </m:sSub>
                    <m:r>
                      <a:rPr lang="en-US" sz="1100" i="1">
                        <a:latin typeface="Cambria Math" panose="02040503050406030204" pitchFamily="18" charset="0"/>
                        <a:cs typeface="Arial" panose="020B0604020202020204" pitchFamily="34" charset="0"/>
                      </a:rPr>
                      <m:t>,  …  , </m:t>
                    </m:r>
                    <m:sSub>
                      <m:sSubPr>
                        <m:ctrlPr>
                          <a:rPr lang="en-US" sz="1100" i="1">
                            <a:latin typeface="Cambria Math" panose="02040503050406030204" pitchFamily="18" charset="0"/>
                            <a:cs typeface="Arial" panose="020B0604020202020204" pitchFamily="34" charset="0"/>
                          </a:rPr>
                        </m:ctrlPr>
                      </m:sSubPr>
                      <m:e>
                        <m:r>
                          <a:rPr lang="en-US" sz="1100" i="1">
                            <a:latin typeface="Cambria Math" panose="02040503050406030204" pitchFamily="18" charset="0"/>
                            <a:cs typeface="Arial" panose="020B0604020202020204" pitchFamily="34" charset="0"/>
                          </a:rPr>
                          <m:t>  </m:t>
                        </m:r>
                        <m:r>
                          <a:rPr lang="en-US" sz="1100" i="1">
                            <a:latin typeface="Cambria Math" panose="02040503050406030204" pitchFamily="18" charset="0"/>
                            <a:cs typeface="Arial" panose="020B0604020202020204" pitchFamily="34" charset="0"/>
                          </a:rPr>
                          <m:t>𝑋</m:t>
                        </m:r>
                      </m:e>
                      <m:sub>
                        <m:r>
                          <a:rPr lang="en-US" sz="1100" b="0" i="1" smtClean="0">
                            <a:latin typeface="Cambria Math" panose="02040503050406030204" pitchFamily="18" charset="0"/>
                            <a:cs typeface="Arial" panose="020B0604020202020204" pitchFamily="34" charset="0"/>
                          </a:rPr>
                          <m:t>𝑛</m:t>
                        </m:r>
                        <m:r>
                          <a:rPr lang="en-US" sz="1100" b="0" i="1" smtClean="0">
                            <a:latin typeface="Cambria Math" panose="02040503050406030204" pitchFamily="18" charset="0"/>
                            <a:cs typeface="Arial" panose="020B0604020202020204" pitchFamily="34" charset="0"/>
                          </a:rPr>
                          <m:t>1</m:t>
                        </m:r>
                      </m:sub>
                    </m:sSub>
                  </m:oMath>
                </a14:m>
                <a:endParaRPr lang="en-US" sz="1100" i="1" dirty="0">
                  <a:latin typeface="Cambria Math" panose="02040503050406030204" pitchFamily="18" charset="0"/>
                  <a:cs typeface="Arial" panose="020B0604020202020204" pitchFamily="34" charset="0"/>
                </a:endParaRPr>
              </a:p>
              <a:p>
                <a:pPr>
                  <a:spcBef>
                    <a:spcPts val="600"/>
                  </a:spcBef>
                </a:pPr>
                <a:r>
                  <a:rPr lang="en-US" sz="1100" dirty="0">
                    <a:latin typeface="Arial" panose="020B0604020202020204" pitchFamily="34" charset="0"/>
                    <a:cs typeface="Arial" panose="020B0604020202020204" pitchFamily="34" charset="0"/>
                  </a:rPr>
                  <a:t>    </a:t>
                </a:r>
                <a14:m>
                  <m:oMath xmlns:m="http://schemas.openxmlformats.org/officeDocument/2006/math">
                    <m:r>
                      <a:rPr lang="en-US" sz="1100" b="0" i="0" smtClean="0">
                        <a:latin typeface="Cambria Math" panose="02040503050406030204" pitchFamily="18" charset="0"/>
                        <a:cs typeface="Arial" panose="020B0604020202020204" pitchFamily="34" charset="0"/>
                      </a:rPr>
                      <m:t> </m:t>
                    </m:r>
                    <m:sSub>
                      <m:sSubPr>
                        <m:ctrlPr>
                          <a:rPr lang="en-US" sz="1100" i="1">
                            <a:latin typeface="Cambria Math" panose="02040503050406030204" pitchFamily="18" charset="0"/>
                            <a:cs typeface="Arial" panose="020B0604020202020204" pitchFamily="34" charset="0"/>
                          </a:rPr>
                        </m:ctrlPr>
                      </m:sSubPr>
                      <m:e>
                        <m:sSub>
                          <m:sSubPr>
                            <m:ctrlPr>
                              <a:rPr lang="en-US" sz="1100" i="1">
                                <a:latin typeface="Cambria Math" panose="02040503050406030204" pitchFamily="18" charset="0"/>
                                <a:cs typeface="Arial" panose="020B0604020202020204" pitchFamily="34" charset="0"/>
                              </a:rPr>
                            </m:ctrlPr>
                          </m:sSubPr>
                          <m:e>
                            <m:r>
                              <a:rPr lang="en-US" sz="1100" i="1">
                                <a:latin typeface="Cambria Math" panose="02040503050406030204" pitchFamily="18" charset="0"/>
                                <a:cs typeface="Arial" panose="020B0604020202020204" pitchFamily="34" charset="0"/>
                              </a:rPr>
                              <m:t>𝑋</m:t>
                            </m:r>
                          </m:e>
                          <m:sub>
                            <m:r>
                              <a:rPr lang="en-US" sz="1100" i="1">
                                <a:latin typeface="Cambria Math" panose="02040503050406030204" pitchFamily="18" charset="0"/>
                                <a:cs typeface="Arial" panose="020B0604020202020204" pitchFamily="34" charset="0"/>
                              </a:rPr>
                              <m:t>𝑡</m:t>
                            </m:r>
                            <m:r>
                              <a:rPr lang="en-US" sz="1100" b="0" i="1" smtClean="0">
                                <a:latin typeface="Cambria Math" panose="02040503050406030204" pitchFamily="18" charset="0"/>
                                <a:cs typeface="Arial" panose="020B0604020202020204" pitchFamily="34" charset="0"/>
                              </a:rPr>
                              <m:t>2</m:t>
                            </m:r>
                          </m:sub>
                        </m:sSub>
                        <m:r>
                          <a:rPr lang="en-US" sz="1100" i="1">
                            <a:latin typeface="Cambria Math" panose="02040503050406030204" pitchFamily="18" charset="0"/>
                            <a:cs typeface="Arial" panose="020B0604020202020204" pitchFamily="34" charset="0"/>
                          </a:rPr>
                          <m:t>=</m:t>
                        </m:r>
                        <m:r>
                          <a:rPr lang="en-US" sz="1100" i="1">
                            <a:latin typeface="Cambria Math" panose="02040503050406030204" pitchFamily="18" charset="0"/>
                            <a:cs typeface="Arial" panose="020B0604020202020204" pitchFamily="34" charset="0"/>
                          </a:rPr>
                          <m:t>𝑋</m:t>
                        </m:r>
                      </m:e>
                      <m:sub>
                        <m:r>
                          <a:rPr lang="en-US" sz="1100" i="1">
                            <a:latin typeface="Cambria Math" panose="02040503050406030204" pitchFamily="18" charset="0"/>
                            <a:cs typeface="Arial" panose="020B0604020202020204" pitchFamily="34" charset="0"/>
                          </a:rPr>
                          <m:t>1</m:t>
                        </m:r>
                        <m:r>
                          <a:rPr lang="en-US" sz="1100" b="0" i="1" smtClean="0">
                            <a:latin typeface="Cambria Math" panose="02040503050406030204" pitchFamily="18" charset="0"/>
                            <a:cs typeface="Arial" panose="020B0604020202020204" pitchFamily="34" charset="0"/>
                          </a:rPr>
                          <m:t>2</m:t>
                        </m:r>
                      </m:sub>
                    </m:sSub>
                    <m:r>
                      <a:rPr lang="en-US" sz="1100" i="1">
                        <a:latin typeface="Cambria Math" panose="02040503050406030204" pitchFamily="18" charset="0"/>
                        <a:cs typeface="Arial" panose="020B0604020202020204" pitchFamily="34" charset="0"/>
                      </a:rPr>
                      <m:t>, </m:t>
                    </m:r>
                    <m:sSub>
                      <m:sSubPr>
                        <m:ctrlPr>
                          <a:rPr lang="en-US" sz="1100" i="1">
                            <a:latin typeface="Cambria Math" panose="02040503050406030204" pitchFamily="18" charset="0"/>
                            <a:cs typeface="Arial" panose="020B0604020202020204" pitchFamily="34" charset="0"/>
                          </a:rPr>
                        </m:ctrlPr>
                      </m:sSubPr>
                      <m:e>
                        <m:r>
                          <a:rPr lang="en-US" sz="1100" i="1">
                            <a:latin typeface="Cambria Math" panose="02040503050406030204" pitchFamily="18" charset="0"/>
                            <a:cs typeface="Arial" panose="020B0604020202020204" pitchFamily="34" charset="0"/>
                          </a:rPr>
                          <m:t>  </m:t>
                        </m:r>
                        <m:r>
                          <a:rPr lang="en-US" sz="1100" i="1">
                            <a:latin typeface="Cambria Math" panose="02040503050406030204" pitchFamily="18" charset="0"/>
                            <a:cs typeface="Arial" panose="020B0604020202020204" pitchFamily="34" charset="0"/>
                          </a:rPr>
                          <m:t>𝑋</m:t>
                        </m:r>
                      </m:e>
                      <m:sub>
                        <m:r>
                          <a:rPr lang="en-US" sz="1100" i="1">
                            <a:latin typeface="Cambria Math" panose="02040503050406030204" pitchFamily="18" charset="0"/>
                            <a:cs typeface="Arial" panose="020B0604020202020204" pitchFamily="34" charset="0"/>
                          </a:rPr>
                          <m:t>2</m:t>
                        </m:r>
                        <m:r>
                          <a:rPr lang="en-US" sz="1100" b="0" i="1" smtClean="0">
                            <a:latin typeface="Cambria Math" panose="02040503050406030204" pitchFamily="18" charset="0"/>
                            <a:cs typeface="Arial" panose="020B0604020202020204" pitchFamily="34" charset="0"/>
                          </a:rPr>
                          <m:t>2</m:t>
                        </m:r>
                      </m:sub>
                    </m:sSub>
                    <m:r>
                      <a:rPr lang="en-US" sz="1100" i="1">
                        <a:latin typeface="Cambria Math" panose="02040503050406030204" pitchFamily="18" charset="0"/>
                        <a:cs typeface="Arial" panose="020B0604020202020204" pitchFamily="34" charset="0"/>
                      </a:rPr>
                      <m:t>,  …  , </m:t>
                    </m:r>
                    <m:sSub>
                      <m:sSubPr>
                        <m:ctrlPr>
                          <a:rPr lang="en-US" sz="1100" i="1">
                            <a:latin typeface="Cambria Math" panose="02040503050406030204" pitchFamily="18" charset="0"/>
                            <a:cs typeface="Arial" panose="020B0604020202020204" pitchFamily="34" charset="0"/>
                          </a:rPr>
                        </m:ctrlPr>
                      </m:sSubPr>
                      <m:e>
                        <m:r>
                          <a:rPr lang="en-US" sz="1100" i="1">
                            <a:latin typeface="Cambria Math" panose="02040503050406030204" pitchFamily="18" charset="0"/>
                            <a:cs typeface="Arial" panose="020B0604020202020204" pitchFamily="34" charset="0"/>
                          </a:rPr>
                          <m:t>  </m:t>
                        </m:r>
                        <m:r>
                          <a:rPr lang="en-US" sz="1100" i="1">
                            <a:latin typeface="Cambria Math" panose="02040503050406030204" pitchFamily="18" charset="0"/>
                            <a:cs typeface="Arial" panose="020B0604020202020204" pitchFamily="34" charset="0"/>
                          </a:rPr>
                          <m:t>𝑋</m:t>
                        </m:r>
                      </m:e>
                      <m:sub>
                        <m:r>
                          <a:rPr lang="en-US" sz="1100" i="1">
                            <a:latin typeface="Cambria Math" panose="02040503050406030204" pitchFamily="18" charset="0"/>
                            <a:cs typeface="Arial" panose="020B0604020202020204" pitchFamily="34" charset="0"/>
                          </a:rPr>
                          <m:t>𝑛</m:t>
                        </m:r>
                        <m:r>
                          <a:rPr lang="en-US" sz="1100" b="0" i="1" smtClean="0">
                            <a:latin typeface="Cambria Math" panose="02040503050406030204" pitchFamily="18" charset="0"/>
                            <a:cs typeface="Arial" panose="020B0604020202020204" pitchFamily="34" charset="0"/>
                          </a:rPr>
                          <m:t>2</m:t>
                        </m:r>
                      </m:sub>
                    </m:sSub>
                  </m:oMath>
                </a14:m>
                <a:endParaRPr lang="en-US" sz="1100" dirty="0">
                  <a:latin typeface="Arial" panose="020B0604020202020204" pitchFamily="34" charset="0"/>
                  <a:cs typeface="Arial" panose="020B0604020202020204" pitchFamily="34" charset="0"/>
                </a:endParaRPr>
              </a:p>
              <a:p>
                <a:pPr>
                  <a:spcBef>
                    <a:spcPts val="600"/>
                  </a:spcBef>
                </a:pPr>
                <a:r>
                  <a:rPr lang="en-US" sz="1100" dirty="0">
                    <a:latin typeface="Arial" panose="020B0604020202020204" pitchFamily="34" charset="0"/>
                    <a:cs typeface="Arial" panose="020B0604020202020204" pitchFamily="34" charset="0"/>
                  </a:rPr>
                  <a:t>     …</a:t>
                </a:r>
              </a:p>
              <a:p>
                <a:pPr>
                  <a:spcBef>
                    <a:spcPts val="600"/>
                  </a:spcBef>
                </a:pPr>
                <a:r>
                  <a:rPr lang="en-US" sz="1100" dirty="0">
                    <a:latin typeface="Arial" panose="020B0604020202020204" pitchFamily="34" charset="0"/>
                    <a:cs typeface="Arial" panose="020B0604020202020204" pitchFamily="34" charset="0"/>
                  </a:rPr>
                  <a:t>    </a:t>
                </a:r>
                <a14:m>
                  <m:oMath xmlns:m="http://schemas.openxmlformats.org/officeDocument/2006/math">
                    <m:r>
                      <a:rPr lang="en-US" sz="1100">
                        <a:latin typeface="Cambria Math" panose="02040503050406030204" pitchFamily="18" charset="0"/>
                        <a:cs typeface="Arial" panose="020B0604020202020204" pitchFamily="34" charset="0"/>
                      </a:rPr>
                      <m:t> </m:t>
                    </m:r>
                    <m:sSub>
                      <m:sSubPr>
                        <m:ctrlPr>
                          <a:rPr lang="en-US" sz="1100" i="1">
                            <a:latin typeface="Cambria Math" panose="02040503050406030204" pitchFamily="18" charset="0"/>
                            <a:cs typeface="Arial" panose="020B0604020202020204" pitchFamily="34" charset="0"/>
                          </a:rPr>
                        </m:ctrlPr>
                      </m:sSubPr>
                      <m:e>
                        <m:sSub>
                          <m:sSubPr>
                            <m:ctrlPr>
                              <a:rPr lang="en-US" sz="1100" i="1">
                                <a:latin typeface="Cambria Math" panose="02040503050406030204" pitchFamily="18" charset="0"/>
                                <a:cs typeface="Arial" panose="020B0604020202020204" pitchFamily="34" charset="0"/>
                              </a:rPr>
                            </m:ctrlPr>
                          </m:sSubPr>
                          <m:e>
                            <m:r>
                              <a:rPr lang="en-US" sz="1100" i="1">
                                <a:latin typeface="Cambria Math" panose="02040503050406030204" pitchFamily="18" charset="0"/>
                                <a:cs typeface="Arial" panose="020B0604020202020204" pitchFamily="34" charset="0"/>
                              </a:rPr>
                              <m:t>𝑋</m:t>
                            </m:r>
                          </m:e>
                          <m:sub>
                            <m:r>
                              <a:rPr lang="en-US" sz="1100" i="1">
                                <a:latin typeface="Cambria Math" panose="02040503050406030204" pitchFamily="18" charset="0"/>
                                <a:cs typeface="Arial" panose="020B0604020202020204" pitchFamily="34" charset="0"/>
                              </a:rPr>
                              <m:t>𝑡</m:t>
                            </m:r>
                            <m:r>
                              <a:rPr lang="en-US" sz="1100" b="0" i="1" smtClean="0">
                                <a:latin typeface="Cambria Math" panose="02040503050406030204" pitchFamily="18" charset="0"/>
                                <a:cs typeface="Arial" panose="020B0604020202020204" pitchFamily="34" charset="0"/>
                              </a:rPr>
                              <m:t>𝑚</m:t>
                            </m:r>
                          </m:sub>
                        </m:sSub>
                        <m:r>
                          <a:rPr lang="en-US" sz="1100" i="1">
                            <a:latin typeface="Cambria Math" panose="02040503050406030204" pitchFamily="18" charset="0"/>
                            <a:cs typeface="Arial" panose="020B0604020202020204" pitchFamily="34" charset="0"/>
                          </a:rPr>
                          <m:t>=</m:t>
                        </m:r>
                        <m:r>
                          <a:rPr lang="en-US" sz="1100" i="1">
                            <a:latin typeface="Cambria Math" panose="02040503050406030204" pitchFamily="18" charset="0"/>
                            <a:cs typeface="Arial" panose="020B0604020202020204" pitchFamily="34" charset="0"/>
                          </a:rPr>
                          <m:t>𝑋</m:t>
                        </m:r>
                      </m:e>
                      <m:sub>
                        <m:r>
                          <a:rPr lang="en-US" sz="1100" i="1">
                            <a:latin typeface="Cambria Math" panose="02040503050406030204" pitchFamily="18" charset="0"/>
                            <a:cs typeface="Arial" panose="020B0604020202020204" pitchFamily="34" charset="0"/>
                          </a:rPr>
                          <m:t>1</m:t>
                        </m:r>
                        <m:r>
                          <a:rPr lang="en-US" sz="1100" b="0" i="1" smtClean="0">
                            <a:latin typeface="Cambria Math" panose="02040503050406030204" pitchFamily="18" charset="0"/>
                            <a:cs typeface="Arial" panose="020B0604020202020204" pitchFamily="34" charset="0"/>
                          </a:rPr>
                          <m:t>𝑚</m:t>
                        </m:r>
                      </m:sub>
                    </m:sSub>
                    <m:r>
                      <a:rPr lang="en-US" sz="1100" i="1">
                        <a:latin typeface="Cambria Math" panose="02040503050406030204" pitchFamily="18" charset="0"/>
                        <a:cs typeface="Arial" panose="020B0604020202020204" pitchFamily="34" charset="0"/>
                      </a:rPr>
                      <m:t>, </m:t>
                    </m:r>
                    <m:sSub>
                      <m:sSubPr>
                        <m:ctrlPr>
                          <a:rPr lang="en-US" sz="1100" i="1">
                            <a:latin typeface="Cambria Math" panose="02040503050406030204" pitchFamily="18" charset="0"/>
                            <a:cs typeface="Arial" panose="020B0604020202020204" pitchFamily="34" charset="0"/>
                          </a:rPr>
                        </m:ctrlPr>
                      </m:sSubPr>
                      <m:e>
                        <m:r>
                          <a:rPr lang="en-US" sz="1100" i="1">
                            <a:latin typeface="Cambria Math" panose="02040503050406030204" pitchFamily="18" charset="0"/>
                            <a:cs typeface="Arial" panose="020B0604020202020204" pitchFamily="34" charset="0"/>
                          </a:rPr>
                          <m:t>  </m:t>
                        </m:r>
                        <m:r>
                          <a:rPr lang="en-US" sz="1100" i="1">
                            <a:latin typeface="Cambria Math" panose="02040503050406030204" pitchFamily="18" charset="0"/>
                            <a:cs typeface="Arial" panose="020B0604020202020204" pitchFamily="34" charset="0"/>
                          </a:rPr>
                          <m:t>𝑋</m:t>
                        </m:r>
                      </m:e>
                      <m:sub>
                        <m:r>
                          <a:rPr lang="en-US" sz="1100" i="1">
                            <a:latin typeface="Cambria Math" panose="02040503050406030204" pitchFamily="18" charset="0"/>
                            <a:cs typeface="Arial" panose="020B0604020202020204" pitchFamily="34" charset="0"/>
                          </a:rPr>
                          <m:t>2</m:t>
                        </m:r>
                        <m:r>
                          <a:rPr lang="en-US" sz="1100" b="0" i="1" smtClean="0">
                            <a:latin typeface="Cambria Math" panose="02040503050406030204" pitchFamily="18" charset="0"/>
                            <a:cs typeface="Arial" panose="020B0604020202020204" pitchFamily="34" charset="0"/>
                          </a:rPr>
                          <m:t>𝑚</m:t>
                        </m:r>
                      </m:sub>
                    </m:sSub>
                    <m:r>
                      <a:rPr lang="en-US" sz="1100" i="1">
                        <a:latin typeface="Cambria Math" panose="02040503050406030204" pitchFamily="18" charset="0"/>
                        <a:cs typeface="Arial" panose="020B0604020202020204" pitchFamily="34" charset="0"/>
                      </a:rPr>
                      <m:t>,  …  , </m:t>
                    </m:r>
                    <m:sSub>
                      <m:sSubPr>
                        <m:ctrlPr>
                          <a:rPr lang="en-US" sz="1100" i="1">
                            <a:latin typeface="Cambria Math" panose="02040503050406030204" pitchFamily="18" charset="0"/>
                            <a:cs typeface="Arial" panose="020B0604020202020204" pitchFamily="34" charset="0"/>
                          </a:rPr>
                        </m:ctrlPr>
                      </m:sSubPr>
                      <m:e>
                        <m:r>
                          <a:rPr lang="en-US" sz="1100" i="1">
                            <a:latin typeface="Cambria Math" panose="02040503050406030204" pitchFamily="18" charset="0"/>
                            <a:cs typeface="Arial" panose="020B0604020202020204" pitchFamily="34" charset="0"/>
                          </a:rPr>
                          <m:t>  </m:t>
                        </m:r>
                        <m:r>
                          <a:rPr lang="en-US" sz="1100" i="1">
                            <a:latin typeface="Cambria Math" panose="02040503050406030204" pitchFamily="18" charset="0"/>
                            <a:cs typeface="Arial" panose="020B0604020202020204" pitchFamily="34" charset="0"/>
                          </a:rPr>
                          <m:t>𝑋</m:t>
                        </m:r>
                      </m:e>
                      <m:sub>
                        <m:r>
                          <a:rPr lang="en-US" sz="1100" i="1">
                            <a:latin typeface="Cambria Math" panose="02040503050406030204" pitchFamily="18" charset="0"/>
                            <a:cs typeface="Arial" panose="020B0604020202020204" pitchFamily="34" charset="0"/>
                          </a:rPr>
                          <m:t>𝑛</m:t>
                        </m:r>
                        <m:r>
                          <a:rPr lang="en-US" sz="1100" b="0" i="1" smtClean="0">
                            <a:latin typeface="Cambria Math" panose="02040503050406030204" pitchFamily="18" charset="0"/>
                            <a:cs typeface="Arial" panose="020B0604020202020204" pitchFamily="34" charset="0"/>
                          </a:rPr>
                          <m:t>𝑚</m:t>
                        </m:r>
                      </m:sub>
                    </m:sSub>
                  </m:oMath>
                </a14:m>
                <a:endParaRPr lang="en-US" sz="1100" i="1" dirty="0">
                  <a:latin typeface="Cambria Math" panose="02040503050406030204" pitchFamily="18" charset="0"/>
                  <a:cs typeface="Arial" panose="020B0604020202020204" pitchFamily="34" charset="0"/>
                </a:endParaRPr>
              </a:p>
            </p:txBody>
          </p:sp>
        </mc:Choice>
        <mc:Fallback xmlns="">
          <p:sp>
            <p:nvSpPr>
              <p:cNvPr id="16" name="TextBox 15">
                <a:extLst>
                  <a:ext uri="{FF2B5EF4-FFF2-40B4-BE49-F238E27FC236}">
                    <a16:creationId xmlns:a16="http://schemas.microsoft.com/office/drawing/2014/main" id="{8902C704-18CD-4AA2-A0FE-144B40D7E67D}"/>
                  </a:ext>
                </a:extLst>
              </p:cNvPr>
              <p:cNvSpPr txBox="1">
                <a:spLocks noRot="1" noChangeAspect="1" noMove="1" noResize="1" noEditPoints="1" noAdjustHandles="1" noChangeArrowheads="1" noChangeShapeType="1" noTextEdit="1"/>
              </p:cNvSpPr>
              <p:nvPr/>
            </p:nvSpPr>
            <p:spPr>
              <a:xfrm>
                <a:off x="152400" y="2350532"/>
                <a:ext cx="4572000" cy="2477601"/>
              </a:xfrm>
              <a:prstGeom prst="rect">
                <a:avLst/>
              </a:prstGeom>
              <a:blipFill>
                <a:blip r:embed="rId3"/>
                <a:stretch>
                  <a:fillRect t="-246"/>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78315AF4-B363-4F5E-B94A-71A72DFC4D90}"/>
              </a:ext>
            </a:extLst>
          </p:cNvPr>
          <p:cNvSpPr txBox="1"/>
          <p:nvPr/>
        </p:nvSpPr>
        <p:spPr>
          <a:xfrm>
            <a:off x="152400" y="4953000"/>
            <a:ext cx="4038605" cy="731283"/>
          </a:xfrm>
          <a:prstGeom prst="rect">
            <a:avLst/>
          </a:prstGeom>
          <a:noFill/>
        </p:spPr>
        <p:txBody>
          <a:bodyPr wrap="square" rtlCol="0">
            <a:noAutofit/>
          </a:bodyPr>
          <a:lstStyle/>
          <a:p>
            <a:pPr>
              <a:spcBef>
                <a:spcPts val="600"/>
              </a:spcBef>
            </a:pPr>
            <a:r>
              <a:rPr lang="en-US" sz="1200" dirty="0">
                <a:latin typeface="Arial" panose="020B0604020202020204" pitchFamily="34" charset="0"/>
                <a:cs typeface="Arial" panose="020B0604020202020204" pitchFamily="34" charset="0"/>
              </a:rPr>
              <a:t>The </a:t>
            </a:r>
            <a:r>
              <a:rPr lang="en-US" sz="1200" b="1" u="sng" dirty="0">
                <a:latin typeface="Arial" panose="020B0604020202020204" pitchFamily="34" charset="0"/>
                <a:cs typeface="Arial" panose="020B0604020202020204" pitchFamily="34" charset="0"/>
              </a:rPr>
              <a:t>first</a:t>
            </a:r>
            <a:r>
              <a:rPr lang="en-US" sz="1200" dirty="0">
                <a:latin typeface="Arial" panose="020B0604020202020204" pitchFamily="34" charset="0"/>
                <a:cs typeface="Arial" panose="020B0604020202020204" pitchFamily="34" charset="0"/>
              </a:rPr>
              <a:t> subscript is </a:t>
            </a:r>
            <a:r>
              <a:rPr lang="en-US" sz="1200" b="1" u="sng" dirty="0">
                <a:latin typeface="Arial" panose="020B0604020202020204" pitchFamily="34" charset="0"/>
                <a:cs typeface="Arial" panose="020B0604020202020204" pitchFamily="34" charset="0"/>
              </a:rPr>
              <a:t>time</a:t>
            </a:r>
            <a:r>
              <a:rPr lang="en-US" sz="1200" dirty="0">
                <a:latin typeface="Arial" panose="020B0604020202020204" pitchFamily="34" charset="0"/>
                <a:cs typeface="Arial" panose="020B0604020202020204" pitchFamily="34" charset="0"/>
              </a:rPr>
              <a:t> </a:t>
            </a:r>
            <a:r>
              <a:rPr lang="en-US" sz="1200" dirty="0">
                <a:latin typeface="Times New Roman" panose="02020603050405020304" pitchFamily="18" charset="0"/>
                <a:cs typeface="Times New Roman" panose="02020603050405020304" pitchFamily="18" charset="0"/>
              </a:rPr>
              <a:t>(1, 2, … , </a:t>
            </a:r>
            <a:r>
              <a:rPr lang="en-US" sz="1200" i="1" dirty="0">
                <a:latin typeface="Times New Roman" panose="02020603050405020304" pitchFamily="18" charset="0"/>
                <a:cs typeface="Times New Roman" panose="02020603050405020304" pitchFamily="18" charset="0"/>
              </a:rPr>
              <a:t>n</a:t>
            </a:r>
            <a:r>
              <a:rPr lang="en-US" sz="1200" dirty="0">
                <a:latin typeface="Times New Roman" panose="02020603050405020304" pitchFamily="18" charset="0"/>
                <a:cs typeface="Times New Roman" panose="02020603050405020304" pitchFamily="18" charset="0"/>
              </a:rPr>
              <a:t>)</a:t>
            </a:r>
          </a:p>
          <a:p>
            <a:pPr>
              <a:spcBef>
                <a:spcPts val="600"/>
              </a:spcBef>
            </a:pPr>
            <a:r>
              <a:rPr lang="en-US" sz="1200" dirty="0">
                <a:latin typeface="Arial" panose="020B0604020202020204" pitchFamily="34" charset="0"/>
                <a:cs typeface="Arial" panose="020B0604020202020204" pitchFamily="34" charset="0"/>
              </a:rPr>
              <a:t>The </a:t>
            </a:r>
            <a:r>
              <a:rPr lang="en-US" sz="1200" b="1" u="sng" dirty="0">
                <a:latin typeface="Arial" panose="020B0604020202020204" pitchFamily="34" charset="0"/>
                <a:cs typeface="Arial" panose="020B0604020202020204" pitchFamily="34" charset="0"/>
              </a:rPr>
              <a:t>second</a:t>
            </a:r>
            <a:r>
              <a:rPr lang="en-US" sz="1200" dirty="0">
                <a:latin typeface="Arial" panose="020B0604020202020204" pitchFamily="34" charset="0"/>
                <a:cs typeface="Arial" panose="020B0604020202020204" pitchFamily="34" charset="0"/>
              </a:rPr>
              <a:t> subscript indicates which </a:t>
            </a:r>
            <a:r>
              <a:rPr lang="en-US" sz="1200" b="1" u="sng" dirty="0">
                <a:latin typeface="Arial" panose="020B0604020202020204" pitchFamily="34" charset="0"/>
                <a:cs typeface="Arial" panose="020B0604020202020204" pitchFamily="34" charset="0"/>
              </a:rPr>
              <a:t>variable</a:t>
            </a:r>
            <a:r>
              <a:rPr lang="en-US" sz="1200" dirty="0">
                <a:latin typeface="Arial" panose="020B0604020202020204" pitchFamily="34" charset="0"/>
                <a:cs typeface="Arial" panose="020B0604020202020204" pitchFamily="34" charset="0"/>
              </a:rPr>
              <a:t> it is </a:t>
            </a:r>
          </a:p>
        </p:txBody>
      </p:sp>
      <p:sp>
        <p:nvSpPr>
          <p:cNvPr id="2" name="Rectangle 1">
            <a:extLst>
              <a:ext uri="{FF2B5EF4-FFF2-40B4-BE49-F238E27FC236}">
                <a16:creationId xmlns:a16="http://schemas.microsoft.com/office/drawing/2014/main" id="{B38B8AE2-6280-4FFC-ABB5-7E628C0971A1}"/>
              </a:ext>
            </a:extLst>
          </p:cNvPr>
          <p:cNvSpPr/>
          <p:nvPr/>
        </p:nvSpPr>
        <p:spPr>
          <a:xfrm>
            <a:off x="4876797" y="2165866"/>
            <a:ext cx="3448878" cy="3231654"/>
          </a:xfrm>
          <a:prstGeom prst="rect">
            <a:avLst/>
          </a:prstGeom>
        </p:spPr>
        <p:txBody>
          <a:bodyPr wrap="square">
            <a:spAutoFit/>
          </a:bodyPr>
          <a:lstStyle/>
          <a:p>
            <a:r>
              <a:rPr lang="en-US" sz="2400" b="1" dirty="0"/>
              <a:t>Question</a:t>
            </a:r>
            <a:br>
              <a:rPr lang="en-US" sz="2400" b="1" u="sng" dirty="0"/>
            </a:br>
            <a:r>
              <a:rPr lang="en-US" sz="2000" b="1" u="sng" dirty="0"/>
              <a:t>Concept Check 12.5.3-5</a:t>
            </a:r>
          </a:p>
          <a:p>
            <a:r>
              <a:rPr lang="en-US" sz="2000" dirty="0"/>
              <a:t>I do not see where to get the information needed for these answers. I even went line by line through the Sun Spot examples and was unable to see how it applied to the business data.  Would you please go over this?</a:t>
            </a:r>
          </a:p>
        </p:txBody>
      </p:sp>
    </p:spTree>
    <p:extLst>
      <p:ext uri="{BB962C8B-B14F-4D97-AF65-F5344CB8AC3E}">
        <p14:creationId xmlns:p14="http://schemas.microsoft.com/office/powerpoint/2010/main" val="3773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fade">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fade">
                                      <p:cBhvr>
                                        <p:cTn id="22" dur="500"/>
                                        <p:tgtEl>
                                          <p:spTgt spid="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xEl>
                                              <p:pRg st="4" end="4"/>
                                            </p:txEl>
                                          </p:spTgt>
                                        </p:tgtEl>
                                        <p:attrNameLst>
                                          <p:attrName>style.visibility</p:attrName>
                                        </p:attrNameLst>
                                      </p:cBhvr>
                                      <p:to>
                                        <p:strVal val="visible"/>
                                      </p:to>
                                    </p:set>
                                    <p:animEffect transition="in" filter="fade">
                                      <p:cBhvr>
                                        <p:cTn id="27" dur="500"/>
                                        <p:tgtEl>
                                          <p:spTgt spid="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xEl>
                                              <p:pRg st="5" end="5"/>
                                            </p:txEl>
                                          </p:spTgt>
                                        </p:tgtEl>
                                        <p:attrNameLst>
                                          <p:attrName>style.visibility</p:attrName>
                                        </p:attrNameLst>
                                      </p:cBhvr>
                                      <p:to>
                                        <p:strVal val="visible"/>
                                      </p:to>
                                    </p:set>
                                    <p:animEffect transition="in" filter="fade">
                                      <p:cBhvr>
                                        <p:cTn id="32" dur="500"/>
                                        <p:tgtEl>
                                          <p:spTgt spid="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xEl>
                                              <p:pRg st="6" end="6"/>
                                            </p:txEl>
                                          </p:spTgt>
                                        </p:tgtEl>
                                        <p:attrNameLst>
                                          <p:attrName>style.visibility</p:attrName>
                                        </p:attrNameLst>
                                      </p:cBhvr>
                                      <p:to>
                                        <p:strVal val="visible"/>
                                      </p:to>
                                    </p:set>
                                    <p:animEffect transition="in" filter="fade">
                                      <p:cBhvr>
                                        <p:cTn id="37" dur="500"/>
                                        <p:tgtEl>
                                          <p:spTgt spid="1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xEl>
                                              <p:pRg st="7" end="7"/>
                                            </p:txEl>
                                          </p:spTgt>
                                        </p:tgtEl>
                                        <p:attrNameLst>
                                          <p:attrName>style.visibility</p:attrName>
                                        </p:attrNameLst>
                                      </p:cBhvr>
                                      <p:to>
                                        <p:strVal val="visible"/>
                                      </p:to>
                                    </p:set>
                                    <p:animEffect transition="in" filter="fade">
                                      <p:cBhvr>
                                        <p:cTn id="42" dur="500"/>
                                        <p:tgtEl>
                                          <p:spTgt spid="1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xEl>
                                              <p:pRg st="8" end="8"/>
                                            </p:txEl>
                                          </p:spTgt>
                                        </p:tgtEl>
                                        <p:attrNameLst>
                                          <p:attrName>style.visibility</p:attrName>
                                        </p:attrNameLst>
                                      </p:cBhvr>
                                      <p:to>
                                        <p:strVal val="visible"/>
                                      </p:to>
                                    </p:set>
                                    <p:animEffect transition="in" filter="fade">
                                      <p:cBhvr>
                                        <p:cTn id="47" dur="500"/>
                                        <p:tgtEl>
                                          <p:spTgt spid="1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xEl>
                                              <p:pRg st="9" end="9"/>
                                            </p:txEl>
                                          </p:spTgt>
                                        </p:tgtEl>
                                        <p:attrNameLst>
                                          <p:attrName>style.visibility</p:attrName>
                                        </p:attrNameLst>
                                      </p:cBhvr>
                                      <p:to>
                                        <p:strVal val="visible"/>
                                      </p:to>
                                    </p:set>
                                    <p:animEffect transition="in" filter="fade">
                                      <p:cBhvr>
                                        <p:cTn id="52" dur="500"/>
                                        <p:tgtEl>
                                          <p:spTgt spid="1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xEl>
                                              <p:pRg st="0" end="0"/>
                                            </p:txEl>
                                          </p:spTgt>
                                        </p:tgtEl>
                                        <p:attrNameLst>
                                          <p:attrName>style.visibility</p:attrName>
                                        </p:attrNameLst>
                                      </p:cBhvr>
                                      <p:to>
                                        <p:strVal val="visible"/>
                                      </p:to>
                                    </p:set>
                                    <p:animEffect transition="in" filter="fade">
                                      <p:cBhvr>
                                        <p:cTn id="57" dur="500"/>
                                        <p:tgtEl>
                                          <p:spTgt spid="17">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xEl>
                                              <p:pRg st="1" end="1"/>
                                            </p:txEl>
                                          </p:spTgt>
                                        </p:tgtEl>
                                        <p:attrNameLst>
                                          <p:attrName>style.visibility</p:attrName>
                                        </p:attrNameLst>
                                      </p:cBhvr>
                                      <p:to>
                                        <p:strVal val="visible"/>
                                      </p:to>
                                    </p:set>
                                    <p:animEffect transition="in" filter="fade">
                                      <p:cBhvr>
                                        <p:cTn id="6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bldLvl="2"/>
      <p:bldP spid="17" grpId="0" uiExpand="1"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1600" y="2781300"/>
            <a:ext cx="6502398" cy="571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1DFC3A-27B7-4820-ABAD-2AB2E16A506C}"/>
              </a:ext>
            </a:extLst>
          </p:cNvPr>
          <p:cNvSpPr/>
          <p:nvPr/>
        </p:nvSpPr>
        <p:spPr>
          <a:xfrm>
            <a:off x="109330" y="386477"/>
            <a:ext cx="8958470" cy="2554545"/>
          </a:xfrm>
          <a:prstGeom prst="rect">
            <a:avLst/>
          </a:prstGeom>
        </p:spPr>
        <p:txBody>
          <a:bodyPr wrap="square">
            <a:spAutoFit/>
          </a:bodyPr>
          <a:lstStyle/>
          <a:p>
            <a:r>
              <a:rPr lang="en-US" sz="2000" b="1" dirty="0"/>
              <a:t>On five to six PowerPoint slides, address the question of interest. </a:t>
            </a:r>
          </a:p>
          <a:p>
            <a:r>
              <a:rPr lang="en-US" sz="2000" dirty="0"/>
              <a:t>The data set (LA_Cmort_Study.csv) is a portion of the data taken from a study (Shumway 1988) on the possible effects of pollution and temperature on weekly cardiac mortality (heart attacks) in Los Angeles County.</a:t>
            </a:r>
          </a:p>
          <a:p>
            <a:r>
              <a:rPr lang="en-US" sz="2000" b="1" dirty="0"/>
              <a:t>Your goal is to utilize all given information to provide the most useful forecasts for the next 20 weeks of cardiac mortality. </a:t>
            </a:r>
            <a:endParaRPr lang="en-US" sz="2000" dirty="0"/>
          </a:p>
          <a:p>
            <a:r>
              <a:rPr lang="en-US" sz="2000" dirty="0"/>
              <a:t>You should include plots, tables, and charts to help make your analysis and inferences clear to your peers.</a:t>
            </a:r>
          </a:p>
        </p:txBody>
      </p:sp>
      <p:sp>
        <p:nvSpPr>
          <p:cNvPr id="6" name="object 3">
            <a:extLst>
              <a:ext uri="{FF2B5EF4-FFF2-40B4-BE49-F238E27FC236}">
                <a16:creationId xmlns:a16="http://schemas.microsoft.com/office/drawing/2014/main" id="{B61BC582-E2E8-40A7-99E3-D5C2AF569D77}"/>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pic>
        <p:nvPicPr>
          <p:cNvPr id="3" name="Picture 2">
            <a:extLst>
              <a:ext uri="{FF2B5EF4-FFF2-40B4-BE49-F238E27FC236}">
                <a16:creationId xmlns:a16="http://schemas.microsoft.com/office/drawing/2014/main" id="{B02C4206-ACDC-420A-8A9B-B5B862A6887D}"/>
              </a:ext>
            </a:extLst>
          </p:cNvPr>
          <p:cNvPicPr>
            <a:picLocks noChangeAspect="1"/>
          </p:cNvPicPr>
          <p:nvPr/>
        </p:nvPicPr>
        <p:blipFill>
          <a:blip r:embed="rId3"/>
          <a:stretch>
            <a:fillRect/>
          </a:stretch>
        </p:blipFill>
        <p:spPr>
          <a:xfrm>
            <a:off x="2971800" y="2971800"/>
            <a:ext cx="5377070" cy="3581956"/>
          </a:xfrm>
          <a:prstGeom prst="rect">
            <a:avLst/>
          </a:prstGeom>
        </p:spPr>
      </p:pic>
    </p:spTree>
    <p:extLst>
      <p:ext uri="{BB962C8B-B14F-4D97-AF65-F5344CB8AC3E}">
        <p14:creationId xmlns:p14="http://schemas.microsoft.com/office/powerpoint/2010/main" val="1333799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7F8C-857B-48EB-AB71-3D396E894736}"/>
              </a:ext>
            </a:extLst>
          </p:cNvPr>
          <p:cNvSpPr>
            <a:spLocks noGrp="1"/>
          </p:cNvSpPr>
          <p:nvPr>
            <p:ph type="title"/>
          </p:nvPr>
        </p:nvSpPr>
        <p:spPr>
          <a:xfrm>
            <a:off x="565435" y="439420"/>
            <a:ext cx="8013129" cy="677108"/>
          </a:xfrm>
        </p:spPr>
        <p:txBody>
          <a:bodyPr/>
          <a:lstStyle/>
          <a:p>
            <a:r>
              <a:rPr lang="en-US" dirty="0"/>
              <a:t>Visualization</a:t>
            </a:r>
          </a:p>
        </p:txBody>
      </p:sp>
      <p:sp>
        <p:nvSpPr>
          <p:cNvPr id="3" name="object 3">
            <a:extLst>
              <a:ext uri="{FF2B5EF4-FFF2-40B4-BE49-F238E27FC236}">
                <a16:creationId xmlns:a16="http://schemas.microsoft.com/office/drawing/2014/main" id="{0583CBE6-202B-4DEA-BBB0-1194E92E7588}"/>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pic>
        <p:nvPicPr>
          <p:cNvPr id="4" name="Picture 3">
            <a:extLst>
              <a:ext uri="{FF2B5EF4-FFF2-40B4-BE49-F238E27FC236}">
                <a16:creationId xmlns:a16="http://schemas.microsoft.com/office/drawing/2014/main" id="{71337AF5-FF1B-4A38-BB5A-9EA9F8EFAFFA}"/>
              </a:ext>
            </a:extLst>
          </p:cNvPr>
          <p:cNvPicPr>
            <a:picLocks noChangeAspect="1"/>
          </p:cNvPicPr>
          <p:nvPr/>
        </p:nvPicPr>
        <p:blipFill>
          <a:blip r:embed="rId3"/>
          <a:stretch>
            <a:fillRect/>
          </a:stretch>
        </p:blipFill>
        <p:spPr>
          <a:xfrm>
            <a:off x="36991" y="1143000"/>
            <a:ext cx="2782410" cy="2224459"/>
          </a:xfrm>
          <a:prstGeom prst="rect">
            <a:avLst/>
          </a:prstGeom>
        </p:spPr>
      </p:pic>
      <p:sp>
        <p:nvSpPr>
          <p:cNvPr id="6" name="Rectangle 5">
            <a:extLst>
              <a:ext uri="{FF2B5EF4-FFF2-40B4-BE49-F238E27FC236}">
                <a16:creationId xmlns:a16="http://schemas.microsoft.com/office/drawing/2014/main" id="{AB6EA250-DD39-4FEF-B3A6-951AB3696E74}"/>
              </a:ext>
            </a:extLst>
          </p:cNvPr>
          <p:cNvSpPr/>
          <p:nvPr/>
        </p:nvSpPr>
        <p:spPr>
          <a:xfrm>
            <a:off x="58445" y="3367459"/>
            <a:ext cx="2760956" cy="1600438"/>
          </a:xfrm>
          <a:prstGeom prst="rect">
            <a:avLst/>
          </a:prstGeom>
        </p:spPr>
        <p:txBody>
          <a:bodyPr wrap="square">
            <a:spAutoFit/>
          </a:bodyPr>
          <a:lstStyle/>
          <a:p>
            <a:r>
              <a:rPr lang="en-US" sz="1400" dirty="0"/>
              <a:t>I wanted to see if there are any visible correlations. There looks to be a slight positive relationship between Particles and Cardiac Mortality. There may, even be a  negative correlation between Temperature and Cardiac Mortality.</a:t>
            </a:r>
          </a:p>
        </p:txBody>
      </p:sp>
      <p:pic>
        <p:nvPicPr>
          <p:cNvPr id="7" name="Picture 6">
            <a:extLst>
              <a:ext uri="{FF2B5EF4-FFF2-40B4-BE49-F238E27FC236}">
                <a16:creationId xmlns:a16="http://schemas.microsoft.com/office/drawing/2014/main" id="{E99AA3C7-5302-4C3C-A6EA-BA61087D5213}"/>
              </a:ext>
            </a:extLst>
          </p:cNvPr>
          <p:cNvPicPr>
            <a:picLocks noChangeAspect="1"/>
          </p:cNvPicPr>
          <p:nvPr/>
        </p:nvPicPr>
        <p:blipFill>
          <a:blip r:embed="rId4"/>
          <a:stretch>
            <a:fillRect/>
          </a:stretch>
        </p:blipFill>
        <p:spPr>
          <a:xfrm>
            <a:off x="2819400" y="1143000"/>
            <a:ext cx="3114243" cy="2224459"/>
          </a:xfrm>
          <a:prstGeom prst="rect">
            <a:avLst/>
          </a:prstGeom>
        </p:spPr>
      </p:pic>
      <p:sp>
        <p:nvSpPr>
          <p:cNvPr id="8" name="Rectangle 7">
            <a:extLst>
              <a:ext uri="{FF2B5EF4-FFF2-40B4-BE49-F238E27FC236}">
                <a16:creationId xmlns:a16="http://schemas.microsoft.com/office/drawing/2014/main" id="{BFFE83F6-7671-4CEE-BAB4-AAD4D7EAE069}"/>
              </a:ext>
            </a:extLst>
          </p:cNvPr>
          <p:cNvSpPr/>
          <p:nvPr/>
        </p:nvSpPr>
        <p:spPr>
          <a:xfrm>
            <a:off x="2819401" y="3349823"/>
            <a:ext cx="3158847" cy="523220"/>
          </a:xfrm>
          <a:prstGeom prst="rect">
            <a:avLst/>
          </a:prstGeom>
        </p:spPr>
        <p:txBody>
          <a:bodyPr wrap="square">
            <a:spAutoFit/>
          </a:bodyPr>
          <a:lstStyle/>
          <a:p>
            <a:pPr algn="ctr"/>
            <a:r>
              <a:rPr lang="en-US" sz="1400" dirty="0"/>
              <a:t>Partial Data</a:t>
            </a:r>
            <a:br>
              <a:rPr lang="en-US" sz="1400" dirty="0"/>
            </a:br>
            <a:r>
              <a:rPr lang="en-US" sz="1400" dirty="0"/>
              <a:t>Peek near .0192/1=52.08 (annual)</a:t>
            </a:r>
          </a:p>
        </p:txBody>
      </p:sp>
      <p:pic>
        <p:nvPicPr>
          <p:cNvPr id="9" name="Picture 8">
            <a:extLst>
              <a:ext uri="{FF2B5EF4-FFF2-40B4-BE49-F238E27FC236}">
                <a16:creationId xmlns:a16="http://schemas.microsoft.com/office/drawing/2014/main" id="{7E4677A4-0203-47DA-996E-879FECF12FB2}"/>
              </a:ext>
            </a:extLst>
          </p:cNvPr>
          <p:cNvPicPr>
            <a:picLocks noChangeAspect="1"/>
          </p:cNvPicPr>
          <p:nvPr/>
        </p:nvPicPr>
        <p:blipFill>
          <a:blip r:embed="rId5"/>
          <a:stretch>
            <a:fillRect/>
          </a:stretch>
        </p:blipFill>
        <p:spPr>
          <a:xfrm>
            <a:off x="5978248" y="1160636"/>
            <a:ext cx="3089552" cy="2206823"/>
          </a:xfrm>
          <a:prstGeom prst="rect">
            <a:avLst/>
          </a:prstGeom>
        </p:spPr>
      </p:pic>
      <p:sp>
        <p:nvSpPr>
          <p:cNvPr id="10" name="Rectangle 9">
            <a:extLst>
              <a:ext uri="{FF2B5EF4-FFF2-40B4-BE49-F238E27FC236}">
                <a16:creationId xmlns:a16="http://schemas.microsoft.com/office/drawing/2014/main" id="{D60B8B41-AA86-4AA1-868C-7E7B547CC625}"/>
              </a:ext>
            </a:extLst>
          </p:cNvPr>
          <p:cNvSpPr/>
          <p:nvPr/>
        </p:nvSpPr>
        <p:spPr>
          <a:xfrm>
            <a:off x="5898996" y="3349822"/>
            <a:ext cx="3158847" cy="523220"/>
          </a:xfrm>
          <a:prstGeom prst="rect">
            <a:avLst/>
          </a:prstGeom>
        </p:spPr>
        <p:txBody>
          <a:bodyPr wrap="square">
            <a:spAutoFit/>
          </a:bodyPr>
          <a:lstStyle/>
          <a:p>
            <a:pPr algn="ctr"/>
            <a:r>
              <a:rPr lang="en-US" sz="1400" dirty="0"/>
              <a:t>Temperature Data</a:t>
            </a:r>
            <a:br>
              <a:rPr lang="en-US" sz="1400" dirty="0"/>
            </a:br>
            <a:r>
              <a:rPr lang="en-US" sz="1400" dirty="0"/>
              <a:t>Peek near .0192/1=52.08 (annual)</a:t>
            </a:r>
          </a:p>
        </p:txBody>
      </p:sp>
      <p:pic>
        <p:nvPicPr>
          <p:cNvPr id="11" name="Picture 10">
            <a:extLst>
              <a:ext uri="{FF2B5EF4-FFF2-40B4-BE49-F238E27FC236}">
                <a16:creationId xmlns:a16="http://schemas.microsoft.com/office/drawing/2014/main" id="{B261F772-383A-4310-942D-4FAE8BA9BBDB}"/>
              </a:ext>
            </a:extLst>
          </p:cNvPr>
          <p:cNvPicPr>
            <a:picLocks noChangeAspect="1"/>
          </p:cNvPicPr>
          <p:nvPr/>
        </p:nvPicPr>
        <p:blipFill>
          <a:blip r:embed="rId6"/>
          <a:stretch>
            <a:fillRect/>
          </a:stretch>
        </p:blipFill>
        <p:spPr>
          <a:xfrm>
            <a:off x="3978992" y="3982269"/>
            <a:ext cx="4022008" cy="2170819"/>
          </a:xfrm>
          <a:prstGeom prst="rect">
            <a:avLst/>
          </a:prstGeom>
        </p:spPr>
      </p:pic>
      <p:sp>
        <p:nvSpPr>
          <p:cNvPr id="12" name="Rectangle 11">
            <a:extLst>
              <a:ext uri="{FF2B5EF4-FFF2-40B4-BE49-F238E27FC236}">
                <a16:creationId xmlns:a16="http://schemas.microsoft.com/office/drawing/2014/main" id="{A75A42CC-8FCA-443B-83EA-3D18DF82FB73}"/>
              </a:ext>
            </a:extLst>
          </p:cNvPr>
          <p:cNvSpPr/>
          <p:nvPr/>
        </p:nvSpPr>
        <p:spPr>
          <a:xfrm>
            <a:off x="3978992" y="6169223"/>
            <a:ext cx="4022008" cy="307777"/>
          </a:xfrm>
          <a:prstGeom prst="rect">
            <a:avLst/>
          </a:prstGeom>
        </p:spPr>
        <p:txBody>
          <a:bodyPr wrap="square">
            <a:spAutoFit/>
          </a:bodyPr>
          <a:lstStyle/>
          <a:p>
            <a:pPr algn="ctr"/>
            <a:r>
              <a:rPr lang="en-US" sz="1400" dirty="0"/>
              <a:t>Cardiac Mortality Data</a:t>
            </a:r>
          </a:p>
        </p:txBody>
      </p:sp>
    </p:spTree>
    <p:extLst>
      <p:ext uri="{BB962C8B-B14F-4D97-AF65-F5344CB8AC3E}">
        <p14:creationId xmlns:p14="http://schemas.microsoft.com/office/powerpoint/2010/main" val="2600499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583CBE6-202B-4DEA-BBB0-1194E92E7588}"/>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4" name="Rectangle 3">
            <a:extLst>
              <a:ext uri="{FF2B5EF4-FFF2-40B4-BE49-F238E27FC236}">
                <a16:creationId xmlns:a16="http://schemas.microsoft.com/office/drawing/2014/main" id="{DAD1DF30-6C93-44C4-8DF6-10F443871034}"/>
              </a:ext>
            </a:extLst>
          </p:cNvPr>
          <p:cNvSpPr/>
          <p:nvPr/>
        </p:nvSpPr>
        <p:spPr>
          <a:xfrm>
            <a:off x="76200" y="987623"/>
            <a:ext cx="6400800" cy="954107"/>
          </a:xfrm>
          <a:prstGeom prst="rect">
            <a:avLst/>
          </a:prstGeom>
        </p:spPr>
        <p:txBody>
          <a:bodyPr wrap="square">
            <a:spAutoFit/>
          </a:bodyPr>
          <a:lstStyle/>
          <a:p>
            <a:r>
              <a:rPr lang="en-US" sz="1400" dirty="0"/>
              <a:t>First we will forecast the Particles (part) and Temperature data separately.</a:t>
            </a:r>
          </a:p>
          <a:p>
            <a:pPr marL="285750" indent="-285750">
              <a:buFont typeface="Arial" panose="020B0604020202020204" pitchFamily="34" charset="0"/>
              <a:buChar char="•"/>
            </a:pPr>
            <a:r>
              <a:rPr lang="en-US" sz="1400" dirty="0"/>
              <a:t>Remove the seasonality of 52 from both with</a:t>
            </a:r>
          </a:p>
          <a:p>
            <a:pPr lvl="1"/>
            <a:r>
              <a:rPr lang="en-US" sz="1400" i="1" dirty="0"/>
              <a:t>CM_52p = </a:t>
            </a:r>
            <a:r>
              <a:rPr lang="en-US" sz="1400" i="1" dirty="0" err="1"/>
              <a:t>artrans.wge</a:t>
            </a:r>
            <a:r>
              <a:rPr lang="en-US" sz="1400" i="1" dirty="0"/>
              <a:t>(</a:t>
            </a:r>
            <a:r>
              <a:rPr lang="en-US" sz="1400" i="1" dirty="0" err="1"/>
              <a:t>CM$part</a:t>
            </a:r>
            <a:r>
              <a:rPr lang="en-US" sz="1400" i="1" dirty="0"/>
              <a:t>, c(rep(0,51),1))</a:t>
            </a:r>
          </a:p>
          <a:p>
            <a:pPr lvl="1"/>
            <a:r>
              <a:rPr lang="en-US" sz="1400" i="1" dirty="0"/>
              <a:t>CM_52t = </a:t>
            </a:r>
            <a:r>
              <a:rPr lang="en-US" sz="1400" i="1" dirty="0" err="1"/>
              <a:t>artrans.wge</a:t>
            </a:r>
            <a:r>
              <a:rPr lang="en-US" sz="1400" i="1" dirty="0"/>
              <a:t>(</a:t>
            </a:r>
            <a:r>
              <a:rPr lang="en-US" sz="1400" i="1" dirty="0" err="1"/>
              <a:t>CM$temp</a:t>
            </a:r>
            <a:r>
              <a:rPr lang="en-US" sz="1400" i="1" dirty="0"/>
              <a:t>, c(rep(0,51),1))</a:t>
            </a:r>
          </a:p>
        </p:txBody>
      </p:sp>
      <p:pic>
        <p:nvPicPr>
          <p:cNvPr id="6" name="Picture 5">
            <a:extLst>
              <a:ext uri="{FF2B5EF4-FFF2-40B4-BE49-F238E27FC236}">
                <a16:creationId xmlns:a16="http://schemas.microsoft.com/office/drawing/2014/main" id="{E7EEE611-5EE8-4703-859C-CFE73481C033}"/>
              </a:ext>
            </a:extLst>
          </p:cNvPr>
          <p:cNvPicPr>
            <a:picLocks noChangeAspect="1"/>
          </p:cNvPicPr>
          <p:nvPr/>
        </p:nvPicPr>
        <p:blipFill>
          <a:blip r:embed="rId3"/>
          <a:stretch>
            <a:fillRect/>
          </a:stretch>
        </p:blipFill>
        <p:spPr>
          <a:xfrm>
            <a:off x="1050307" y="1932852"/>
            <a:ext cx="3827222" cy="2361943"/>
          </a:xfrm>
          <a:prstGeom prst="rect">
            <a:avLst/>
          </a:prstGeom>
        </p:spPr>
      </p:pic>
      <p:pic>
        <p:nvPicPr>
          <p:cNvPr id="7" name="Picture 6">
            <a:extLst>
              <a:ext uri="{FF2B5EF4-FFF2-40B4-BE49-F238E27FC236}">
                <a16:creationId xmlns:a16="http://schemas.microsoft.com/office/drawing/2014/main" id="{3226178D-EDEB-434E-AE3C-2CAB9408F17D}"/>
              </a:ext>
            </a:extLst>
          </p:cNvPr>
          <p:cNvPicPr>
            <a:picLocks noChangeAspect="1"/>
          </p:cNvPicPr>
          <p:nvPr/>
        </p:nvPicPr>
        <p:blipFill>
          <a:blip r:embed="rId4"/>
          <a:stretch>
            <a:fillRect/>
          </a:stretch>
        </p:blipFill>
        <p:spPr>
          <a:xfrm>
            <a:off x="4928222" y="1941730"/>
            <a:ext cx="3148978" cy="2249270"/>
          </a:xfrm>
          <a:prstGeom prst="rect">
            <a:avLst/>
          </a:prstGeom>
        </p:spPr>
      </p:pic>
      <p:sp>
        <p:nvSpPr>
          <p:cNvPr id="8" name="Rectangle 7">
            <a:extLst>
              <a:ext uri="{FF2B5EF4-FFF2-40B4-BE49-F238E27FC236}">
                <a16:creationId xmlns:a16="http://schemas.microsoft.com/office/drawing/2014/main" id="{EEE45E7F-ECE9-4E38-933E-503D0A122B59}"/>
              </a:ext>
            </a:extLst>
          </p:cNvPr>
          <p:cNvSpPr/>
          <p:nvPr/>
        </p:nvSpPr>
        <p:spPr>
          <a:xfrm>
            <a:off x="76200" y="4231126"/>
            <a:ext cx="6400800" cy="954107"/>
          </a:xfrm>
          <a:prstGeom prst="rect">
            <a:avLst/>
          </a:prstGeom>
        </p:spPr>
        <p:txBody>
          <a:bodyPr wrap="square">
            <a:spAutoFit/>
          </a:bodyPr>
          <a:lstStyle/>
          <a:p>
            <a:r>
              <a:rPr lang="en-US" sz="1400" dirty="0"/>
              <a:t>Using a visual test and the </a:t>
            </a:r>
            <a:r>
              <a:rPr lang="en-US" sz="1400" dirty="0" err="1"/>
              <a:t>Ljung</a:t>
            </a:r>
            <a:r>
              <a:rPr lang="en-US" sz="1400" dirty="0"/>
              <a:t>-Box Test – determined to be White Noise</a:t>
            </a:r>
          </a:p>
          <a:p>
            <a:pPr marL="285750" indent="-285750">
              <a:buFont typeface="Arial" panose="020B0604020202020204" pitchFamily="34" charset="0"/>
              <a:buChar char="•"/>
            </a:pPr>
            <a:r>
              <a:rPr lang="en-US" sz="1400" dirty="0" err="1"/>
              <a:t>Ljung</a:t>
            </a:r>
            <a:r>
              <a:rPr lang="en-US" sz="1400" dirty="0"/>
              <a:t>-Box Test</a:t>
            </a:r>
          </a:p>
          <a:p>
            <a:pPr lvl="1"/>
            <a:r>
              <a:rPr lang="en-US" sz="1400" i="1" dirty="0" err="1"/>
              <a:t>ljung.wge</a:t>
            </a:r>
            <a:r>
              <a:rPr lang="en-US" sz="1400" i="1" dirty="0"/>
              <a:t>(</a:t>
            </a:r>
            <a:r>
              <a:rPr lang="en-US" sz="1400" i="1" dirty="0" err="1"/>
              <a:t>fit$residuals</a:t>
            </a:r>
            <a:r>
              <a:rPr lang="en-US" sz="1400" i="1" dirty="0"/>
              <a:t>) # </a:t>
            </a:r>
            <a:r>
              <a:rPr lang="en-US" sz="1400" i="1" dirty="0" err="1"/>
              <a:t>pval</a:t>
            </a:r>
            <a:r>
              <a:rPr lang="en-US" sz="1400" i="1" dirty="0"/>
              <a:t> = .048</a:t>
            </a:r>
          </a:p>
          <a:p>
            <a:pPr lvl="1"/>
            <a:r>
              <a:rPr lang="en-US" sz="1400" i="1" dirty="0" err="1"/>
              <a:t>ljung.wge</a:t>
            </a:r>
            <a:r>
              <a:rPr lang="en-US" sz="1400" i="1" dirty="0"/>
              <a:t>(</a:t>
            </a:r>
            <a:r>
              <a:rPr lang="en-US" sz="1400" i="1" dirty="0" err="1"/>
              <a:t>fit$residuals</a:t>
            </a:r>
            <a:r>
              <a:rPr lang="en-US" sz="1400" i="1" dirty="0"/>
              <a:t>, K = 48) # </a:t>
            </a:r>
            <a:r>
              <a:rPr lang="en-US" sz="1400" i="1" dirty="0" err="1"/>
              <a:t>pval</a:t>
            </a:r>
            <a:r>
              <a:rPr lang="en-US" sz="1400" i="1" dirty="0"/>
              <a:t> = .002</a:t>
            </a:r>
          </a:p>
        </p:txBody>
      </p:sp>
      <p:sp>
        <p:nvSpPr>
          <p:cNvPr id="10" name="Rectangle 9">
            <a:extLst>
              <a:ext uri="{FF2B5EF4-FFF2-40B4-BE49-F238E27FC236}">
                <a16:creationId xmlns:a16="http://schemas.microsoft.com/office/drawing/2014/main" id="{DD93C751-1302-4FC6-88A0-E7E847C6A9E9}"/>
              </a:ext>
            </a:extLst>
          </p:cNvPr>
          <p:cNvSpPr/>
          <p:nvPr/>
        </p:nvSpPr>
        <p:spPr>
          <a:xfrm>
            <a:off x="228600" y="5334000"/>
            <a:ext cx="8229600" cy="923330"/>
          </a:xfrm>
          <a:prstGeom prst="rect">
            <a:avLst/>
          </a:prstGeom>
        </p:spPr>
        <p:txBody>
          <a:bodyPr wrap="square">
            <a:spAutoFit/>
          </a:bodyPr>
          <a:lstStyle/>
          <a:p>
            <a:r>
              <a:rPr lang="en-US" dirty="0"/>
              <a:t>We now have 2 variables to use in the coming models:</a:t>
            </a:r>
          </a:p>
          <a:p>
            <a:pPr marL="285750" indent="-285750">
              <a:buFont typeface="Arial" panose="020B0604020202020204" pitchFamily="34" charset="0"/>
              <a:buChar char="•"/>
            </a:pPr>
            <a:r>
              <a:rPr lang="en-US" b="1" dirty="0" err="1"/>
              <a:t>predsPart</a:t>
            </a:r>
            <a:r>
              <a:rPr lang="en-US" dirty="0"/>
              <a:t> = </a:t>
            </a:r>
            <a:r>
              <a:rPr lang="en-US" dirty="0" err="1"/>
              <a:t>fore.aruma.wge</a:t>
            </a:r>
            <a:r>
              <a:rPr lang="en-US" dirty="0"/>
              <a:t>(</a:t>
            </a:r>
            <a:r>
              <a:rPr lang="en-US" dirty="0" err="1"/>
              <a:t>CM$part,s</a:t>
            </a:r>
            <a:r>
              <a:rPr lang="en-US" dirty="0"/>
              <a:t> = 52, </a:t>
            </a:r>
            <a:r>
              <a:rPr lang="en-US" dirty="0" err="1"/>
              <a:t>n.ahead</a:t>
            </a:r>
            <a:r>
              <a:rPr lang="en-US" dirty="0"/>
              <a:t> = 20, limits = F)</a:t>
            </a:r>
          </a:p>
          <a:p>
            <a:pPr marL="285750" indent="-285750">
              <a:buFont typeface="Arial" panose="020B0604020202020204" pitchFamily="34" charset="0"/>
              <a:buChar char="•"/>
            </a:pPr>
            <a:r>
              <a:rPr lang="en-US" b="1" dirty="0" err="1"/>
              <a:t>predsTemp</a:t>
            </a:r>
            <a:r>
              <a:rPr lang="en-US" dirty="0"/>
              <a:t> = </a:t>
            </a:r>
            <a:r>
              <a:rPr lang="en-US" dirty="0" err="1"/>
              <a:t>fore.aruma.wge</a:t>
            </a:r>
            <a:r>
              <a:rPr lang="en-US" dirty="0"/>
              <a:t>(</a:t>
            </a:r>
            <a:r>
              <a:rPr lang="en-US" dirty="0" err="1"/>
              <a:t>CM$temp,s</a:t>
            </a:r>
            <a:r>
              <a:rPr lang="en-US" dirty="0"/>
              <a:t> = 52, </a:t>
            </a:r>
            <a:r>
              <a:rPr lang="en-US" dirty="0" err="1"/>
              <a:t>n.ahead</a:t>
            </a:r>
            <a:r>
              <a:rPr lang="en-US" dirty="0"/>
              <a:t> = 20, limits = F)</a:t>
            </a:r>
          </a:p>
        </p:txBody>
      </p:sp>
      <p:sp>
        <p:nvSpPr>
          <p:cNvPr id="11" name="Title 1">
            <a:extLst>
              <a:ext uri="{FF2B5EF4-FFF2-40B4-BE49-F238E27FC236}">
                <a16:creationId xmlns:a16="http://schemas.microsoft.com/office/drawing/2014/main" id="{31A1D222-A3E8-43F1-8609-9579F2385F8B}"/>
              </a:ext>
            </a:extLst>
          </p:cNvPr>
          <p:cNvSpPr txBox="1">
            <a:spLocks/>
          </p:cNvSpPr>
          <p:nvPr/>
        </p:nvSpPr>
        <p:spPr>
          <a:xfrm>
            <a:off x="152401" y="381000"/>
            <a:ext cx="8915399" cy="615553"/>
          </a:xfrm>
          <a:prstGeom prst="rect">
            <a:avLst/>
          </a:prstGeom>
        </p:spPr>
        <p:txBody>
          <a:bodyPr wrap="square" lIns="0" tIns="0" rIns="0" bIns="0">
            <a:spAutoFit/>
          </a:bodyPr>
          <a:lstStyle>
            <a:lvl1pPr>
              <a:defRPr sz="4400" b="0" i="0">
                <a:solidFill>
                  <a:schemeClr val="tx1"/>
                </a:solidFill>
                <a:latin typeface="Arial"/>
                <a:ea typeface="+mj-ea"/>
                <a:cs typeface="Arial"/>
              </a:defRPr>
            </a:lvl1pPr>
          </a:lstStyle>
          <a:p>
            <a:r>
              <a:rPr lang="en-US" sz="2000" kern="0" dirty="0"/>
              <a:t>Looking at cardiac mortality (heart attacks) in Los Angeles County based on temperature, particles and week.</a:t>
            </a:r>
          </a:p>
        </p:txBody>
      </p:sp>
    </p:spTree>
    <p:extLst>
      <p:ext uri="{BB962C8B-B14F-4D97-AF65-F5344CB8AC3E}">
        <p14:creationId xmlns:p14="http://schemas.microsoft.com/office/powerpoint/2010/main" val="390390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583CBE6-202B-4DEA-BBB0-1194E92E7588}"/>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4" name="Rectangle 3">
            <a:extLst>
              <a:ext uri="{FF2B5EF4-FFF2-40B4-BE49-F238E27FC236}">
                <a16:creationId xmlns:a16="http://schemas.microsoft.com/office/drawing/2014/main" id="{D9457313-6BCA-4169-899F-DE81427FC411}"/>
              </a:ext>
            </a:extLst>
          </p:cNvPr>
          <p:cNvSpPr/>
          <p:nvPr/>
        </p:nvSpPr>
        <p:spPr>
          <a:xfrm>
            <a:off x="76201" y="1066800"/>
            <a:ext cx="5715000" cy="646331"/>
          </a:xfrm>
          <a:prstGeom prst="rect">
            <a:avLst/>
          </a:prstGeom>
        </p:spPr>
        <p:txBody>
          <a:bodyPr wrap="square">
            <a:spAutoFit/>
          </a:bodyPr>
          <a:lstStyle/>
          <a:p>
            <a:r>
              <a:rPr lang="en-US" sz="1200" dirty="0"/>
              <a:t># Model </a:t>
            </a:r>
            <a:r>
              <a:rPr lang="en-US" sz="1200" dirty="0" err="1"/>
              <a:t>cmort</a:t>
            </a:r>
            <a:r>
              <a:rPr lang="en-US" sz="1200" dirty="0"/>
              <a:t> based on predicted part and temp using MLR with Cor </a:t>
            </a:r>
            <a:r>
              <a:rPr lang="en-US" sz="1200" dirty="0" err="1"/>
              <a:t>Erros</a:t>
            </a:r>
            <a:endParaRPr lang="en-US" sz="1200" dirty="0"/>
          </a:p>
          <a:p>
            <a:r>
              <a:rPr lang="en-US" sz="1200" dirty="0" err="1"/>
              <a:t>ksfit</a:t>
            </a:r>
            <a:r>
              <a:rPr lang="en-US" sz="1200" dirty="0"/>
              <a:t> = </a:t>
            </a:r>
            <a:r>
              <a:rPr lang="en-US" sz="1200" dirty="0" err="1"/>
              <a:t>lm</a:t>
            </a:r>
            <a:r>
              <a:rPr lang="en-US" sz="1200" dirty="0"/>
              <a:t>(</a:t>
            </a:r>
            <a:r>
              <a:rPr lang="en-US" sz="1200" dirty="0" err="1"/>
              <a:t>cmort~temp+part+Week</a:t>
            </a:r>
            <a:r>
              <a:rPr lang="en-US" sz="1200" dirty="0"/>
              <a:t>, data = CM)</a:t>
            </a:r>
          </a:p>
          <a:p>
            <a:r>
              <a:rPr lang="en-US" sz="1200" dirty="0"/>
              <a:t>phi = </a:t>
            </a:r>
            <a:r>
              <a:rPr lang="en-US" sz="1200" dirty="0" err="1"/>
              <a:t>aic.wge</a:t>
            </a:r>
            <a:r>
              <a:rPr lang="en-US" sz="1200" dirty="0"/>
              <a:t>(</a:t>
            </a:r>
            <a:r>
              <a:rPr lang="en-US" sz="1200" dirty="0" err="1"/>
              <a:t>ksfit$residuals</a:t>
            </a:r>
            <a:r>
              <a:rPr lang="en-US" sz="1200" dirty="0"/>
              <a:t>)</a:t>
            </a:r>
          </a:p>
        </p:txBody>
      </p:sp>
      <p:sp>
        <p:nvSpPr>
          <p:cNvPr id="5" name="Rectangle 4">
            <a:extLst>
              <a:ext uri="{FF2B5EF4-FFF2-40B4-BE49-F238E27FC236}">
                <a16:creationId xmlns:a16="http://schemas.microsoft.com/office/drawing/2014/main" id="{0C526F63-8AB7-4826-9FC6-34DCF936F211}"/>
              </a:ext>
            </a:extLst>
          </p:cNvPr>
          <p:cNvSpPr/>
          <p:nvPr/>
        </p:nvSpPr>
        <p:spPr>
          <a:xfrm>
            <a:off x="76200" y="1676400"/>
            <a:ext cx="5715000" cy="830997"/>
          </a:xfrm>
          <a:prstGeom prst="rect">
            <a:avLst/>
          </a:prstGeom>
        </p:spPr>
        <p:txBody>
          <a:bodyPr wrap="square">
            <a:spAutoFit/>
          </a:bodyPr>
          <a:lstStyle/>
          <a:p>
            <a:r>
              <a:rPr lang="en-US" sz="1200" dirty="0"/>
              <a:t>Fit an ARIMA with the phi from above (2). Binding the temperature, particle and week data with </a:t>
            </a:r>
            <a:r>
              <a:rPr lang="en-US" sz="1200" dirty="0" err="1"/>
              <a:t>cbind</a:t>
            </a:r>
            <a:r>
              <a:rPr lang="en-US" sz="1200" dirty="0"/>
              <a:t>.</a:t>
            </a:r>
          </a:p>
          <a:p>
            <a:r>
              <a:rPr lang="en-US" sz="1200" dirty="0"/>
              <a:t>fit = </a:t>
            </a:r>
            <a:r>
              <a:rPr lang="en-US" sz="1200" dirty="0" err="1"/>
              <a:t>arima</a:t>
            </a:r>
            <a:r>
              <a:rPr lang="en-US" sz="1200" dirty="0"/>
              <a:t>(</a:t>
            </a:r>
            <a:r>
              <a:rPr lang="en-US" sz="1200" dirty="0" err="1"/>
              <a:t>CM$cmort,order</a:t>
            </a:r>
            <a:r>
              <a:rPr lang="en-US" sz="1200" dirty="0"/>
              <a:t> = c(phi$p,0,0), seasonal = list(order = c(1,0,0), period = 52), </a:t>
            </a:r>
            <a:r>
              <a:rPr lang="en-US" sz="1200" dirty="0" err="1"/>
              <a:t>xreg</a:t>
            </a:r>
            <a:r>
              <a:rPr lang="en-US" sz="1200" dirty="0"/>
              <a:t> = </a:t>
            </a:r>
            <a:r>
              <a:rPr lang="en-US" sz="1200" dirty="0" err="1"/>
              <a:t>cbind</a:t>
            </a:r>
            <a:r>
              <a:rPr lang="en-US" sz="1200" dirty="0"/>
              <a:t>(</a:t>
            </a:r>
            <a:r>
              <a:rPr lang="en-US" sz="1200" dirty="0" err="1"/>
              <a:t>CM$temp</a:t>
            </a:r>
            <a:r>
              <a:rPr lang="en-US" sz="1200" dirty="0"/>
              <a:t>, </a:t>
            </a:r>
            <a:r>
              <a:rPr lang="en-US" sz="1200" dirty="0" err="1"/>
              <a:t>CM$part</a:t>
            </a:r>
            <a:r>
              <a:rPr lang="en-US" sz="1200" dirty="0"/>
              <a:t>, </a:t>
            </a:r>
            <a:r>
              <a:rPr lang="en-US" sz="1200" dirty="0" err="1"/>
              <a:t>CM$Week</a:t>
            </a:r>
            <a:r>
              <a:rPr lang="en-US" sz="1200" dirty="0"/>
              <a:t>))</a:t>
            </a:r>
          </a:p>
        </p:txBody>
      </p:sp>
      <p:sp>
        <p:nvSpPr>
          <p:cNvPr id="6" name="Rectangle 5">
            <a:extLst>
              <a:ext uri="{FF2B5EF4-FFF2-40B4-BE49-F238E27FC236}">
                <a16:creationId xmlns:a16="http://schemas.microsoft.com/office/drawing/2014/main" id="{86ACBF11-5107-4207-9AD5-6505D00FD521}"/>
              </a:ext>
            </a:extLst>
          </p:cNvPr>
          <p:cNvSpPr/>
          <p:nvPr/>
        </p:nvSpPr>
        <p:spPr>
          <a:xfrm>
            <a:off x="152400" y="2743200"/>
            <a:ext cx="6019802" cy="523220"/>
          </a:xfrm>
          <a:prstGeom prst="rect">
            <a:avLst/>
          </a:prstGeom>
        </p:spPr>
        <p:txBody>
          <a:bodyPr wrap="square">
            <a:spAutoFit/>
          </a:bodyPr>
          <a:lstStyle/>
          <a:p>
            <a:r>
              <a:rPr lang="en-US" sz="1400" dirty="0"/>
              <a:t>Visually the </a:t>
            </a:r>
            <a:r>
              <a:rPr lang="en-US" sz="1400" dirty="0" err="1"/>
              <a:t>acf</a:t>
            </a:r>
            <a:r>
              <a:rPr lang="en-US" sz="1400" dirty="0"/>
              <a:t> is showing white noise. Now we need to check for whiteness of residuals with the </a:t>
            </a:r>
            <a:r>
              <a:rPr lang="en-US" sz="1400" dirty="0" err="1"/>
              <a:t>Ljung</a:t>
            </a:r>
            <a:r>
              <a:rPr lang="en-US" sz="1400" dirty="0"/>
              <a:t>-Box Test. Both 24 and 48 </a:t>
            </a:r>
            <a:r>
              <a:rPr lang="en-US" sz="1400" dirty="0" err="1"/>
              <a:t>Ljung</a:t>
            </a:r>
            <a:r>
              <a:rPr lang="en-US" sz="1400" dirty="0"/>
              <a:t>-Box rejected Ho.</a:t>
            </a:r>
          </a:p>
        </p:txBody>
      </p:sp>
      <p:pic>
        <p:nvPicPr>
          <p:cNvPr id="7" name="Picture 6">
            <a:extLst>
              <a:ext uri="{FF2B5EF4-FFF2-40B4-BE49-F238E27FC236}">
                <a16:creationId xmlns:a16="http://schemas.microsoft.com/office/drawing/2014/main" id="{B3447070-E9B4-4A63-ADEE-B28A935A3CCB}"/>
              </a:ext>
            </a:extLst>
          </p:cNvPr>
          <p:cNvPicPr>
            <a:picLocks noChangeAspect="1"/>
          </p:cNvPicPr>
          <p:nvPr/>
        </p:nvPicPr>
        <p:blipFill>
          <a:blip r:embed="rId3"/>
          <a:stretch>
            <a:fillRect/>
          </a:stretch>
        </p:blipFill>
        <p:spPr>
          <a:xfrm>
            <a:off x="152399" y="3879668"/>
            <a:ext cx="2850445" cy="1759132"/>
          </a:xfrm>
          <a:prstGeom prst="rect">
            <a:avLst/>
          </a:prstGeom>
        </p:spPr>
      </p:pic>
      <p:sp>
        <p:nvSpPr>
          <p:cNvPr id="8" name="Rectangle 7">
            <a:extLst>
              <a:ext uri="{FF2B5EF4-FFF2-40B4-BE49-F238E27FC236}">
                <a16:creationId xmlns:a16="http://schemas.microsoft.com/office/drawing/2014/main" id="{EC48D958-803C-4920-BC7D-A947976D135A}"/>
              </a:ext>
            </a:extLst>
          </p:cNvPr>
          <p:cNvSpPr/>
          <p:nvPr/>
        </p:nvSpPr>
        <p:spPr>
          <a:xfrm>
            <a:off x="2895601" y="3574197"/>
            <a:ext cx="3276602" cy="2723823"/>
          </a:xfrm>
          <a:prstGeom prst="rect">
            <a:avLst/>
          </a:prstGeom>
        </p:spPr>
        <p:txBody>
          <a:bodyPr wrap="square">
            <a:spAutoFit/>
          </a:bodyPr>
          <a:lstStyle/>
          <a:p>
            <a:r>
              <a:rPr lang="en-US" sz="900" dirty="0"/>
              <a:t>Load the forecast Part and Temp data in a data frame. This will extend the week from 509 to 528 with **seq**.</a:t>
            </a:r>
          </a:p>
          <a:p>
            <a:r>
              <a:rPr lang="en-US" sz="900" dirty="0"/>
              <a:t>```{r}</a:t>
            </a:r>
          </a:p>
          <a:p>
            <a:r>
              <a:rPr lang="en-US" sz="900" dirty="0"/>
              <a:t>next20 = </a:t>
            </a:r>
            <a:r>
              <a:rPr lang="en-US" sz="900" dirty="0" err="1"/>
              <a:t>data.frame</a:t>
            </a:r>
            <a:r>
              <a:rPr lang="en-US" sz="900" dirty="0"/>
              <a:t>(temp = </a:t>
            </a:r>
            <a:r>
              <a:rPr lang="en-US" sz="900" dirty="0" err="1"/>
              <a:t>predsTemp$f</a:t>
            </a:r>
            <a:r>
              <a:rPr lang="en-US" sz="900" dirty="0"/>
              <a:t>, part = </a:t>
            </a:r>
            <a:r>
              <a:rPr lang="en-US" sz="900" dirty="0" err="1"/>
              <a:t>predsPart$f</a:t>
            </a:r>
            <a:r>
              <a:rPr lang="en-US" sz="900" dirty="0"/>
              <a:t>, Week = seq(509,528,1))</a:t>
            </a:r>
          </a:p>
          <a:p>
            <a:r>
              <a:rPr lang="en-US" sz="900" dirty="0"/>
              <a:t>```</a:t>
            </a:r>
          </a:p>
          <a:p>
            <a:endParaRPr lang="en-US" sz="900" dirty="0"/>
          </a:p>
          <a:p>
            <a:r>
              <a:rPr lang="en-US" sz="900" dirty="0"/>
              <a:t>This will get the predictions</a:t>
            </a:r>
          </a:p>
          <a:p>
            <a:r>
              <a:rPr lang="en-US" sz="900" dirty="0"/>
              <a:t>```{r}</a:t>
            </a:r>
          </a:p>
          <a:p>
            <a:r>
              <a:rPr lang="en-US" sz="900" dirty="0"/>
              <a:t>#get predictions</a:t>
            </a:r>
          </a:p>
          <a:p>
            <a:r>
              <a:rPr lang="en-US" sz="900" dirty="0" err="1"/>
              <a:t>predsCMort</a:t>
            </a:r>
            <a:r>
              <a:rPr lang="en-US" sz="900" dirty="0"/>
              <a:t> = predict(</a:t>
            </a:r>
            <a:r>
              <a:rPr lang="en-US" sz="900" dirty="0" err="1"/>
              <a:t>fit,newxreg</a:t>
            </a:r>
            <a:r>
              <a:rPr lang="en-US" sz="900" dirty="0"/>
              <a:t> = next20)</a:t>
            </a:r>
          </a:p>
          <a:p>
            <a:r>
              <a:rPr lang="en-US" sz="900" dirty="0"/>
              <a:t>```</a:t>
            </a:r>
          </a:p>
          <a:p>
            <a:endParaRPr lang="en-US" sz="900" dirty="0"/>
          </a:p>
          <a:p>
            <a:r>
              <a:rPr lang="en-US" sz="900" dirty="0"/>
              <a:t>plot next 20 </a:t>
            </a:r>
            <a:r>
              <a:rPr lang="en-US" sz="900" dirty="0" err="1"/>
              <a:t>cmort</a:t>
            </a:r>
            <a:r>
              <a:rPr lang="en-US" sz="900" dirty="0"/>
              <a:t> </a:t>
            </a:r>
            <a:r>
              <a:rPr lang="en-US" sz="900" dirty="0" err="1"/>
              <a:t>wrt</a:t>
            </a:r>
            <a:r>
              <a:rPr lang="en-US" sz="900" dirty="0"/>
              <a:t> time</a:t>
            </a:r>
          </a:p>
          <a:p>
            <a:r>
              <a:rPr lang="en-US" sz="900" dirty="0"/>
              <a:t>```{r}</a:t>
            </a:r>
          </a:p>
          <a:p>
            <a:r>
              <a:rPr lang="en-US" sz="900" dirty="0"/>
              <a:t>plot(seq(1,508,1), </a:t>
            </a:r>
            <a:r>
              <a:rPr lang="en-US" sz="900" dirty="0" err="1"/>
              <a:t>CM$cmort</a:t>
            </a:r>
            <a:r>
              <a:rPr lang="en-US" sz="900" dirty="0"/>
              <a:t>, type = "l",</a:t>
            </a:r>
            <a:r>
              <a:rPr lang="en-US" sz="900" dirty="0" err="1"/>
              <a:t>xlim</a:t>
            </a:r>
            <a:r>
              <a:rPr lang="en-US" sz="900" dirty="0"/>
              <a:t> = c(0,508), </a:t>
            </a:r>
            <a:r>
              <a:rPr lang="en-US" sz="900" dirty="0" err="1"/>
              <a:t>ylab</a:t>
            </a:r>
            <a:r>
              <a:rPr lang="en-US" sz="900" dirty="0"/>
              <a:t> = "Cardiac Mortality", main = "20 Week Cardiac Mortality Forecast")</a:t>
            </a:r>
          </a:p>
          <a:p>
            <a:r>
              <a:rPr lang="en-US" sz="900" dirty="0"/>
              <a:t>lines(seq(509,528,1), </a:t>
            </a:r>
            <a:r>
              <a:rPr lang="en-US" sz="900" dirty="0" err="1"/>
              <a:t>predsCMort$pred</a:t>
            </a:r>
            <a:r>
              <a:rPr lang="en-US" sz="900" dirty="0"/>
              <a:t>, type = "l", col = "red")</a:t>
            </a:r>
          </a:p>
          <a:p>
            <a:r>
              <a:rPr lang="en-US" sz="900" dirty="0"/>
              <a:t>```</a:t>
            </a:r>
          </a:p>
        </p:txBody>
      </p:sp>
      <p:pic>
        <p:nvPicPr>
          <p:cNvPr id="9" name="Picture 8">
            <a:extLst>
              <a:ext uri="{FF2B5EF4-FFF2-40B4-BE49-F238E27FC236}">
                <a16:creationId xmlns:a16="http://schemas.microsoft.com/office/drawing/2014/main" id="{A5CC6DDE-EF6C-4F70-B969-D579C83441D3}"/>
              </a:ext>
            </a:extLst>
          </p:cNvPr>
          <p:cNvPicPr>
            <a:picLocks noChangeAspect="1"/>
          </p:cNvPicPr>
          <p:nvPr/>
        </p:nvPicPr>
        <p:blipFill>
          <a:blip r:embed="rId4"/>
          <a:stretch>
            <a:fillRect/>
          </a:stretch>
        </p:blipFill>
        <p:spPr>
          <a:xfrm>
            <a:off x="5943600" y="741611"/>
            <a:ext cx="3174553" cy="2537967"/>
          </a:xfrm>
          <a:prstGeom prst="rect">
            <a:avLst/>
          </a:prstGeom>
        </p:spPr>
      </p:pic>
      <p:sp>
        <p:nvSpPr>
          <p:cNvPr id="10" name="Rectangle 9">
            <a:extLst>
              <a:ext uri="{FF2B5EF4-FFF2-40B4-BE49-F238E27FC236}">
                <a16:creationId xmlns:a16="http://schemas.microsoft.com/office/drawing/2014/main" id="{37D42B40-A9C1-4BE2-89EF-7E79716C134A}"/>
              </a:ext>
            </a:extLst>
          </p:cNvPr>
          <p:cNvSpPr/>
          <p:nvPr/>
        </p:nvSpPr>
        <p:spPr>
          <a:xfrm>
            <a:off x="6858000" y="5632158"/>
            <a:ext cx="2057400" cy="646331"/>
          </a:xfrm>
          <a:prstGeom prst="rect">
            <a:avLst/>
          </a:prstGeom>
        </p:spPr>
        <p:txBody>
          <a:bodyPr wrap="square">
            <a:spAutoFit/>
          </a:bodyPr>
          <a:lstStyle/>
          <a:p>
            <a:r>
              <a:rPr lang="en-US" dirty="0"/>
              <a:t>ASE_ARMA1</a:t>
            </a:r>
          </a:p>
          <a:p>
            <a:r>
              <a:rPr lang="en-US" dirty="0"/>
              <a:t>[1] </a:t>
            </a:r>
            <a:r>
              <a:rPr lang="en-US" dirty="0">
                <a:highlight>
                  <a:srgbClr val="FFFF00"/>
                </a:highlight>
              </a:rPr>
              <a:t>64.22125</a:t>
            </a:r>
          </a:p>
        </p:txBody>
      </p:sp>
      <p:pic>
        <p:nvPicPr>
          <p:cNvPr id="11" name="Picture 10">
            <a:extLst>
              <a:ext uri="{FF2B5EF4-FFF2-40B4-BE49-F238E27FC236}">
                <a16:creationId xmlns:a16="http://schemas.microsoft.com/office/drawing/2014/main" id="{9CE12B23-9202-4EAA-906B-77B771C11DEB}"/>
              </a:ext>
            </a:extLst>
          </p:cNvPr>
          <p:cNvPicPr>
            <a:picLocks noChangeAspect="1"/>
          </p:cNvPicPr>
          <p:nvPr/>
        </p:nvPicPr>
        <p:blipFill>
          <a:blip r:embed="rId5"/>
          <a:stretch>
            <a:fillRect/>
          </a:stretch>
        </p:blipFill>
        <p:spPr>
          <a:xfrm>
            <a:off x="6019800" y="3299524"/>
            <a:ext cx="3124200" cy="1928078"/>
          </a:xfrm>
          <a:prstGeom prst="rect">
            <a:avLst/>
          </a:prstGeom>
        </p:spPr>
      </p:pic>
      <p:sp>
        <p:nvSpPr>
          <p:cNvPr id="12" name="Title 1">
            <a:extLst>
              <a:ext uri="{FF2B5EF4-FFF2-40B4-BE49-F238E27FC236}">
                <a16:creationId xmlns:a16="http://schemas.microsoft.com/office/drawing/2014/main" id="{A4E60AE6-2BC1-482E-A8DA-B3B77D082598}"/>
              </a:ext>
            </a:extLst>
          </p:cNvPr>
          <p:cNvSpPr txBox="1">
            <a:spLocks/>
          </p:cNvSpPr>
          <p:nvPr/>
        </p:nvSpPr>
        <p:spPr>
          <a:xfrm>
            <a:off x="228600" y="451247"/>
            <a:ext cx="8991600" cy="307777"/>
          </a:xfrm>
          <a:prstGeom prst="rect">
            <a:avLst/>
          </a:prstGeom>
        </p:spPr>
        <p:txBody>
          <a:bodyPr wrap="square" lIns="0" tIns="0" rIns="0" bIns="0">
            <a:spAutoFit/>
          </a:bodyPr>
          <a:lstStyle>
            <a:lvl1pPr>
              <a:defRPr sz="4400" b="0" i="0">
                <a:solidFill>
                  <a:schemeClr val="tx1"/>
                </a:solidFill>
                <a:latin typeface="Arial"/>
                <a:ea typeface="+mj-ea"/>
                <a:cs typeface="Arial"/>
              </a:defRPr>
            </a:lvl1pPr>
          </a:lstStyle>
          <a:p>
            <a:r>
              <a:rPr lang="en-US" sz="2000" kern="0" dirty="0"/>
              <a:t>ARIMA1: MLR with Cor Errors (no lag, no seasonal categorical variable)</a:t>
            </a:r>
          </a:p>
        </p:txBody>
      </p:sp>
    </p:spTree>
    <p:extLst>
      <p:ext uri="{BB962C8B-B14F-4D97-AF65-F5344CB8AC3E}">
        <p14:creationId xmlns:p14="http://schemas.microsoft.com/office/powerpoint/2010/main" val="2599837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7F8C-857B-48EB-AB71-3D396E894736}"/>
              </a:ext>
            </a:extLst>
          </p:cNvPr>
          <p:cNvSpPr>
            <a:spLocks noGrp="1"/>
          </p:cNvSpPr>
          <p:nvPr>
            <p:ph type="title"/>
          </p:nvPr>
        </p:nvSpPr>
        <p:spPr>
          <a:xfrm>
            <a:off x="228600" y="439420"/>
            <a:ext cx="5334000" cy="492443"/>
          </a:xfrm>
        </p:spPr>
        <p:txBody>
          <a:bodyPr/>
          <a:lstStyle/>
          <a:p>
            <a:r>
              <a:rPr lang="en-US" sz="1600" dirty="0"/>
              <a:t>ARIMA2: Add a categorical variable for 52 week count</a:t>
            </a:r>
          </a:p>
        </p:txBody>
      </p:sp>
      <p:sp>
        <p:nvSpPr>
          <p:cNvPr id="3" name="object 3">
            <a:extLst>
              <a:ext uri="{FF2B5EF4-FFF2-40B4-BE49-F238E27FC236}">
                <a16:creationId xmlns:a16="http://schemas.microsoft.com/office/drawing/2014/main" id="{0583CBE6-202B-4DEA-BBB0-1194E92E7588}"/>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4" name="Rectangle 3">
            <a:extLst>
              <a:ext uri="{FF2B5EF4-FFF2-40B4-BE49-F238E27FC236}">
                <a16:creationId xmlns:a16="http://schemas.microsoft.com/office/drawing/2014/main" id="{7E67D633-BB19-4D56-8921-9950D74BF957}"/>
              </a:ext>
            </a:extLst>
          </p:cNvPr>
          <p:cNvSpPr/>
          <p:nvPr/>
        </p:nvSpPr>
        <p:spPr>
          <a:xfrm>
            <a:off x="76200" y="940981"/>
            <a:ext cx="4953000" cy="4662815"/>
          </a:xfrm>
          <a:prstGeom prst="rect">
            <a:avLst/>
          </a:prstGeom>
        </p:spPr>
        <p:txBody>
          <a:bodyPr wrap="square">
            <a:spAutoFit/>
          </a:bodyPr>
          <a:lstStyle/>
          <a:p>
            <a:r>
              <a:rPr lang="en-US" sz="1100" b="1" dirty="0"/>
              <a:t>#This will add </a:t>
            </a:r>
            <a:r>
              <a:rPr lang="en-US" sz="1100" b="1" dirty="0" err="1"/>
              <a:t>FWeek</a:t>
            </a:r>
            <a:r>
              <a:rPr lang="en-US" sz="1100" b="1" dirty="0"/>
              <a:t> (52 week count) to the CM dataset</a:t>
            </a:r>
          </a:p>
          <a:p>
            <a:r>
              <a:rPr lang="en-US" sz="1100" b="1" dirty="0" err="1"/>
              <a:t>CM$FWeek</a:t>
            </a:r>
            <a:r>
              <a:rPr lang="en-US" sz="1100" b="1" dirty="0"/>
              <a:t> = </a:t>
            </a:r>
            <a:r>
              <a:rPr lang="en-US" sz="1100" b="1" dirty="0" err="1"/>
              <a:t>as.factor</a:t>
            </a:r>
            <a:r>
              <a:rPr lang="en-US" sz="1100" b="1" dirty="0"/>
              <a:t>(</a:t>
            </a:r>
            <a:r>
              <a:rPr lang="en-US" sz="1100" b="1" dirty="0" err="1"/>
              <a:t>CM$Week</a:t>
            </a:r>
            <a:r>
              <a:rPr lang="en-US" sz="1100" b="1" dirty="0"/>
              <a:t>%%52)</a:t>
            </a:r>
          </a:p>
          <a:p>
            <a:endParaRPr lang="en-US" sz="1100" b="1" dirty="0"/>
          </a:p>
          <a:p>
            <a:r>
              <a:rPr lang="en-US" sz="1100" b="1" dirty="0" err="1"/>
              <a:t>ksfit</a:t>
            </a:r>
            <a:r>
              <a:rPr lang="en-US" sz="1100" b="1" dirty="0"/>
              <a:t> = </a:t>
            </a:r>
            <a:r>
              <a:rPr lang="en-US" sz="1100" b="1" dirty="0" err="1"/>
              <a:t>lm</a:t>
            </a:r>
            <a:r>
              <a:rPr lang="en-US" sz="1100" b="1" dirty="0"/>
              <a:t>(</a:t>
            </a:r>
            <a:r>
              <a:rPr lang="en-US" sz="1100" b="1" dirty="0" err="1"/>
              <a:t>cmort~temp+part+Week+FWeek</a:t>
            </a:r>
            <a:r>
              <a:rPr lang="en-US" sz="1100" b="1" dirty="0"/>
              <a:t>, data = CM)</a:t>
            </a:r>
          </a:p>
          <a:p>
            <a:endParaRPr lang="en-US" sz="1100" b="1" dirty="0"/>
          </a:p>
          <a:p>
            <a:r>
              <a:rPr lang="en-US" sz="1100" dirty="0"/>
              <a:t>phi = </a:t>
            </a:r>
            <a:r>
              <a:rPr lang="en-US" sz="1100" dirty="0" err="1"/>
              <a:t>aic.wge</a:t>
            </a:r>
            <a:r>
              <a:rPr lang="en-US" sz="1100" dirty="0"/>
              <a:t>(</a:t>
            </a:r>
            <a:r>
              <a:rPr lang="en-US" sz="1100" dirty="0" err="1"/>
              <a:t>ksfit$residuals</a:t>
            </a:r>
            <a:r>
              <a:rPr lang="en-US" sz="1100" dirty="0"/>
              <a:t>)</a:t>
            </a:r>
          </a:p>
          <a:p>
            <a:r>
              <a:rPr lang="en-US" sz="1100" dirty="0"/>
              <a:t>fit = </a:t>
            </a:r>
            <a:r>
              <a:rPr lang="en-US" sz="1100" dirty="0" err="1"/>
              <a:t>arima</a:t>
            </a:r>
            <a:r>
              <a:rPr lang="en-US" sz="1100" dirty="0"/>
              <a:t>(</a:t>
            </a:r>
            <a:r>
              <a:rPr lang="en-US" sz="1100" dirty="0" err="1"/>
              <a:t>CM$cmort,order</a:t>
            </a:r>
            <a:r>
              <a:rPr lang="en-US" sz="1100" dirty="0"/>
              <a:t> = c(phi$p,0,0), </a:t>
            </a:r>
            <a:r>
              <a:rPr lang="en-US" sz="1100" dirty="0" err="1"/>
              <a:t>xreg</a:t>
            </a:r>
            <a:r>
              <a:rPr lang="en-US" sz="1100" dirty="0"/>
              <a:t> = </a:t>
            </a:r>
            <a:r>
              <a:rPr lang="en-US" sz="1100" dirty="0" err="1"/>
              <a:t>cbind</a:t>
            </a:r>
            <a:r>
              <a:rPr lang="en-US" sz="1100" dirty="0"/>
              <a:t>(</a:t>
            </a:r>
            <a:r>
              <a:rPr lang="en-US" sz="1100" dirty="0" err="1"/>
              <a:t>CM$temp</a:t>
            </a:r>
            <a:r>
              <a:rPr lang="en-US" sz="1100" dirty="0"/>
              <a:t>, </a:t>
            </a:r>
            <a:r>
              <a:rPr lang="en-US" sz="1100" dirty="0" err="1"/>
              <a:t>CM$part</a:t>
            </a:r>
            <a:r>
              <a:rPr lang="en-US" sz="1100" dirty="0"/>
              <a:t>, </a:t>
            </a:r>
            <a:r>
              <a:rPr lang="en-US" sz="1100" dirty="0" err="1"/>
              <a:t>CM$Week</a:t>
            </a:r>
            <a:r>
              <a:rPr lang="en-US" sz="1100" dirty="0"/>
              <a:t>, </a:t>
            </a:r>
            <a:r>
              <a:rPr lang="en-US" sz="1100" dirty="0" err="1"/>
              <a:t>CM$FWeek</a:t>
            </a:r>
            <a:r>
              <a:rPr lang="en-US" sz="1100" dirty="0"/>
              <a:t>))</a:t>
            </a:r>
          </a:p>
          <a:p>
            <a:r>
              <a:rPr lang="en-US" sz="1100" dirty="0"/>
              <a:t>Check for whiteness of residuals with a visual test and the </a:t>
            </a:r>
            <a:r>
              <a:rPr lang="en-US" sz="1100" dirty="0" err="1"/>
              <a:t>Ljung</a:t>
            </a:r>
            <a:r>
              <a:rPr lang="en-US" sz="1100" dirty="0"/>
              <a:t>-Box Test</a:t>
            </a:r>
          </a:p>
          <a:p>
            <a:r>
              <a:rPr lang="en-US" sz="1100" dirty="0" err="1"/>
              <a:t>acf</a:t>
            </a:r>
            <a:r>
              <a:rPr lang="en-US" sz="1100" dirty="0"/>
              <a:t>(</a:t>
            </a:r>
            <a:r>
              <a:rPr lang="en-US" sz="1100" dirty="0" err="1"/>
              <a:t>fit$residuals</a:t>
            </a:r>
            <a:r>
              <a:rPr lang="en-US" sz="1100" dirty="0"/>
              <a:t>)</a:t>
            </a:r>
          </a:p>
          <a:p>
            <a:r>
              <a:rPr lang="en-US" sz="1100" dirty="0" err="1"/>
              <a:t>ljung.wge</a:t>
            </a:r>
            <a:r>
              <a:rPr lang="en-US" sz="1100" dirty="0"/>
              <a:t>(</a:t>
            </a:r>
            <a:r>
              <a:rPr lang="en-US" sz="1100" dirty="0" err="1"/>
              <a:t>fit$residuals</a:t>
            </a:r>
            <a:r>
              <a:rPr lang="en-US" sz="1100" dirty="0"/>
              <a:t>) # </a:t>
            </a:r>
            <a:r>
              <a:rPr lang="en-US" sz="1100" dirty="0" err="1"/>
              <a:t>pval</a:t>
            </a:r>
            <a:r>
              <a:rPr lang="en-US" sz="1100" dirty="0"/>
              <a:t> = .066</a:t>
            </a:r>
          </a:p>
          <a:p>
            <a:r>
              <a:rPr lang="en-US" sz="1100" dirty="0" err="1"/>
              <a:t>ljung.wge</a:t>
            </a:r>
            <a:r>
              <a:rPr lang="en-US" sz="1100" dirty="0"/>
              <a:t>(</a:t>
            </a:r>
            <a:r>
              <a:rPr lang="en-US" sz="1100" dirty="0" err="1"/>
              <a:t>fit$residuals</a:t>
            </a:r>
            <a:r>
              <a:rPr lang="en-US" sz="1100" dirty="0"/>
              <a:t>, K = 48) # </a:t>
            </a:r>
            <a:r>
              <a:rPr lang="en-US" sz="1100" dirty="0" err="1"/>
              <a:t>pval</a:t>
            </a:r>
            <a:r>
              <a:rPr lang="en-US" sz="1100" dirty="0"/>
              <a:t> = .0058</a:t>
            </a:r>
          </a:p>
          <a:p>
            <a:r>
              <a:rPr lang="en-US" sz="1100" dirty="0"/>
              <a:t>load the forecasted Part and Temp in a data frame</a:t>
            </a:r>
          </a:p>
          <a:p>
            <a:r>
              <a:rPr lang="en-US" sz="1100" dirty="0"/>
              <a:t>next20 = </a:t>
            </a:r>
            <a:r>
              <a:rPr lang="en-US" sz="1100" dirty="0" err="1"/>
              <a:t>data.frame</a:t>
            </a:r>
            <a:r>
              <a:rPr lang="en-US" sz="1100" dirty="0"/>
              <a:t>(temp = </a:t>
            </a:r>
            <a:r>
              <a:rPr lang="en-US" sz="1100" dirty="0" err="1"/>
              <a:t>predsTemp$f</a:t>
            </a:r>
            <a:r>
              <a:rPr lang="en-US" sz="1100" dirty="0"/>
              <a:t>, part = </a:t>
            </a:r>
            <a:r>
              <a:rPr lang="en-US" sz="1100" dirty="0" err="1"/>
              <a:t>predsPart$f</a:t>
            </a:r>
            <a:r>
              <a:rPr lang="en-US" sz="1100" dirty="0"/>
              <a:t>, Week = seq(509,528,1), </a:t>
            </a:r>
            <a:r>
              <a:rPr lang="en-US" sz="1100" dirty="0" err="1"/>
              <a:t>FWeek</a:t>
            </a:r>
            <a:r>
              <a:rPr lang="en-US" sz="1100" dirty="0"/>
              <a:t> = </a:t>
            </a:r>
            <a:r>
              <a:rPr lang="en-US" sz="1100" dirty="0" err="1"/>
              <a:t>as.factor</a:t>
            </a:r>
            <a:r>
              <a:rPr lang="en-US" sz="1100" dirty="0"/>
              <a:t>(seq(509,528,1)%%52))</a:t>
            </a:r>
          </a:p>
          <a:p>
            <a:r>
              <a:rPr lang="en-US" sz="1100" dirty="0"/>
              <a:t>get predictions - predict residuals   </a:t>
            </a:r>
          </a:p>
          <a:p>
            <a:r>
              <a:rPr lang="en-US" sz="1100" dirty="0" err="1"/>
              <a:t>plotts.sample.wge</a:t>
            </a:r>
            <a:r>
              <a:rPr lang="en-US" sz="1100" dirty="0"/>
              <a:t>(</a:t>
            </a:r>
            <a:r>
              <a:rPr lang="en-US" sz="1100" dirty="0" err="1"/>
              <a:t>ksfit$residuals</a:t>
            </a:r>
            <a:r>
              <a:rPr lang="en-US" sz="1100" dirty="0"/>
              <a:t>)</a:t>
            </a:r>
          </a:p>
          <a:p>
            <a:r>
              <a:rPr lang="en-US" sz="1100" dirty="0"/>
              <a:t>phi = </a:t>
            </a:r>
            <a:r>
              <a:rPr lang="en-US" sz="1100" dirty="0" err="1"/>
              <a:t>aic.wge</a:t>
            </a:r>
            <a:r>
              <a:rPr lang="en-US" sz="1100" dirty="0"/>
              <a:t>(</a:t>
            </a:r>
            <a:r>
              <a:rPr lang="en-US" sz="1100" dirty="0" err="1"/>
              <a:t>ksfit$residuals</a:t>
            </a:r>
            <a:r>
              <a:rPr lang="en-US" sz="1100" dirty="0"/>
              <a:t>)</a:t>
            </a:r>
          </a:p>
          <a:p>
            <a:r>
              <a:rPr lang="en-US" sz="1100" dirty="0" err="1"/>
              <a:t>resids</a:t>
            </a:r>
            <a:r>
              <a:rPr lang="en-US" sz="1100" dirty="0"/>
              <a:t> = </a:t>
            </a:r>
            <a:r>
              <a:rPr lang="en-US" sz="1100" dirty="0" err="1"/>
              <a:t>fore.arma.wge</a:t>
            </a:r>
            <a:r>
              <a:rPr lang="en-US" sz="1100" dirty="0"/>
              <a:t>(</a:t>
            </a:r>
            <a:r>
              <a:rPr lang="en-US" sz="1100" dirty="0" err="1"/>
              <a:t>ksfit$residuals,phi</a:t>
            </a:r>
            <a:r>
              <a:rPr lang="en-US" sz="1100" dirty="0"/>
              <a:t> = </a:t>
            </a:r>
            <a:r>
              <a:rPr lang="en-US" sz="1100" dirty="0" err="1"/>
              <a:t>phi$phi,n.ahead</a:t>
            </a:r>
            <a:r>
              <a:rPr lang="en-US" sz="1100" dirty="0"/>
              <a:t> = 20, limits = F)</a:t>
            </a:r>
          </a:p>
          <a:p>
            <a:r>
              <a:rPr lang="en-US" sz="1100" dirty="0"/>
              <a:t>#predict trend manually</a:t>
            </a:r>
          </a:p>
          <a:p>
            <a:r>
              <a:rPr lang="en-US" sz="1100" dirty="0" err="1"/>
              <a:t>preds</a:t>
            </a:r>
            <a:r>
              <a:rPr lang="en-US" sz="1100" dirty="0"/>
              <a:t> = predict(</a:t>
            </a:r>
            <a:r>
              <a:rPr lang="en-US" sz="1100" dirty="0" err="1"/>
              <a:t>ksfit</a:t>
            </a:r>
            <a:r>
              <a:rPr lang="en-US" sz="1100" dirty="0"/>
              <a:t>, </a:t>
            </a:r>
            <a:r>
              <a:rPr lang="en-US" sz="1100" dirty="0" err="1"/>
              <a:t>newdata</a:t>
            </a:r>
            <a:r>
              <a:rPr lang="en-US" sz="1100" dirty="0"/>
              <a:t> = next20)</a:t>
            </a:r>
          </a:p>
          <a:p>
            <a:r>
              <a:rPr lang="en-US" sz="1100" dirty="0" err="1"/>
              <a:t>predsFinal</a:t>
            </a:r>
            <a:r>
              <a:rPr lang="en-US" sz="1100" dirty="0"/>
              <a:t> = </a:t>
            </a:r>
            <a:r>
              <a:rPr lang="en-US" sz="1100" dirty="0" err="1"/>
              <a:t>preds</a:t>
            </a:r>
            <a:r>
              <a:rPr lang="en-US" sz="1100" dirty="0"/>
              <a:t> + </a:t>
            </a:r>
            <a:r>
              <a:rPr lang="en-US" sz="1100" dirty="0" err="1"/>
              <a:t>resids$f</a:t>
            </a:r>
            <a:endParaRPr lang="en-US" sz="1100" dirty="0"/>
          </a:p>
          <a:p>
            <a:r>
              <a:rPr lang="en-US" sz="1100" dirty="0"/>
              <a:t>Plot the next 20 </a:t>
            </a:r>
            <a:r>
              <a:rPr lang="en-US" sz="1100" dirty="0" err="1"/>
              <a:t>cmort</a:t>
            </a:r>
            <a:r>
              <a:rPr lang="en-US" sz="1100" dirty="0"/>
              <a:t> </a:t>
            </a:r>
            <a:r>
              <a:rPr lang="en-US" sz="1100" dirty="0" err="1"/>
              <a:t>wrt</a:t>
            </a:r>
            <a:r>
              <a:rPr lang="en-US" sz="1100" dirty="0"/>
              <a:t> time</a:t>
            </a:r>
          </a:p>
          <a:p>
            <a:r>
              <a:rPr lang="en-US" sz="1100" dirty="0"/>
              <a:t>plot(seq(1,508,1), </a:t>
            </a:r>
            <a:r>
              <a:rPr lang="en-US" sz="1100" dirty="0" err="1"/>
              <a:t>CM$cmort</a:t>
            </a:r>
            <a:r>
              <a:rPr lang="en-US" sz="1100" dirty="0"/>
              <a:t>, type = "l",</a:t>
            </a:r>
            <a:r>
              <a:rPr lang="en-US" sz="1100" dirty="0" err="1"/>
              <a:t>xlim</a:t>
            </a:r>
            <a:r>
              <a:rPr lang="en-US" sz="1100" dirty="0"/>
              <a:t> = c(0,528), </a:t>
            </a:r>
            <a:r>
              <a:rPr lang="en-US" sz="1100" dirty="0" err="1"/>
              <a:t>ylab</a:t>
            </a:r>
            <a:r>
              <a:rPr lang="en-US" sz="1100" dirty="0"/>
              <a:t> = "Cardiac Mortality", main = "20 Week Cardiac Mortality Forecast")</a:t>
            </a:r>
          </a:p>
          <a:p>
            <a:r>
              <a:rPr lang="en-US" sz="1100" dirty="0"/>
              <a:t>lines(seq(509,528,1), </a:t>
            </a:r>
            <a:r>
              <a:rPr lang="en-US" sz="1100" dirty="0" err="1"/>
              <a:t>predsFinal</a:t>
            </a:r>
            <a:r>
              <a:rPr lang="en-US" sz="1100" dirty="0"/>
              <a:t>, type = "l", col = "red")</a:t>
            </a:r>
          </a:p>
          <a:p>
            <a:r>
              <a:rPr lang="en-US" sz="1100" dirty="0"/>
              <a:t>length(</a:t>
            </a:r>
            <a:r>
              <a:rPr lang="en-US" sz="1100" dirty="0" err="1"/>
              <a:t>predsFinal</a:t>
            </a:r>
            <a:r>
              <a:rPr lang="en-US" sz="1100" dirty="0"/>
              <a:t>)</a:t>
            </a:r>
          </a:p>
        </p:txBody>
      </p:sp>
      <p:sp>
        <p:nvSpPr>
          <p:cNvPr id="5" name="Rectangle 4">
            <a:extLst>
              <a:ext uri="{FF2B5EF4-FFF2-40B4-BE49-F238E27FC236}">
                <a16:creationId xmlns:a16="http://schemas.microsoft.com/office/drawing/2014/main" id="{EA34EFF6-0124-4FA6-9422-D61966DD8BE9}"/>
              </a:ext>
            </a:extLst>
          </p:cNvPr>
          <p:cNvSpPr/>
          <p:nvPr/>
        </p:nvSpPr>
        <p:spPr>
          <a:xfrm>
            <a:off x="6310230" y="5899674"/>
            <a:ext cx="1633781" cy="369332"/>
          </a:xfrm>
          <a:prstGeom prst="rect">
            <a:avLst/>
          </a:prstGeom>
        </p:spPr>
        <p:txBody>
          <a:bodyPr wrap="none">
            <a:spAutoFit/>
          </a:bodyPr>
          <a:lstStyle/>
          <a:p>
            <a:r>
              <a:rPr lang="en-US" dirty="0"/>
              <a:t>ASE = </a:t>
            </a:r>
            <a:r>
              <a:rPr lang="en-US" dirty="0">
                <a:highlight>
                  <a:srgbClr val="FFFF00"/>
                </a:highlight>
              </a:rPr>
              <a:t>32.45511</a:t>
            </a:r>
          </a:p>
        </p:txBody>
      </p:sp>
      <p:pic>
        <p:nvPicPr>
          <p:cNvPr id="6" name="Picture 5">
            <a:extLst>
              <a:ext uri="{FF2B5EF4-FFF2-40B4-BE49-F238E27FC236}">
                <a16:creationId xmlns:a16="http://schemas.microsoft.com/office/drawing/2014/main" id="{29A417FE-6F2E-4BA0-A1A4-CFDC82A7478F}"/>
              </a:ext>
            </a:extLst>
          </p:cNvPr>
          <p:cNvPicPr>
            <a:picLocks noChangeAspect="1"/>
          </p:cNvPicPr>
          <p:nvPr/>
        </p:nvPicPr>
        <p:blipFill>
          <a:blip r:embed="rId3"/>
          <a:stretch>
            <a:fillRect/>
          </a:stretch>
        </p:blipFill>
        <p:spPr>
          <a:xfrm>
            <a:off x="4835603" y="2971800"/>
            <a:ext cx="4323933" cy="2668484"/>
          </a:xfrm>
          <a:prstGeom prst="rect">
            <a:avLst/>
          </a:prstGeom>
        </p:spPr>
      </p:pic>
      <p:pic>
        <p:nvPicPr>
          <p:cNvPr id="7" name="Picture 6">
            <a:extLst>
              <a:ext uri="{FF2B5EF4-FFF2-40B4-BE49-F238E27FC236}">
                <a16:creationId xmlns:a16="http://schemas.microsoft.com/office/drawing/2014/main" id="{BBCF07DA-521E-4800-97E1-84C845D48A3E}"/>
              </a:ext>
            </a:extLst>
          </p:cNvPr>
          <p:cNvPicPr>
            <a:picLocks noChangeAspect="1"/>
          </p:cNvPicPr>
          <p:nvPr/>
        </p:nvPicPr>
        <p:blipFill>
          <a:blip r:embed="rId4"/>
          <a:stretch>
            <a:fillRect/>
          </a:stretch>
        </p:blipFill>
        <p:spPr>
          <a:xfrm>
            <a:off x="5025814" y="773668"/>
            <a:ext cx="4026450" cy="2484895"/>
          </a:xfrm>
          <a:prstGeom prst="rect">
            <a:avLst/>
          </a:prstGeom>
        </p:spPr>
      </p:pic>
      <p:sp>
        <p:nvSpPr>
          <p:cNvPr id="8" name="Rectangle 7">
            <a:extLst>
              <a:ext uri="{FF2B5EF4-FFF2-40B4-BE49-F238E27FC236}">
                <a16:creationId xmlns:a16="http://schemas.microsoft.com/office/drawing/2014/main" id="{C8BB9462-58AB-4DAA-B079-096B14121DBA}"/>
              </a:ext>
            </a:extLst>
          </p:cNvPr>
          <p:cNvSpPr/>
          <p:nvPr/>
        </p:nvSpPr>
        <p:spPr>
          <a:xfrm>
            <a:off x="76200" y="5609242"/>
            <a:ext cx="6204438" cy="276999"/>
          </a:xfrm>
          <a:prstGeom prst="rect">
            <a:avLst/>
          </a:prstGeom>
        </p:spPr>
        <p:txBody>
          <a:bodyPr wrap="square">
            <a:spAutoFit/>
          </a:bodyPr>
          <a:lstStyle/>
          <a:p>
            <a:r>
              <a:rPr lang="en-US" sz="1200" dirty="0"/>
              <a:t>ASE_ARMA2 = mean((</a:t>
            </a:r>
            <a:r>
              <a:rPr lang="en-US" sz="1200" dirty="0" err="1"/>
              <a:t>CM$cmort</a:t>
            </a:r>
            <a:r>
              <a:rPr lang="en-US" sz="1200" dirty="0"/>
              <a:t>[479:508] - predsFinal)^2,na.rm = TRUE)</a:t>
            </a:r>
          </a:p>
        </p:txBody>
      </p:sp>
    </p:spTree>
    <p:extLst>
      <p:ext uri="{BB962C8B-B14F-4D97-AF65-F5344CB8AC3E}">
        <p14:creationId xmlns:p14="http://schemas.microsoft.com/office/powerpoint/2010/main" val="314507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7F8C-857B-48EB-AB71-3D396E894736}"/>
              </a:ext>
            </a:extLst>
          </p:cNvPr>
          <p:cNvSpPr>
            <a:spLocks noGrp="1"/>
          </p:cNvSpPr>
          <p:nvPr>
            <p:ph type="title"/>
          </p:nvPr>
        </p:nvSpPr>
        <p:spPr>
          <a:xfrm>
            <a:off x="565435" y="439420"/>
            <a:ext cx="8013129" cy="307777"/>
          </a:xfrm>
        </p:spPr>
        <p:txBody>
          <a:bodyPr/>
          <a:lstStyle/>
          <a:p>
            <a:r>
              <a:rPr lang="en-US" sz="2000" dirty="0"/>
              <a:t>VAR Model to Forecasts Seasonally using differenced data</a:t>
            </a:r>
          </a:p>
        </p:txBody>
      </p:sp>
      <p:sp>
        <p:nvSpPr>
          <p:cNvPr id="3" name="object 3">
            <a:extLst>
              <a:ext uri="{FF2B5EF4-FFF2-40B4-BE49-F238E27FC236}">
                <a16:creationId xmlns:a16="http://schemas.microsoft.com/office/drawing/2014/main" id="{0583CBE6-202B-4DEA-BBB0-1194E92E7588}"/>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4" name="Rectangle 3">
            <a:extLst>
              <a:ext uri="{FF2B5EF4-FFF2-40B4-BE49-F238E27FC236}">
                <a16:creationId xmlns:a16="http://schemas.microsoft.com/office/drawing/2014/main" id="{002EA4DF-DB3B-4F1B-9F62-7C0FC75CC288}"/>
              </a:ext>
            </a:extLst>
          </p:cNvPr>
          <p:cNvSpPr/>
          <p:nvPr/>
        </p:nvSpPr>
        <p:spPr>
          <a:xfrm>
            <a:off x="190499" y="1165712"/>
            <a:ext cx="4381501" cy="4093428"/>
          </a:xfrm>
          <a:prstGeom prst="rect">
            <a:avLst/>
          </a:prstGeom>
        </p:spPr>
        <p:txBody>
          <a:bodyPr wrap="square">
            <a:spAutoFit/>
          </a:bodyPr>
          <a:lstStyle/>
          <a:p>
            <a:r>
              <a:rPr lang="en-US" sz="1000" dirty="0"/>
              <a:t>Difference all series to make them stationary.</a:t>
            </a:r>
          </a:p>
          <a:p>
            <a:r>
              <a:rPr lang="en-US" sz="1000" dirty="0"/>
              <a:t>```{r}</a:t>
            </a:r>
          </a:p>
          <a:p>
            <a:r>
              <a:rPr lang="en-US" sz="1000" dirty="0"/>
              <a:t>CM = read.csv("la_cmort_study.csv", header = TRUE)</a:t>
            </a:r>
          </a:p>
          <a:p>
            <a:r>
              <a:rPr lang="en-US" sz="1000" dirty="0"/>
              <a:t>CM_52 = </a:t>
            </a:r>
            <a:r>
              <a:rPr lang="en-US" sz="1000" dirty="0" err="1"/>
              <a:t>artrans.wge</a:t>
            </a:r>
            <a:r>
              <a:rPr lang="en-US" sz="1000" dirty="0"/>
              <a:t>(</a:t>
            </a:r>
            <a:r>
              <a:rPr lang="en-US" sz="1000" dirty="0" err="1"/>
              <a:t>CM$cmort,c</a:t>
            </a:r>
            <a:r>
              <a:rPr lang="en-US" sz="1000" dirty="0"/>
              <a:t>(rep(0,51),1))</a:t>
            </a:r>
          </a:p>
          <a:p>
            <a:r>
              <a:rPr lang="en-US" sz="1000" dirty="0"/>
              <a:t>Part_52 = </a:t>
            </a:r>
            <a:r>
              <a:rPr lang="en-US" sz="1000" dirty="0" err="1"/>
              <a:t>artrans.wge</a:t>
            </a:r>
            <a:r>
              <a:rPr lang="en-US" sz="1000" dirty="0"/>
              <a:t>(</a:t>
            </a:r>
            <a:r>
              <a:rPr lang="en-US" sz="1000" dirty="0" err="1"/>
              <a:t>CM$part,c</a:t>
            </a:r>
            <a:r>
              <a:rPr lang="en-US" sz="1000" dirty="0"/>
              <a:t>(rep(0,51),1))</a:t>
            </a:r>
          </a:p>
          <a:p>
            <a:r>
              <a:rPr lang="en-US" sz="1000" dirty="0"/>
              <a:t>Temp_52 = </a:t>
            </a:r>
            <a:r>
              <a:rPr lang="en-US" sz="1000" dirty="0" err="1"/>
              <a:t>artrans.wge</a:t>
            </a:r>
            <a:r>
              <a:rPr lang="en-US" sz="1000" dirty="0"/>
              <a:t>(</a:t>
            </a:r>
            <a:r>
              <a:rPr lang="en-US" sz="1000" dirty="0" err="1"/>
              <a:t>CM$temp,c</a:t>
            </a:r>
            <a:r>
              <a:rPr lang="en-US" sz="1000" dirty="0"/>
              <a:t>(rep(0,51),1))</a:t>
            </a:r>
          </a:p>
          <a:p>
            <a:endParaRPr lang="en-US" sz="1000" dirty="0"/>
          </a:p>
          <a:p>
            <a:r>
              <a:rPr lang="en-US" sz="1000" dirty="0"/>
              <a:t>#</a:t>
            </a:r>
            <a:r>
              <a:rPr lang="en-US" sz="1000" dirty="0" err="1"/>
              <a:t>VARSelect</a:t>
            </a:r>
            <a:r>
              <a:rPr lang="en-US" sz="1000" dirty="0"/>
              <a:t> on Differenced Data chooses 2</a:t>
            </a:r>
          </a:p>
          <a:p>
            <a:r>
              <a:rPr lang="en-US" sz="1000" dirty="0" err="1"/>
              <a:t>VARselect</a:t>
            </a:r>
            <a:r>
              <a:rPr lang="en-US" sz="1000" dirty="0"/>
              <a:t>(</a:t>
            </a:r>
            <a:r>
              <a:rPr lang="en-US" sz="1000" dirty="0" err="1"/>
              <a:t>cbind</a:t>
            </a:r>
            <a:r>
              <a:rPr lang="en-US" sz="1000" dirty="0"/>
              <a:t>(CM_52, Part_52, Temp_52),</a:t>
            </a:r>
            <a:r>
              <a:rPr lang="en-US" sz="1000" dirty="0" err="1"/>
              <a:t>lag.max</a:t>
            </a:r>
            <a:r>
              <a:rPr lang="en-US" sz="1000" dirty="0"/>
              <a:t> = 10, type = "both")</a:t>
            </a:r>
          </a:p>
          <a:p>
            <a:endParaRPr lang="en-US" sz="1000" dirty="0"/>
          </a:p>
          <a:p>
            <a:r>
              <a:rPr lang="en-US" sz="1000" dirty="0"/>
              <a:t>#VAR with p = 2</a:t>
            </a:r>
          </a:p>
          <a:p>
            <a:r>
              <a:rPr lang="en-US" sz="1000" dirty="0" err="1"/>
              <a:t>CMortDiffVAR</a:t>
            </a:r>
            <a:r>
              <a:rPr lang="en-US" sz="1000" dirty="0"/>
              <a:t> = VAR(</a:t>
            </a:r>
            <a:r>
              <a:rPr lang="en-US" sz="1000" dirty="0" err="1"/>
              <a:t>cbind</a:t>
            </a:r>
            <a:r>
              <a:rPr lang="en-US" sz="1000" dirty="0"/>
              <a:t>(CM_52, Part_52, Temp_52),type = "</a:t>
            </a:r>
            <a:r>
              <a:rPr lang="en-US" sz="1000" dirty="0" err="1"/>
              <a:t>both",p</a:t>
            </a:r>
            <a:r>
              <a:rPr lang="en-US" sz="1000" dirty="0"/>
              <a:t> = 2)</a:t>
            </a:r>
          </a:p>
          <a:p>
            <a:r>
              <a:rPr lang="en-US" sz="1000" dirty="0" err="1"/>
              <a:t>preds</a:t>
            </a:r>
            <a:r>
              <a:rPr lang="en-US" sz="1000" dirty="0"/>
              <a:t>=predict(</a:t>
            </a:r>
            <a:r>
              <a:rPr lang="en-US" sz="1000" dirty="0" err="1"/>
              <a:t>CMortDiffVAR,n.ahead</a:t>
            </a:r>
            <a:r>
              <a:rPr lang="en-US" sz="1000" dirty="0"/>
              <a:t>=20)</a:t>
            </a:r>
          </a:p>
          <a:p>
            <a:endParaRPr lang="en-US" sz="1000" dirty="0"/>
          </a:p>
          <a:p>
            <a:r>
              <a:rPr lang="en-US" sz="1000" dirty="0"/>
              <a:t>#We have predicted differences .... calculate actual cardiac mortalities </a:t>
            </a:r>
          </a:p>
          <a:p>
            <a:r>
              <a:rPr lang="en-US" sz="1000" dirty="0" err="1"/>
              <a:t>startingPoints</a:t>
            </a:r>
            <a:r>
              <a:rPr lang="en-US" sz="1000" dirty="0"/>
              <a:t> = </a:t>
            </a:r>
            <a:r>
              <a:rPr lang="en-US" sz="1000" dirty="0" err="1"/>
              <a:t>CM$cmort</a:t>
            </a:r>
            <a:r>
              <a:rPr lang="en-US" sz="1000" dirty="0"/>
              <a:t>[428:457]</a:t>
            </a:r>
          </a:p>
          <a:p>
            <a:r>
              <a:rPr lang="en-US" sz="1000" dirty="0" err="1"/>
              <a:t>CMortForcasts</a:t>
            </a:r>
            <a:r>
              <a:rPr lang="en-US" sz="1000" dirty="0"/>
              <a:t> = preds$fcst$CM_52[,1:3] + </a:t>
            </a:r>
            <a:r>
              <a:rPr lang="en-US" sz="1000" dirty="0" err="1"/>
              <a:t>startingPoints</a:t>
            </a:r>
            <a:endParaRPr lang="en-US" sz="1000" dirty="0"/>
          </a:p>
          <a:p>
            <a:endParaRPr lang="en-US" sz="1000" dirty="0"/>
          </a:p>
          <a:p>
            <a:r>
              <a:rPr lang="en-US" sz="1000" dirty="0"/>
              <a:t>#Plot</a:t>
            </a:r>
          </a:p>
          <a:p>
            <a:r>
              <a:rPr lang="en-US" sz="1000" dirty="0"/>
              <a:t>while (!</a:t>
            </a:r>
            <a:r>
              <a:rPr lang="en-US" sz="1000" dirty="0" err="1"/>
              <a:t>is.null</a:t>
            </a:r>
            <a:r>
              <a:rPr lang="en-US" sz="1000" dirty="0"/>
              <a:t>(</a:t>
            </a:r>
            <a:r>
              <a:rPr lang="en-US" sz="1000" dirty="0" err="1"/>
              <a:t>dev.list</a:t>
            </a:r>
            <a:r>
              <a:rPr lang="en-US" sz="1000" dirty="0"/>
              <a:t>()))  </a:t>
            </a:r>
            <a:r>
              <a:rPr lang="en-US" sz="1000" dirty="0" err="1"/>
              <a:t>dev.off</a:t>
            </a:r>
            <a:r>
              <a:rPr lang="en-US" sz="1000" dirty="0"/>
              <a:t>()</a:t>
            </a:r>
          </a:p>
          <a:p>
            <a:r>
              <a:rPr lang="en-US" sz="1000" dirty="0"/>
              <a:t>plot(seq(1,508,1), </a:t>
            </a:r>
            <a:r>
              <a:rPr lang="en-US" sz="1000" dirty="0" err="1"/>
              <a:t>CM$cmort</a:t>
            </a:r>
            <a:r>
              <a:rPr lang="en-US" sz="1000" dirty="0"/>
              <a:t>, type = "l",</a:t>
            </a:r>
            <a:r>
              <a:rPr lang="en-US" sz="1000" dirty="0" err="1"/>
              <a:t>xlim</a:t>
            </a:r>
            <a:r>
              <a:rPr lang="en-US" sz="1000" dirty="0"/>
              <a:t> = c(0,528), </a:t>
            </a:r>
            <a:r>
              <a:rPr lang="en-US" sz="1000" dirty="0" err="1"/>
              <a:t>ylab</a:t>
            </a:r>
            <a:r>
              <a:rPr lang="en-US" sz="1000" dirty="0"/>
              <a:t> = "Cardiac Mortality", main = "20 Week Cardiac Mortality Forecast")</a:t>
            </a:r>
          </a:p>
          <a:p>
            <a:r>
              <a:rPr lang="en-US" sz="1000" dirty="0"/>
              <a:t>lines(seq(509,528,1), </a:t>
            </a:r>
            <a:r>
              <a:rPr lang="en-US" sz="1000" dirty="0" err="1"/>
              <a:t>as.data.frame</a:t>
            </a:r>
            <a:r>
              <a:rPr lang="en-US" sz="1000" dirty="0"/>
              <a:t>(</a:t>
            </a:r>
            <a:r>
              <a:rPr lang="en-US" sz="1000" dirty="0" err="1"/>
              <a:t>CMortForcasts</a:t>
            </a:r>
            <a:r>
              <a:rPr lang="en-US" sz="1000" dirty="0"/>
              <a:t>)$</a:t>
            </a:r>
            <a:r>
              <a:rPr lang="en-US" sz="1000" dirty="0" err="1"/>
              <a:t>fcst</a:t>
            </a:r>
            <a:r>
              <a:rPr lang="en-US" sz="1000" dirty="0"/>
              <a:t>, type = "l", col = "red")</a:t>
            </a:r>
          </a:p>
          <a:p>
            <a:endParaRPr lang="en-US" sz="1000" dirty="0"/>
          </a:p>
          <a:p>
            <a:r>
              <a:rPr lang="en-US" sz="1000" dirty="0"/>
              <a:t>ASE_VAR1 = mean((</a:t>
            </a:r>
            <a:r>
              <a:rPr lang="en-US" sz="1000" dirty="0" err="1"/>
              <a:t>CM$cmort</a:t>
            </a:r>
            <a:r>
              <a:rPr lang="en-US" sz="1000" dirty="0"/>
              <a:t>[489:508] - </a:t>
            </a:r>
            <a:r>
              <a:rPr lang="en-US" sz="1000" dirty="0" err="1"/>
              <a:t>CMortForcasts</a:t>
            </a:r>
            <a:r>
              <a:rPr lang="en-US" sz="1000" dirty="0"/>
              <a:t>[,1])^2)</a:t>
            </a:r>
          </a:p>
          <a:p>
            <a:r>
              <a:rPr lang="en-US" sz="1000" dirty="0"/>
              <a:t>ASE_VAR1</a:t>
            </a:r>
          </a:p>
        </p:txBody>
      </p:sp>
      <p:pic>
        <p:nvPicPr>
          <p:cNvPr id="5" name="Picture 4">
            <a:extLst>
              <a:ext uri="{FF2B5EF4-FFF2-40B4-BE49-F238E27FC236}">
                <a16:creationId xmlns:a16="http://schemas.microsoft.com/office/drawing/2014/main" id="{814ACE5D-527B-47B5-80CA-9AA6BB913528}"/>
              </a:ext>
            </a:extLst>
          </p:cNvPr>
          <p:cNvPicPr>
            <a:picLocks noChangeAspect="1"/>
          </p:cNvPicPr>
          <p:nvPr/>
        </p:nvPicPr>
        <p:blipFill>
          <a:blip r:embed="rId3"/>
          <a:stretch>
            <a:fillRect/>
          </a:stretch>
        </p:blipFill>
        <p:spPr>
          <a:xfrm>
            <a:off x="4800600" y="762257"/>
            <a:ext cx="4152901" cy="2562933"/>
          </a:xfrm>
          <a:prstGeom prst="rect">
            <a:avLst/>
          </a:prstGeom>
        </p:spPr>
      </p:pic>
      <p:pic>
        <p:nvPicPr>
          <p:cNvPr id="6" name="Picture 5">
            <a:extLst>
              <a:ext uri="{FF2B5EF4-FFF2-40B4-BE49-F238E27FC236}">
                <a16:creationId xmlns:a16="http://schemas.microsoft.com/office/drawing/2014/main" id="{086FF9E7-09FA-49AF-87D0-6AFA2935F23F}"/>
              </a:ext>
            </a:extLst>
          </p:cNvPr>
          <p:cNvPicPr>
            <a:picLocks noChangeAspect="1"/>
          </p:cNvPicPr>
          <p:nvPr/>
        </p:nvPicPr>
        <p:blipFill>
          <a:blip r:embed="rId4"/>
          <a:stretch>
            <a:fillRect/>
          </a:stretch>
        </p:blipFill>
        <p:spPr>
          <a:xfrm>
            <a:off x="4409179" y="3326340"/>
            <a:ext cx="4734821" cy="2922060"/>
          </a:xfrm>
          <a:prstGeom prst="rect">
            <a:avLst/>
          </a:prstGeom>
        </p:spPr>
      </p:pic>
      <p:sp>
        <p:nvSpPr>
          <p:cNvPr id="7" name="Rectangle 6">
            <a:extLst>
              <a:ext uri="{FF2B5EF4-FFF2-40B4-BE49-F238E27FC236}">
                <a16:creationId xmlns:a16="http://schemas.microsoft.com/office/drawing/2014/main" id="{BDB673DA-7ECC-48BE-A8AC-54D78A80852C}"/>
              </a:ext>
            </a:extLst>
          </p:cNvPr>
          <p:cNvSpPr/>
          <p:nvPr/>
        </p:nvSpPr>
        <p:spPr>
          <a:xfrm>
            <a:off x="1187450" y="5275972"/>
            <a:ext cx="1704056" cy="369332"/>
          </a:xfrm>
          <a:prstGeom prst="rect">
            <a:avLst/>
          </a:prstGeom>
        </p:spPr>
        <p:txBody>
          <a:bodyPr wrap="square">
            <a:spAutoFit/>
          </a:bodyPr>
          <a:lstStyle/>
          <a:p>
            <a:r>
              <a:rPr lang="en-US" dirty="0"/>
              <a:t>ASE=</a:t>
            </a:r>
            <a:r>
              <a:rPr lang="en-US" dirty="0">
                <a:highlight>
                  <a:srgbClr val="FFFF00"/>
                </a:highlight>
              </a:rPr>
              <a:t>25.47226</a:t>
            </a:r>
          </a:p>
        </p:txBody>
      </p:sp>
      <p:sp>
        <p:nvSpPr>
          <p:cNvPr id="8" name="Rectangle 7">
            <a:extLst>
              <a:ext uri="{FF2B5EF4-FFF2-40B4-BE49-F238E27FC236}">
                <a16:creationId xmlns:a16="http://schemas.microsoft.com/office/drawing/2014/main" id="{F445F526-F666-4CAD-B50E-05878E60CCB7}"/>
              </a:ext>
            </a:extLst>
          </p:cNvPr>
          <p:cNvSpPr/>
          <p:nvPr/>
        </p:nvSpPr>
        <p:spPr>
          <a:xfrm>
            <a:off x="76200" y="5867400"/>
            <a:ext cx="6553200" cy="369332"/>
          </a:xfrm>
          <a:prstGeom prst="rect">
            <a:avLst/>
          </a:prstGeom>
        </p:spPr>
        <p:txBody>
          <a:bodyPr wrap="square">
            <a:spAutoFit/>
          </a:bodyPr>
          <a:lstStyle/>
          <a:p>
            <a:r>
              <a:rPr lang="en-US" dirty="0"/>
              <a:t>Of the three models I used the VAR had the lowest ASE at 25.48. </a:t>
            </a:r>
            <a:endParaRPr lang="en-US" dirty="0">
              <a:highlight>
                <a:srgbClr val="FFFF00"/>
              </a:highlight>
            </a:endParaRPr>
          </a:p>
        </p:txBody>
      </p:sp>
    </p:spTree>
    <p:extLst>
      <p:ext uri="{BB962C8B-B14F-4D97-AF65-F5344CB8AC3E}">
        <p14:creationId xmlns:p14="http://schemas.microsoft.com/office/powerpoint/2010/main" val="3104334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1DFC3A-27B7-4820-ABAD-2AB2E16A506C}"/>
              </a:ext>
            </a:extLst>
          </p:cNvPr>
          <p:cNvSpPr/>
          <p:nvPr/>
        </p:nvSpPr>
        <p:spPr>
          <a:xfrm>
            <a:off x="152400" y="386477"/>
            <a:ext cx="8839200" cy="3139321"/>
          </a:xfrm>
          <a:prstGeom prst="rect">
            <a:avLst/>
          </a:prstGeom>
        </p:spPr>
        <p:txBody>
          <a:bodyPr wrap="square">
            <a:spAutoFit/>
          </a:bodyPr>
          <a:lstStyle/>
          <a:p>
            <a:r>
              <a:rPr lang="en-US" b="1" dirty="0"/>
              <a:t>On three to four Power Point slides, find the ASE for forecasts of the last five observations of the sales data set example for both the MLE model (using ARIMA) and the VAR model we fit.</a:t>
            </a:r>
          </a:p>
          <a:p>
            <a:r>
              <a:rPr lang="en-US" dirty="0"/>
              <a:t>We fit several models using the </a:t>
            </a:r>
            <a:r>
              <a:rPr lang="en-US" dirty="0" err="1"/>
              <a:t>arima</a:t>
            </a:r>
            <a:r>
              <a:rPr lang="en-US" dirty="0"/>
              <a:t>() function, you should pick the one you feel is the best model (maybe with the lowest AIC?).</a:t>
            </a:r>
          </a:p>
          <a:p>
            <a:endParaRPr lang="en-US" dirty="0"/>
          </a:p>
          <a:p>
            <a:r>
              <a:rPr lang="en-US" dirty="0"/>
              <a:t>Your slides should include each of the following:</a:t>
            </a:r>
          </a:p>
          <a:p>
            <a:pPr marL="285750" indent="-285750">
              <a:buFont typeface="Arial" panose="020B0604020202020204" pitchFamily="34" charset="0"/>
              <a:buChar char="•"/>
            </a:pPr>
            <a:r>
              <a:rPr lang="en-US" dirty="0"/>
              <a:t>Your code</a:t>
            </a:r>
          </a:p>
          <a:p>
            <a:pPr marL="285750" indent="-285750">
              <a:buFont typeface="Arial" panose="020B0604020202020204" pitchFamily="34" charset="0"/>
              <a:buChar char="•"/>
            </a:pPr>
            <a:r>
              <a:rPr lang="en-US" dirty="0"/>
              <a:t>Enough visual aids to describe how you calculated the ASE for each model</a:t>
            </a:r>
          </a:p>
          <a:p>
            <a:pPr marL="285750" indent="-285750">
              <a:buFont typeface="Arial" panose="020B0604020202020204" pitchFamily="34" charset="0"/>
              <a:buChar char="•"/>
            </a:pPr>
            <a:r>
              <a:rPr lang="en-US" dirty="0"/>
              <a:t>The ASE for each model</a:t>
            </a:r>
          </a:p>
          <a:p>
            <a:pPr marL="285750" indent="-285750">
              <a:buFont typeface="Arial" panose="020B0604020202020204" pitchFamily="34" charset="0"/>
              <a:buChar char="•"/>
            </a:pPr>
            <a:r>
              <a:rPr lang="en-US" dirty="0"/>
              <a:t>Which model you feel is better in that respect, and why.</a:t>
            </a:r>
          </a:p>
        </p:txBody>
      </p:sp>
      <p:sp>
        <p:nvSpPr>
          <p:cNvPr id="6" name="object 3">
            <a:extLst>
              <a:ext uri="{FF2B5EF4-FFF2-40B4-BE49-F238E27FC236}">
                <a16:creationId xmlns:a16="http://schemas.microsoft.com/office/drawing/2014/main" id="{B61BC582-E2E8-40A7-99E3-D5C2AF569D77}"/>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65273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7F8C-857B-48EB-AB71-3D396E894736}"/>
              </a:ext>
            </a:extLst>
          </p:cNvPr>
          <p:cNvSpPr>
            <a:spLocks noGrp="1"/>
          </p:cNvSpPr>
          <p:nvPr>
            <p:ph type="title"/>
          </p:nvPr>
        </p:nvSpPr>
        <p:spPr/>
        <p:txBody>
          <a:bodyPr/>
          <a:lstStyle/>
          <a:p>
            <a:r>
              <a:rPr lang="en-US" dirty="0"/>
              <a:t>Modeling with the sales data set</a:t>
            </a:r>
          </a:p>
        </p:txBody>
      </p:sp>
      <p:sp>
        <p:nvSpPr>
          <p:cNvPr id="3" name="object 3">
            <a:extLst>
              <a:ext uri="{FF2B5EF4-FFF2-40B4-BE49-F238E27FC236}">
                <a16:creationId xmlns:a16="http://schemas.microsoft.com/office/drawing/2014/main" id="{0583CBE6-202B-4DEA-BBB0-1194E92E7588}"/>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4" name="Rectangle 3">
            <a:extLst>
              <a:ext uri="{FF2B5EF4-FFF2-40B4-BE49-F238E27FC236}">
                <a16:creationId xmlns:a16="http://schemas.microsoft.com/office/drawing/2014/main" id="{EC70A681-9835-4F1C-806B-ADF922A91B08}"/>
              </a:ext>
            </a:extLst>
          </p:cNvPr>
          <p:cNvSpPr/>
          <p:nvPr/>
        </p:nvSpPr>
        <p:spPr>
          <a:xfrm>
            <a:off x="152400" y="1344349"/>
            <a:ext cx="3505200" cy="1615827"/>
          </a:xfrm>
          <a:prstGeom prst="rect">
            <a:avLst/>
          </a:prstGeom>
        </p:spPr>
        <p:txBody>
          <a:bodyPr wrap="square">
            <a:spAutoFit/>
          </a:bodyPr>
          <a:lstStyle/>
          <a:p>
            <a:r>
              <a:rPr lang="en-US" sz="1100" dirty="0"/>
              <a:t>Read in and visualize the sales data  </a:t>
            </a:r>
          </a:p>
          <a:p>
            <a:r>
              <a:rPr lang="en-US" sz="1100" dirty="0"/>
              <a:t>```{r}</a:t>
            </a:r>
          </a:p>
          <a:p>
            <a:r>
              <a:rPr lang="en-US" sz="1100" dirty="0" err="1"/>
              <a:t>BSales</a:t>
            </a:r>
            <a:r>
              <a:rPr lang="en-US" sz="1100" dirty="0"/>
              <a:t> = read.csv("businesssales.csv", header = TRUE)</a:t>
            </a:r>
          </a:p>
          <a:p>
            <a:endParaRPr lang="en-US" sz="1100" dirty="0"/>
          </a:p>
          <a:p>
            <a:r>
              <a:rPr lang="en-US" sz="1100" dirty="0"/>
              <a:t>## </a:t>
            </a:r>
            <a:r>
              <a:rPr lang="en-US" sz="1100" dirty="0" err="1"/>
              <a:t>Visualaze</a:t>
            </a:r>
            <a:r>
              <a:rPr lang="en-US" sz="1100" dirty="0"/>
              <a:t> The Data</a:t>
            </a:r>
          </a:p>
          <a:p>
            <a:r>
              <a:rPr lang="en-US" sz="1100" dirty="0"/>
              <a:t>head(</a:t>
            </a:r>
            <a:r>
              <a:rPr lang="en-US" sz="1100" dirty="0" err="1"/>
              <a:t>BSales</a:t>
            </a:r>
            <a:r>
              <a:rPr lang="en-US" sz="1100" dirty="0"/>
              <a:t>)</a:t>
            </a:r>
          </a:p>
          <a:p>
            <a:r>
              <a:rPr lang="en-US" sz="1100" dirty="0"/>
              <a:t>#Make a matrix of plots with the </a:t>
            </a:r>
            <a:r>
              <a:rPr lang="en-US" sz="1100" dirty="0" err="1"/>
              <a:t>BSales</a:t>
            </a:r>
            <a:r>
              <a:rPr lang="en-US" sz="1100" dirty="0"/>
              <a:t> data set.</a:t>
            </a:r>
          </a:p>
          <a:p>
            <a:r>
              <a:rPr lang="en-US" sz="1100" dirty="0" err="1"/>
              <a:t>ggpairs</a:t>
            </a:r>
            <a:r>
              <a:rPr lang="en-US" sz="1100" dirty="0"/>
              <a:t>(</a:t>
            </a:r>
            <a:r>
              <a:rPr lang="en-US" sz="1100" dirty="0" err="1"/>
              <a:t>BSales</a:t>
            </a:r>
            <a:r>
              <a:rPr lang="en-US" sz="1100" dirty="0"/>
              <a:t>[2:5]) #matrix of scatter plots</a:t>
            </a:r>
          </a:p>
          <a:p>
            <a:r>
              <a:rPr lang="en-US" sz="1100" dirty="0"/>
              <a:t>```</a:t>
            </a:r>
          </a:p>
        </p:txBody>
      </p:sp>
      <p:sp>
        <p:nvSpPr>
          <p:cNvPr id="5" name="Rectangle 4">
            <a:extLst>
              <a:ext uri="{FF2B5EF4-FFF2-40B4-BE49-F238E27FC236}">
                <a16:creationId xmlns:a16="http://schemas.microsoft.com/office/drawing/2014/main" id="{4F303D99-F3E8-4196-9FD4-C72F4D5066F3}"/>
              </a:ext>
            </a:extLst>
          </p:cNvPr>
          <p:cNvSpPr/>
          <p:nvPr/>
        </p:nvSpPr>
        <p:spPr>
          <a:xfrm>
            <a:off x="76200" y="3250049"/>
            <a:ext cx="3276600" cy="1169551"/>
          </a:xfrm>
          <a:prstGeom prst="rect">
            <a:avLst/>
          </a:prstGeom>
        </p:spPr>
        <p:txBody>
          <a:bodyPr wrap="square">
            <a:spAutoFit/>
          </a:bodyPr>
          <a:lstStyle/>
          <a:p>
            <a:pPr latinLnBrk="1">
              <a:spcAft>
                <a:spcPts val="1000"/>
              </a:spcAft>
            </a:pPr>
            <a:r>
              <a:rPr lang="en-US" sz="1000" dirty="0">
                <a:solidFill>
                  <a:srgbClr val="000000"/>
                </a:solidFill>
                <a:latin typeface="Consolas" panose="020B0609020204030204" pitchFamily="49" charset="0"/>
                <a:ea typeface="Cambria" panose="02040503050406030204" pitchFamily="18" charset="0"/>
                <a:cs typeface="Times New Roman" panose="02020603050405020304" pitchFamily="18" charset="0"/>
              </a:rPr>
              <a:t>##   X    sales    </a:t>
            </a:r>
            <a:r>
              <a:rPr lang="en-US" sz="1000" dirty="0" err="1">
                <a:solidFill>
                  <a:srgbClr val="000000"/>
                </a:solidFill>
                <a:latin typeface="Consolas" panose="020B0609020204030204" pitchFamily="49" charset="0"/>
                <a:ea typeface="Cambria" panose="02040503050406030204" pitchFamily="18" charset="0"/>
                <a:cs typeface="Times New Roman" panose="02020603050405020304" pitchFamily="18" charset="0"/>
              </a:rPr>
              <a:t>ad_tv</a:t>
            </a:r>
            <a:r>
              <a:rPr lang="en-US" sz="1000" dirty="0">
                <a:solidFill>
                  <a:srgbClr val="000000"/>
                </a:solidFill>
                <a:latin typeface="Consolas" panose="020B0609020204030204" pitchFamily="49" charset="0"/>
                <a:ea typeface="Cambria" panose="02040503050406030204" pitchFamily="18" charset="0"/>
                <a:cs typeface="Times New Roman" panose="02020603050405020304" pitchFamily="18" charset="0"/>
              </a:rPr>
              <a:t> </a:t>
            </a:r>
            <a:r>
              <a:rPr lang="en-US" sz="1000" dirty="0" err="1">
                <a:solidFill>
                  <a:srgbClr val="000000"/>
                </a:solidFill>
                <a:latin typeface="Consolas" panose="020B0609020204030204" pitchFamily="49" charset="0"/>
                <a:ea typeface="Cambria" panose="02040503050406030204" pitchFamily="18" charset="0"/>
                <a:cs typeface="Times New Roman" panose="02020603050405020304" pitchFamily="18" charset="0"/>
              </a:rPr>
              <a:t>ad_online</a:t>
            </a:r>
            <a:r>
              <a:rPr lang="en-US" sz="1000" dirty="0">
                <a:solidFill>
                  <a:srgbClr val="000000"/>
                </a:solidFill>
                <a:latin typeface="Consolas" panose="020B0609020204030204" pitchFamily="49" charset="0"/>
                <a:ea typeface="Cambria" panose="02040503050406030204" pitchFamily="18" charset="0"/>
                <a:cs typeface="Times New Roman" panose="02020603050405020304" pitchFamily="18" charset="0"/>
              </a:rPr>
              <a:t>  discount</a:t>
            </a:r>
            <a:br>
              <a:rPr lang="en-US" sz="1000" dirty="0">
                <a:solidFill>
                  <a:srgbClr val="000000"/>
                </a:solidFill>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latin typeface="Consolas" panose="020B0609020204030204" pitchFamily="49" charset="0"/>
                <a:ea typeface="Cambria" panose="02040503050406030204" pitchFamily="18" charset="0"/>
                <a:cs typeface="Times New Roman" panose="02020603050405020304" pitchFamily="18" charset="0"/>
              </a:rPr>
              <a:t>## 1 1 52.61137 5.105617  3.646744 0.0000000</a:t>
            </a:r>
            <a:br>
              <a:rPr lang="en-US" sz="1000" dirty="0">
                <a:solidFill>
                  <a:srgbClr val="000000"/>
                </a:solidFill>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latin typeface="Consolas" panose="020B0609020204030204" pitchFamily="49" charset="0"/>
                <a:ea typeface="Cambria" panose="02040503050406030204" pitchFamily="18" charset="0"/>
                <a:cs typeface="Times New Roman" panose="02020603050405020304" pitchFamily="18" charset="0"/>
              </a:rPr>
              <a:t>## 2 2 50.46478 5.233105  3.381140 0.0000000</a:t>
            </a:r>
            <a:br>
              <a:rPr lang="en-US" sz="1000" dirty="0">
                <a:solidFill>
                  <a:srgbClr val="000000"/>
                </a:solidFill>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latin typeface="Consolas" panose="020B0609020204030204" pitchFamily="49" charset="0"/>
                <a:ea typeface="Cambria" panose="02040503050406030204" pitchFamily="18" charset="0"/>
                <a:cs typeface="Times New Roman" panose="02020603050405020304" pitchFamily="18" charset="0"/>
              </a:rPr>
              <a:t>## 3 3 50.15374 5.202212  3.550546 0.7571115</a:t>
            </a:r>
            <a:br>
              <a:rPr lang="en-US" sz="1000" dirty="0">
                <a:solidFill>
                  <a:srgbClr val="000000"/>
                </a:solidFill>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latin typeface="Consolas" panose="020B0609020204030204" pitchFamily="49" charset="0"/>
                <a:ea typeface="Cambria" panose="02040503050406030204" pitchFamily="18" charset="0"/>
                <a:cs typeface="Times New Roman" panose="02020603050405020304" pitchFamily="18" charset="0"/>
              </a:rPr>
              <a:t>## 4 4 49.68254 5.386699  3.570285 3.5303790</a:t>
            </a:r>
            <a:br>
              <a:rPr lang="en-US" sz="1000" dirty="0">
                <a:solidFill>
                  <a:srgbClr val="000000"/>
                </a:solidFill>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latin typeface="Consolas" panose="020B0609020204030204" pitchFamily="49" charset="0"/>
                <a:ea typeface="Cambria" panose="02040503050406030204" pitchFamily="18" charset="0"/>
                <a:cs typeface="Times New Roman" panose="02020603050405020304" pitchFamily="18" charset="0"/>
              </a:rPr>
              <a:t>## 5 5 50.44613 4.961060  3.460531 5.4983130</a:t>
            </a:r>
            <a:br>
              <a:rPr lang="en-US" sz="1000" dirty="0">
                <a:solidFill>
                  <a:srgbClr val="000000"/>
                </a:solidFill>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latin typeface="Consolas" panose="020B0609020204030204" pitchFamily="49" charset="0"/>
                <a:ea typeface="Cambria" panose="02040503050406030204" pitchFamily="18" charset="0"/>
                <a:cs typeface="Times New Roman" panose="02020603050405020304" pitchFamily="18" charset="0"/>
              </a:rPr>
              <a:t>## 6 6 51.72145 5.153207  3.801946 7.2211060</a:t>
            </a:r>
            <a:endParaRPr lang="en-US" sz="1000" dirty="0">
              <a:latin typeface="Consolas" panose="020B0609020204030204" pitchFamily="49" charset="0"/>
              <a:ea typeface="Cambria" panose="020405030504060302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ACFB300-77B7-4A3F-92D6-B12344146EC9}"/>
              </a:ext>
            </a:extLst>
          </p:cNvPr>
          <p:cNvSpPr/>
          <p:nvPr/>
        </p:nvSpPr>
        <p:spPr>
          <a:xfrm>
            <a:off x="3429000" y="5048071"/>
            <a:ext cx="5486400" cy="1200329"/>
          </a:xfrm>
          <a:prstGeom prst="rect">
            <a:avLst/>
          </a:prstGeom>
        </p:spPr>
        <p:txBody>
          <a:bodyPr wrap="square">
            <a:spAutoFit/>
          </a:bodyPr>
          <a:lstStyle/>
          <a:p>
            <a:r>
              <a:rPr lang="en-US" dirty="0"/>
              <a:t>Looking at the above plot we can see that advertising in general (TV and Online) does seem to have a positive correlation with sales where discounts doe not seem to have any correlation at all.</a:t>
            </a:r>
          </a:p>
        </p:txBody>
      </p:sp>
      <p:pic>
        <p:nvPicPr>
          <p:cNvPr id="8" name="Picture 7">
            <a:extLst>
              <a:ext uri="{FF2B5EF4-FFF2-40B4-BE49-F238E27FC236}">
                <a16:creationId xmlns:a16="http://schemas.microsoft.com/office/drawing/2014/main" id="{C2207313-5555-486D-9E10-844D34A48D25}"/>
              </a:ext>
            </a:extLst>
          </p:cNvPr>
          <p:cNvPicPr>
            <a:picLocks noChangeAspect="1"/>
          </p:cNvPicPr>
          <p:nvPr/>
        </p:nvPicPr>
        <p:blipFill>
          <a:blip r:embed="rId3"/>
          <a:stretch>
            <a:fillRect/>
          </a:stretch>
        </p:blipFill>
        <p:spPr>
          <a:xfrm>
            <a:off x="3360198" y="1363981"/>
            <a:ext cx="5692068" cy="3512819"/>
          </a:xfrm>
          <a:prstGeom prst="rect">
            <a:avLst/>
          </a:prstGeom>
        </p:spPr>
      </p:pic>
    </p:spTree>
    <p:extLst>
      <p:ext uri="{BB962C8B-B14F-4D97-AF65-F5344CB8AC3E}">
        <p14:creationId xmlns:p14="http://schemas.microsoft.com/office/powerpoint/2010/main" val="2978377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16C90B901C3EC44825A78A1153541DA" ma:contentTypeVersion="27" ma:contentTypeDescription="Create a new document." ma:contentTypeScope="" ma:versionID="999fe549cf25460b4fcf88f84cab17f3">
  <xsd:schema xmlns:xsd="http://www.w3.org/2001/XMLSchema" xmlns:xs="http://www.w3.org/2001/XMLSchema" xmlns:p="http://schemas.microsoft.com/office/2006/metadata/properties" xmlns:ns3="45275255-e281-4b44-b903-5981a693d228" xmlns:ns4="97c6e5db-c33c-4bd7-a101-5236bf2afbce" targetNamespace="http://schemas.microsoft.com/office/2006/metadata/properties" ma:root="true" ma:fieldsID="2a08fd787345cebc6fbdbe03680d6c02" ns3:_="" ns4:_="">
    <xsd:import namespace="45275255-e281-4b44-b903-5981a693d228"/>
    <xsd:import namespace="97c6e5db-c33c-4bd7-a101-5236bf2afbc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NotebookType" minOccurs="0"/>
                <xsd:element ref="ns4:FolderType" minOccurs="0"/>
                <xsd:element ref="ns4:CultureName" minOccurs="0"/>
                <xsd:element ref="ns4:AppVersion" minOccurs="0"/>
                <xsd:element ref="ns4:TeamsChannelId" minOccurs="0"/>
                <xsd:element ref="ns4:Owner" minOccurs="0"/>
                <xsd:element ref="ns4:Math_Settings" minOccurs="0"/>
                <xsd:element ref="ns4:DefaultSectionNames" minOccurs="0"/>
                <xsd:element ref="ns4:Templates" minOccurs="0"/>
                <xsd:element ref="ns4:Teachers" minOccurs="0"/>
                <xsd:element ref="ns4:Students" minOccurs="0"/>
                <xsd:element ref="ns4:Student_Groups" minOccurs="0"/>
                <xsd:element ref="ns4:Distribution_Groups" minOccurs="0"/>
                <xsd:element ref="ns4:LMS_Mapping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IsNotebookLocked"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275255-e281-4b44-b903-5981a693d2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c6e5db-c33c-4bd7-a101-5236bf2afbc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NotebookType" ma:index="13" nillable="true" ma:displayName="Notebook Type" ma:internalName="NotebookType">
      <xsd:simpleType>
        <xsd:restriction base="dms:Text"/>
      </xsd:simpleType>
    </xsd:element>
    <xsd:element name="FolderType" ma:index="14" nillable="true" ma:displayName="Folder Type" ma:internalName="FolderType">
      <xsd:simpleType>
        <xsd:restriction base="dms:Text"/>
      </xsd:simpleType>
    </xsd:element>
    <xsd:element name="CultureName" ma:index="15" nillable="true" ma:displayName="Culture Name" ma:internalName="CultureName">
      <xsd:simpleType>
        <xsd:restriction base="dms:Text"/>
      </xsd:simpleType>
    </xsd:element>
    <xsd:element name="AppVersion" ma:index="16" nillable="true" ma:displayName="App Version" ma:internalName="AppVersion">
      <xsd:simpleType>
        <xsd:restriction base="dms:Text"/>
      </xsd:simpleType>
    </xsd:element>
    <xsd:element name="TeamsChannelId" ma:index="17" nillable="true" ma:displayName="Teams Channel Id" ma:internalName="TeamsChannelId">
      <xsd:simpleType>
        <xsd:restriction base="dms:Text"/>
      </xsd:simpleType>
    </xsd:element>
    <xsd:element name="Owner" ma:index="18"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9" nillable="true" ma:displayName="Math Settings" ma:internalName="Math_Settings">
      <xsd:simpleType>
        <xsd:restriction base="dms:Text"/>
      </xsd:simpleType>
    </xsd:element>
    <xsd:element name="DefaultSectionNames" ma:index="20" nillable="true" ma:displayName="Default Section Names" ma:internalName="DefaultSectionNames">
      <xsd:simpleType>
        <xsd:restriction base="dms:Note">
          <xsd:maxLength value="255"/>
        </xsd:restriction>
      </xsd:simpleType>
    </xsd:element>
    <xsd:element name="Templates" ma:index="21" nillable="true" ma:displayName="Templates" ma:internalName="Templates">
      <xsd:simpleType>
        <xsd:restriction base="dms:Note">
          <xsd:maxLength value="255"/>
        </xsd:restriction>
      </xsd:simpleType>
    </xsd:element>
    <xsd:element name="Teachers" ma:index="22"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3"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4"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5" nillable="true" ma:displayName="Distribution Groups" ma:internalName="Distribution_Groups">
      <xsd:simpleType>
        <xsd:restriction base="dms:Note">
          <xsd:maxLength value="255"/>
        </xsd:restriction>
      </xsd:simpleType>
    </xsd:element>
    <xsd:element name="LMS_Mappings" ma:index="26" nillable="true" ma:displayName="LMS Mappings" ma:internalName="LMS_Mappings">
      <xsd:simpleType>
        <xsd:restriction base="dms:Note">
          <xsd:maxLength value="255"/>
        </xsd:restriction>
      </xsd:simpleType>
    </xsd:element>
    <xsd:element name="Invited_Teachers" ma:index="27" nillable="true" ma:displayName="Invited Teachers" ma:internalName="Invited_Teachers">
      <xsd:simpleType>
        <xsd:restriction base="dms:Note">
          <xsd:maxLength value="255"/>
        </xsd:restriction>
      </xsd:simpleType>
    </xsd:element>
    <xsd:element name="Invited_Students" ma:index="28" nillable="true" ma:displayName="Invited Students" ma:internalName="Invited_Students">
      <xsd:simpleType>
        <xsd:restriction base="dms:Note">
          <xsd:maxLength value="255"/>
        </xsd:restriction>
      </xsd:simpleType>
    </xsd:element>
    <xsd:element name="Self_Registration_Enabled" ma:index="29" nillable="true" ma:displayName="Self Registration Enabled" ma:internalName="Self_Registration_Enabled">
      <xsd:simpleType>
        <xsd:restriction base="dms:Boolean"/>
      </xsd:simpleType>
    </xsd:element>
    <xsd:element name="Has_Teacher_Only_SectionGroup" ma:index="30" nillable="true" ma:displayName="Has Teacher Only SectionGroup" ma:internalName="Has_Teacher_Only_SectionGroup">
      <xsd:simpleType>
        <xsd:restriction base="dms:Boolean"/>
      </xsd:simpleType>
    </xsd:element>
    <xsd:element name="Is_Collaboration_Space_Locked" ma:index="31" nillable="true" ma:displayName="Is Collaboration Space Locked" ma:internalName="Is_Collaboration_Space_Locked">
      <xsd:simpleType>
        <xsd:restriction base="dms:Boolean"/>
      </xsd:simpleType>
    </xsd:element>
    <xsd:element name="IsNotebookLocked" ma:index="32" nillable="true" ma:displayName="Is Notebook Locked" ma:internalName="IsNotebookLocked">
      <xsd:simpleType>
        <xsd:restriction base="dms:Boolean"/>
      </xsd:simpleType>
    </xsd:element>
    <xsd:element name="MediaServiceAutoKeyPoints" ma:index="33" nillable="true" ma:displayName="MediaServiceAutoKeyPoints" ma:hidden="true" ma:internalName="MediaServiceAutoKeyPoints" ma:readOnly="true">
      <xsd:simpleType>
        <xsd:restriction base="dms:Note"/>
      </xsd:simpleType>
    </xsd:element>
    <xsd:element name="MediaServiceKeyPoints" ma:index="3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Has_Teacher_Only_SectionGroup xmlns="97c6e5db-c33c-4bd7-a101-5236bf2afbce" xsi:nil="true"/>
    <FolderType xmlns="97c6e5db-c33c-4bd7-a101-5236bf2afbce" xsi:nil="true"/>
    <TeamsChannelId xmlns="97c6e5db-c33c-4bd7-a101-5236bf2afbce" xsi:nil="true"/>
    <Invited_Teachers xmlns="97c6e5db-c33c-4bd7-a101-5236bf2afbce" xsi:nil="true"/>
    <Invited_Students xmlns="97c6e5db-c33c-4bd7-a101-5236bf2afbce" xsi:nil="true"/>
    <IsNotebookLocked xmlns="97c6e5db-c33c-4bd7-a101-5236bf2afbce" xsi:nil="true"/>
    <Templates xmlns="97c6e5db-c33c-4bd7-a101-5236bf2afbce" xsi:nil="true"/>
    <Self_Registration_Enabled xmlns="97c6e5db-c33c-4bd7-a101-5236bf2afbce" xsi:nil="true"/>
    <Teachers xmlns="97c6e5db-c33c-4bd7-a101-5236bf2afbce">
      <UserInfo>
        <DisplayName/>
        <AccountId xsi:nil="true"/>
        <AccountType/>
      </UserInfo>
    </Teachers>
    <Distribution_Groups xmlns="97c6e5db-c33c-4bd7-a101-5236bf2afbce" xsi:nil="true"/>
    <LMS_Mappings xmlns="97c6e5db-c33c-4bd7-a101-5236bf2afbce" xsi:nil="true"/>
    <CultureName xmlns="97c6e5db-c33c-4bd7-a101-5236bf2afbce" xsi:nil="true"/>
    <AppVersion xmlns="97c6e5db-c33c-4bd7-a101-5236bf2afbce" xsi:nil="true"/>
    <DefaultSectionNames xmlns="97c6e5db-c33c-4bd7-a101-5236bf2afbce" xsi:nil="true"/>
    <NotebookType xmlns="97c6e5db-c33c-4bd7-a101-5236bf2afbce" xsi:nil="true"/>
    <Student_Groups xmlns="97c6e5db-c33c-4bd7-a101-5236bf2afbce">
      <UserInfo>
        <DisplayName/>
        <AccountId xsi:nil="true"/>
        <AccountType/>
      </UserInfo>
    </Student_Groups>
    <Math_Settings xmlns="97c6e5db-c33c-4bd7-a101-5236bf2afbce" xsi:nil="true"/>
    <Owner xmlns="97c6e5db-c33c-4bd7-a101-5236bf2afbce">
      <UserInfo>
        <DisplayName/>
        <AccountId xsi:nil="true"/>
        <AccountType/>
      </UserInfo>
    </Owner>
    <Students xmlns="97c6e5db-c33c-4bd7-a101-5236bf2afbce">
      <UserInfo>
        <DisplayName/>
        <AccountId xsi:nil="true"/>
        <AccountType/>
      </UserInfo>
    </Students>
    <Is_Collaboration_Space_Locked xmlns="97c6e5db-c33c-4bd7-a101-5236bf2afbce" xsi:nil="true"/>
  </documentManagement>
</p:properties>
</file>

<file path=customXml/itemProps1.xml><?xml version="1.0" encoding="utf-8"?>
<ds:datastoreItem xmlns:ds="http://schemas.openxmlformats.org/officeDocument/2006/customXml" ds:itemID="{CB135F17-3837-4A0D-8708-59889F6AEE8F}">
  <ds:schemaRefs>
    <ds:schemaRef ds:uri="http://schemas.microsoft.com/sharepoint/v3/contenttype/forms"/>
  </ds:schemaRefs>
</ds:datastoreItem>
</file>

<file path=customXml/itemProps2.xml><?xml version="1.0" encoding="utf-8"?>
<ds:datastoreItem xmlns:ds="http://schemas.openxmlformats.org/officeDocument/2006/customXml" ds:itemID="{842F7DB0-A124-4449-9A22-ECCB9C9677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275255-e281-4b44-b903-5981a693d228"/>
    <ds:schemaRef ds:uri="97c6e5db-c33c-4bd7-a101-5236bf2afb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E49D3D-9BB5-4483-BACD-C57A47EAA186}">
  <ds:schemaRefs>
    <ds:schemaRef ds:uri="97c6e5db-c33c-4bd7-a101-5236bf2afbce"/>
    <ds:schemaRef ds:uri="http://www.w3.org/XML/1998/namespace"/>
    <ds:schemaRef ds:uri="http://purl.org/dc/elements/1.1/"/>
    <ds:schemaRef ds:uri="45275255-e281-4b44-b903-5981a693d228"/>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6209</TotalTime>
  <Words>2269</Words>
  <Application>Microsoft Office PowerPoint</Application>
  <PresentationFormat>On-screen Show (4:3)</PresentationFormat>
  <Paragraphs>185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 Math</vt:lpstr>
      <vt:lpstr>Consolas</vt:lpstr>
      <vt:lpstr>Times New Roman</vt:lpstr>
      <vt:lpstr>Office Theme</vt:lpstr>
      <vt:lpstr>"Unit 12: "For Live Session"</vt:lpstr>
      <vt:lpstr>PowerPoint Presentation</vt:lpstr>
      <vt:lpstr>Visualization</vt:lpstr>
      <vt:lpstr>PowerPoint Presentation</vt:lpstr>
      <vt:lpstr>PowerPoint Presentation</vt:lpstr>
      <vt:lpstr>ARIMA2: Add a categorical variable for 52 week count</vt:lpstr>
      <vt:lpstr>VAR Model to Forecasts Seasonally using differenced data</vt:lpstr>
      <vt:lpstr>PowerPoint Presentation</vt:lpstr>
      <vt:lpstr>Modeling with the sales data set</vt:lpstr>
      <vt:lpstr>MLR Model</vt:lpstr>
      <vt:lpstr>PowerPoint Presentation</vt:lpstr>
      <vt:lpstr>A brief reflection of thoughts and key takeaways – Week 12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Notation and Examples</dc:title>
  <cp:lastModifiedBy>Windows User</cp:lastModifiedBy>
  <cp:revision>228</cp:revision>
  <dcterms:created xsi:type="dcterms:W3CDTF">2020-01-07T12:56:45Z</dcterms:created>
  <dcterms:modified xsi:type="dcterms:W3CDTF">2020-03-23T15:28:56Z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0x010100016C90B901C3EC44825A78A1153541DA</vt:lpwstr>
  </property>
</Properties>
</file>