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450" r:id="rId3"/>
    <p:sldId id="452" r:id="rId4"/>
    <p:sldId id="451" r:id="rId5"/>
    <p:sldId id="401" r:id="rId6"/>
    <p:sldId id="400" r:id="rId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7" d="100"/>
          <a:sy n="157" d="100"/>
        </p:scale>
        <p:origin x="1900"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1/22/2020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"Unit 4: "For Live Session"</a:t>
            </a:r>
            <a:endParaRPr spc="-5" dirty="0"/>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2740660" cy="382156"/>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400" kern="0" spc="-5" dirty="0"/>
              <a:t>Chad Madding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p:txBody>
          <a:bodyPr/>
          <a:lstStyle/>
          <a:p>
            <a:r>
              <a:rPr lang="en-US" dirty="0"/>
              <a:t>Walmart Data Store 9 Item 50</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10" name="Rectangle 9">
            <a:extLst>
              <a:ext uri="{FF2B5EF4-FFF2-40B4-BE49-F238E27FC236}">
                <a16:creationId xmlns:a16="http://schemas.microsoft.com/office/drawing/2014/main" id="{7E8DBD5C-7EAA-4B7B-B557-DDF3035A6248}"/>
              </a:ext>
            </a:extLst>
          </p:cNvPr>
          <p:cNvSpPr/>
          <p:nvPr/>
        </p:nvSpPr>
        <p:spPr>
          <a:xfrm>
            <a:off x="152400" y="5029200"/>
            <a:ext cx="8839200" cy="1200329"/>
          </a:xfrm>
          <a:prstGeom prst="rect">
            <a:avLst/>
          </a:prstGeom>
        </p:spPr>
        <p:txBody>
          <a:bodyPr wrap="square">
            <a:spAutoFit/>
          </a:bodyPr>
          <a:lstStyle/>
          <a:p>
            <a:r>
              <a:rPr lang="en-US" sz="1200" b="1" u="sng" dirty="0"/>
              <a:t>Condition 3:</a:t>
            </a:r>
          </a:p>
          <a:p>
            <a:r>
              <a:rPr lang="en-US" sz="1200" dirty="0"/>
              <a:t>Evidence of the annual seasonal trend in the series is found in the ACF (of all the data, to the far right) with a spike in the autocorrelation at lag 12.</a:t>
            </a:r>
          </a:p>
          <a:p>
            <a:r>
              <a:rPr lang="en-US" sz="1200" dirty="0"/>
              <a:t>Judging from the ACFs of the first half (bottom left) and the second half (bottom right) of the series, we see evidence that the autocorrelations do not depend on where they are in time, rather just on the lag.  We can see and conclude from the ACFs that the signal on the right is not stationary (since later lags exceed the confidence interval). </a:t>
            </a:r>
          </a:p>
        </p:txBody>
      </p:sp>
      <p:pic>
        <p:nvPicPr>
          <p:cNvPr id="3" name="Picture 2">
            <a:extLst>
              <a:ext uri="{FF2B5EF4-FFF2-40B4-BE49-F238E27FC236}">
                <a16:creationId xmlns:a16="http://schemas.microsoft.com/office/drawing/2014/main" id="{E7EE47F9-2439-4B1D-ADA0-DF14BA20EE4B}"/>
              </a:ext>
            </a:extLst>
          </p:cNvPr>
          <p:cNvPicPr>
            <a:picLocks noChangeAspect="1"/>
          </p:cNvPicPr>
          <p:nvPr/>
        </p:nvPicPr>
        <p:blipFill>
          <a:blip r:embed="rId3"/>
          <a:stretch>
            <a:fillRect/>
          </a:stretch>
        </p:blipFill>
        <p:spPr>
          <a:xfrm>
            <a:off x="1994011" y="1135380"/>
            <a:ext cx="5155975" cy="3866981"/>
          </a:xfrm>
          <a:prstGeom prst="rect">
            <a:avLst/>
          </a:prstGeom>
        </p:spPr>
      </p:pic>
    </p:spTree>
    <p:extLst>
      <p:ext uri="{BB962C8B-B14F-4D97-AF65-F5344CB8AC3E}">
        <p14:creationId xmlns:p14="http://schemas.microsoft.com/office/powerpoint/2010/main" val="15810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834A-04E2-4851-8CDA-4F4EE7FD454B}"/>
              </a:ext>
            </a:extLst>
          </p:cNvPr>
          <p:cNvSpPr>
            <a:spLocks noGrp="1"/>
          </p:cNvSpPr>
          <p:nvPr>
            <p:ph type="title"/>
          </p:nvPr>
        </p:nvSpPr>
        <p:spPr>
          <a:xfrm>
            <a:off x="152401" y="439420"/>
            <a:ext cx="8915400" cy="553998"/>
          </a:xfrm>
        </p:spPr>
        <p:txBody>
          <a:bodyPr/>
          <a:lstStyle/>
          <a:p>
            <a:r>
              <a:rPr lang="en-US" sz="1800" dirty="0"/>
              <a:t>The client believes there is yearly and weekly seasonality in the data.</a:t>
            </a:r>
            <a:br>
              <a:rPr lang="en-US" sz="1800" dirty="0"/>
            </a:br>
            <a:r>
              <a:rPr lang="en-US" sz="1800" dirty="0"/>
              <a:t>Is there evidence of this with respect to the spectral density?</a:t>
            </a:r>
          </a:p>
        </p:txBody>
      </p:sp>
      <p:sp>
        <p:nvSpPr>
          <p:cNvPr id="3" name="object 3">
            <a:extLst>
              <a:ext uri="{FF2B5EF4-FFF2-40B4-BE49-F238E27FC236}">
                <a16:creationId xmlns:a16="http://schemas.microsoft.com/office/drawing/2014/main" id="{182E19CF-9A61-48E0-AD44-BC5EDE547139}"/>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919B1E29-DBAC-42C8-B9AA-5B7C8790E673}"/>
              </a:ext>
            </a:extLst>
          </p:cNvPr>
          <p:cNvSpPr/>
          <p:nvPr/>
        </p:nvSpPr>
        <p:spPr>
          <a:xfrm>
            <a:off x="266699" y="4495800"/>
            <a:ext cx="8610600" cy="1384995"/>
          </a:xfrm>
          <a:prstGeom prst="rect">
            <a:avLst/>
          </a:prstGeom>
        </p:spPr>
        <p:txBody>
          <a:bodyPr wrap="square">
            <a:spAutoFit/>
          </a:bodyPr>
          <a:lstStyle/>
          <a:p>
            <a:r>
              <a:rPr lang="en-US" sz="1200" b="1" u="sng" dirty="0"/>
              <a:t>Spectral Density:</a:t>
            </a:r>
          </a:p>
          <a:p>
            <a:r>
              <a:rPr lang="en-US" sz="1200" dirty="0"/>
              <a:t>There is a peak in the spectral density at 0 which is evidence of some wandering behavior that is apparent in the realization.</a:t>
            </a:r>
          </a:p>
          <a:p>
            <a:r>
              <a:rPr lang="en-US" sz="1200" dirty="0"/>
              <a:t>There is also evidence of cyclic behavior in the realization which is supported both by our intuition and the spectral density. There is a peak at about .083 which is indicative of a period at 1/.083 = 12, showing evidence of some monthly seasonality. This makes sense intuitively as an annual cycle seems to make sense in this sales data.</a:t>
            </a:r>
          </a:p>
          <a:p>
            <a:r>
              <a:rPr lang="en-US" sz="1200" dirty="0"/>
              <a:t>There also looks to be evidence of a peak in the spectral density at .25 and .41. These would correspond to a period of 4 and 2.4. Since this data has been grouped by months this is evidence of some weekly seasonality.</a:t>
            </a:r>
          </a:p>
        </p:txBody>
      </p:sp>
    </p:spTree>
    <p:extLst>
      <p:ext uri="{BB962C8B-B14F-4D97-AF65-F5344CB8AC3E}">
        <p14:creationId xmlns:p14="http://schemas.microsoft.com/office/powerpoint/2010/main" val="352379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3DBF47-A324-49E7-B3FE-F8A8D476578C}"/>
              </a:ext>
            </a:extLst>
          </p:cNvPr>
          <p:cNvSpPr/>
          <p:nvPr/>
        </p:nvSpPr>
        <p:spPr>
          <a:xfrm>
            <a:off x="152400" y="381000"/>
            <a:ext cx="8686800" cy="646331"/>
          </a:xfrm>
          <a:prstGeom prst="rect">
            <a:avLst/>
          </a:prstGeom>
        </p:spPr>
        <p:txBody>
          <a:bodyPr wrap="square">
            <a:spAutoFit/>
          </a:bodyPr>
          <a:lstStyle/>
          <a:p>
            <a:r>
              <a:rPr lang="en-US" dirty="0"/>
              <a:t>Take the Walmart data and do a five-point moving average and 51-point moving average. Show the spectral density for each and comment on the results.</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BBD66BCD-4E76-4976-AC1F-F75C450C6E33}"/>
              </a:ext>
            </a:extLst>
          </p:cNvPr>
          <p:cNvSpPr/>
          <p:nvPr/>
        </p:nvSpPr>
        <p:spPr>
          <a:xfrm>
            <a:off x="990600" y="914400"/>
            <a:ext cx="2514600" cy="369332"/>
          </a:xfrm>
          <a:prstGeom prst="rect">
            <a:avLst/>
          </a:prstGeom>
        </p:spPr>
        <p:txBody>
          <a:bodyPr wrap="square">
            <a:spAutoFit/>
          </a:bodyPr>
          <a:lstStyle/>
          <a:p>
            <a:r>
              <a:rPr lang="en-US" dirty="0"/>
              <a:t>5-Point Moving Average</a:t>
            </a:r>
          </a:p>
        </p:txBody>
      </p:sp>
      <p:sp>
        <p:nvSpPr>
          <p:cNvPr id="6" name="Rectangle 5">
            <a:extLst>
              <a:ext uri="{FF2B5EF4-FFF2-40B4-BE49-F238E27FC236}">
                <a16:creationId xmlns:a16="http://schemas.microsoft.com/office/drawing/2014/main" id="{49A68A6A-2615-4A44-A5A3-4B76376FFA12}"/>
              </a:ext>
            </a:extLst>
          </p:cNvPr>
          <p:cNvSpPr/>
          <p:nvPr/>
        </p:nvSpPr>
        <p:spPr>
          <a:xfrm>
            <a:off x="5410200" y="914400"/>
            <a:ext cx="2514600" cy="369332"/>
          </a:xfrm>
          <a:prstGeom prst="rect">
            <a:avLst/>
          </a:prstGeom>
        </p:spPr>
        <p:txBody>
          <a:bodyPr wrap="square">
            <a:spAutoFit/>
          </a:bodyPr>
          <a:lstStyle/>
          <a:p>
            <a:r>
              <a:rPr lang="en-US" dirty="0"/>
              <a:t>51-Point moving average</a:t>
            </a:r>
          </a:p>
        </p:txBody>
      </p:sp>
      <p:sp>
        <p:nvSpPr>
          <p:cNvPr id="2" name="Rectangle 1">
            <a:extLst>
              <a:ext uri="{FF2B5EF4-FFF2-40B4-BE49-F238E27FC236}">
                <a16:creationId xmlns:a16="http://schemas.microsoft.com/office/drawing/2014/main" id="{B3E2416F-2F42-42A2-A523-A863CB5FE4B3}"/>
              </a:ext>
            </a:extLst>
          </p:cNvPr>
          <p:cNvSpPr/>
          <p:nvPr/>
        </p:nvSpPr>
        <p:spPr>
          <a:xfrm>
            <a:off x="228600" y="5077361"/>
            <a:ext cx="3505200" cy="1323439"/>
          </a:xfrm>
          <a:prstGeom prst="rect">
            <a:avLst/>
          </a:prstGeom>
        </p:spPr>
        <p:txBody>
          <a:bodyPr wrap="square">
            <a:spAutoFit/>
          </a:bodyPr>
          <a:lstStyle/>
          <a:p>
            <a:r>
              <a:rPr lang="en-US" sz="1000" dirty="0"/>
              <a:t>#Setup a 5 Point Moving Average Filter</a:t>
            </a:r>
          </a:p>
          <a:p>
            <a:r>
              <a:rPr lang="en-US" sz="1000" dirty="0"/>
              <a:t>ma5 = stats::filter(Stor8Item1_grouped$mean_sales,rep(1,5))/5</a:t>
            </a:r>
          </a:p>
          <a:p>
            <a:r>
              <a:rPr lang="en-US" sz="1000" dirty="0"/>
              <a:t>ma5 = </a:t>
            </a:r>
            <a:r>
              <a:rPr lang="en-US" sz="1000" dirty="0" err="1"/>
              <a:t>na.remove</a:t>
            </a:r>
            <a:r>
              <a:rPr lang="en-US" sz="1000" dirty="0"/>
              <a:t>(ma5)</a:t>
            </a:r>
          </a:p>
          <a:p>
            <a:endParaRPr lang="en-US" sz="1000" dirty="0"/>
          </a:p>
          <a:p>
            <a:r>
              <a:rPr lang="en-US" sz="1000" dirty="0"/>
              <a:t>#Plot the Low Pass 5 Point Moving Average</a:t>
            </a:r>
          </a:p>
          <a:p>
            <a:r>
              <a:rPr lang="en-US" sz="1000" dirty="0"/>
              <a:t>plot(ma5,type = 'l')</a:t>
            </a:r>
          </a:p>
          <a:p>
            <a:r>
              <a:rPr lang="en-US" sz="1000" dirty="0" err="1"/>
              <a:t>parzen.wge</a:t>
            </a:r>
            <a:r>
              <a:rPr lang="en-US" sz="1000" dirty="0"/>
              <a:t>(ma5)</a:t>
            </a:r>
          </a:p>
          <a:p>
            <a:r>
              <a:rPr lang="en-US" sz="1000" dirty="0" err="1"/>
              <a:t>plotts.sample.wge</a:t>
            </a:r>
            <a:r>
              <a:rPr lang="en-US" sz="1000" dirty="0"/>
              <a:t>(ma5)</a:t>
            </a:r>
          </a:p>
        </p:txBody>
      </p:sp>
      <p:sp>
        <p:nvSpPr>
          <p:cNvPr id="7" name="Rectangle 6">
            <a:extLst>
              <a:ext uri="{FF2B5EF4-FFF2-40B4-BE49-F238E27FC236}">
                <a16:creationId xmlns:a16="http://schemas.microsoft.com/office/drawing/2014/main" id="{155DE93D-3E7E-4B70-982A-7A8E46B9746A}"/>
              </a:ext>
            </a:extLst>
          </p:cNvPr>
          <p:cNvSpPr/>
          <p:nvPr/>
        </p:nvSpPr>
        <p:spPr>
          <a:xfrm>
            <a:off x="4572000" y="5077361"/>
            <a:ext cx="3733800" cy="1323439"/>
          </a:xfrm>
          <a:prstGeom prst="rect">
            <a:avLst/>
          </a:prstGeom>
        </p:spPr>
        <p:txBody>
          <a:bodyPr wrap="square">
            <a:spAutoFit/>
          </a:bodyPr>
          <a:lstStyle/>
          <a:p>
            <a:r>
              <a:rPr lang="en-US" sz="1000" dirty="0"/>
              <a:t>#Setup a 51 Point Moving Average Filter</a:t>
            </a:r>
          </a:p>
          <a:p>
            <a:r>
              <a:rPr lang="en-US" sz="1000" dirty="0"/>
              <a:t>ma51 = stats::filter(Stor8Item1_grouped$mean_sales,rep(1,51))/51</a:t>
            </a:r>
          </a:p>
          <a:p>
            <a:r>
              <a:rPr lang="en-US" sz="1000" dirty="0"/>
              <a:t>ma51 = </a:t>
            </a:r>
            <a:r>
              <a:rPr lang="en-US" sz="1000" dirty="0" err="1"/>
              <a:t>na.remove</a:t>
            </a:r>
            <a:r>
              <a:rPr lang="en-US" sz="1000" dirty="0"/>
              <a:t>(ma51)</a:t>
            </a:r>
          </a:p>
          <a:p>
            <a:endParaRPr lang="en-US" sz="1000" dirty="0"/>
          </a:p>
          <a:p>
            <a:r>
              <a:rPr lang="en-US" sz="1000" dirty="0"/>
              <a:t>#Plot the Low Pass 51 Point Moving Average</a:t>
            </a:r>
          </a:p>
          <a:p>
            <a:r>
              <a:rPr lang="en-US" sz="1000" dirty="0"/>
              <a:t>plot(ma51,type = 'l')</a:t>
            </a:r>
          </a:p>
          <a:p>
            <a:r>
              <a:rPr lang="en-US" sz="1000" dirty="0" err="1"/>
              <a:t>parzen.wge</a:t>
            </a:r>
            <a:r>
              <a:rPr lang="en-US" sz="1000" dirty="0"/>
              <a:t>(ma51)</a:t>
            </a:r>
          </a:p>
          <a:p>
            <a:r>
              <a:rPr lang="en-US" sz="1000" dirty="0" err="1"/>
              <a:t>plotts.sample.wge</a:t>
            </a:r>
            <a:r>
              <a:rPr lang="en-US" sz="1000" dirty="0"/>
              <a:t>(ma51)</a:t>
            </a:r>
          </a:p>
        </p:txBody>
      </p:sp>
      <p:sp>
        <p:nvSpPr>
          <p:cNvPr id="10" name="Rectangle 9">
            <a:extLst>
              <a:ext uri="{FF2B5EF4-FFF2-40B4-BE49-F238E27FC236}">
                <a16:creationId xmlns:a16="http://schemas.microsoft.com/office/drawing/2014/main" id="{8BA76BFB-866F-45BA-BDF5-FFAA6E75D6C7}"/>
              </a:ext>
            </a:extLst>
          </p:cNvPr>
          <p:cNvSpPr/>
          <p:nvPr/>
        </p:nvSpPr>
        <p:spPr>
          <a:xfrm>
            <a:off x="152399" y="3124200"/>
            <a:ext cx="4126637" cy="1631216"/>
          </a:xfrm>
          <a:prstGeom prst="rect">
            <a:avLst/>
          </a:prstGeom>
        </p:spPr>
        <p:txBody>
          <a:bodyPr wrap="square">
            <a:spAutoFit/>
          </a:bodyPr>
          <a:lstStyle/>
          <a:p>
            <a:r>
              <a:rPr lang="en-US" sz="1200" b="1" u="sng" dirty="0"/>
              <a:t>Spectral Density of a 5-Point Moving Average:</a:t>
            </a:r>
          </a:p>
          <a:p>
            <a:r>
              <a:rPr lang="en-US" sz="1100" dirty="0"/>
              <a:t>There is still a peak in the spectral density at 0 which is evidence of some wandering behavior that is apparent in the realization.</a:t>
            </a:r>
          </a:p>
          <a:p>
            <a:r>
              <a:rPr lang="en-US" sz="1100" dirty="0"/>
              <a:t>There is also evidence of cyclic behavior in the realization which is supported both by our intuition and the spectral density. The peek around .083 which is indicative of a period at 1/.083 = 12, showing evidence of some monthly seasonality, is starting to fade. </a:t>
            </a:r>
          </a:p>
          <a:p>
            <a:r>
              <a:rPr lang="en-US" sz="1100" dirty="0"/>
              <a:t>The other two peak in the spectral density at .25 and .41 are also smoothing out.</a:t>
            </a:r>
          </a:p>
        </p:txBody>
      </p:sp>
      <p:sp>
        <p:nvSpPr>
          <p:cNvPr id="11" name="Rectangle 10">
            <a:extLst>
              <a:ext uri="{FF2B5EF4-FFF2-40B4-BE49-F238E27FC236}">
                <a16:creationId xmlns:a16="http://schemas.microsoft.com/office/drawing/2014/main" id="{48BC00FE-F797-4DC5-BD14-AE9101C67D4E}"/>
              </a:ext>
            </a:extLst>
          </p:cNvPr>
          <p:cNvSpPr/>
          <p:nvPr/>
        </p:nvSpPr>
        <p:spPr>
          <a:xfrm>
            <a:off x="4279036" y="3124200"/>
            <a:ext cx="4126637" cy="1292662"/>
          </a:xfrm>
          <a:prstGeom prst="rect">
            <a:avLst/>
          </a:prstGeom>
        </p:spPr>
        <p:txBody>
          <a:bodyPr wrap="square">
            <a:spAutoFit/>
          </a:bodyPr>
          <a:lstStyle/>
          <a:p>
            <a:r>
              <a:rPr lang="en-US" sz="1200" b="1" u="sng" dirty="0"/>
              <a:t>Spectral Density of a 51-Point Moving Average:</a:t>
            </a:r>
          </a:p>
          <a:p>
            <a:r>
              <a:rPr lang="en-US" sz="1100" dirty="0"/>
              <a:t>With so much information being taken away with such a large smoothing number about the only information we can see here is there still seems to be some evidence of some wandering behavior with a peak in the spectral density at 0. There are small breaks at .2, .3 and .4 which could be seen more predominately in the 5-Point Moving Average.</a:t>
            </a:r>
          </a:p>
        </p:txBody>
      </p:sp>
    </p:spTree>
    <p:extLst>
      <p:ext uri="{BB962C8B-B14F-4D97-AF65-F5344CB8AC3E}">
        <p14:creationId xmlns:p14="http://schemas.microsoft.com/office/powerpoint/2010/main" val="38682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D0D5-202E-4347-90F7-CDB7294404EA}"/>
              </a:ext>
            </a:extLst>
          </p:cNvPr>
          <p:cNvSpPr>
            <a:spLocks noGrp="1"/>
          </p:cNvSpPr>
          <p:nvPr>
            <p:ph type="title"/>
          </p:nvPr>
        </p:nvSpPr>
        <p:spPr>
          <a:xfrm>
            <a:off x="565435" y="439420"/>
            <a:ext cx="8013129" cy="369332"/>
          </a:xfrm>
        </p:spPr>
        <p:txBody>
          <a:bodyPr/>
          <a:lstStyle/>
          <a:p>
            <a:r>
              <a:rPr lang="en-US" sz="2400" dirty="0"/>
              <a:t>A brief reflection of thoughts and key takeaways – </a:t>
            </a:r>
            <a:r>
              <a:rPr lang="en-US" sz="2400"/>
              <a:t>Week 4</a:t>
            </a:r>
            <a:endParaRPr lang="en-US" sz="2400" dirty="0"/>
          </a:p>
        </p:txBody>
      </p:sp>
      <p:sp>
        <p:nvSpPr>
          <p:cNvPr id="3" name="Text Placeholder 2">
            <a:extLst>
              <a:ext uri="{FF2B5EF4-FFF2-40B4-BE49-F238E27FC236}">
                <a16:creationId xmlns:a16="http://schemas.microsoft.com/office/drawing/2014/main" id="{7DCE388E-BD61-4C14-9B75-81B7614F121E}"/>
              </a:ext>
            </a:extLst>
          </p:cNvPr>
          <p:cNvSpPr>
            <a:spLocks noGrp="1"/>
          </p:cNvSpPr>
          <p:nvPr>
            <p:ph type="body" idx="1"/>
          </p:nvPr>
        </p:nvSpPr>
        <p:spPr>
          <a:xfrm>
            <a:off x="304800" y="4572000"/>
            <a:ext cx="8763000" cy="553998"/>
          </a:xfrm>
        </p:spPr>
        <p:txBody>
          <a:bodyPr/>
          <a:lstStyle/>
          <a:p>
            <a:r>
              <a:rPr lang="en-US" sz="1800" b="1" dirty="0">
                <a:latin typeface="Arial" panose="020B0604020202020204" pitchFamily="34" charset="0"/>
                <a:cs typeface="Arial" panose="020B0604020202020204" pitchFamily="34" charset="0"/>
              </a:rPr>
              <a:t>Question: </a:t>
            </a:r>
            <a:r>
              <a:rPr lang="en-US" sz="1800" dirty="0">
                <a:latin typeface="Arial" panose="020B0604020202020204" pitchFamily="34" charset="0"/>
                <a:cs typeface="Arial" panose="020B0604020202020204" pitchFamily="34" charset="0"/>
              </a:rPr>
              <a:t>How do you work out this from the videos? I got the Root correct but could not see how the inverse of the root worked.</a:t>
            </a:r>
          </a:p>
        </p:txBody>
      </p:sp>
      <p:sp>
        <p:nvSpPr>
          <p:cNvPr id="4" name="object 3">
            <a:extLst>
              <a:ext uri="{FF2B5EF4-FFF2-40B4-BE49-F238E27FC236}">
                <a16:creationId xmlns:a16="http://schemas.microsoft.com/office/drawing/2014/main" id="{966817AA-55C2-44C8-89CD-AAB0CE1FDA9B}"/>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DC9D1434-DDE5-4571-B36D-8FEE7C302EB5}"/>
              </a:ext>
            </a:extLst>
          </p:cNvPr>
          <p:cNvSpPr/>
          <p:nvPr/>
        </p:nvSpPr>
        <p:spPr>
          <a:xfrm>
            <a:off x="423540" y="5225086"/>
            <a:ext cx="8648699" cy="923330"/>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What is the inverse of the root: |r|–1? Please express your response to the nearest tenth. </a:t>
            </a:r>
            <a:r>
              <a:rPr lang="en-US" dirty="0">
                <a:latin typeface="Arial" panose="020B0604020202020204" pitchFamily="34" charset="0"/>
                <a:cs typeface="Arial" panose="020B0604020202020204" pitchFamily="34" charset="0"/>
              </a:rPr>
              <a:t>The answer is 1.2 so I am guessing r would have to be the AV of 2.2. I got a Z equal to -0.833 so ho do you work that back in to get r?</a:t>
            </a:r>
          </a:p>
        </p:txBody>
      </p:sp>
      <p:sp>
        <p:nvSpPr>
          <p:cNvPr id="6" name="Rectangle 5">
            <a:extLst>
              <a:ext uri="{FF2B5EF4-FFF2-40B4-BE49-F238E27FC236}">
                <a16:creationId xmlns:a16="http://schemas.microsoft.com/office/drawing/2014/main" id="{7B819729-3D22-4F97-8B63-031B37195776}"/>
              </a:ext>
            </a:extLst>
          </p:cNvPr>
          <p:cNvSpPr/>
          <p:nvPr/>
        </p:nvSpPr>
        <p:spPr>
          <a:xfrm>
            <a:off x="380999" y="1751750"/>
            <a:ext cx="8382000" cy="2585323"/>
          </a:xfrm>
          <a:prstGeom prst="rect">
            <a:avLst/>
          </a:prstGeom>
        </p:spPr>
        <p:txBody>
          <a:bodyPr wrap="square">
            <a:spAutoFit/>
          </a:bodyPr>
          <a:lstStyle/>
          <a:p>
            <a:pPr marR="730"/>
            <a:r>
              <a:rPr lang="en-US" b="1" i="1" dirty="0">
                <a:latin typeface="Arial" panose="020B0604020202020204" pitchFamily="34" charset="0"/>
              </a:rPr>
              <a:t>Realizations </a:t>
            </a:r>
            <a:r>
              <a:rPr lang="en-US" dirty="0">
                <a:latin typeface="Arial" panose="020B0604020202020204" pitchFamily="34" charset="0"/>
              </a:rPr>
              <a:t>are wandering or oscillating depending on whether the root of the characteristic equation is positive or negative, respectively.</a:t>
            </a:r>
          </a:p>
          <a:p>
            <a:endParaRPr lang="en-US" dirty="0">
              <a:latin typeface="Arial" panose="020B0604020202020204" pitchFamily="34" charset="0"/>
            </a:endParaRPr>
          </a:p>
          <a:p>
            <a:pPr marR="730"/>
            <a:r>
              <a:rPr lang="en-US" b="1" i="1" dirty="0">
                <a:latin typeface="Arial" panose="020B0604020202020204" pitchFamily="34" charset="0"/>
              </a:rPr>
              <a:t>Autocorrelations </a:t>
            </a:r>
            <a:r>
              <a:rPr lang="en-US" dirty="0">
                <a:latin typeface="Arial" panose="020B0604020202020204" pitchFamily="34" charset="0"/>
              </a:rPr>
              <a:t>are damped exponentials or damped oscillating exponentials depending on whether the root of the characteristic equation is positive or negative, respectively.</a:t>
            </a:r>
          </a:p>
          <a:p>
            <a:endParaRPr lang="en-US" dirty="0">
              <a:latin typeface="Arial" panose="020B0604020202020204" pitchFamily="34" charset="0"/>
            </a:endParaRPr>
          </a:p>
          <a:p>
            <a:pPr marR="730"/>
            <a:r>
              <a:rPr lang="en-US" b="1" i="1" dirty="0">
                <a:latin typeface="Arial" panose="020B0604020202020204" pitchFamily="34" charset="0"/>
              </a:rPr>
              <a:t>Spectral densities </a:t>
            </a:r>
            <a:r>
              <a:rPr lang="en-US" dirty="0">
                <a:latin typeface="Arial" panose="020B0604020202020204" pitchFamily="34" charset="0"/>
              </a:rPr>
              <a:t>have a peak at </a:t>
            </a:r>
            <a:r>
              <a:rPr lang="en-US" i="1" dirty="0">
                <a:latin typeface="Times New Roman" panose="02020603050405020304" pitchFamily="18" charset="0"/>
              </a:rPr>
              <a:t>f </a:t>
            </a:r>
            <a:r>
              <a:rPr lang="en-US" dirty="0">
                <a:latin typeface="Times New Roman" panose="02020603050405020304" pitchFamily="18" charset="0"/>
              </a:rPr>
              <a:t>= 0 or </a:t>
            </a:r>
            <a:r>
              <a:rPr lang="en-US" i="1" dirty="0">
                <a:latin typeface="Times New Roman" panose="02020603050405020304" pitchFamily="18" charset="0"/>
              </a:rPr>
              <a:t>f </a:t>
            </a:r>
            <a:r>
              <a:rPr lang="en-US" dirty="0">
                <a:latin typeface="Times New Roman" panose="02020603050405020304" pitchFamily="18" charset="0"/>
              </a:rPr>
              <a:t>=.5 </a:t>
            </a:r>
            <a:r>
              <a:rPr lang="en-US" dirty="0">
                <a:latin typeface="Arial" panose="020B0604020202020204" pitchFamily="34" charset="0"/>
              </a:rPr>
              <a:t>depending on whether the root of the characteristic equation is positive or negative, respectively.</a:t>
            </a:r>
          </a:p>
        </p:txBody>
      </p:sp>
      <p:sp>
        <p:nvSpPr>
          <p:cNvPr id="7" name="Title 1">
            <a:extLst>
              <a:ext uri="{FF2B5EF4-FFF2-40B4-BE49-F238E27FC236}">
                <a16:creationId xmlns:a16="http://schemas.microsoft.com/office/drawing/2014/main" id="{E0F84354-9400-423A-8906-B96C1B9219FC}"/>
              </a:ext>
            </a:extLst>
          </p:cNvPr>
          <p:cNvSpPr txBox="1">
            <a:spLocks/>
          </p:cNvSpPr>
          <p:nvPr/>
        </p:nvSpPr>
        <p:spPr>
          <a:xfrm>
            <a:off x="565435" y="914400"/>
            <a:ext cx="8013129" cy="276999"/>
          </a:xfrm>
          <a:prstGeom prst="rect">
            <a:avLst/>
          </a:prstGeom>
        </p:spPr>
        <p:txBody>
          <a:bodyPr wrap="square" lIns="0" tIns="0" rIns="0" bIns="0">
            <a:spAutoFit/>
          </a:bodyPr>
          <a:lstStyle>
            <a:lvl1pPr>
              <a:defRPr sz="4400" b="0" i="0">
                <a:solidFill>
                  <a:schemeClr val="tx1"/>
                </a:solidFill>
                <a:latin typeface="Arial"/>
                <a:ea typeface="+mj-ea"/>
                <a:cs typeface="Arial"/>
              </a:defRPr>
            </a:lvl1pPr>
          </a:lstStyle>
          <a:p>
            <a:r>
              <a:rPr lang="en-US" sz="1800" kern="0" dirty="0"/>
              <a:t>The last slide did a great job of recapping what this week 3 was about:</a:t>
            </a:r>
          </a:p>
        </p:txBody>
      </p:sp>
      <p:sp>
        <p:nvSpPr>
          <p:cNvPr id="8" name="Rectangle 7">
            <a:extLst>
              <a:ext uri="{FF2B5EF4-FFF2-40B4-BE49-F238E27FC236}">
                <a16:creationId xmlns:a16="http://schemas.microsoft.com/office/drawing/2014/main" id="{D925AF1D-22C8-48B1-B16E-FC5FF5E2E242}"/>
              </a:ext>
            </a:extLst>
          </p:cNvPr>
          <p:cNvSpPr/>
          <p:nvPr/>
        </p:nvSpPr>
        <p:spPr>
          <a:xfrm>
            <a:off x="3185465" y="1295400"/>
            <a:ext cx="2773067" cy="400110"/>
          </a:xfrm>
          <a:prstGeom prst="rect">
            <a:avLst/>
          </a:prstGeom>
        </p:spPr>
        <p:txBody>
          <a:bodyPr wrap="none">
            <a:spAutoFit/>
          </a:bodyPr>
          <a:lstStyle/>
          <a:p>
            <a:r>
              <a:rPr lang="en-US" sz="2000" b="1" dirty="0"/>
              <a:t>AR(1) Models: Summary</a:t>
            </a:r>
          </a:p>
        </p:txBody>
      </p:sp>
    </p:spTree>
    <p:extLst>
      <p:ext uri="{BB962C8B-B14F-4D97-AF65-F5344CB8AC3E}">
        <p14:creationId xmlns:p14="http://schemas.microsoft.com/office/powerpoint/2010/main" val="71237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836</Words>
  <Application>Microsoft Office PowerPoint</Application>
  <PresentationFormat>On-screen Show (4:3)</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"Unit 4: "For Live Session"</vt:lpstr>
      <vt:lpstr>Walmart Data Store 9 Item 50</vt:lpstr>
      <vt:lpstr>The client believes there is yearly and weekly seasonality in the data. Is there evidence of this with respect to the spectral density?</vt:lpstr>
      <vt:lpstr>PowerPoint Presentation</vt:lpstr>
      <vt:lpstr>A brief reflection of thoughts and key takeaways – Week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cp:lastModifiedBy>Madding, Chad</cp:lastModifiedBy>
  <cp:revision>41</cp:revision>
  <dcterms:created xsi:type="dcterms:W3CDTF">2020-01-07T12:56:45Z</dcterms:created>
  <dcterms:modified xsi:type="dcterms:W3CDTF">2020-01-22T19:34:52Z</dcterms:modified>
</cp:coreProperties>
</file>