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04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374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75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76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3" r:id="rId103"/>
  </p:sldIdLst>
  <p:sldSz cx="9144000" cy="6858000" type="screen4x3"/>
  <p:notesSz cx="6858000" cy="9144000"/>
  <p:custDataLst>
    <p:tags r:id="rId10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0" autoAdjust="0"/>
    <p:restoredTop sz="86263" autoAdjust="0"/>
  </p:normalViewPr>
  <p:slideViewPr>
    <p:cSldViewPr>
      <p:cViewPr varScale="1">
        <p:scale>
          <a:sx n="66" d="100"/>
          <a:sy n="66" d="100"/>
        </p:scale>
        <p:origin x="20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72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656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0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!!! TRY IT IN </a:t>
            </a:r>
            <a:r>
              <a:rPr lang="en-US" dirty="0" err="1"/>
              <a:t>tswge</a:t>
            </a:r>
            <a:r>
              <a:rPr lang="en-US" dirty="0"/>
              <a:t>? SCREEN SHARE?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774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HUGE!!! Assign a model with complex roots to be prepared in a powerpoint presentation for Live Session. They should find the roots, the modulus, make a decision about stationarity, find the frequency by hand, and use </a:t>
            </a:r>
            <a:r>
              <a:rPr lang="en-US" dirty="0" err="1"/>
              <a:t>tswge</a:t>
            </a:r>
            <a:r>
              <a:rPr lang="en-US" dirty="0"/>
              <a:t> to plot a realization and look at the spectral density of the model and of the realization.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211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31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6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6277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0420D-B6B6-4D9C-9EA7-EDF654BF9C34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19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3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renaming: AR(2) Expected Value and Zero Mean 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87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00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29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00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0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79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6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59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66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63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0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Renaming: AR(2) Backshift Operator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952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2433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91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6086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1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4213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786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703263"/>
            <a:ext cx="4621213" cy="34671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0247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60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4850"/>
            <a:ext cx="4638675" cy="3478213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3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3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this in detail will be good for Live Session! Give them a couple to work for live session to determine if they are stationary or not?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97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7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20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0420D-B6B6-4D9C-9EA7-EDF654BF9C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91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3033E-D193-43F1-A182-DA55EA482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1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7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8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6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087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8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jpg"/><Relationship Id="rId5" Type="http://schemas.openxmlformats.org/officeDocument/2006/relationships/image" Target="../media/image24.jpg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1.jp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Relationship Id="rId9" Type="http://schemas.openxmlformats.org/officeDocument/2006/relationships/image" Target="../media/image46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10" Type="http://schemas.openxmlformats.org/officeDocument/2006/relationships/image" Target="../media/image55.png"/><Relationship Id="rId4" Type="http://schemas.openxmlformats.org/officeDocument/2006/relationships/image" Target="../media/image49.jpg"/><Relationship Id="rId9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jpg"/><Relationship Id="rId4" Type="http://schemas.openxmlformats.org/officeDocument/2006/relationships/image" Target="../media/image58.png"/><Relationship Id="rId9" Type="http://schemas.openxmlformats.org/officeDocument/2006/relationships/image" Target="../media/image6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2.jp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4.jpg"/><Relationship Id="rId4" Type="http://schemas.openxmlformats.org/officeDocument/2006/relationships/image" Target="../media/image80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8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7" Type="http://schemas.openxmlformats.org/officeDocument/2006/relationships/image" Target="../media/image9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2.jpg"/><Relationship Id="rId5" Type="http://schemas.openxmlformats.org/officeDocument/2006/relationships/image" Target="../media/image91.jpg"/><Relationship Id="rId4" Type="http://schemas.openxmlformats.org/officeDocument/2006/relationships/image" Target="../media/image90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1.jpg"/><Relationship Id="rId4" Type="http://schemas.openxmlformats.org/officeDocument/2006/relationships/image" Target="../media/image100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7.wmf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6089-C22E-7E44-810B-DB9C6F38E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AE8DE-EEF9-0F47-8708-AC5BD2A25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AR(1)</a:t>
            </a:r>
          </a:p>
        </p:txBody>
      </p:sp>
    </p:spTree>
    <p:extLst>
      <p:ext uri="{BB962C8B-B14F-4D97-AF65-F5344CB8AC3E}">
        <p14:creationId xmlns:p14="http://schemas.microsoft.com/office/powerpoint/2010/main" val="276699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7241-F73D-464A-83C4-1FF203792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Zero Mean Form</a:t>
            </a:r>
          </a:p>
        </p:txBody>
      </p:sp>
    </p:spTree>
    <p:extLst>
      <p:ext uri="{BB962C8B-B14F-4D97-AF65-F5344CB8AC3E}">
        <p14:creationId xmlns:p14="http://schemas.microsoft.com/office/powerpoint/2010/main" val="299191392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457200" y="1263723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 roots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57200" y="1684853"/>
            <a:ext cx="82296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both are positive,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then behavior is similar to that of an AR(1) with a positive real root.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both are negative,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then behavior is similar to that of an AR(1) with a negative real root.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negative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real roots, then both behaviors mentioned above tend to be visible.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57200" y="3973473"/>
            <a:ext cx="55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Complex conjugate roots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404360"/>
            <a:ext cx="8229600" cy="193899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Realizations are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pseudo-cyclic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with cycle length about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Autocorrelations are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damped sinusoids,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both with cycle length about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Spectral density has a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peak at about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AR(2) Models: Review</a:t>
            </a:r>
          </a:p>
        </p:txBody>
      </p:sp>
    </p:spTree>
    <p:extLst>
      <p:ext uri="{BB962C8B-B14F-4D97-AF65-F5344CB8AC3E}">
        <p14:creationId xmlns:p14="http://schemas.microsoft.com/office/powerpoint/2010/main" val="300258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 bldLvl="2"/>
      <p:bldP spid="8" grpId="0"/>
      <p:bldP spid="9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4"/>
          <a:stretch/>
        </p:blipFill>
        <p:spPr>
          <a:xfrm>
            <a:off x="673100" y="655320"/>
            <a:ext cx="2603500" cy="1754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101" r="26850" b="56273"/>
          <a:stretch/>
        </p:blipFill>
        <p:spPr>
          <a:xfrm>
            <a:off x="5867400" y="753782"/>
            <a:ext cx="1752600" cy="1697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7560" r="27391" b="56198"/>
          <a:stretch/>
        </p:blipFill>
        <p:spPr>
          <a:xfrm>
            <a:off x="5867399" y="4961234"/>
            <a:ext cx="1752601" cy="1700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5323" r="24347" b="54018"/>
          <a:stretch/>
        </p:blipFill>
        <p:spPr>
          <a:xfrm>
            <a:off x="1091566" y="2888552"/>
            <a:ext cx="1958077" cy="1785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8317" r="26635" b="56241"/>
          <a:stretch/>
        </p:blipFill>
        <p:spPr>
          <a:xfrm>
            <a:off x="1219199" y="4961234"/>
            <a:ext cx="1752601" cy="1699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27980" r="26972" b="55886"/>
          <a:stretch/>
        </p:blipFill>
        <p:spPr>
          <a:xfrm>
            <a:off x="5867399" y="2888552"/>
            <a:ext cx="1752601" cy="1712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3276600" y="304800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AR(1) behaviors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34440" y="427456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root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019641" y="473176"/>
            <a:ext cx="1663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Negative root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69670" y="2590800"/>
            <a:ext cx="1882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 positive roots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276600" y="2438400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AR(2) behaviors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863907" y="2590800"/>
            <a:ext cx="1974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 negative roots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33400" y="4712023"/>
            <a:ext cx="315468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and negative roots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396864" y="4678680"/>
            <a:ext cx="2985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Complex conjugate roots</a:t>
            </a:r>
          </a:p>
        </p:txBody>
      </p:sp>
    </p:spTree>
    <p:extLst>
      <p:ext uri="{BB962C8B-B14F-4D97-AF65-F5344CB8AC3E}">
        <p14:creationId xmlns:p14="http://schemas.microsoft.com/office/powerpoint/2010/main" val="3274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93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24F1F-7FB0-1244-AC10-693F8D207731}"/>
              </a:ext>
            </a:extLst>
          </p:cNvPr>
          <p:cNvSpPr txBox="1"/>
          <p:nvPr/>
        </p:nvSpPr>
        <p:spPr bwMode="auto">
          <a:xfrm>
            <a:off x="600208" y="3006112"/>
            <a:ext cx="808659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in the AR(1) case, this is called the “zero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mean” form of the model and we sometimes use it for convenience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F1FF1-7D98-E245-841A-F849A9B61CFB}"/>
              </a:ext>
            </a:extLst>
          </p:cNvPr>
          <p:cNvSpPr txBox="1"/>
          <p:nvPr/>
        </p:nvSpPr>
        <p:spPr bwMode="auto">
          <a:xfrm>
            <a:off x="610257" y="4378393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65338-9BFE-4342-926B-81FFB4C69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417032"/>
            <a:ext cx="5943600" cy="750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8BC69-C8BE-3F40-935C-A2C508771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/>
          <a:stretch/>
        </p:blipFill>
        <p:spPr>
          <a:xfrm>
            <a:off x="600209" y="2089278"/>
            <a:ext cx="7315200" cy="7985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F88588-5FC7-5148-977A-E5EC96A26FB2}"/>
              </a:ext>
            </a:extLst>
          </p:cNvPr>
          <p:cNvSpPr/>
          <p:nvPr/>
        </p:nvSpPr>
        <p:spPr>
          <a:xfrm>
            <a:off x="600209" y="1447800"/>
            <a:ext cx="2980303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Zero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mean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AR(2) Processes: Zero Mean 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56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80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BBE7-7EC6-684E-9C4B-5310C7B9E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Backshift Operator</a:t>
            </a:r>
          </a:p>
        </p:txBody>
      </p:sp>
    </p:spTree>
    <p:extLst>
      <p:ext uri="{BB962C8B-B14F-4D97-AF65-F5344CB8AC3E}">
        <p14:creationId xmlns:p14="http://schemas.microsoft.com/office/powerpoint/2010/main" val="128435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57200" y="1251923"/>
            <a:ext cx="80010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Backshift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perator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otation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AR(2)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7200" y="2895600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this more general definition of the backshift operator, we can rewrite: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" y="1853989"/>
            <a:ext cx="4279392" cy="4023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" y="2335171"/>
            <a:ext cx="6108192" cy="4815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0"/>
            <a:ext cx="3517392" cy="4023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52705"/>
            <a:ext cx="4572000" cy="5181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11234"/>
            <a:ext cx="4035552" cy="4815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3187"/>
            <a:ext cx="3340608" cy="40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81988"/>
            <a:ext cx="3974592" cy="37185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2"/>
          <a:stretch/>
        </p:blipFill>
        <p:spPr>
          <a:xfrm>
            <a:off x="2209763" y="6182637"/>
            <a:ext cx="2891790" cy="4693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059C50-135F-D144-9679-B04117D59BD1}"/>
              </a:ext>
            </a:extLst>
          </p:cNvPr>
          <p:cNvSpPr txBox="1"/>
          <p:nvPr/>
        </p:nvSpPr>
        <p:spPr bwMode="auto">
          <a:xfrm>
            <a:off x="4907280" y="2313695"/>
            <a:ext cx="1782887" cy="52979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AR(2): Backshift Operator Notation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889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0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BC26-D77F-234A-BDCD-BD9005A6B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AR(2) | Characteristic Equation and Stationarity</a:t>
            </a:r>
          </a:p>
        </p:txBody>
      </p:sp>
    </p:spTree>
    <p:extLst>
      <p:ext uri="{BB962C8B-B14F-4D97-AF65-F5344CB8AC3E}">
        <p14:creationId xmlns:p14="http://schemas.microsoft.com/office/powerpoint/2010/main" val="250167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AR(2) Characteristic Equation and Stationarity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5CCCD-CD57-704F-9C37-32733D6E32C8}"/>
              </a:ext>
            </a:extLst>
          </p:cNvPr>
          <p:cNvSpPr/>
          <p:nvPr/>
        </p:nvSpPr>
        <p:spPr>
          <a:xfrm>
            <a:off x="457200" y="1600200"/>
            <a:ext cx="8229600" cy="44781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Light board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Define key result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Example: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dirty="0"/>
              <a:t> + .2</a:t>
            </a: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baseline="-25000" dirty="0"/>
              <a:t>-1</a:t>
            </a:r>
            <a:r>
              <a:rPr lang="en-US" sz="2400" dirty="0"/>
              <a:t> + .7</a:t>
            </a: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baseline="-25000" dirty="0"/>
              <a:t>-2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i="1" baseline="-25000" dirty="0"/>
              <a:t>t</a:t>
            </a:r>
            <a:endParaRPr lang="en-US" sz="2400" i="1" dirty="0"/>
          </a:p>
          <a:p>
            <a:pPr>
              <a:spcBef>
                <a:spcPts val="600"/>
              </a:spcBef>
            </a:pP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dirty="0"/>
              <a:t> + .2</a:t>
            </a:r>
            <a:r>
              <a:rPr lang="en-US" sz="2400" i="1" dirty="0"/>
              <a:t>BX</a:t>
            </a:r>
            <a:r>
              <a:rPr lang="en-US" sz="2400" i="1" baseline="-25000" dirty="0"/>
              <a:t>t</a:t>
            </a:r>
            <a:r>
              <a:rPr lang="en-US" sz="2400" dirty="0"/>
              <a:t> + .7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i="1" baseline="-25000" dirty="0"/>
              <a:t>t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1 + .2</a:t>
            </a:r>
            <a:r>
              <a:rPr lang="en-US" sz="2400" i="1" dirty="0"/>
              <a:t>z</a:t>
            </a:r>
            <a:r>
              <a:rPr lang="en-US" sz="2400" dirty="0"/>
              <a:t> + .7</a:t>
            </a:r>
            <a:r>
              <a:rPr lang="en-US" sz="2400" i="1" dirty="0"/>
              <a:t>z</a:t>
            </a:r>
            <a:r>
              <a:rPr lang="en-US" sz="2400" baseline="30000" dirty="0"/>
              <a:t>2</a:t>
            </a:r>
            <a:r>
              <a:rPr lang="en-US" sz="2400" baseline="-25000" dirty="0"/>
              <a:t> </a:t>
            </a:r>
            <a:r>
              <a:rPr lang="en-US" sz="2400" dirty="0"/>
              <a:t>= 0 be sure and define characteristic equation for AR(2) and so on </a:t>
            </a:r>
          </a:p>
        </p:txBody>
      </p:sp>
    </p:spTree>
    <p:extLst>
      <p:ext uri="{BB962C8B-B14F-4D97-AF65-F5344CB8AC3E}">
        <p14:creationId xmlns:p14="http://schemas.microsoft.com/office/powerpoint/2010/main" val="182593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AR(2) Key Result about Stationarity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3390900" y="1905000"/>
            <a:ext cx="2362200" cy="584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result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496998"/>
            <a:ext cx="8229600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AR(2) model is stationary if and only if the roots of the characteristic equation are greater than 1 in absolute value (lie outside the unit circle).</a:t>
            </a:r>
          </a:p>
        </p:txBody>
      </p:sp>
    </p:spTree>
    <p:extLst>
      <p:ext uri="{BB962C8B-B14F-4D97-AF65-F5344CB8AC3E}">
        <p14:creationId xmlns:p14="http://schemas.microsoft.com/office/powerpoint/2010/main" val="33715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AR(2) Characteristic Polynomial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Equation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02762"/>
            <a:ext cx="7627372" cy="1516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4533361"/>
            <a:ext cx="7244114" cy="415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2" y="5066761"/>
            <a:ext cx="6720508" cy="350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66131F-C9F3-C649-BC31-E388F7E152E8}"/>
              </a:ext>
            </a:extLst>
          </p:cNvPr>
          <p:cNvSpPr txBox="1"/>
          <p:nvPr/>
        </p:nvSpPr>
        <p:spPr bwMode="auto">
          <a:xfrm>
            <a:off x="457200" y="1794766"/>
            <a:ext cx="82296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Consider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e-naming: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haracteristic </a:t>
            </a:r>
            <a:r>
              <a:rPr lang="en-US" sz="24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olynomial and </a:t>
            </a:r>
            <a:r>
              <a:rPr lang="en-US" sz="24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haracteristic </a:t>
            </a:r>
            <a:r>
              <a:rPr lang="en-US" sz="24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9F00B-C113-A646-99BF-09705E58243C}"/>
              </a:ext>
            </a:extLst>
          </p:cNvPr>
          <p:cNvSpPr txBox="1"/>
          <p:nvPr/>
        </p:nvSpPr>
        <p:spPr bwMode="auto">
          <a:xfrm>
            <a:off x="6462852" y="800100"/>
            <a:ext cx="225470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Light board?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A279BC-FD45-334C-A75C-43FF5DF54E39}"/>
              </a:ext>
            </a:extLst>
          </p:cNvPr>
          <p:cNvGrpSpPr/>
          <p:nvPr/>
        </p:nvGrpSpPr>
        <p:grpSpPr>
          <a:xfrm>
            <a:off x="951588" y="5443470"/>
            <a:ext cx="6439812" cy="728730"/>
            <a:chOff x="951588" y="5627229"/>
            <a:chExt cx="7272528" cy="8229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88" y="5627229"/>
              <a:ext cx="7272528" cy="8229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8F8B025-C2B4-FC45-8EFB-F7607963C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400" y="6248400"/>
              <a:ext cx="1651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5450" y="446254"/>
            <a:ext cx="57531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AR(1) Models: Review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09600" y="1390471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Realizations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wandering or oscillating depending on whether the root of the characteristic equation is positive or negative, respectively.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09600" y="2819400"/>
            <a:ext cx="798073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Autocorrelations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damped exponentials or damped oscillating exponentials depending on whether the root of the characteristic equation is positive or negative, respectively.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09600" y="4648200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Spectral densities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have a peak 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=.5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depending on whether the root of the characteristic equation is positive or negative,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7237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61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0900-4F0E-D247-9C2A-95C41CB0F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Real Roots </a:t>
            </a:r>
          </a:p>
        </p:txBody>
      </p:sp>
    </p:spTree>
    <p:extLst>
      <p:ext uri="{BB962C8B-B14F-4D97-AF65-F5344CB8AC3E}">
        <p14:creationId xmlns:p14="http://schemas.microsoft.com/office/powerpoint/2010/main" val="370000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AR(2) Key Result about Stationarity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 bwMode="auto">
          <a:xfrm>
            <a:off x="3390900" y="1219200"/>
            <a:ext cx="2362200" cy="584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result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7200" y="3276600"/>
            <a:ext cx="807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the following AR(2) models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tationary?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7200" y="4953000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is essentially impossible to tell by simple examination of the coefficients. We will use the key result above to make the determination.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" y="1811198"/>
            <a:ext cx="8229600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AR(2) model is stationary if and only if the roots of the characteristic equation are greater than 1 in absolute value.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" y="3730475"/>
            <a:ext cx="3712464" cy="4084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" y="4138907"/>
            <a:ext cx="3858768" cy="4084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" y="4529943"/>
            <a:ext cx="3694176" cy="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 bwMode="auto">
          <a:xfrm>
            <a:off x="701040" y="5786735"/>
            <a:ext cx="533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so the model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is stationary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1040" y="5319973"/>
            <a:ext cx="792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Both roots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absolute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value,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32237"/>
            <a:ext cx="5114544" cy="3657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74830"/>
            <a:ext cx="7114032" cy="3962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457200" y="3432184"/>
            <a:ext cx="3956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are the roots?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1932"/>
            <a:ext cx="3712464" cy="4084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84790"/>
            <a:ext cx="5919216" cy="481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5919216" cy="4572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Are These AR(2) Models Stationary?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036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457200" y="3432184"/>
            <a:ext cx="3956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are the roots?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Are These AR(2) Models Stationary?</a:t>
            </a:r>
            <a:endParaRPr lang="en-US" sz="3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1932"/>
            <a:ext cx="3858768" cy="4084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84790"/>
            <a:ext cx="6065520" cy="4815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6065520" cy="457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 bwMode="auto">
          <a:xfrm>
            <a:off x="701040" y="5786735"/>
            <a:ext cx="533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the model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is not stationary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1040" y="5319973"/>
            <a:ext cx="792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b="1" dirty="0">
                <a:solidFill>
                  <a:prstClr val="black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.67 &lt; 1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value,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32237"/>
            <a:ext cx="5236464" cy="3657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74830"/>
            <a:ext cx="6425184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618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C066-9549-1D4F-AF8B-7A4262CFB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AR(2) | Imaginary Roots</a:t>
            </a:r>
          </a:p>
        </p:txBody>
      </p:sp>
    </p:spTree>
    <p:extLst>
      <p:ext uri="{BB962C8B-B14F-4D97-AF65-F5344CB8AC3E}">
        <p14:creationId xmlns:p14="http://schemas.microsoft.com/office/powerpoint/2010/main" val="225219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9F42A-9DFB-4645-B895-BA0DE58AD603}"/>
              </a:ext>
            </a:extLst>
          </p:cNvPr>
          <p:cNvSpPr txBox="1"/>
          <p:nvPr/>
        </p:nvSpPr>
        <p:spPr bwMode="auto">
          <a:xfrm>
            <a:off x="1295400" y="2367171"/>
            <a:ext cx="655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Light board on imaginary </a:t>
            </a:r>
            <a:r>
              <a:rPr lang="en-US" sz="32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oots and quadratic </a:t>
            </a:r>
            <a:r>
              <a:rPr lang="en-US" sz="32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ormula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full </a:t>
            </a:r>
            <a:r>
              <a:rPr lang="en-US" sz="32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xample</a:t>
            </a:r>
          </a:p>
        </p:txBody>
      </p:sp>
    </p:spTree>
    <p:extLst>
      <p:ext uri="{BB962C8B-B14F-4D97-AF65-F5344CB8AC3E}">
        <p14:creationId xmlns:p14="http://schemas.microsoft.com/office/powerpoint/2010/main" val="3009262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2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B920-62E2-364E-A304-242FAD9C3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Example with Imaginary Roots</a:t>
            </a:r>
          </a:p>
        </p:txBody>
      </p:sp>
    </p:spTree>
    <p:extLst>
      <p:ext uri="{BB962C8B-B14F-4D97-AF65-F5344CB8AC3E}">
        <p14:creationId xmlns:p14="http://schemas.microsoft.com/office/powerpoint/2010/main" val="417387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776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81400"/>
            <a:ext cx="5463103" cy="896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65320"/>
            <a:ext cx="6505636" cy="9609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457200" y="2462868"/>
            <a:ext cx="3956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are the roots?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43065" y="5924916"/>
            <a:ext cx="7101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Since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| &gt;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the model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is stationary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57200" y="2927271"/>
            <a:ext cx="76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quadratic can’t be factored as in the other two cases, so we use the quadratic formula: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3436785" cy="373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99658"/>
            <a:ext cx="5486400" cy="447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05668"/>
            <a:ext cx="5486400" cy="424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E05E5-03CA-E244-A0FF-C2987697F913}"/>
              </a:ext>
            </a:extLst>
          </p:cNvPr>
          <p:cNvSpPr txBox="1"/>
          <p:nvPr/>
        </p:nvSpPr>
        <p:spPr bwMode="auto">
          <a:xfrm>
            <a:off x="7696200" y="838200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ICC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72456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Are These AR(2) Models Stationary?</a:t>
            </a:r>
            <a:endParaRPr lang="en-US" sz="3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40680"/>
            <a:ext cx="4572000" cy="512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4B6E4E-9E47-5941-A523-68FA68FE12DB}"/>
              </a:ext>
            </a:extLst>
          </p:cNvPr>
          <p:cNvSpPr txBox="1"/>
          <p:nvPr/>
        </p:nvSpPr>
        <p:spPr bwMode="auto">
          <a:xfrm>
            <a:off x="428137" y="4178073"/>
            <a:ext cx="16806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Modulus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451EAF-AC8D-4040-BA42-051005E9ED15}"/>
              </a:ext>
            </a:extLst>
          </p:cNvPr>
          <p:cNvCxnSpPr>
            <a:cxnSpLocks/>
          </p:cNvCxnSpPr>
          <p:nvPr/>
        </p:nvCxnSpPr>
        <p:spPr>
          <a:xfrm>
            <a:off x="1213434" y="4688984"/>
            <a:ext cx="1529766" cy="9131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2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4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93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0371-7FEB-2146-BBF8-B94415D4B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Two Real Roots</a:t>
            </a:r>
          </a:p>
        </p:txBody>
      </p:sp>
    </p:spTree>
    <p:extLst>
      <p:ext uri="{BB962C8B-B14F-4D97-AF65-F5344CB8AC3E}">
        <p14:creationId xmlns:p14="http://schemas.microsoft.com/office/powerpoint/2010/main" val="540739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86" y="4079240"/>
            <a:ext cx="6202530" cy="3630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55" y="3634102"/>
            <a:ext cx="3057805" cy="42441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41" y="3005328"/>
            <a:ext cx="5041392" cy="499872"/>
          </a:xfrm>
          <a:prstGeom prst="rect">
            <a:avLst/>
          </a:prstGeom>
        </p:spPr>
      </p:pic>
      <p:sp>
        <p:nvSpPr>
          <p:cNvPr id="47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latin typeface="Arial" charset="0"/>
              </a:rPr>
              <a:t>Case 1: Characteristic Equation for AR(2) Model Has Two Real Roots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 bwMode="auto">
          <a:xfrm>
            <a:off x="685800" y="3625882"/>
            <a:ext cx="351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operator form 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652780" y="2527464"/>
            <a:ext cx="396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Characteristic equation:</a:t>
            </a:r>
          </a:p>
        </p:txBody>
      </p:sp>
      <p:cxnSp>
        <p:nvCxnSpPr>
          <p:cNvPr id="50" name="Straight Arrow Connector 49"/>
          <p:cNvCxnSpPr>
            <a:stCxn id="62" idx="1"/>
          </p:cNvCxnSpPr>
          <p:nvPr/>
        </p:nvCxnSpPr>
        <p:spPr>
          <a:xfrm flipH="1">
            <a:off x="4800600" y="2812231"/>
            <a:ext cx="914400" cy="2744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2" idx="1"/>
          </p:cNvCxnSpPr>
          <p:nvPr/>
        </p:nvCxnSpPr>
        <p:spPr>
          <a:xfrm flipH="1">
            <a:off x="5473700" y="2812231"/>
            <a:ext cx="241300" cy="337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 bwMode="auto">
          <a:xfrm>
            <a:off x="685800" y="4572000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understand the behavior of the AR(2) model above, we first consider the two AR(1) models associated with the two first order factors</a:t>
            </a:r>
          </a:p>
        </p:txBody>
      </p:sp>
      <p:cxnSp>
        <p:nvCxnSpPr>
          <p:cNvPr id="53" name="Straight Arrow Connector 52"/>
          <p:cNvCxnSpPr>
            <a:stCxn id="62" idx="2"/>
          </p:cNvCxnSpPr>
          <p:nvPr/>
        </p:nvCxnSpPr>
        <p:spPr>
          <a:xfrm flipH="1">
            <a:off x="4958692" y="3043063"/>
            <a:ext cx="1823108" cy="10521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900420" y="3051399"/>
            <a:ext cx="1084959" cy="1064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971800" y="4343401"/>
            <a:ext cx="1828800" cy="15239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568315" y="4343401"/>
            <a:ext cx="332105" cy="15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1720159"/>
            <a:ext cx="3490976" cy="37783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7" y="2116501"/>
            <a:ext cx="5319083" cy="43275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77" y="5867400"/>
            <a:ext cx="2501923" cy="36930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56" y="5871984"/>
            <a:ext cx="1882944" cy="36410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 bwMode="auto">
          <a:xfrm>
            <a:off x="3973576" y="1671935"/>
            <a:ext cx="4713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stationary with two real roots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5715000" y="2581398"/>
            <a:ext cx="2133600" cy="4616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actored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23485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2" grpId="0"/>
      <p:bldP spid="61" grpId="0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57200" y="1077468"/>
            <a:ext cx="2476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733800" y="138524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477000" y="138524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78068"/>
            <a:ext cx="6827520" cy="365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12" y="533400"/>
            <a:ext cx="2609088" cy="554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34968"/>
            <a:ext cx="4876800" cy="4084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93817"/>
            <a:ext cx="3474720" cy="3962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97374"/>
            <a:ext cx="3840480" cy="4084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31411"/>
            <a:ext cx="6669024" cy="377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719450"/>
            <a:ext cx="2276475" cy="2124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55" y="1719450"/>
            <a:ext cx="2276475" cy="2124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85" y="1719450"/>
            <a:ext cx="2276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34968"/>
            <a:ext cx="489508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57200" y="1077468"/>
            <a:ext cx="2476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733800" y="138524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477000" y="138524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12" y="533400"/>
            <a:ext cx="2627376" cy="5547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719450"/>
            <a:ext cx="2276475" cy="21240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55" y="1719450"/>
            <a:ext cx="2276475" cy="21240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85" y="1719450"/>
            <a:ext cx="2276475" cy="21240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78068"/>
            <a:ext cx="8266176" cy="3657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93817"/>
            <a:ext cx="8290560" cy="3962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97374"/>
            <a:ext cx="6833616" cy="4023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31411"/>
            <a:ext cx="6882384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1373"/>
            <a:ext cx="5718048" cy="10977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515302" y="4998184"/>
            <a:ext cx="23955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Wandering (due to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.8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high-frequency behavior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 + .6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465195" y="4998184"/>
            <a:ext cx="263080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Damped exponential (due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.8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a hint of oscillatory behavior for small lags (due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 + .6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440804" y="4998184"/>
            <a:ext cx="23831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Very easy to see peak at zero (due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.8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peak 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.5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due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.6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3" y="2930153"/>
            <a:ext cx="2276475" cy="2124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86" y="2853953"/>
            <a:ext cx="2276475" cy="2124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8" y="2853953"/>
            <a:ext cx="2276475" cy="2124075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Returning to Stationary AR(2) Model with Two Real Roots (One Positive and One Negative)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24840" y="2371189"/>
            <a:ext cx="205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743325" y="2591003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669405" y="2591003"/>
            <a:ext cx="1864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</p:spTree>
    <p:extLst>
      <p:ext uri="{BB962C8B-B14F-4D97-AF65-F5344CB8AC3E}">
        <p14:creationId xmlns:p14="http://schemas.microsoft.com/office/powerpoint/2010/main" val="26804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3" y="2930153"/>
            <a:ext cx="2276475" cy="21240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86" y="2853953"/>
            <a:ext cx="2276475" cy="2124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8" y="2853953"/>
            <a:ext cx="2276475" cy="2124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457200" y="5105400"/>
            <a:ext cx="822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Notice that this model has two positive real roots. We see that the behaviors of all three plots are similar to those for the AR(1) model,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.8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which had one real root.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1373"/>
            <a:ext cx="5718048" cy="10977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Two Positive Real Roots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24840" y="2371189"/>
            <a:ext cx="205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743325" y="2591003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6669405" y="2591003"/>
            <a:ext cx="1864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</p:spTree>
    <p:extLst>
      <p:ext uri="{BB962C8B-B14F-4D97-AF65-F5344CB8AC3E}">
        <p14:creationId xmlns:p14="http://schemas.microsoft.com/office/powerpoint/2010/main" val="343417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98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674E-6EC8-1347-B28F-DF1F8F39F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</a:t>
            </a:r>
            <a:r>
              <a:rPr lang="en-US" dirty="0" err="1"/>
              <a:t>tswge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AACA2-F8A0-E940-930B-867786FF5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Real Roots</a:t>
            </a:r>
          </a:p>
        </p:txBody>
      </p:sp>
    </p:spTree>
    <p:extLst>
      <p:ext uri="{BB962C8B-B14F-4D97-AF65-F5344CB8AC3E}">
        <p14:creationId xmlns:p14="http://schemas.microsoft.com/office/powerpoint/2010/main" val="354244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68B9-FE1C-6F4D-9BF6-86DDC481C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Autoregressive Model of Order (Lag) 2</a:t>
            </a:r>
          </a:p>
        </p:txBody>
      </p:sp>
    </p:spTree>
    <p:extLst>
      <p:ext uri="{BB962C8B-B14F-4D97-AF65-F5344CB8AC3E}">
        <p14:creationId xmlns:p14="http://schemas.microsoft.com/office/powerpoint/2010/main" val="164244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57200" y="3048000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Notice that this model has two negative real roots. Behaviors of the plots (realization, autocorrelations, and spectral density) are similar to those for AR(1) models with a negative real root.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57200" y="50292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Try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24"/>
            <a:ext cx="6541008" cy="1255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1A0D72-9F99-FB40-8E51-6F3113D70988}"/>
              </a:ext>
            </a:extLst>
          </p:cNvPr>
          <p:cNvSpPr txBox="1"/>
          <p:nvPr/>
        </p:nvSpPr>
        <p:spPr bwMode="auto">
          <a:xfrm>
            <a:off x="1508760" y="5572780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tswge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Two Negative Real Roots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02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70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3E0E-7043-D145-9204-E518E697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839200" cy="900546"/>
          </a:xfrm>
        </p:spPr>
        <p:txBody>
          <a:bodyPr/>
          <a:lstStyle/>
          <a:p>
            <a:r>
              <a:rPr lang="en-US" dirty="0"/>
              <a:t>AR(2) | Complex Conjugate Roots</a:t>
            </a:r>
          </a:p>
        </p:txBody>
      </p:sp>
    </p:spTree>
    <p:extLst>
      <p:ext uri="{BB962C8B-B14F-4D97-AF65-F5344CB8AC3E}">
        <p14:creationId xmlns:p14="http://schemas.microsoft.com/office/powerpoint/2010/main" val="3018135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Case 2: Stationary AR(2) Model with a Pair of Complex Conjugate Roots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57200" y="1600200"/>
            <a:ext cx="655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Recall the stationary AR(2) model.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3694176" cy="4023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6358128" cy="7741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68268"/>
            <a:ext cx="6644640" cy="3718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 bwMode="auto">
          <a:xfrm>
            <a:off x="762000" y="3992880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greater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than one in absolute value.</a:t>
            </a:r>
          </a:p>
        </p:txBody>
      </p:sp>
    </p:spTree>
    <p:extLst>
      <p:ext uri="{BB962C8B-B14F-4D97-AF65-F5344CB8AC3E}">
        <p14:creationId xmlns:p14="http://schemas.microsoft.com/office/powerpoint/2010/main" val="133693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37270" y="1617382"/>
            <a:ext cx="8249529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stationary AR(2) model,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1 -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B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-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B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)X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whose characteristic equation has complex conjugate roots, has an autocorrelation function that has the appearance of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damped sinusoidal curve.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sinusoidal function has frequency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879814"/>
            <a:ext cx="2932176" cy="10485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a Pair of Complex Conjugate Roots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338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57600"/>
            <a:ext cx="2926080" cy="1048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457200" y="1600200"/>
            <a:ext cx="5791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Returning to the AR(2)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odel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 flipH="1">
            <a:off x="685800" y="32004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(Again, be careful about the signs)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62000" y="3920246"/>
            <a:ext cx="1181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So,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1963372" y="5791200"/>
            <a:ext cx="1371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=.0738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4956048" cy="396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2" y="4742026"/>
            <a:ext cx="2523744" cy="90220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a Pair of Complex Conjugate Roots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3694176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1373"/>
            <a:ext cx="3694176" cy="4023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515302" y="4617184"/>
            <a:ext cx="268128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realization is pseudo-cyclic with about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cycles in the series of length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That is, the cycle length is about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100/7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14.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465196" y="4617184"/>
            <a:ext cx="257079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Autocorrelations have a damped sinusoidal behavior with cycle length about 13 or 14, which is consistent 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.0738.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40804" y="4617184"/>
            <a:ext cx="23831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density has a peak at about .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3" y="2463964"/>
            <a:ext cx="2276475" cy="21240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86" y="2387764"/>
            <a:ext cx="2276475" cy="21240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8" y="2387764"/>
            <a:ext cx="2276475" cy="21240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 bwMode="auto">
          <a:xfrm>
            <a:off x="624840" y="1905000"/>
            <a:ext cx="205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Realization from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bove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743325" y="2124814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669405" y="2124814"/>
            <a:ext cx="1864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a Pair of Complex Conjugate Roots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2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5" grpId="0"/>
      <p:bldP spid="29" grpId="0"/>
      <p:bldP spid="30" grpId="0"/>
      <p:bldP spid="3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Stationary AR(2) Model with a Pair of Complex Conjugate Roots</a:t>
            </a:r>
            <a:endParaRPr lang="en-US" sz="32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Summarizing: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stationary AR(2) model, </a:t>
            </a:r>
            <a:b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1 - </a:t>
            </a:r>
            <a:r>
              <a:rPr lang="en-US" sz="2600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j</a:t>
            </a:r>
            <a:r>
              <a:rPr lang="en-US" sz="2600" baseline="-250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1</a:t>
            </a:r>
            <a:r>
              <a:rPr lang="en-US" sz="2600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 </a:t>
            </a:r>
            <a:r>
              <a:rPr lang="en-US" sz="26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- </a:t>
            </a:r>
            <a:r>
              <a:rPr lang="en-US" sz="2600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j</a:t>
            </a:r>
            <a:r>
              <a:rPr lang="en-US" sz="2600" baseline="-250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1</a:t>
            </a:r>
            <a:r>
              <a:rPr lang="en-US" sz="2600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 </a:t>
            </a:r>
            <a:r>
              <a:rPr lang="en-US" sz="2600" baseline="300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2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)X</a:t>
            </a:r>
            <a:r>
              <a:rPr lang="en-US" sz="26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 =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,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whose characteristic equation has complex conjugate roots</a:t>
            </a:r>
            <a:endParaRPr lang="en-US" sz="2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realizations that show a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pseudo-cyclic behavior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 cycle length about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given on previous slides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autocorrelation function has the appearance of a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damped sinusoidal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with frequency 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(i.e., cycle length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spectral density has a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peak at about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527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5F78-0B51-104E-A86D-97CD8EDBB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B509C-2D04-E144-8309-70F91DBD6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Canadian Lynx Data</a:t>
            </a:r>
          </a:p>
        </p:txBody>
      </p:sp>
    </p:spTree>
    <p:extLst>
      <p:ext uri="{BB962C8B-B14F-4D97-AF65-F5344CB8AC3E}">
        <p14:creationId xmlns:p14="http://schemas.microsoft.com/office/powerpoint/2010/main" val="388149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lvl="0"/>
            <a:r>
              <a:rPr lang="en-US" sz="3600" dirty="0">
                <a:latin typeface="Arial" charset="0"/>
              </a:rPr>
              <a:t>Autoregressive Model of Order 2: AR(2)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457200" y="2448580"/>
            <a:ext cx="156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Notes: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7200" y="3047524"/>
            <a:ext cx="838200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his model “looks like” a multiple regression model with two independent variables.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 in this case, the “independent variables” are values of the dependent variable at the two previous time periods.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specifies that the value at time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linear combination of values at the two previous time periods plus a random noise component that enters the model at time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1371600"/>
            <a:ext cx="3718560" cy="4328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24" y="1967570"/>
            <a:ext cx="3364992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5" t="2810" r="185" b="59569"/>
          <a:stretch/>
        </p:blipFill>
        <p:spPr>
          <a:xfrm>
            <a:off x="4800600" y="1657290"/>
            <a:ext cx="3819422" cy="2040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2" r="52180" b="59537"/>
          <a:stretch/>
        </p:blipFill>
        <p:spPr>
          <a:xfrm>
            <a:off x="594360" y="1657290"/>
            <a:ext cx="3819422" cy="2040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457200" y="4115559"/>
            <a:ext cx="8229600" cy="228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Classic data set used by time series analysts</a:t>
            </a:r>
          </a:p>
          <a:p>
            <a:pPr marL="457200" marR="0" lvl="0" indent="-457200" algn="l" defTabSz="914400" rtl="0" eaLnBrk="1" fontAlgn="auto" latinLnBrk="0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are the number of Canadian lynx trapped in the Mackenzie River district of Northwest Canada from 1821–1934 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above left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show a somewhat surprising 10–11 year cycle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the asymmetric behavior of the cycles, it is common to analyze the “log-lynx” data (</a:t>
            </a:r>
            <a:r>
              <a:rPr 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 right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438400" y="3638490"/>
            <a:ext cx="83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6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600200" y="1276290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6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Lynx data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055870" y="1276290"/>
            <a:ext cx="3642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6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Log(base 10) lynx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457950" y="3638490"/>
            <a:ext cx="83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6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Canadian Lynx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5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456430" y="3593068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5" t="2810" r="185" b="59569"/>
          <a:stretch/>
        </p:blipFill>
        <p:spPr>
          <a:xfrm>
            <a:off x="69850" y="1764268"/>
            <a:ext cx="2819400" cy="1811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1219200" y="3593068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72440" y="1383268"/>
            <a:ext cx="21945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 lynx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ata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" t="53022" r="51947" b="9357"/>
          <a:stretch/>
        </p:blipFill>
        <p:spPr>
          <a:xfrm>
            <a:off x="3124200" y="1764268"/>
            <a:ext cx="2753360" cy="18114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5" t="52705" r="421" b="9674"/>
          <a:stretch/>
        </p:blipFill>
        <p:spPr>
          <a:xfrm>
            <a:off x="6248400" y="1764268"/>
            <a:ext cx="2827020" cy="18114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3592646" y="1383268"/>
            <a:ext cx="22152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580956" y="1383268"/>
            <a:ext cx="24182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Spectral density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10400" y="3516868"/>
            <a:ext cx="1748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Frequency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7199" y="4110841"/>
            <a:ext cx="8229601" cy="213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above plots are typical of those produced by AR(2) models for which the characteristic equation has complex conjugate roots.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log lynx data have a pseudo-cyclic appearance.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autocorrelations show damped sinusoidal behavior.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spectral density has a peak at some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between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.5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(at approximately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this case).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Lynx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6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9" grpId="0"/>
      <p:bldP spid="14" grpId="0"/>
      <p:bldP spid="15" grpId="0"/>
      <p:bldP spid="17" grpId="0"/>
      <p:bldP spid="1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457199" y="3276600"/>
            <a:ext cx="8229601" cy="213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Notes about this model: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mean of the log lynx data is 2.9</a:t>
            </a: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characteristic equation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1.38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.75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complex conjugate roots greater than 1 in absolute value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457200" y="1295400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an AR(2) model is fit to the log lynx data using standard techniques (to be discussed later), we obtain the fitted model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0800"/>
            <a:ext cx="4383024" cy="481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457199" y="5448038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3" y="5227320"/>
            <a:ext cx="5827776" cy="9022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Lynx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4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542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9D4F-5A8F-3447-A7FF-1279B71B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9144000" cy="900546"/>
          </a:xfrm>
        </p:spPr>
        <p:txBody>
          <a:bodyPr>
            <a:normAutofit fontScale="90000"/>
          </a:bodyPr>
          <a:lstStyle/>
          <a:p>
            <a:r>
              <a:rPr lang="en-US" dirty="0"/>
              <a:t>AR(p) | </a:t>
            </a:r>
            <a:br>
              <a:rPr lang="en-US" dirty="0"/>
            </a:br>
            <a:r>
              <a:rPr lang="en-US" dirty="0"/>
              <a:t>Properties and Characteristic Equation</a:t>
            </a:r>
          </a:p>
        </p:txBody>
      </p:sp>
    </p:spTree>
    <p:extLst>
      <p:ext uri="{BB962C8B-B14F-4D97-AF65-F5344CB8AC3E}">
        <p14:creationId xmlns:p14="http://schemas.microsoft.com/office/powerpoint/2010/main" val="1099482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57200" y="350520"/>
            <a:ext cx="8229600" cy="102108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Autoregressive Model of Order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AR(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2057400" y="2959603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7200" y="1371600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are now ready to define the general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model,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any positive integer.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0013" y="2407920"/>
            <a:ext cx="6629400" cy="161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08" y="2517385"/>
            <a:ext cx="5498592" cy="4693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76" y="3509660"/>
            <a:ext cx="3621024" cy="4450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 bwMode="auto">
          <a:xfrm>
            <a:off x="457200" y="4294763"/>
            <a:ext cx="82296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“Looks like” a multiple regression model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Says the value at time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linear combination of the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previous values plus a random noise component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Looks “complicated”</a:t>
            </a:r>
          </a:p>
        </p:txBody>
      </p:sp>
    </p:spTree>
    <p:extLst>
      <p:ext uri="{BB962C8B-B14F-4D97-AF65-F5344CB8AC3E}">
        <p14:creationId xmlns:p14="http://schemas.microsoft.com/office/powerpoint/2010/main" val="10984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9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 bwMode="auto">
          <a:xfrm>
            <a:off x="457200" y="1371600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Zero mean forms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832692" y="2240726"/>
            <a:ext cx="79061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2684546"/>
            <a:ext cx="3857106" cy="3657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1907753"/>
            <a:ext cx="3876106" cy="3657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 bwMode="auto">
          <a:xfrm>
            <a:off x="457200" y="3169919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Operator form: zero mean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3706072"/>
            <a:ext cx="4060371" cy="457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 bwMode="auto">
          <a:xfrm>
            <a:off x="832692" y="4099783"/>
            <a:ext cx="76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4467180"/>
            <a:ext cx="6406308" cy="457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 bwMode="auto">
          <a:xfrm>
            <a:off x="457200" y="5013960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AR(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): characteristic equation 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2" y="5532120"/>
            <a:ext cx="3592148" cy="54864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57200" y="350520"/>
            <a:ext cx="8229600" cy="102108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Autoregressive Model of Order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AR(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286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7" grpId="0"/>
      <p:bldP spid="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28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486A-242A-F445-B632-0D54198AB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AR(p) | Key Result about the Characteristic Equation</a:t>
            </a:r>
          </a:p>
        </p:txBody>
      </p:sp>
    </p:spTree>
    <p:extLst>
      <p:ext uri="{BB962C8B-B14F-4D97-AF65-F5344CB8AC3E}">
        <p14:creationId xmlns:p14="http://schemas.microsoft.com/office/powerpoint/2010/main" val="2614169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00200"/>
            <a:ext cx="8229600" cy="129266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 AR(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 model is stationary if and only if the roots of the characteristic equation are greater than 1 in absolute value.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57200" y="3124200"/>
            <a:ext cx="82296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This is a generalization of the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check for stationarity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given earlier for AR(1) and AR(2) models.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57200" y="4545393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AR(2) this check is still easy, but you may have to factor the polynomial or use the quadratic formula to find the roots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7200" y="5791200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check is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more complicated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062229"/>
            <a:ext cx="6690360" cy="4376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99207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Result for AR(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062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457200" y="1550068"/>
            <a:ext cx="8351966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7200" y="3154680"/>
            <a:ext cx="835196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8" y="4145280"/>
            <a:ext cx="2781300" cy="2133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4145280"/>
            <a:ext cx="2781300" cy="2133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62" y="4145280"/>
            <a:ext cx="2781300" cy="2133600"/>
          </a:xfrm>
          <a:prstGeom prst="rect">
            <a:avLst/>
          </a:prstGeom>
        </p:spPr>
      </p:pic>
      <p:sp>
        <p:nvSpPr>
          <p:cNvPr id="21" name="Title 2"/>
          <p:cNvSpPr txBox="1">
            <a:spLocks/>
          </p:cNvSpPr>
          <p:nvPr/>
        </p:nvSpPr>
        <p:spPr>
          <a:xfrm>
            <a:off x="457200" y="381000"/>
            <a:ext cx="8229600" cy="7992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altLang="en-US" sz="3600" dirty="0"/>
              <a:t>Consider the Following AR(</a:t>
            </a:r>
            <a:r>
              <a:rPr lang="en-US" altLang="en-US" sz="3600" i="1" dirty="0"/>
              <a:t>p</a:t>
            </a:r>
            <a:r>
              <a:rPr lang="en-US" altLang="en-US" sz="3600" dirty="0"/>
              <a:t>) Models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049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457200" y="2224206"/>
            <a:ext cx="8229600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Good new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can’t either.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7200" y="3202766"/>
            <a:ext cx="822960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Bad news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seems like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models may be too complicated (and nearly impossible) to understand.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7200" y="4612213"/>
            <a:ext cx="822960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Good news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There’s a simple way to understand these models using a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key concept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we will work towards now and will  present in the next section!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57200" y="1219200"/>
            <a:ext cx="792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I’m guessing you can’t match models with realizations?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Really a Tough Assignment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03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1331893"/>
            <a:ext cx="8229600" cy="46935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roots of a general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 order polynomial equation cannot always be found using mathematical formulas (such as the quadratic formula).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But such polynomial equations can be solved using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numerical methods.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roots of </a:t>
            </a:r>
            <a:r>
              <a:rPr lang="en-US" sz="2200" i="1" dirty="0">
                <a:latin typeface="Symbol" pitchFamily="18" charset="2"/>
              </a:rPr>
              <a:t>j </a:t>
            </a:r>
            <a:r>
              <a:rPr lang="en-US" sz="2200" dirty="0">
                <a:latin typeface="Symbol" pitchFamily="18" charset="2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Symbol" pitchFamily="18" charset="2"/>
              </a:rPr>
              <a:t>) =</a:t>
            </a:r>
            <a:r>
              <a:rPr lang="en-US" sz="2200" i="1" dirty="0">
                <a:latin typeface="Symbol" pitchFamily="18" charset="2"/>
              </a:rPr>
              <a:t> </a:t>
            </a: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baseline="-25000" dirty="0">
                <a:latin typeface="Symbol" pitchFamily="18" charset="2"/>
              </a:rPr>
              <a:t>1</a:t>
            </a:r>
            <a:r>
              <a:rPr lang="en-US" sz="2200" i="1" dirty="0">
                <a:latin typeface="Times New Roman" pitchFamily="18" charset="0"/>
              </a:rPr>
              <a:t>z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 </a:t>
            </a:r>
            <a:r>
              <a:rPr lang="en-US" sz="2200" dirty="0">
                <a:sym typeface="Symbol" pitchFamily="18" charset="2"/>
              </a:rPr>
              <a:t>  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i="1" baseline="-25000" dirty="0">
                <a:latin typeface="Times New Roman" pitchFamily="18" charset="0"/>
              </a:rPr>
              <a:t>p</a:t>
            </a:r>
            <a:r>
              <a:rPr lang="en-US" sz="2200" i="1" dirty="0">
                <a:latin typeface="Times New Roman" pitchFamily="18" charset="0"/>
              </a:rPr>
              <a:t>z</a:t>
            </a:r>
            <a:r>
              <a:rPr lang="en-US" sz="2200" i="1" baseline="30000" dirty="0">
                <a:latin typeface="Times New Roman" pitchFamily="18" charset="0"/>
              </a:rPr>
              <a:t>p </a:t>
            </a:r>
            <a:r>
              <a:rPr lang="en-US" sz="2200" dirty="0">
                <a:latin typeface="Symbol" pitchFamily="18" charset="2"/>
              </a:rPr>
              <a:t>= 0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of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two types: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Real roots</a:t>
            </a:r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Complex conjugate pairs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bi, a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Correspondingly, </a:t>
            </a: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baseline="-25000" dirty="0">
                <a:latin typeface="Symbol" pitchFamily="18" charset="2"/>
              </a:rPr>
              <a:t>1</a:t>
            </a:r>
            <a:r>
              <a:rPr lang="en-US" sz="2200" i="1" dirty="0">
                <a:latin typeface="Times New Roman" pitchFamily="18" charset="0"/>
              </a:rPr>
              <a:t>z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 </a:t>
            </a:r>
            <a:r>
              <a:rPr lang="en-US" sz="2200" dirty="0">
                <a:sym typeface="Symbol" pitchFamily="18" charset="2"/>
              </a:rPr>
              <a:t>  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i="1" baseline="-25000" dirty="0">
                <a:latin typeface="Times New Roman" pitchFamily="18" charset="0"/>
              </a:rPr>
              <a:t>p</a:t>
            </a:r>
            <a:r>
              <a:rPr lang="en-US" sz="2200" i="1" dirty="0">
                <a:latin typeface="Times New Roman" pitchFamily="18" charset="0"/>
              </a:rPr>
              <a:t>z</a:t>
            </a:r>
            <a:r>
              <a:rPr lang="en-US" sz="2200" i="1" baseline="30000" dirty="0">
                <a:latin typeface="Times New Roman" pitchFamily="18" charset="0"/>
              </a:rPr>
              <a:t>p 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always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 factored as a product of:</a:t>
            </a:r>
          </a:p>
          <a:p>
            <a:pPr marL="800100" lvl="1" indent="-3429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First-order (linear)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  <a:p>
            <a:pPr marL="800100" lvl="1" indent="-3429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Second-order (quadratic)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4431175"/>
            <a:ext cx="8229600" cy="1493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57200" y="381000"/>
            <a:ext cx="8229600" cy="7992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Factoring the AR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099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57200" y="4579203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often write AR models in factored form (analogous to the characteristic equation factoring).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78980" y="2697777"/>
            <a:ext cx="47830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- 1.95</a:t>
            </a:r>
            <a:r>
              <a:rPr lang="en-US" sz="2600" i="1" dirty="0">
                <a:latin typeface="Times New Roman" pitchFamily="18" charset="0"/>
              </a:rPr>
              <a:t>z </a:t>
            </a:r>
            <a:r>
              <a:rPr lang="en-US" sz="2600" dirty="0">
                <a:latin typeface="Symbol" pitchFamily="18" charset="2"/>
              </a:rPr>
              <a:t>+ 1.85</a:t>
            </a:r>
            <a:r>
              <a:rPr lang="en-US" sz="2600" i="1" dirty="0">
                <a:latin typeface="Times New Roman" pitchFamily="18" charset="0"/>
              </a:rPr>
              <a:t>z</a:t>
            </a:r>
            <a:r>
              <a:rPr lang="en-US" sz="2600" baseline="30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- .855</a:t>
            </a:r>
            <a:r>
              <a:rPr lang="en-US" sz="2600" i="1" dirty="0">
                <a:latin typeface="Times New Roman" pitchFamily="18" charset="0"/>
              </a:rPr>
              <a:t>z</a:t>
            </a:r>
            <a:r>
              <a:rPr lang="en-US" sz="2600" baseline="30000" dirty="0">
                <a:latin typeface="Times New Roman" pitchFamily="18" charset="0"/>
              </a:rPr>
              <a:t>3 </a:t>
            </a:r>
            <a:r>
              <a:rPr lang="en-US" sz="2600" dirty="0">
                <a:latin typeface="Times New Roman" pitchFamily="18" charset="0"/>
              </a:rPr>
              <a:t>= 0</a:t>
            </a:r>
            <a:endParaRPr lang="en-US" sz="2600" baseline="30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578980" y="3646196"/>
            <a:ext cx="38862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(</a:t>
            </a: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.95</a:t>
            </a:r>
            <a:r>
              <a:rPr lang="en-US" sz="2600" i="1" dirty="0">
                <a:latin typeface="Times New Roman" pitchFamily="18" charset="0"/>
              </a:rPr>
              <a:t>z</a:t>
            </a:r>
            <a:r>
              <a:rPr lang="en-US" sz="2600" dirty="0">
                <a:latin typeface="Times New Roman" pitchFamily="18" charset="0"/>
              </a:rPr>
              <a:t>) </a:t>
            </a:r>
            <a:r>
              <a:rPr lang="en-US" sz="2600" dirty="0">
                <a:latin typeface="Symbol" pitchFamily="18" charset="2"/>
              </a:rPr>
              <a:t>(</a:t>
            </a: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</a:t>
            </a:r>
            <a:r>
              <a:rPr lang="en-US" sz="2600" i="1" dirty="0">
                <a:latin typeface="Times New Roman" pitchFamily="18" charset="0"/>
              </a:rPr>
              <a:t>z </a:t>
            </a:r>
            <a:r>
              <a:rPr lang="en-US" sz="2600" dirty="0">
                <a:latin typeface="Symbol" pitchFamily="18" charset="2"/>
              </a:rPr>
              <a:t>+ .9</a:t>
            </a:r>
            <a:r>
              <a:rPr lang="en-US" sz="2600" i="1" dirty="0">
                <a:latin typeface="Times New Roman" pitchFamily="18" charset="0"/>
              </a:rPr>
              <a:t>z</a:t>
            </a:r>
            <a:r>
              <a:rPr lang="en-US" sz="2600" baseline="30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) = 0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578980" y="1717357"/>
            <a:ext cx="47830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- 1.95</a:t>
            </a:r>
            <a:r>
              <a:rPr lang="en-US" sz="2600" i="1" dirty="0">
                <a:latin typeface="Times New Roman" pitchFamily="18" charset="0"/>
              </a:rPr>
              <a:t>B </a:t>
            </a:r>
            <a:r>
              <a:rPr lang="en-US" sz="2600" dirty="0">
                <a:latin typeface="Symbol" pitchFamily="18" charset="2"/>
              </a:rPr>
              <a:t>+ 1.85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baseline="30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- .855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baseline="30000" dirty="0">
                <a:latin typeface="Times New Roman" pitchFamily="18" charset="0"/>
              </a:rPr>
              <a:t>3 </a:t>
            </a:r>
            <a:r>
              <a:rPr lang="en-US" sz="2600" dirty="0">
                <a:latin typeface="Times New Roman" pitchFamily="18" charset="0"/>
              </a:rPr>
              <a:t>= </a:t>
            </a:r>
            <a:r>
              <a:rPr lang="en-US" sz="2600" i="1" dirty="0">
                <a:latin typeface="Times New Roman" pitchFamily="18" charset="0"/>
              </a:rPr>
              <a:t>a</a:t>
            </a:r>
            <a:r>
              <a:rPr lang="en-US" sz="2600" i="1" baseline="-25000" dirty="0">
                <a:latin typeface="Times New Roman" pitchFamily="18" charset="0"/>
              </a:rPr>
              <a:t>t</a:t>
            </a:r>
            <a:endParaRPr lang="en-US" sz="2600" baseline="30000" dirty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57200" y="1242288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AR(3) model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7200" y="2209800"/>
            <a:ext cx="4389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Characteristic equation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7200" y="320040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Factored characteristic equation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57200" y="541020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Factored form of model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578980" y="5821025"/>
            <a:ext cx="418450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(</a:t>
            </a: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.95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dirty="0">
                <a:latin typeface="Times New Roman" pitchFamily="18" charset="0"/>
              </a:rPr>
              <a:t>) </a:t>
            </a:r>
            <a:r>
              <a:rPr lang="en-US" sz="2600" dirty="0">
                <a:latin typeface="Symbol" pitchFamily="18" charset="2"/>
              </a:rPr>
              <a:t>(</a:t>
            </a:r>
            <a:r>
              <a:rPr lang="en-US" sz="2600" dirty="0">
                <a:latin typeface="Times New Roman" pitchFamily="18" charset="0"/>
              </a:rPr>
              <a:t>1 </a:t>
            </a:r>
            <a:r>
              <a:rPr lang="en-US" sz="2600" dirty="0">
                <a:latin typeface="Symbol" pitchFamily="18" charset="2"/>
              </a:rPr>
              <a:t>- 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dirty="0">
                <a:latin typeface="Symbol" pitchFamily="18" charset="2"/>
              </a:rPr>
              <a:t>+ .9</a:t>
            </a:r>
            <a:r>
              <a:rPr lang="en-US" sz="2600" i="1" dirty="0">
                <a:latin typeface="Times New Roman" pitchFamily="18" charset="0"/>
              </a:rPr>
              <a:t>B</a:t>
            </a:r>
            <a:r>
              <a:rPr lang="en-US" sz="2600" baseline="30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) = </a:t>
            </a:r>
            <a:r>
              <a:rPr lang="en-US" sz="2600" i="1" dirty="0">
                <a:latin typeface="Times New Roman" pitchFamily="18" charset="0"/>
              </a:rPr>
              <a:t>a</a:t>
            </a:r>
            <a:r>
              <a:rPr lang="en-US" sz="2600" i="1" baseline="-25000" dirty="0">
                <a:latin typeface="Times New Roman" pitchFamily="18" charset="0"/>
              </a:rPr>
              <a:t>t</a:t>
            </a:r>
            <a:endParaRPr lang="en-US" sz="2600" baseline="30000" dirty="0">
              <a:latin typeface="Times New Roman" pitchFamily="18" charset="0"/>
            </a:endParaRPr>
          </a:p>
        </p:txBody>
      </p:sp>
      <p:cxnSp>
        <p:nvCxnSpPr>
          <p:cNvPr id="5" name="Straight Arrow Connector 4"/>
          <p:cNvCxnSpPr>
            <a:stCxn id="6" idx="3"/>
          </p:cNvCxnSpPr>
          <p:nvPr/>
        </p:nvCxnSpPr>
        <p:spPr>
          <a:xfrm flipV="1">
            <a:off x="1143000" y="3962401"/>
            <a:ext cx="609600" cy="173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 bwMode="auto">
          <a:xfrm>
            <a:off x="105410" y="3769360"/>
            <a:ext cx="1037590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</p:txBody>
      </p:sp>
      <p:cxnSp>
        <p:nvCxnSpPr>
          <p:cNvPr id="16" name="Straight Arrow Connector 15"/>
          <p:cNvCxnSpPr>
            <a:stCxn id="21" idx="1"/>
          </p:cNvCxnSpPr>
          <p:nvPr/>
        </p:nvCxnSpPr>
        <p:spPr>
          <a:xfrm flipH="1" flipV="1">
            <a:off x="4419600" y="4106777"/>
            <a:ext cx="1197096" cy="29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5616696" y="3769360"/>
            <a:ext cx="1546104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57200" y="381000"/>
            <a:ext cx="8229600" cy="7992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1 </a:t>
            </a:r>
          </a:p>
        </p:txBody>
      </p:sp>
    </p:spTree>
    <p:extLst>
      <p:ext uri="{BB962C8B-B14F-4D97-AF65-F5344CB8AC3E}">
        <p14:creationId xmlns:p14="http://schemas.microsoft.com/office/powerpoint/2010/main" val="40004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  <p:bldP spid="18" grpId="0"/>
      <p:bldP spid="19" grpId="0"/>
      <p:bldP spid="6" grpId="0" animBg="1"/>
      <p:bldP spid="2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242611"/>
            <a:ext cx="4443984" cy="4328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26085" y="220980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Factored forms</a:t>
            </a:r>
          </a:p>
        </p:txBody>
      </p:sp>
      <p:cxnSp>
        <p:nvCxnSpPr>
          <p:cNvPr id="9" name="Straight Arrow Connector 8"/>
          <p:cNvCxnSpPr>
            <a:stCxn id="12" idx="3"/>
          </p:cNvCxnSpPr>
          <p:nvPr/>
        </p:nvCxnSpPr>
        <p:spPr>
          <a:xfrm flipV="1">
            <a:off x="1387475" y="3228840"/>
            <a:ext cx="822325" cy="456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3"/>
          </p:cNvCxnSpPr>
          <p:nvPr/>
        </p:nvCxnSpPr>
        <p:spPr>
          <a:xfrm flipV="1">
            <a:off x="1387475" y="3202686"/>
            <a:ext cx="3604895" cy="482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237807" y="3318577"/>
            <a:ext cx="1149668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486400" y="3318577"/>
            <a:ext cx="1524000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3778250" y="3202686"/>
            <a:ext cx="1708150" cy="482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5410200" y="4776011"/>
            <a:ext cx="1524000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3171826" y="4623612"/>
            <a:ext cx="2238374" cy="519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 flipV="1">
            <a:off x="4388486" y="4623612"/>
            <a:ext cx="1021714" cy="519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684054" y="4776011"/>
            <a:ext cx="1449546" cy="7335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linear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2288"/>
            <a:ext cx="3986784" cy="4206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139184" cy="4145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2742718"/>
            <a:ext cx="4303776" cy="426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426085" y="55626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point: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polynomials can be factored into a product of first and second order factors.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457200" y="381000"/>
            <a:ext cx="8229600" cy="7992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 2: Two 4th-Order Polynomials</a:t>
            </a:r>
          </a:p>
        </p:txBody>
      </p:sp>
    </p:spTree>
    <p:extLst>
      <p:ext uri="{BB962C8B-B14F-4D97-AF65-F5344CB8AC3E}">
        <p14:creationId xmlns:p14="http://schemas.microsoft.com/office/powerpoint/2010/main" val="13634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26" grpId="0" animBg="1"/>
      <p:bldP spid="33" grpId="0" animBg="1"/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0429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2AE9-136F-484D-8FEB-0C6698264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</a:t>
            </a:r>
            <a:r>
              <a:rPr lang="en-US" i="1" dirty="0"/>
              <a:t>p</a:t>
            </a:r>
            <a:r>
              <a:rPr lang="en-US" dirty="0"/>
              <a:t>) | Factor Tables</a:t>
            </a:r>
          </a:p>
        </p:txBody>
      </p:sp>
    </p:spTree>
    <p:extLst>
      <p:ext uri="{BB962C8B-B14F-4D97-AF65-F5344CB8AC3E}">
        <p14:creationId xmlns:p14="http://schemas.microsoft.com/office/powerpoint/2010/main" val="41076361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7200" y="2586740"/>
            <a:ext cx="8229600" cy="16804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Associated with real roots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Contribute AR(1)-type behavior to the AR(p) model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associated with “system frequency”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positive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negative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84034"/>
            <a:ext cx="8229600" cy="73586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 Key </a:t>
            </a:r>
            <a:r>
              <a:rPr lang="en-US" dirty="0"/>
              <a:t>Concept</a:t>
            </a:r>
            <a:endParaRPr lang="en-US" sz="4800" dirty="0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57200" y="4607540"/>
            <a:ext cx="8229600" cy="12557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Associated with complex roots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Contribute cyclic AR(2)-type behavior to the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model, associated with “system frequency”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7200" y="2199925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First-order factors,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7200" y="4236720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Second-order (quadratic) factors,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400" b="1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72" y="5821680"/>
            <a:ext cx="2395728" cy="853440"/>
          </a:xfrm>
          <a:prstGeom prst="rect">
            <a:avLst/>
          </a:prstGeom>
        </p:spPr>
      </p:pic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7200" y="1220530"/>
            <a:ext cx="8229600" cy="91307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 like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 as building blocks of an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model.</a:t>
            </a:r>
          </a:p>
        </p:txBody>
      </p:sp>
    </p:spTree>
    <p:extLst>
      <p:ext uri="{BB962C8B-B14F-4D97-AF65-F5344CB8AC3E}">
        <p14:creationId xmlns:p14="http://schemas.microsoft.com/office/powerpoint/2010/main" val="31236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 build="p"/>
      <p:bldP spid="16" grpId="0"/>
      <p:bldP spid="18" grpId="0"/>
      <p:bldP spid="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457200" y="2199925"/>
            <a:ext cx="822960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models reflect a mixture of these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first-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second-order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behaviors in the: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Realizations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Spectral densities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4034"/>
            <a:ext cx="8229600" cy="73586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 Key </a:t>
            </a:r>
            <a:r>
              <a:rPr lang="en-US" dirty="0"/>
              <a:t>Concept</a:t>
            </a:r>
            <a:endParaRPr lang="en-US" sz="48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" y="1220530"/>
            <a:ext cx="8229600" cy="91307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 like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4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 as building blocks of an AR(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model.</a:t>
            </a:r>
          </a:p>
        </p:txBody>
      </p:sp>
    </p:spTree>
    <p:extLst>
      <p:ext uri="{BB962C8B-B14F-4D97-AF65-F5344CB8AC3E}">
        <p14:creationId xmlns:p14="http://schemas.microsoft.com/office/powerpoint/2010/main" val="79635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57200" y="1371600"/>
            <a:ext cx="82296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tabular presentation of an AR(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model that: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Shows the underlying first- and second-order factors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information about the roots of the characteristic equation to assess whether the model is stationary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Gives information concerning the underlying frequency domain characteristics</a:t>
            </a:r>
          </a:p>
          <a:p>
            <a:pPr marL="457200" indent="-4572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format of the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factor table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given on the next slide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4034"/>
            <a:ext cx="8229600" cy="73586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Table</a:t>
            </a:r>
          </a:p>
        </p:txBody>
      </p:sp>
    </p:spTree>
    <p:extLst>
      <p:ext uri="{BB962C8B-B14F-4D97-AF65-F5344CB8AC3E}">
        <p14:creationId xmlns:p14="http://schemas.microsoft.com/office/powerpoint/2010/main" val="267895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AF44-38B7-9346-BB58-3837F96E5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AR(2) | Stationarity</a:t>
            </a:r>
          </a:p>
        </p:txBody>
      </p:sp>
    </p:spTree>
    <p:extLst>
      <p:ext uri="{BB962C8B-B14F-4D97-AF65-F5344CB8AC3E}">
        <p14:creationId xmlns:p14="http://schemas.microsoft.com/office/powerpoint/2010/main" val="30010104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623287" y="1250269"/>
            <a:ext cx="1548913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Absolute Reciprocal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root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705600" y="1234440"/>
            <a:ext cx="1817077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37796" y="1935163"/>
            <a:ext cx="1900604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2399885" y="2362200"/>
            <a:ext cx="133496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498726" y="2362200"/>
            <a:ext cx="133643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6629400" y="2362200"/>
            <a:ext cx="133643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2599568" y="1935162"/>
            <a:ext cx="147710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384955" y="2362200"/>
            <a:ext cx="133643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34" name="TextBox 33"/>
          <p:cNvSpPr txBox="1"/>
          <p:nvPr/>
        </p:nvSpPr>
        <p:spPr bwMode="auto">
          <a:xfrm>
            <a:off x="76200" y="2438400"/>
            <a:ext cx="22860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First- or second-order factor: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(1 -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(1 -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2333921" y="2382837"/>
            <a:ext cx="2189671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Root(s) of first- or second-order equations associated with factor: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1 -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1 -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- 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2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699487" y="2372142"/>
            <a:ext cx="113567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200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root in second column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6400800" y="2404408"/>
            <a:ext cx="24688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First-order factors: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&gt; 0</a:t>
            </a:r>
            <a:b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</a:b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.5,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 </a:t>
            </a:r>
            <a:r>
              <a:rPr 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&lt; 0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126992"/>
            <a:ext cx="2743200" cy="90220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 bwMode="auto">
          <a:xfrm>
            <a:off x="6365240" y="3803090"/>
            <a:ext cx="21980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Second-order:</a:t>
            </a:r>
          </a:p>
        </p:txBody>
      </p:sp>
      <p:cxnSp>
        <p:nvCxnSpPr>
          <p:cNvPr id="40" name="Straight Arrow Connector 39"/>
          <p:cNvCxnSpPr>
            <a:endCxn id="36" idx="2"/>
          </p:cNvCxnSpPr>
          <p:nvPr/>
        </p:nvCxnSpPr>
        <p:spPr>
          <a:xfrm flipH="1" flipV="1">
            <a:off x="5267322" y="4495800"/>
            <a:ext cx="252389" cy="808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4706814" y="5309524"/>
            <a:ext cx="29893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|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200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all roots, then the process is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stationary.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384034"/>
            <a:ext cx="8229600" cy="73586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Table</a:t>
            </a:r>
          </a:p>
        </p:txBody>
      </p:sp>
    </p:spTree>
    <p:extLst>
      <p:ext uri="{BB962C8B-B14F-4D97-AF65-F5344CB8AC3E}">
        <p14:creationId xmlns:p14="http://schemas.microsoft.com/office/powerpoint/2010/main" val="3741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 animBg="1"/>
      <p:bldP spid="32" grpId="0" animBg="1"/>
      <p:bldP spid="34" grpId="0"/>
      <p:bldP spid="35" grpId="0"/>
      <p:bldP spid="36" grpId="0"/>
      <p:bldP spid="37" grpId="0"/>
      <p:bldP spid="39" grpId="0"/>
      <p:bldP spid="4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457201" y="2514600"/>
            <a:ext cx="81534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factor table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helps answer these questions.</a:t>
            </a: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57200" y="1219200"/>
            <a:ext cx="6330462" cy="11264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Is this a stationary process?</a:t>
            </a:r>
          </a:p>
          <a:p>
            <a:pPr>
              <a:spcBef>
                <a:spcPts val="600"/>
              </a:spcBef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are its characteristics?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830854" y="314980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3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0244"/>
            <a:ext cx="7674796" cy="219867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28600" y="1215425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711771" y="2600999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724400" y="3044235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748923" y="2650515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695528" y="3001064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0.16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34866" y="2659425"/>
            <a:ext cx="168665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.95</a:t>
            </a:r>
            <a:r>
              <a:rPr lang="en-US" sz="2200" i="1" dirty="0">
                <a:latin typeface="Symbol" pitchFamily="18" charset="2"/>
              </a:rPr>
              <a:t>B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533400" y="3044235"/>
            <a:ext cx="168812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.9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2767694" y="2659425"/>
            <a:ext cx="105507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1.053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494279" y="3053523"/>
            <a:ext cx="161631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.556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.896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64256" y="2659425"/>
            <a:ext cx="1195753" cy="854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cxnSp>
        <p:nvCxnSpPr>
          <p:cNvPr id="31" name="Straight Arrow Connector 30"/>
          <p:cNvCxnSpPr>
            <a:endCxn id="29" idx="4"/>
          </p:cNvCxnSpPr>
          <p:nvPr/>
        </p:nvCxnSpPr>
        <p:spPr>
          <a:xfrm flipV="1">
            <a:off x="1813560" y="3513499"/>
            <a:ext cx="3248573" cy="2163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381000" y="4127067"/>
            <a:ext cx="8305799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model is stationary.</a:t>
            </a:r>
          </a:p>
          <a:p>
            <a:pPr marL="971550" lvl="1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not immediately obvious whether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.556 + .896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greater than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absolute value, so we show the absolute value</a:t>
            </a:r>
          </a:p>
          <a:p>
            <a:pPr marL="966788" lvl="2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(we choose to show absolute value of the reciprocal,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all roots implies stationarity.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3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3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42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28600" y="1210447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49" name="TextBox 48"/>
          <p:cNvSpPr txBox="1"/>
          <p:nvPr/>
        </p:nvSpPr>
        <p:spPr bwMode="auto">
          <a:xfrm>
            <a:off x="381000" y="4127067"/>
            <a:ext cx="8305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2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model has one positive real root</a:t>
            </a:r>
          </a:p>
        </p:txBody>
      </p:sp>
      <p:sp>
        <p:nvSpPr>
          <p:cNvPr id="50" name="Oval 49"/>
          <p:cNvSpPr/>
          <p:nvPr/>
        </p:nvSpPr>
        <p:spPr>
          <a:xfrm>
            <a:off x="2558565" y="3078778"/>
            <a:ext cx="1480036" cy="45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17091" y="2697778"/>
            <a:ext cx="940509" cy="365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52" name="TextBox 51"/>
          <p:cNvSpPr txBox="1"/>
          <p:nvPr/>
        </p:nvSpPr>
        <p:spPr bwMode="auto">
          <a:xfrm>
            <a:off x="908743" y="4525944"/>
            <a:ext cx="711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and a pair of complex conjugate roots.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>
            <a:endCxn id="51" idx="6"/>
          </p:cNvCxnSpPr>
          <p:nvPr/>
        </p:nvCxnSpPr>
        <p:spPr>
          <a:xfrm flipH="1" flipV="1">
            <a:off x="3657600" y="2880709"/>
            <a:ext cx="1990846" cy="1355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3358226" y="3532379"/>
            <a:ext cx="1757784" cy="1132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88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1" grpId="0" animBg="1"/>
      <p:bldP spid="5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81000" y="4127067"/>
            <a:ext cx="8305799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3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positive real root will be associated with: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“Wandering” behavior in realizations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Damped exponential autocorrelations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peak at zero in the spectral density</a:t>
            </a:r>
          </a:p>
        </p:txBody>
      </p:sp>
      <p:sp>
        <p:nvSpPr>
          <p:cNvPr id="34" name="Oval 33"/>
          <p:cNvSpPr/>
          <p:nvPr/>
        </p:nvSpPr>
        <p:spPr>
          <a:xfrm>
            <a:off x="2717091" y="2697778"/>
            <a:ext cx="940509" cy="365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508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81000" y="4127067"/>
            <a:ext cx="8534400" cy="219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4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complex conjugate roots will be associated with: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Pseudo cyclic behavior in the realizations with frequency about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.16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(cycle length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(1/.16 = 6)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Damped sinusoidal autocorrelations with a period (cycle length)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about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peak at about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spectral density</a:t>
            </a:r>
          </a:p>
        </p:txBody>
      </p:sp>
      <p:sp>
        <p:nvSpPr>
          <p:cNvPr id="19" name="Oval 18"/>
          <p:cNvSpPr/>
          <p:nvPr/>
        </p:nvSpPr>
        <p:spPr>
          <a:xfrm>
            <a:off x="2438400" y="3077147"/>
            <a:ext cx="1649393" cy="398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883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31" name="TextBox 30"/>
          <p:cNvSpPr txBox="1"/>
          <p:nvPr/>
        </p:nvSpPr>
        <p:spPr bwMode="auto">
          <a:xfrm>
            <a:off x="381000" y="4127067"/>
            <a:ext cx="8305799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5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For the above AR(3) model: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 </a:t>
            </a:r>
          </a:p>
          <a:p>
            <a:pPr lvl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will show a “mixture” of these behaviors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2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078448" y="4171890"/>
            <a:ext cx="15028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581399" y="4171890"/>
            <a:ext cx="2185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6388242" y="4171890"/>
            <a:ext cx="20699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890244"/>
            <a:ext cx="7674796" cy="2590316"/>
            <a:chOff x="533400" y="890244"/>
            <a:chExt cx="7674796" cy="2590316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0244"/>
              <a:ext cx="7674796" cy="2198670"/>
            </a:xfrm>
            <a:prstGeom prst="rect">
              <a:avLst/>
            </a:prstGeom>
          </p:spPr>
        </p:pic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4711771" y="2600999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4724400" y="304423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0.95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6748923" y="2650515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0.0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6695528" y="3001064"/>
              <a:ext cx="105507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0.16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534866" y="2659425"/>
              <a:ext cx="168665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.95</a:t>
              </a:r>
              <a:r>
                <a:rPr lang="en-US" sz="2200" i="1" dirty="0">
                  <a:latin typeface="Symbol" pitchFamily="18" charset="2"/>
                </a:rPr>
                <a:t>B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533400" y="3044235"/>
              <a:ext cx="168812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 </a:t>
              </a:r>
              <a:r>
                <a:rPr lang="en-US" sz="2200" dirty="0">
                  <a:latin typeface="Symbol" pitchFamily="18" charset="2"/>
                </a:rPr>
                <a:t>- </a:t>
              </a:r>
              <a:r>
                <a:rPr lang="en-US" sz="2200" i="1" dirty="0">
                  <a:latin typeface="Symbol" pitchFamily="18" charset="2"/>
                </a:rPr>
                <a:t>B </a:t>
              </a:r>
              <a:r>
                <a:rPr lang="en-US" sz="2200" dirty="0">
                  <a:latin typeface="Symbol" pitchFamily="18" charset="2"/>
                </a:rPr>
                <a:t>+ .9</a:t>
              </a:r>
              <a:r>
                <a:rPr lang="en-US" sz="2200" i="1" dirty="0">
                  <a:latin typeface="Symbol" pitchFamily="18" charset="2"/>
                </a:rPr>
                <a:t>B</a:t>
              </a:r>
              <a:r>
                <a:rPr lang="en-US" sz="2200" baseline="30000" dirty="0">
                  <a:latin typeface="Symbol" pitchFamily="18" charset="2"/>
                </a:rPr>
                <a:t> 2</a:t>
              </a:r>
              <a:endParaRPr lang="en-US" sz="2200" i="1" dirty="0">
                <a:latin typeface="Times New Roman" pitchFamily="18" charset="0"/>
              </a:endParaRPr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2767694" y="2659425"/>
              <a:ext cx="105507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1.053</a:t>
              </a:r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2494279" y="3053523"/>
              <a:ext cx="1616319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200" dirty="0">
                  <a:latin typeface="Times New Roman" pitchFamily="18" charset="0"/>
                </a:rPr>
                <a:t>.556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± .896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200" i="1" dirty="0">
                <a:latin typeface="Times New Roman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7" y="4475936"/>
            <a:ext cx="1957903" cy="1848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00" y="4534757"/>
            <a:ext cx="1983112" cy="1789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4534757"/>
            <a:ext cx="1983112" cy="1789843"/>
          </a:xfrm>
          <a:prstGeom prst="rect">
            <a:avLst/>
          </a:prstGeom>
        </p:spPr>
      </p:pic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1830854" y="315576"/>
            <a:ext cx="5482292" cy="523220"/>
          </a:xfrm>
          <a:prstGeom prst="rect">
            <a:avLst/>
          </a:prstGeom>
          <a:noFill/>
          <a:ln w="28575">
            <a:solidFill>
              <a:srgbClr val="FC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 1.95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1.85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–</a:t>
            </a:r>
            <a:r>
              <a:rPr lang="en-US" sz="12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.855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261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7255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6027-C1C1-EF42-B85E-62163209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AR(p) | Factor Table in </a:t>
            </a:r>
            <a:r>
              <a:rPr lang="en-US" dirty="0" err="1"/>
              <a:t>tswge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5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" t="11473"/>
          <a:stretch/>
        </p:blipFill>
        <p:spPr>
          <a:xfrm>
            <a:off x="603349" y="1924428"/>
            <a:ext cx="4883662" cy="3615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B28B0C-6E0E-0E43-91CF-0C58DE89D990}"/>
              </a:ext>
            </a:extLst>
          </p:cNvPr>
          <p:cNvSpPr/>
          <p:nvPr/>
        </p:nvSpPr>
        <p:spPr>
          <a:xfrm>
            <a:off x="457200" y="1354185"/>
            <a:ext cx="2527295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Expected value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4C1377-0846-5045-BBFE-DA5304577E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6"/>
          <a:stretch/>
        </p:blipFill>
        <p:spPr>
          <a:xfrm>
            <a:off x="603349" y="2859024"/>
            <a:ext cx="2835446" cy="950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5FC0C-C73F-C648-8675-D52D0348E1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2" t="21820"/>
          <a:stretch/>
        </p:blipFill>
        <p:spPr>
          <a:xfrm>
            <a:off x="1219199" y="4850881"/>
            <a:ext cx="345075" cy="316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5DD480-2D4E-EE43-B681-B7C873D907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7" t="-10401"/>
          <a:stretch/>
        </p:blipFill>
        <p:spPr>
          <a:xfrm>
            <a:off x="603349" y="5612881"/>
            <a:ext cx="960926" cy="4374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AE99C6-34A0-774D-ADA0-308198DE728B}"/>
              </a:ext>
            </a:extLst>
          </p:cNvPr>
          <p:cNvSpPr txBox="1"/>
          <p:nvPr/>
        </p:nvSpPr>
        <p:spPr bwMode="auto">
          <a:xfrm>
            <a:off x="2260659" y="4602480"/>
            <a:ext cx="612134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fundamental behavior of the autocorrelations and spectral density depends on whether the roots of the characteristic equation are real or complex.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39D6DEE-5E9D-DE4C-A3B5-B8C75F172A00}"/>
              </a:ext>
            </a:extLst>
          </p:cNvPr>
          <p:cNvSpPr/>
          <p:nvPr/>
        </p:nvSpPr>
        <p:spPr>
          <a:xfrm>
            <a:off x="1835320" y="4572000"/>
            <a:ext cx="533400" cy="16764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F1356-E127-2B46-AB58-56B2DCEE8BD5}"/>
              </a:ext>
            </a:extLst>
          </p:cNvPr>
          <p:cNvSpPr/>
          <p:nvPr/>
        </p:nvSpPr>
        <p:spPr>
          <a:xfrm>
            <a:off x="457200" y="2563111"/>
            <a:ext cx="1451679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203B3-2682-5F45-8ECC-4FC294EECA80}"/>
              </a:ext>
            </a:extLst>
          </p:cNvPr>
          <p:cNvSpPr/>
          <p:nvPr/>
        </p:nvSpPr>
        <p:spPr>
          <a:xfrm>
            <a:off x="457200" y="4001924"/>
            <a:ext cx="5775940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Autocorrelations and spectral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ensity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Facts about Stationary AR(2)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554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399199"/>
            <a:ext cx="7391400" cy="24776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#Factor Table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factor.wge(phi=c(1.95,-1.85,.855))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#Plotting a realization along with true</a:t>
            </a:r>
          </a:p>
          <a:p>
            <a:pPr>
              <a:lnSpc>
                <a:spcPts val="31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autocorrelations and spectral density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plotts.true.wge(phi=c(1.95,-1.85,.855))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56359"/>
            <a:ext cx="8229600" cy="498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b="1" dirty="0" err="1">
                <a:solidFill>
                  <a:srgbClr val="00B050"/>
                </a:solidFill>
              </a:rPr>
              <a:t>tswge</a:t>
            </a:r>
            <a:r>
              <a:rPr lang="en-US" sz="3200" b="1" dirty="0">
                <a:solidFill>
                  <a:srgbClr val="00B050"/>
                </a:solidFill>
              </a:rPr>
              <a:t> 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Tables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tswge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9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6791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E9AA-74BD-7F4A-AF5B-9FDBB2236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AR(</a:t>
            </a:r>
            <a:r>
              <a:rPr lang="en-US" i="1" dirty="0"/>
              <a:t>p</a:t>
            </a:r>
            <a:r>
              <a:rPr lang="en-US" dirty="0"/>
              <a:t>) | Examples</a:t>
            </a:r>
          </a:p>
        </p:txBody>
      </p:sp>
    </p:spTree>
    <p:extLst>
      <p:ext uri="{BB962C8B-B14F-4D97-AF65-F5344CB8AC3E}">
        <p14:creationId xmlns:p14="http://schemas.microsoft.com/office/powerpoint/2010/main" val="18598789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457200" y="2830619"/>
            <a:ext cx="835196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457200" y="914400"/>
            <a:ext cx="82296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3" y="3902089"/>
            <a:ext cx="27813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16" y="3902089"/>
            <a:ext cx="27813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50" y="3902089"/>
            <a:ext cx="2781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662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 bwMode="auto">
          <a:xfrm>
            <a:off x="922695" y="4075826"/>
            <a:ext cx="15919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581399" y="4075826"/>
            <a:ext cx="2185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6350142" y="4075826"/>
            <a:ext cx="2184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315576"/>
            <a:ext cx="7674796" cy="3164984"/>
            <a:chOff x="533400" y="315576"/>
            <a:chExt cx="7674796" cy="3164984"/>
          </a:xfrm>
        </p:grpSpPr>
        <p:sp>
          <p:nvSpPr>
            <p:cNvPr id="44" name="Text Box 36"/>
            <p:cNvSpPr txBox="1">
              <a:spLocks noChangeArrowheads="1"/>
            </p:cNvSpPr>
            <p:nvPr/>
          </p:nvSpPr>
          <p:spPr bwMode="auto">
            <a:xfrm>
              <a:off x="1830854" y="315576"/>
              <a:ext cx="5482292" cy="523220"/>
            </a:xfrm>
            <a:prstGeom prst="rect">
              <a:avLst/>
            </a:prstGeom>
            <a:noFill/>
            <a:ln w="28575">
              <a:solidFill>
                <a:srgbClr val="FC0000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800" i="1" dirty="0">
                  <a:latin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</a:rPr>
                <a:t>t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– 1.95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+</a:t>
              </a:r>
              <a:r>
                <a:rPr lang="en-US" sz="12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1.85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–</a:t>
              </a:r>
              <a:r>
                <a:rPr lang="en-US" sz="12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.855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240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33400" y="890244"/>
              <a:ext cx="7674796" cy="2590316"/>
              <a:chOff x="533400" y="890244"/>
              <a:chExt cx="7674796" cy="2590316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" y="890244"/>
                <a:ext cx="7674796" cy="2198670"/>
              </a:xfrm>
              <a:prstGeom prst="rect">
                <a:avLst/>
              </a:prstGeom>
            </p:spPr>
          </p:pic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4711771" y="2600999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0.95</a:t>
                </a:r>
              </a:p>
            </p:txBody>
          </p: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auto">
              <a:xfrm>
                <a:off x="4724400" y="3044235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0.95</a:t>
                </a:r>
              </a:p>
            </p:txBody>
          </p:sp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>
                <a:off x="6748923" y="2650515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0.0</a:t>
                </a:r>
              </a:p>
            </p:txBody>
          </p:sp>
          <p:sp>
            <p:nvSpPr>
              <p:cNvPr id="50" name="Text Box 15"/>
              <p:cNvSpPr txBox="1">
                <a:spLocks noChangeArrowheads="1"/>
              </p:cNvSpPr>
              <p:nvPr/>
            </p:nvSpPr>
            <p:spPr bwMode="auto">
              <a:xfrm>
                <a:off x="6695528" y="3001064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0.16</a:t>
                </a:r>
              </a:p>
            </p:txBody>
          </p:sp>
          <p:sp>
            <p:nvSpPr>
              <p:cNvPr id="51" name="Text Box 16"/>
              <p:cNvSpPr txBox="1">
                <a:spLocks noChangeArrowheads="1"/>
              </p:cNvSpPr>
              <p:nvPr/>
            </p:nvSpPr>
            <p:spPr bwMode="auto">
              <a:xfrm>
                <a:off x="534866" y="2659425"/>
                <a:ext cx="1686657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 </a:t>
                </a:r>
                <a:r>
                  <a:rPr lang="en-US" sz="2200" dirty="0">
                    <a:latin typeface="Symbol" pitchFamily="18" charset="2"/>
                  </a:rPr>
                  <a:t>- .95</a:t>
                </a:r>
                <a:r>
                  <a:rPr lang="en-US" sz="2200" i="1" dirty="0">
                    <a:latin typeface="Symbol" pitchFamily="18" charset="2"/>
                  </a:rPr>
                  <a:t>B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  <p:sp>
            <p:nvSpPr>
              <p:cNvPr id="52" name="Text Box 17"/>
              <p:cNvSpPr txBox="1">
                <a:spLocks noChangeArrowheads="1"/>
              </p:cNvSpPr>
              <p:nvPr/>
            </p:nvSpPr>
            <p:spPr bwMode="auto">
              <a:xfrm>
                <a:off x="533400" y="3044235"/>
                <a:ext cx="1688123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 </a:t>
                </a:r>
                <a:r>
                  <a:rPr lang="en-US" sz="2200" dirty="0">
                    <a:latin typeface="Symbol" pitchFamily="18" charset="2"/>
                  </a:rPr>
                  <a:t>- </a:t>
                </a:r>
                <a:r>
                  <a:rPr lang="en-US" sz="2200" i="1" dirty="0">
                    <a:latin typeface="Symbol" pitchFamily="18" charset="2"/>
                  </a:rPr>
                  <a:t>B </a:t>
                </a:r>
                <a:r>
                  <a:rPr lang="en-US" sz="2200" dirty="0">
                    <a:latin typeface="Symbol" pitchFamily="18" charset="2"/>
                  </a:rPr>
                  <a:t>+ .9</a:t>
                </a:r>
                <a:r>
                  <a:rPr lang="en-US" sz="2200" i="1" dirty="0">
                    <a:latin typeface="Symbol" pitchFamily="18" charset="2"/>
                  </a:rPr>
                  <a:t>B</a:t>
                </a:r>
                <a:r>
                  <a:rPr lang="en-US" sz="2200" baseline="30000" dirty="0">
                    <a:latin typeface="Symbol" pitchFamily="18" charset="2"/>
                  </a:rPr>
                  <a:t> 2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  <p:sp>
            <p:nvSpPr>
              <p:cNvPr id="53" name="Text Box 20"/>
              <p:cNvSpPr txBox="1">
                <a:spLocks noChangeArrowheads="1"/>
              </p:cNvSpPr>
              <p:nvPr/>
            </p:nvSpPr>
            <p:spPr bwMode="auto">
              <a:xfrm>
                <a:off x="2767694" y="2659425"/>
                <a:ext cx="1055077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1.053</a:t>
                </a:r>
              </a:p>
            </p:txBody>
          </p:sp>
          <p:sp>
            <p:nvSpPr>
              <p:cNvPr id="54" name="Text Box 21"/>
              <p:cNvSpPr txBox="1">
                <a:spLocks noChangeArrowheads="1"/>
              </p:cNvSpPr>
              <p:nvPr/>
            </p:nvSpPr>
            <p:spPr bwMode="auto">
              <a:xfrm>
                <a:off x="2494279" y="3053523"/>
                <a:ext cx="1616319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.556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± .896</a:t>
                </a:r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9" y="4434840"/>
            <a:ext cx="1980421" cy="186992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5" y="4495800"/>
            <a:ext cx="2005919" cy="18104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42" y="4495800"/>
            <a:ext cx="2005919" cy="18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85615"/>
            <a:ext cx="2781300" cy="2133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4126602"/>
            <a:ext cx="2781300" cy="2133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085083"/>
            <a:ext cx="2781300" cy="2133600"/>
          </a:xfrm>
          <a:prstGeom prst="rect">
            <a:avLst/>
          </a:prstGeom>
        </p:spPr>
      </p:pic>
      <p:sp>
        <p:nvSpPr>
          <p:cNvPr id="21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3600" dirty="0"/>
              <a:t>Consider the Following AR(</a:t>
            </a:r>
            <a:r>
              <a:rPr lang="en-US" altLang="en-US" sz="3600" i="1" dirty="0"/>
              <a:t>p</a:t>
            </a:r>
            <a:r>
              <a:rPr lang="en-US" altLang="en-US" sz="3600" dirty="0"/>
              <a:t>) Models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457200" y="3104996"/>
            <a:ext cx="835196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458238"/>
            <a:ext cx="6858000" cy="522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95059" y="1981200"/>
            <a:ext cx="891541" cy="2145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57200" y="1447800"/>
            <a:ext cx="82296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222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876800" y="2514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0.97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4876800" y="2895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0.83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908409" y="250949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0.06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917396" y="288131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0.45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353158" y="2514600"/>
            <a:ext cx="232116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- 1.8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.95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2745544" y="2514600"/>
            <a:ext cx="161631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.95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39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533650" y="2895600"/>
            <a:ext cx="161631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200" dirty="0">
                <a:latin typeface="Times New Roman" pitchFamily="18" charset="0"/>
              </a:rPr>
              <a:t>1.15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35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353158" y="2895600"/>
            <a:ext cx="232116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+ 1.6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.7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5"/>
          <a:stretch/>
        </p:blipFill>
        <p:spPr>
          <a:xfrm>
            <a:off x="678136" y="764037"/>
            <a:ext cx="7674796" cy="1826763"/>
          </a:xfrm>
          <a:prstGeom prst="rect">
            <a:avLst/>
          </a:prstGeom>
        </p:spPr>
      </p:pic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1450731" y="344044"/>
            <a:ext cx="6242538" cy="43319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215" dirty="0"/>
              <a:t>(B)</a:t>
            </a:r>
            <a:r>
              <a:rPr lang="en-US" altLang="en-US" sz="2215" dirty="0">
                <a:latin typeface="Times New Roman" panose="02020603050405020304" pitchFamily="18" charset="0"/>
              </a:rPr>
              <a:t> </a:t>
            </a:r>
            <a:r>
              <a:rPr lang="en-US" altLang="en-US" sz="2215" i="1" dirty="0">
                <a:latin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215" dirty="0">
                <a:latin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838200" y="367671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505199" y="3676710"/>
            <a:ext cx="22098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6502542" y="3657600"/>
            <a:ext cx="2412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8" y="4057710"/>
            <a:ext cx="2219325" cy="20955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24385"/>
            <a:ext cx="2247900" cy="20288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84" y="4124385"/>
            <a:ext cx="2247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9" grpId="0"/>
      <p:bldP spid="30" grpId="0"/>
      <p:bldP spid="31" grpId="0"/>
      <p:bldP spid="37" grpId="0"/>
      <p:bldP spid="40" grpId="0"/>
      <p:bldP spid="41" grpId="0"/>
      <p:bldP spid="4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57200" y="1447800"/>
            <a:ext cx="82296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lphaUcPeriod"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4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3600" dirty="0"/>
              <a:t>Consider the Following AR(</a:t>
            </a:r>
            <a:r>
              <a:rPr lang="en-US" altLang="en-US" sz="3600" i="1" dirty="0"/>
              <a:t>p</a:t>
            </a:r>
            <a:r>
              <a:rPr lang="en-US" altLang="en-US" sz="3600" dirty="0"/>
              <a:t>) Models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 bwMode="auto">
          <a:xfrm>
            <a:off x="457200" y="3276600"/>
            <a:ext cx="835196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200" y="1979836"/>
            <a:ext cx="8001000" cy="486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3" y="4434840"/>
            <a:ext cx="2463437" cy="18897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8" y="4434840"/>
            <a:ext cx="2463437" cy="18897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63" y="4434840"/>
            <a:ext cx="2463437" cy="188976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2001716" y="2465924"/>
            <a:ext cx="589084" cy="20298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1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876800" y="2514600"/>
            <a:ext cx="10550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1.25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876800" y="2895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1.00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6908409" y="250949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917396" y="288131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0.5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574431" y="2514600"/>
            <a:ext cx="232116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- 1.25</a:t>
            </a:r>
            <a:r>
              <a:rPr lang="en-US" sz="2200" i="1" dirty="0">
                <a:latin typeface="Symbol" pitchFamily="18" charset="2"/>
              </a:rPr>
              <a:t>B 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3031881" y="2514600"/>
            <a:ext cx="161631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.90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55681" y="2895600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200" dirty="0">
                <a:latin typeface="Times New Roman" pitchFamily="18" charset="0"/>
              </a:rPr>
              <a:t>1.0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627184" y="2895600"/>
            <a:ext cx="1582616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+ </a:t>
            </a:r>
            <a:r>
              <a:rPr lang="en-US" sz="2200" i="1" dirty="0">
                <a:latin typeface="Symbol" pitchFamily="18" charset="2"/>
              </a:rPr>
              <a:t>B </a:t>
            </a:r>
            <a:endParaRPr lang="en-US" sz="2200" i="1" dirty="0">
              <a:latin typeface="Times New Roman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5"/>
          <a:stretch/>
        </p:blipFill>
        <p:spPr>
          <a:xfrm>
            <a:off x="678136" y="764037"/>
            <a:ext cx="7674796" cy="1826763"/>
          </a:xfrm>
          <a:prstGeom prst="rect">
            <a:avLst/>
          </a:prstGeom>
        </p:spPr>
      </p:pic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605581" y="328804"/>
            <a:ext cx="5557219" cy="43319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215" dirty="0"/>
              <a:t>(C)</a:t>
            </a:r>
            <a:r>
              <a:rPr lang="en-US" altLang="en-US" sz="2215" dirty="0">
                <a:latin typeface="Times New Roman" panose="02020603050405020304" pitchFamily="18" charset="0"/>
              </a:rPr>
              <a:t> </a:t>
            </a:r>
            <a:r>
              <a:rPr lang="en-US" altLang="en-US" sz="2215" i="1" dirty="0">
                <a:latin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215" dirty="0">
                <a:latin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.8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15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.7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2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15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3733800" y="384925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650631" y="3276600"/>
            <a:ext cx="2321169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-.75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.56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2803281" y="3276600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.67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1.15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4888523" y="3276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0.75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6858000" y="327660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Times New Roman" pitchFamily="18" charset="0"/>
              </a:rPr>
              <a:t>0.17</a:t>
            </a:r>
          </a:p>
        </p:txBody>
      </p:sp>
      <p:sp>
        <p:nvSpPr>
          <p:cNvPr id="44" name="Oval 43"/>
          <p:cNvSpPr/>
          <p:nvPr/>
        </p:nvSpPr>
        <p:spPr>
          <a:xfrm>
            <a:off x="4800600" y="2590800"/>
            <a:ext cx="914400" cy="3311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562600" y="2921913"/>
            <a:ext cx="1366520" cy="1327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301153" y="4265257"/>
            <a:ext cx="2168769" cy="7694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Explosively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nonstationary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4235451"/>
            <a:ext cx="2667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9" grpId="0"/>
      <p:bldP spid="40" grpId="0"/>
      <p:bldP spid="41" grpId="0"/>
      <p:bldP spid="42" grpId="0"/>
      <p:bldP spid="43" grpId="0"/>
      <p:bldP spid="44" grpId="0" animBg="1"/>
      <p:bldP spid="4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218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3600" dirty="0"/>
              <a:t>Consider the Following AR(</a:t>
            </a:r>
            <a:r>
              <a:rPr lang="en-US" altLang="en-US" sz="3600" i="1" dirty="0"/>
              <a:t>p</a:t>
            </a:r>
            <a:r>
              <a:rPr lang="en-US" altLang="en-US" sz="3600" dirty="0"/>
              <a:t>) Models</a:t>
            </a:r>
            <a:endParaRPr lang="en-US" sz="3600" dirty="0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57200" y="861708"/>
            <a:ext cx="6934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(A)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1.95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+ 1.85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.855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(B)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.2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1.23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.26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.66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(C)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– .5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.8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.7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t–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57200" y="2133600"/>
            <a:ext cx="7172156" cy="83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Can you match models with realizations below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(shown in random order)?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74" y="3097590"/>
            <a:ext cx="2330601" cy="178785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02" y="3097590"/>
            <a:ext cx="2330601" cy="178785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0" y="3097590"/>
            <a:ext cx="2330601" cy="178785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57201" y="1630680"/>
            <a:ext cx="5714999" cy="436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3314701" y="2067231"/>
            <a:ext cx="647699" cy="1029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457200" y="4887575"/>
            <a:ext cx="1889760" cy="40011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57200" y="5301457"/>
            <a:ext cx="824992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coefficients alone are not helpful in understanding the nature of AR(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models.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Use factor tables.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1260817" y="2766596"/>
            <a:ext cx="772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76147" y="2766596"/>
            <a:ext cx="772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168482" y="2766596"/>
            <a:ext cx="772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5879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  <p:bldP spid="30" grpId="0" animBg="1"/>
      <p:bldP spid="31" grpId="0" build="p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3858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259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0C72-CBDF-714E-951F-7474C849C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915400" cy="900546"/>
          </a:xfrm>
        </p:spPr>
        <p:txBody>
          <a:bodyPr/>
          <a:lstStyle/>
          <a:p>
            <a:r>
              <a:rPr lang="en-US" dirty="0"/>
              <a:t>AR(</a:t>
            </a:r>
            <a:r>
              <a:rPr lang="en-US" i="1" dirty="0"/>
              <a:t>p</a:t>
            </a:r>
            <a:r>
              <a:rPr lang="en-US" dirty="0"/>
              <a:t>) | </a:t>
            </a:r>
            <a:br>
              <a:rPr lang="en-US" dirty="0"/>
            </a:br>
            <a:r>
              <a:rPr lang="en-US" dirty="0"/>
              <a:t>Roots and Dominant Behavior</a:t>
            </a:r>
          </a:p>
        </p:txBody>
      </p:sp>
    </p:spTree>
    <p:extLst>
      <p:ext uri="{BB962C8B-B14F-4D97-AF65-F5344CB8AC3E}">
        <p14:creationId xmlns:p14="http://schemas.microsoft.com/office/powerpoint/2010/main" val="37040112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57200" y="2362200"/>
            <a:ext cx="754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illustrate this we consider the three models: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457200" y="1783100"/>
            <a:ext cx="739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Roots close to the unit circle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dominate.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640479"/>
              </p:ext>
            </p:extLst>
          </p:nvPr>
        </p:nvGraphicFramePr>
        <p:xfrm>
          <a:off x="3022600" y="3002280"/>
          <a:ext cx="4457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" name="Equation" r:id="rId3" imgW="4457520" imgH="558720" progId="Equation.DSMT4">
                  <p:embed/>
                </p:oleObj>
              </mc:Choice>
              <mc:Fallback>
                <p:oleObj name="Equation" r:id="rId3" imgW="4457520" imgH="5587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2600" y="3002280"/>
                        <a:ext cx="44577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457200" y="3002280"/>
            <a:ext cx="291465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 factored form)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71148"/>
              </p:ext>
            </p:extLst>
          </p:nvPr>
        </p:nvGraphicFramePr>
        <p:xfrm>
          <a:off x="3022600" y="4069080"/>
          <a:ext cx="4902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" name="Equation" r:id="rId5" imgW="4902120" imgH="558720" progId="Equation.DSMT4">
                  <p:embed/>
                </p:oleObj>
              </mc:Choice>
              <mc:Fallback>
                <p:oleObj name="Equation" r:id="rId5" imgW="4902120" imgH="55872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2600" y="4069080"/>
                        <a:ext cx="4902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57200" y="4069080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39030"/>
              </p:ext>
            </p:extLst>
          </p:nvPr>
        </p:nvGraphicFramePr>
        <p:xfrm>
          <a:off x="3022600" y="4983480"/>
          <a:ext cx="4279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" name="Equation" r:id="rId7" imgW="4279680" imgH="558720" progId="Equation.DSMT4">
                  <p:embed/>
                </p:oleObj>
              </mc:Choice>
              <mc:Fallback>
                <p:oleObj name="Equation" r:id="rId7" imgW="4279680" imgH="55872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2600" y="4983480"/>
                        <a:ext cx="42799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57200" y="4983480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A-c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387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" b="16822"/>
          <a:stretch/>
        </p:blipFill>
        <p:spPr>
          <a:xfrm>
            <a:off x="1355867" y="685800"/>
            <a:ext cx="7674796" cy="1752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328231" y="361890"/>
            <a:ext cx="8487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understand these 3 models we examine the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factor tables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(of course).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13822" y="2474866"/>
            <a:ext cx="291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605842" y="2309267"/>
            <a:ext cx="168665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.95</a:t>
            </a:r>
            <a:r>
              <a:rPr lang="en-US" sz="2200" i="1" dirty="0">
                <a:latin typeface="Symbol" pitchFamily="18" charset="2"/>
              </a:rPr>
              <a:t>B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3598340" y="2284051"/>
            <a:ext cx="105507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1.053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676470" y="2293823"/>
            <a:ext cx="103330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53210" y="2286680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604376" y="2621735"/>
            <a:ext cx="168812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.9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28780" y="2590377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.56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.90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636563" y="2594227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637395" y="2564064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0.16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512" y="3097464"/>
            <a:ext cx="291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639696" y="2967452"/>
            <a:ext cx="168665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.95</a:t>
            </a:r>
            <a:r>
              <a:rPr lang="en-US" sz="2200" i="1" dirty="0">
                <a:latin typeface="Symbol" pitchFamily="18" charset="2"/>
              </a:rPr>
              <a:t>B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698009" y="2942625"/>
            <a:ext cx="105507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1.053 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654699" y="2923525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635899" y="2903246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636032" y="3276177"/>
            <a:ext cx="199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.76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.5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04616" y="3249864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.76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1.19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654699" y="3203827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0.70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7635899" y="3178563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0.16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0480" y="3743383"/>
            <a:ext cx="291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652882" y="3636048"/>
            <a:ext cx="168665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.7</a:t>
            </a:r>
            <a:r>
              <a:rPr lang="en-US" sz="2200" i="1" dirty="0">
                <a:latin typeface="Symbol" pitchFamily="18" charset="2"/>
              </a:rPr>
              <a:t>B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7635899" y="3562246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0.0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654699" y="3579078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0.70</a:t>
            </a: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731516" y="3642584"/>
            <a:ext cx="10550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1.43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1667373" y="3935710"/>
            <a:ext cx="168812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- </a:t>
            </a:r>
            <a:r>
              <a:rPr lang="en-US" sz="2200" i="1" dirty="0">
                <a:latin typeface="Symbol" pitchFamily="18" charset="2"/>
              </a:rPr>
              <a:t>B </a:t>
            </a:r>
            <a:r>
              <a:rPr lang="en-US" sz="2200" dirty="0">
                <a:latin typeface="Symbol" pitchFamily="18" charset="2"/>
              </a:rPr>
              <a:t>+ .9</a:t>
            </a:r>
            <a:r>
              <a:rPr lang="en-US" sz="2200" i="1" dirty="0">
                <a:latin typeface="Symbol" pitchFamily="18" charset="2"/>
              </a:rPr>
              <a:t>B</a:t>
            </a:r>
            <a:r>
              <a:rPr lang="en-US" sz="2200" baseline="30000" dirty="0">
                <a:latin typeface="Symbol" pitchFamily="18" charset="2"/>
              </a:rPr>
              <a:t> 2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504980" y="3916925"/>
            <a:ext cx="1616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.56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± .90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654699" y="3857026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0.95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7647622" y="3866601"/>
            <a:ext cx="105507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</a:rPr>
              <a:t>0.16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4720" y="2955137"/>
            <a:ext cx="8491779" cy="334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3768" y="3630587"/>
            <a:ext cx="8492731" cy="76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33768" y="4240464"/>
            <a:ext cx="8492731" cy="76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auto">
          <a:xfrm>
            <a:off x="217100" y="4450080"/>
            <a:ext cx="879039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three models have a first- and second-order factor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three models have system frequencies of 0 and .16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220115" y="5621593"/>
            <a:ext cx="83720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A-r: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root closer to the unit circle than complex roots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220115" y="6002593"/>
            <a:ext cx="83720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A-c: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root closer to the unit circle than real root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220115" y="5240593"/>
            <a:ext cx="8252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A: roots equally close to the unit circle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046017" y="2621736"/>
            <a:ext cx="1601605" cy="2304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058781" y="3309142"/>
            <a:ext cx="1665097" cy="1617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058781" y="4080120"/>
            <a:ext cx="1588841" cy="846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16599" y="2338119"/>
            <a:ext cx="768973" cy="609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616599" y="2983936"/>
            <a:ext cx="768973" cy="609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616599" y="3630808"/>
            <a:ext cx="768973" cy="609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7" grpId="0" build="p"/>
      <p:bldP spid="38" grpId="0"/>
      <p:bldP spid="39" grpId="0"/>
      <p:bldP spid="40" grpId="0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1027269"/>
            <a:ext cx="7650575" cy="253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 bwMode="auto">
          <a:xfrm>
            <a:off x="922695" y="4075826"/>
            <a:ext cx="15919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581399" y="4075826"/>
            <a:ext cx="2185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6350142" y="4075826"/>
            <a:ext cx="2184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Spectral density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315576"/>
            <a:ext cx="7674796" cy="3164984"/>
            <a:chOff x="533400" y="315576"/>
            <a:chExt cx="7674796" cy="3164984"/>
          </a:xfrm>
        </p:grpSpPr>
        <p:sp>
          <p:nvSpPr>
            <p:cNvPr id="44" name="Text Box 36"/>
            <p:cNvSpPr txBox="1">
              <a:spLocks noChangeArrowheads="1"/>
            </p:cNvSpPr>
            <p:nvPr/>
          </p:nvSpPr>
          <p:spPr bwMode="auto">
            <a:xfrm>
              <a:off x="1792754" y="315576"/>
              <a:ext cx="5558492" cy="523220"/>
            </a:xfrm>
            <a:prstGeom prst="rect">
              <a:avLst/>
            </a:prstGeom>
            <a:noFill/>
            <a:ln w="28575">
              <a:solidFill>
                <a:srgbClr val="FC0000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400" dirty="0"/>
                <a:t> </a:t>
              </a:r>
              <a:r>
                <a:rPr lang="en-US" sz="2800" i="1" dirty="0">
                  <a:latin typeface="Times New Roman" pitchFamily="18" charset="0"/>
                </a:rPr>
                <a:t>X</a:t>
              </a:r>
              <a:r>
                <a:rPr lang="en-US" sz="900" i="1" dirty="0">
                  <a:latin typeface="Times New Roman" pitchFamily="18" charset="0"/>
                </a:rPr>
                <a:t> </a:t>
              </a:r>
              <a:r>
                <a:rPr lang="en-US" sz="2800" i="1" baseline="-25000" dirty="0">
                  <a:latin typeface="Times New Roman" pitchFamily="18" charset="0"/>
                </a:rPr>
                <a:t>t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– 1.95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+</a:t>
              </a:r>
              <a:r>
                <a:rPr lang="en-US" sz="12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1.85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–</a:t>
              </a:r>
              <a:r>
                <a:rPr lang="en-US" sz="12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.855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700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sz="28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800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240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33400" y="890244"/>
              <a:ext cx="7674796" cy="2590316"/>
              <a:chOff x="533400" y="890244"/>
              <a:chExt cx="7674796" cy="2590316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" y="890244"/>
                <a:ext cx="7674796" cy="2198670"/>
              </a:xfrm>
              <a:prstGeom prst="rect">
                <a:avLst/>
              </a:prstGeom>
            </p:spPr>
          </p:pic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4711771" y="2600999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0.95</a:t>
                </a:r>
              </a:p>
            </p:txBody>
          </p: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auto">
              <a:xfrm>
                <a:off x="4724400" y="3044235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0.95</a:t>
                </a:r>
              </a:p>
            </p:txBody>
          </p:sp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>
                <a:off x="6748923" y="2650515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0.0</a:t>
                </a:r>
              </a:p>
            </p:txBody>
          </p:sp>
          <p:sp>
            <p:nvSpPr>
              <p:cNvPr id="50" name="Text Box 15"/>
              <p:cNvSpPr txBox="1">
                <a:spLocks noChangeArrowheads="1"/>
              </p:cNvSpPr>
              <p:nvPr/>
            </p:nvSpPr>
            <p:spPr bwMode="auto">
              <a:xfrm>
                <a:off x="6695528" y="3001064"/>
                <a:ext cx="1055077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0.16</a:t>
                </a:r>
              </a:p>
            </p:txBody>
          </p:sp>
          <p:sp>
            <p:nvSpPr>
              <p:cNvPr id="51" name="Text Box 16"/>
              <p:cNvSpPr txBox="1">
                <a:spLocks noChangeArrowheads="1"/>
              </p:cNvSpPr>
              <p:nvPr/>
            </p:nvSpPr>
            <p:spPr bwMode="auto">
              <a:xfrm>
                <a:off x="534866" y="2659425"/>
                <a:ext cx="1686657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 </a:t>
                </a:r>
                <a:r>
                  <a:rPr lang="en-US" sz="2200" dirty="0">
                    <a:latin typeface="Symbol" pitchFamily="18" charset="2"/>
                  </a:rPr>
                  <a:t>- .95</a:t>
                </a:r>
                <a:r>
                  <a:rPr lang="en-US" sz="2200" i="1" dirty="0">
                    <a:latin typeface="Symbol" pitchFamily="18" charset="2"/>
                  </a:rPr>
                  <a:t>B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  <p:sp>
            <p:nvSpPr>
              <p:cNvPr id="52" name="Text Box 17"/>
              <p:cNvSpPr txBox="1">
                <a:spLocks noChangeArrowheads="1"/>
              </p:cNvSpPr>
              <p:nvPr/>
            </p:nvSpPr>
            <p:spPr bwMode="auto">
              <a:xfrm>
                <a:off x="533400" y="3044235"/>
                <a:ext cx="1688123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 </a:t>
                </a:r>
                <a:r>
                  <a:rPr lang="en-US" sz="2200" dirty="0">
                    <a:latin typeface="Symbol" pitchFamily="18" charset="2"/>
                  </a:rPr>
                  <a:t>-</a:t>
                </a:r>
                <a:r>
                  <a:rPr lang="en-US" sz="2200" i="1" dirty="0">
                    <a:latin typeface="Symbol" pitchFamily="18" charset="2"/>
                  </a:rPr>
                  <a:t>B </a:t>
                </a:r>
                <a:r>
                  <a:rPr lang="en-US" sz="2200" dirty="0">
                    <a:latin typeface="Symbol" pitchFamily="18" charset="2"/>
                  </a:rPr>
                  <a:t>+ .9</a:t>
                </a:r>
                <a:r>
                  <a:rPr lang="en-US" sz="2200" i="1" dirty="0">
                    <a:latin typeface="Symbol" pitchFamily="18" charset="2"/>
                  </a:rPr>
                  <a:t>B</a:t>
                </a:r>
                <a:r>
                  <a:rPr lang="en-US" sz="2200" baseline="30000" dirty="0">
                    <a:latin typeface="Symbol" pitchFamily="18" charset="2"/>
                  </a:rPr>
                  <a:t> 2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  <p:sp>
            <p:nvSpPr>
              <p:cNvPr id="53" name="Text Box 20"/>
              <p:cNvSpPr txBox="1">
                <a:spLocks noChangeArrowheads="1"/>
              </p:cNvSpPr>
              <p:nvPr/>
            </p:nvSpPr>
            <p:spPr bwMode="auto">
              <a:xfrm>
                <a:off x="2767694" y="2659425"/>
                <a:ext cx="1055077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1.053</a:t>
                </a:r>
              </a:p>
            </p:txBody>
          </p:sp>
          <p:sp>
            <p:nvSpPr>
              <p:cNvPr id="54" name="Text Box 21"/>
              <p:cNvSpPr txBox="1">
                <a:spLocks noChangeArrowheads="1"/>
              </p:cNvSpPr>
              <p:nvPr/>
            </p:nvSpPr>
            <p:spPr bwMode="auto">
              <a:xfrm>
                <a:off x="2494279" y="3053523"/>
                <a:ext cx="1616319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latin typeface="Times New Roman" pitchFamily="18" charset="0"/>
                  </a:rPr>
                  <a:t>.556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± .896</a:t>
                </a:r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sz="2200" i="1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 bwMode="auto">
          <a:xfrm>
            <a:off x="381000" y="3655545"/>
            <a:ext cx="7002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What does the factor table tell us?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9" y="4434840"/>
            <a:ext cx="1980421" cy="186992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5" y="4495800"/>
            <a:ext cx="2005919" cy="18104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42" y="4495800"/>
            <a:ext cx="2005919" cy="18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8"/>
          <p:cNvSpPr txBox="1">
            <a:spLocks noChangeArrowheads="1"/>
          </p:cNvSpPr>
          <p:nvPr/>
        </p:nvSpPr>
        <p:spPr bwMode="auto">
          <a:xfrm>
            <a:off x="708180" y="685800"/>
            <a:ext cx="146056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A</a:t>
            </a:r>
          </a:p>
        </p:txBody>
      </p:sp>
      <p:sp>
        <p:nvSpPr>
          <p:cNvPr id="16" name="Text Box 219"/>
          <p:cNvSpPr txBox="1">
            <a:spLocks noChangeArrowheads="1"/>
          </p:cNvSpPr>
          <p:nvPr/>
        </p:nvSpPr>
        <p:spPr bwMode="auto">
          <a:xfrm>
            <a:off x="3657892" y="685800"/>
            <a:ext cx="16302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A-r</a:t>
            </a:r>
          </a:p>
        </p:txBody>
      </p:sp>
      <p:pic>
        <p:nvPicPr>
          <p:cNvPr id="20" name="Picture 2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548" y="1143000"/>
            <a:ext cx="2876927" cy="1492238"/>
          </a:xfrm>
          <a:prstGeom prst="rect">
            <a:avLst/>
          </a:prstGeom>
        </p:spPr>
      </p:pic>
      <p:pic>
        <p:nvPicPr>
          <p:cNvPr id="21" name="Picture 2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548" y="2873381"/>
            <a:ext cx="2876927" cy="1492238"/>
          </a:xfrm>
          <a:prstGeom prst="rect">
            <a:avLst/>
          </a:prstGeom>
        </p:spPr>
      </p:pic>
      <p:pic>
        <p:nvPicPr>
          <p:cNvPr id="22" name="Picture 2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548" y="4603762"/>
            <a:ext cx="2876927" cy="1492238"/>
          </a:xfrm>
          <a:prstGeom prst="rect">
            <a:avLst/>
          </a:prstGeom>
        </p:spPr>
      </p:pic>
      <p:pic>
        <p:nvPicPr>
          <p:cNvPr id="23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873381"/>
            <a:ext cx="2876927" cy="1492238"/>
          </a:xfrm>
          <a:prstGeom prst="rect">
            <a:avLst/>
          </a:prstGeom>
        </p:spPr>
      </p:pic>
      <p:pic>
        <p:nvPicPr>
          <p:cNvPr id="24" name="Picture 5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603762"/>
            <a:ext cx="2876927" cy="1492238"/>
          </a:xfrm>
          <a:prstGeom prst="rect">
            <a:avLst/>
          </a:prstGeom>
        </p:spPr>
      </p:pic>
      <p:pic>
        <p:nvPicPr>
          <p:cNvPr id="25" name="Picture 5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43001"/>
            <a:ext cx="2876927" cy="1492238"/>
          </a:xfrm>
          <a:prstGeom prst="rect">
            <a:avLst/>
          </a:prstGeom>
        </p:spPr>
      </p:pic>
      <p:pic>
        <p:nvPicPr>
          <p:cNvPr id="26" name="Picture 5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9096" y="1143001"/>
            <a:ext cx="2876927" cy="1492238"/>
          </a:xfrm>
          <a:prstGeom prst="rect">
            <a:avLst/>
          </a:prstGeom>
        </p:spPr>
      </p:pic>
      <p:pic>
        <p:nvPicPr>
          <p:cNvPr id="27" name="Picture 5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9096" y="2873381"/>
            <a:ext cx="2876927" cy="1492238"/>
          </a:xfrm>
          <a:prstGeom prst="rect">
            <a:avLst/>
          </a:prstGeom>
        </p:spPr>
      </p:pic>
      <p:pic>
        <p:nvPicPr>
          <p:cNvPr id="28" name="Picture 5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9096" y="4603762"/>
            <a:ext cx="2876927" cy="1492238"/>
          </a:xfrm>
          <a:prstGeom prst="rect">
            <a:avLst/>
          </a:prstGeom>
        </p:spPr>
      </p:pic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6667894" y="685800"/>
            <a:ext cx="167933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A-c</a:t>
            </a:r>
          </a:p>
        </p:txBody>
      </p:sp>
    </p:spTree>
    <p:extLst>
      <p:ext uri="{BB962C8B-B14F-4D97-AF65-F5344CB8AC3E}">
        <p14:creationId xmlns:p14="http://schemas.microsoft.com/office/powerpoint/2010/main" val="39223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617330" y="4467575"/>
            <a:ext cx="19093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/>
              <a:t>Takeaway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1" y="1220165"/>
            <a:ext cx="8229600" cy="319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roots were equally close to the unit circle, we saw both first- and second-order behaviors.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the positive real root was closest to the unit circle, the first-order behavior dominated.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barely see any evidence of a second-order factor.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complex roots are closer to the unit circle, second-order behavior dominates.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barely see any evidence of a first-order factor.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14400" y="5009924"/>
            <a:ext cx="7315200" cy="12003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Roots closest to the unit circle dominate the behavior of autocorrelation functions, realizations, and spectral densities.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 bldLvl="2"/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5505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0FCC-A9BA-BE45-A94A-78F80B05E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F2619-E712-AA42-9075-620CB6DAC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AR(1) and AR(2)</a:t>
            </a:r>
          </a:p>
        </p:txBody>
      </p:sp>
    </p:spTree>
    <p:extLst>
      <p:ext uri="{BB962C8B-B14F-4D97-AF65-F5344CB8AC3E}">
        <p14:creationId xmlns:p14="http://schemas.microsoft.com/office/powerpoint/2010/main" val="39167187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457200" y="1263723"/>
            <a:ext cx="82296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Realizations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are wandering or oscillating depending on whether the root of the characteristic equation is positive or negative, respectively. 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7200" y="2795376"/>
            <a:ext cx="8229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Autocorrelations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 damped exponentials or damped oscillating exponentials depending on whether the root of the characteristic equation is positive or negative, respectively.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7200" y="4727138"/>
            <a:ext cx="82296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Spectral densities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have a peak at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or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=.5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depending on whether the root of the characteristic equation is positive or negative, respectively.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AR(1) Models: Review</a:t>
            </a:r>
          </a:p>
        </p:txBody>
      </p:sp>
    </p:spTree>
    <p:extLst>
      <p:ext uri="{BB962C8B-B14F-4D97-AF65-F5344CB8AC3E}">
        <p14:creationId xmlns:p14="http://schemas.microsoft.com/office/powerpoint/2010/main" val="18570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4"/>
  <p:tag name="MMPROD_UIDATA" val="&lt;database version=&quot;11.0&quot;&gt;&lt;object type=&quot;1&quot; unique_id=&quot;10001&quot;&gt;&lt;object type=&quot;2&quot; unique_id=&quot;47998&quot;&gt;&lt;object type=&quot;3&quot; unique_id=&quot;47999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8000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8001&quot;&gt;&lt;property id=&quot;20148&quot; value=&quot;5&quot;/&gt;&lt;property id=&quot;20300&quot; value=&quot;Slide 7&quot;/&gt;&lt;property id=&quot;20307&quot; value=&quot;267&quot;/&gt;&lt;/object&gt;&lt;object type=&quot;3&quot; unique_id=&quot;48032&quot;&gt;&lt;property id=&quot;20148&quot; value=&quot;5&quot;/&gt;&lt;property id=&quot;20300&quot; value=&quot;Slide 3&quot;/&gt;&lt;property id=&quot;20307&quot; value=&quot;270&quot;/&gt;&lt;/object&gt;&lt;object type=&quot;3&quot; unique_id=&quot;48033&quot;&gt;&lt;property id=&quot;20148&quot; value=&quot;5&quot;/&gt;&lt;property id=&quot;20300&quot; value=&quot;Slide 4&quot;/&gt;&lt;property id=&quot;20307&quot; value=&quot;271&quot;/&gt;&lt;/object&gt;&lt;object type=&quot;3&quot; unique_id=&quot;48034&quot;&gt;&lt;property id=&quot;20148&quot; value=&quot;5&quot;/&gt;&lt;property id=&quot;20300&quot; value=&quot;Slide 5&quot;/&gt;&lt;property id=&quot;20307&quot; value=&quot;272&quot;/&gt;&lt;/object&gt;&lt;object type=&quot;3&quot; unique_id=&quot;48035&quot;&gt;&lt;property id=&quot;20148&quot; value=&quot;5&quot;/&gt;&lt;property id=&quot;20300&quot; value=&quot;Slide 6&quot;/&gt;&lt;property id=&quot;20307&quot; value=&quot;273&quot;/&gt;&lt;/object&gt;&lt;/object&gt;&lt;object type=&quot;8&quot; unique_id=&quot;4800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3341</TotalTime>
  <Words>4255</Words>
  <Application>Microsoft Office PowerPoint</Application>
  <PresentationFormat>On-screen Show (4:3)</PresentationFormat>
  <Paragraphs>512</Paragraphs>
  <Slides>102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Calibri</vt:lpstr>
      <vt:lpstr>Courier New</vt:lpstr>
      <vt:lpstr>Symbol</vt:lpstr>
      <vt:lpstr>Times New Roman</vt:lpstr>
      <vt:lpstr>1_Body Slides</vt:lpstr>
      <vt:lpstr>Equation</vt:lpstr>
      <vt:lpstr>Review</vt:lpstr>
      <vt:lpstr>PowerPoint Presentation</vt:lpstr>
      <vt:lpstr>PowerPoint Presentation</vt:lpstr>
      <vt:lpstr>Autoregressive Model of Order (Lag) 2</vt:lpstr>
      <vt:lpstr>Autoregressive Model of Order 2: AR(2)</vt:lpstr>
      <vt:lpstr>PowerPoint Presentation</vt:lpstr>
      <vt:lpstr>AR(2) | Stationarity</vt:lpstr>
      <vt:lpstr>Facts about Stationary AR(2)  Processes</vt:lpstr>
      <vt:lpstr>PowerPoint Presentation</vt:lpstr>
      <vt:lpstr>AR(2) | Zero Mean Form</vt:lpstr>
      <vt:lpstr>AR(2) Processes: Zero Mean Form</vt:lpstr>
      <vt:lpstr>PowerPoint Presentation</vt:lpstr>
      <vt:lpstr>AR(2) | Backshift Operator</vt:lpstr>
      <vt:lpstr>AR(2): Backshift Operator Notation</vt:lpstr>
      <vt:lpstr>PowerPoint Presentation</vt:lpstr>
      <vt:lpstr>AR(2) | Characteristic Equation and Stationarity</vt:lpstr>
      <vt:lpstr>AR(2) Characteristic Equation and Stationarity</vt:lpstr>
      <vt:lpstr>AR(2) Key Result about Stationarity</vt:lpstr>
      <vt:lpstr>AR(2) Characteristic Polynomial  and Equation</vt:lpstr>
      <vt:lpstr>PowerPoint Presentation</vt:lpstr>
      <vt:lpstr>AR(2) | Real Roots </vt:lpstr>
      <vt:lpstr>AR(2) Key Result about Stationarity</vt:lpstr>
      <vt:lpstr>Are These AR(2) Models Stationary?</vt:lpstr>
      <vt:lpstr>Are These AR(2) Models Stationary?</vt:lpstr>
      <vt:lpstr>PowerPoint Presentation</vt:lpstr>
      <vt:lpstr>AR(2) | Imaginary Roots</vt:lpstr>
      <vt:lpstr>PowerPoint Presentation</vt:lpstr>
      <vt:lpstr>PowerPoint Presentation</vt:lpstr>
      <vt:lpstr>AR(2) | Example with Imaginary Roots</vt:lpstr>
      <vt:lpstr>Are These AR(2) Models Stationary?</vt:lpstr>
      <vt:lpstr>PowerPoint Presentation</vt:lpstr>
      <vt:lpstr>AR(2) | Two Real Roots</vt:lpstr>
      <vt:lpstr>Case 1: Characteristic Equation for AR(2) Model Has Two Real Roots</vt:lpstr>
      <vt:lpstr>PowerPoint Presentation</vt:lpstr>
      <vt:lpstr>PowerPoint Presentation</vt:lpstr>
      <vt:lpstr>Returning to Stationary AR(2) Model with Two Real Roots (One Positive and One Negative)</vt:lpstr>
      <vt:lpstr>Stationary AR(2) Model with Two Positive Real Roots</vt:lpstr>
      <vt:lpstr>PowerPoint Presentation</vt:lpstr>
      <vt:lpstr>AR(2) | tswge</vt:lpstr>
      <vt:lpstr>Stationary AR(2) Model with Two Negative Real Roots</vt:lpstr>
      <vt:lpstr>PowerPoint Presentation</vt:lpstr>
      <vt:lpstr>AR(2) | Complex Conjugate Roots</vt:lpstr>
      <vt:lpstr>Case 2: Stationary AR(2) Model with a Pair of Complex Conjugate Roots</vt:lpstr>
      <vt:lpstr>Stationary AR(2) Model with a Pair of Complex Conjugate Roots</vt:lpstr>
      <vt:lpstr>Stationary AR(2) Model with a Pair of Complex Conjugate Roots</vt:lpstr>
      <vt:lpstr>Stationary AR(2) Model with a Pair of Complex Conjugate Roots</vt:lpstr>
      <vt:lpstr>Stationary AR(2) Model with a Pair of Complex Conjugate Roots</vt:lpstr>
      <vt:lpstr>PowerPoint Presentation</vt:lpstr>
      <vt:lpstr>AR(2) | Example</vt:lpstr>
      <vt:lpstr>Canadian Lynx Data</vt:lpstr>
      <vt:lpstr>Lynx Data</vt:lpstr>
      <vt:lpstr>Lynx Data</vt:lpstr>
      <vt:lpstr>PowerPoint Presentation</vt:lpstr>
      <vt:lpstr>AR(p) |  Properties and Characteristic Equation</vt:lpstr>
      <vt:lpstr>Autoregressive Model of Order p:  AR(p)</vt:lpstr>
      <vt:lpstr>Autoregressive Model of Order p:  AR(p)</vt:lpstr>
      <vt:lpstr>PowerPoint Presentation</vt:lpstr>
      <vt:lpstr>AR(p) | Key Result about the Characteristic Equation</vt:lpstr>
      <vt:lpstr>Key Result for AR(p)</vt:lpstr>
      <vt:lpstr>PowerPoint Presentation</vt:lpstr>
      <vt:lpstr>That’s Really a Tough Assignment</vt:lpstr>
      <vt:lpstr>PowerPoint Presentation</vt:lpstr>
      <vt:lpstr>PowerPoint Presentation</vt:lpstr>
      <vt:lpstr>PowerPoint Presentation</vt:lpstr>
      <vt:lpstr>PowerPoint Presentation</vt:lpstr>
      <vt:lpstr>AR(p) | Factor Tables</vt:lpstr>
      <vt:lpstr> Key Concept</vt:lpstr>
      <vt:lpstr> Key Concept</vt:lpstr>
      <vt:lpstr>Factor Table</vt:lpstr>
      <vt:lpstr>Factor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AR(p) | Factor Table in tswge</vt:lpstr>
      <vt:lpstr>Factor Tables in tswge</vt:lpstr>
      <vt:lpstr>PowerPoint Presentation</vt:lpstr>
      <vt:lpstr>AR(p) | Examples</vt:lpstr>
      <vt:lpstr>PowerPoint Presentation</vt:lpstr>
      <vt:lpstr>PowerPoint Presentation</vt:lpstr>
      <vt:lpstr>Consider the Following AR(p) Models</vt:lpstr>
      <vt:lpstr>PowerPoint Presentation</vt:lpstr>
      <vt:lpstr>Consider the Following AR(p) Models</vt:lpstr>
      <vt:lpstr>PowerPoint Presentation</vt:lpstr>
      <vt:lpstr>Consider the Following AR(p) Models</vt:lpstr>
      <vt:lpstr>PowerPoint Presentation</vt:lpstr>
      <vt:lpstr>AR(p) |  Roots and Dominant Behavior</vt:lpstr>
      <vt:lpstr>Key Fact</vt:lpstr>
      <vt:lpstr>PowerPoint Presentation</vt:lpstr>
      <vt:lpstr>PowerPoint Presentation</vt:lpstr>
      <vt:lpstr>PowerPoint Presentation</vt:lpstr>
      <vt:lpstr>Notes</vt:lpstr>
      <vt:lpstr>PowerPoint Presentation</vt:lpstr>
      <vt:lpstr>Review</vt:lpstr>
      <vt:lpstr>AR(1) Models: Review</vt:lpstr>
      <vt:lpstr>AR(2) Models: Review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Methodist University</dc:title>
  <dc:subject/>
  <dc:creator>Administrator</dc:creator>
  <cp:keywords/>
  <dc:description/>
  <cp:lastModifiedBy>Madding, Chad</cp:lastModifiedBy>
  <cp:revision>326</cp:revision>
  <dcterms:created xsi:type="dcterms:W3CDTF">2016-03-21T14:12:59Z</dcterms:created>
  <dcterms:modified xsi:type="dcterms:W3CDTF">2020-01-23T02:27:47Z</dcterms:modified>
  <cp:category/>
</cp:coreProperties>
</file>