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3" r:id="rId6"/>
    <p:sldId id="264" r:id="rId7"/>
    <p:sldId id="265"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Weinstock" initials="SW" lastIdx="1" clrIdx="0">
    <p:extLst>
      <p:ext uri="{19B8F6BF-5375-455C-9EA6-DF929625EA0E}">
        <p15:presenceInfo xmlns:p15="http://schemas.microsoft.com/office/powerpoint/2012/main" userId="5bc421a4458ba8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660"/>
  </p:normalViewPr>
  <p:slideViewPr>
    <p:cSldViewPr snapToGrid="0">
      <p:cViewPr varScale="1">
        <p:scale>
          <a:sx n="128" d="100"/>
          <a:sy n="128" d="100"/>
        </p:scale>
        <p:origin x="62" y="86"/>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3182-461F-42D0-8C79-814584EF5F0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A1B50-F7B7-493C-BF5C-C7A021B5D0F2}" type="slidenum">
              <a:rPr lang="en-US" smtClean="0"/>
              <a:t>‹#›</a:t>
            </a:fld>
            <a:endParaRPr lang="en-US"/>
          </a:p>
        </p:txBody>
      </p:sp>
    </p:spTree>
    <p:extLst>
      <p:ext uri="{BB962C8B-B14F-4D97-AF65-F5344CB8AC3E}">
        <p14:creationId xmlns:p14="http://schemas.microsoft.com/office/powerpoint/2010/main" val="266351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conditions and note frequencies for transformation.</a:t>
            </a:r>
          </a:p>
        </p:txBody>
      </p:sp>
      <p:sp>
        <p:nvSpPr>
          <p:cNvPr id="4" name="Slide Number Placeholder 3"/>
          <p:cNvSpPr>
            <a:spLocks noGrp="1"/>
          </p:cNvSpPr>
          <p:nvPr>
            <p:ph type="sldNum" sz="quarter" idx="5"/>
          </p:nvPr>
        </p:nvSpPr>
        <p:spPr/>
        <p:txBody>
          <a:bodyPr/>
          <a:lstStyle/>
          <a:p>
            <a:fld id="{230A1B50-F7B7-493C-BF5C-C7A021B5D0F2}" type="slidenum">
              <a:rPr lang="en-US" smtClean="0"/>
              <a:t>3</a:t>
            </a:fld>
            <a:endParaRPr lang="en-US"/>
          </a:p>
        </p:txBody>
      </p:sp>
    </p:spTree>
    <p:extLst>
      <p:ext uri="{BB962C8B-B14F-4D97-AF65-F5344CB8AC3E}">
        <p14:creationId xmlns:p14="http://schemas.microsoft.com/office/powerpoint/2010/main" val="2294447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Takeaway: AIC5 returned the ARMA(3,2) and ARMA(4,2) and with these we proceeded to our final models.</a:t>
            </a:r>
          </a:p>
        </p:txBody>
      </p:sp>
      <p:sp>
        <p:nvSpPr>
          <p:cNvPr id="4" name="Slide Number Placeholder 3"/>
          <p:cNvSpPr>
            <a:spLocks noGrp="1"/>
          </p:cNvSpPr>
          <p:nvPr>
            <p:ph type="sldNum" sz="quarter" idx="5"/>
          </p:nvPr>
        </p:nvSpPr>
        <p:spPr/>
        <p:txBody>
          <a:bodyPr/>
          <a:lstStyle/>
          <a:p>
            <a:fld id="{230A1B50-F7B7-493C-BF5C-C7A021B5D0F2}" type="slidenum">
              <a:rPr lang="en-US" smtClean="0"/>
              <a:t>5</a:t>
            </a:fld>
            <a:endParaRPr lang="en-US"/>
          </a:p>
        </p:txBody>
      </p:sp>
    </p:spTree>
    <p:extLst>
      <p:ext uri="{BB962C8B-B14F-4D97-AF65-F5344CB8AC3E}">
        <p14:creationId xmlns:p14="http://schemas.microsoft.com/office/powerpoint/2010/main" val="366264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ASE values</a:t>
            </a:r>
          </a:p>
          <a:p>
            <a:pPr marL="171450" indent="-171450">
              <a:buFontTx/>
              <a:buChar char="-"/>
            </a:pPr>
            <a:r>
              <a:rPr lang="en-US" dirty="0"/>
              <a:t>Chose first model as it has better moving window</a:t>
            </a:r>
          </a:p>
          <a:p>
            <a:pPr marL="171450" indent="-171450">
              <a:buFontTx/>
              <a:buChar char="-"/>
            </a:pPr>
            <a:r>
              <a:rPr lang="en-US" dirty="0"/>
              <a:t>It also gives us a better expectation month to month</a:t>
            </a:r>
          </a:p>
          <a:p>
            <a:pPr marL="171450" indent="-171450">
              <a:buFontTx/>
              <a:buChar char="-"/>
            </a:pPr>
            <a:r>
              <a:rPr lang="en-US" dirty="0"/>
              <a:t>Overall both models could be useful</a:t>
            </a:r>
          </a:p>
        </p:txBody>
      </p:sp>
      <p:sp>
        <p:nvSpPr>
          <p:cNvPr id="4" name="Slide Number Placeholder 3"/>
          <p:cNvSpPr>
            <a:spLocks noGrp="1"/>
          </p:cNvSpPr>
          <p:nvPr>
            <p:ph type="sldNum" sz="quarter" idx="5"/>
          </p:nvPr>
        </p:nvSpPr>
        <p:spPr/>
        <p:txBody>
          <a:bodyPr/>
          <a:lstStyle/>
          <a:p>
            <a:fld id="{230A1B50-F7B7-493C-BF5C-C7A021B5D0F2}" type="slidenum">
              <a:rPr lang="en-US" smtClean="0"/>
              <a:t>8</a:t>
            </a:fld>
            <a:endParaRPr lang="en-US"/>
          </a:p>
        </p:txBody>
      </p:sp>
    </p:spTree>
    <p:extLst>
      <p:ext uri="{BB962C8B-B14F-4D97-AF65-F5344CB8AC3E}">
        <p14:creationId xmlns:p14="http://schemas.microsoft.com/office/powerpoint/2010/main" val="393873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0DAAF85-A2F6-4820-8D72-CA4AFBB1FD12}" type="datetimeFigureOut">
              <a:rPr lang="en-US" smtClean="0"/>
              <a:t>3/20/2020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BA8B8C1-A3CA-47A9-8FCD-685E87F8D9C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84246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9722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42429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413104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0DAAF85-A2F6-4820-8D72-CA4AFBB1FD12}" type="datetimeFigureOut">
              <a:rPr lang="en-US" smtClean="0"/>
              <a:t>3/20/2020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82624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AAF85-A2F6-4820-8D72-CA4AFBB1FD12}"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102398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AAF85-A2F6-4820-8D72-CA4AFBB1FD12}"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31861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AAF85-A2F6-4820-8D72-CA4AFBB1FD12}"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270463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AAF85-A2F6-4820-8D72-CA4AFBB1FD12}"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294407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DAAF85-A2F6-4820-8D72-CA4AFBB1FD12}" type="datetimeFigureOut">
              <a:rPr lang="en-US" smtClean="0"/>
              <a:t>3/20/2020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041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DAAF85-A2F6-4820-8D72-CA4AFBB1FD12}" type="datetimeFigureOut">
              <a:rPr lang="en-US" smtClean="0"/>
              <a:t>3/20/2020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842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0DAAF85-A2F6-4820-8D72-CA4AFBB1FD12}" type="datetimeFigureOut">
              <a:rPr lang="en-US" smtClean="0"/>
              <a:t>3/20/2020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BA8B8C1-A3CA-47A9-8FCD-685E87F8D9C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3486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1C-C6F1-4C0B-A32F-B18D6D97DEA9}"/>
              </a:ext>
            </a:extLst>
          </p:cNvPr>
          <p:cNvSpPr>
            <a:spLocks noGrp="1"/>
          </p:cNvSpPr>
          <p:nvPr>
            <p:ph type="ctrTitle"/>
          </p:nvPr>
        </p:nvSpPr>
        <p:spPr>
          <a:xfrm>
            <a:off x="1915385" y="2097064"/>
            <a:ext cx="8361229" cy="2098226"/>
          </a:xfrm>
        </p:spPr>
        <p:txBody>
          <a:bodyPr/>
          <a:lstStyle/>
          <a:p>
            <a:r>
              <a:rPr lang="en-US" dirty="0"/>
              <a:t>Employee Attrition Analysis at Company A</a:t>
            </a:r>
          </a:p>
        </p:txBody>
      </p:sp>
      <p:sp>
        <p:nvSpPr>
          <p:cNvPr id="3" name="Subtitle 2">
            <a:extLst>
              <a:ext uri="{FF2B5EF4-FFF2-40B4-BE49-F238E27FC236}">
                <a16:creationId xmlns:a16="http://schemas.microsoft.com/office/drawing/2014/main" id="{0AB939A9-BD87-45F5-89BF-C52EC936F7AD}"/>
              </a:ext>
            </a:extLst>
          </p:cNvPr>
          <p:cNvSpPr>
            <a:spLocks noGrp="1"/>
          </p:cNvSpPr>
          <p:nvPr>
            <p:ph type="subTitle" idx="1"/>
          </p:nvPr>
        </p:nvSpPr>
        <p:spPr>
          <a:xfrm>
            <a:off x="2680163" y="4264889"/>
            <a:ext cx="6831673" cy="1086237"/>
          </a:xfrm>
        </p:spPr>
        <p:txBody>
          <a:bodyPr/>
          <a:lstStyle/>
          <a:p>
            <a:r>
              <a:rPr lang="en-US" dirty="0"/>
              <a:t>Max Moro and Shane Weinstock</a:t>
            </a:r>
          </a:p>
        </p:txBody>
      </p:sp>
    </p:spTree>
    <p:extLst>
      <p:ext uri="{BB962C8B-B14F-4D97-AF65-F5344CB8AC3E}">
        <p14:creationId xmlns:p14="http://schemas.microsoft.com/office/powerpoint/2010/main" val="120205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421-F502-4366-93B7-5400E550CA59}"/>
              </a:ext>
            </a:extLst>
          </p:cNvPr>
          <p:cNvSpPr>
            <a:spLocks noGrp="1"/>
          </p:cNvSpPr>
          <p:nvPr>
            <p:ph type="title"/>
          </p:nvPr>
        </p:nvSpPr>
        <p:spPr/>
        <p:txBody>
          <a:bodyPr/>
          <a:lstStyle/>
          <a:p>
            <a:r>
              <a:rPr lang="en-US" dirty="0"/>
              <a:t>Response and Scenario</a:t>
            </a:r>
          </a:p>
        </p:txBody>
      </p:sp>
      <p:sp>
        <p:nvSpPr>
          <p:cNvPr id="4" name="TextBox 3">
            <a:extLst>
              <a:ext uri="{FF2B5EF4-FFF2-40B4-BE49-F238E27FC236}">
                <a16:creationId xmlns:a16="http://schemas.microsoft.com/office/drawing/2014/main" id="{69E09D95-95F3-44BC-9A53-DDCB4BA3DBFC}"/>
              </a:ext>
            </a:extLst>
          </p:cNvPr>
          <p:cNvSpPr txBox="1"/>
          <p:nvPr/>
        </p:nvSpPr>
        <p:spPr>
          <a:xfrm>
            <a:off x="1011936" y="2401824"/>
            <a:ext cx="10341864" cy="3970318"/>
          </a:xfrm>
          <a:prstGeom prst="rect">
            <a:avLst/>
          </a:prstGeom>
          <a:noFill/>
        </p:spPr>
        <p:txBody>
          <a:bodyPr wrap="square" rtlCol="0">
            <a:spAutoFit/>
          </a:bodyPr>
          <a:lstStyle/>
          <a:p>
            <a:r>
              <a:rPr lang="en-US" dirty="0"/>
              <a:t>Company A has experienced and recorded attrition information in regards to it’s workforce. The data that is available to us covers the period of 2010 through 2019.</a:t>
            </a:r>
          </a:p>
          <a:p>
            <a:endParaRPr lang="en-US" dirty="0"/>
          </a:p>
          <a:p>
            <a:r>
              <a:rPr lang="en-US" dirty="0"/>
              <a:t>We will mostly be focused on the attrition rate for our single variable analysis and initial studies of this data. As we become more advanced with our techniques, we plan to analyze other variables in accordance with the attrition rate.</a:t>
            </a:r>
          </a:p>
          <a:p>
            <a:endParaRPr lang="en-US" dirty="0"/>
          </a:p>
          <a:p>
            <a:r>
              <a:rPr lang="en-US" dirty="0"/>
              <a:t>Some of the other variables of interest are:</a:t>
            </a:r>
          </a:p>
          <a:p>
            <a:pPr marL="742950" lvl="1" indent="-285750">
              <a:buFont typeface="Arial" panose="020B0604020202020204" pitchFamily="34" charset="0"/>
              <a:buChar char="•"/>
            </a:pPr>
            <a:r>
              <a:rPr lang="en-US" dirty="0"/>
              <a:t>Age of employee</a:t>
            </a:r>
          </a:p>
          <a:p>
            <a:pPr marL="742950" lvl="1" indent="-285750">
              <a:buFont typeface="Arial" panose="020B0604020202020204" pitchFamily="34" charset="0"/>
              <a:buChar char="•"/>
            </a:pPr>
            <a:r>
              <a:rPr lang="en-US" dirty="0"/>
              <a:t>Tenure at Company A</a:t>
            </a:r>
          </a:p>
          <a:p>
            <a:pPr marL="742950" lvl="1" indent="-285750">
              <a:buFont typeface="Arial" panose="020B0604020202020204" pitchFamily="34" charset="0"/>
              <a:buChar char="•"/>
            </a:pPr>
            <a:r>
              <a:rPr lang="en-US" dirty="0"/>
              <a:t>Satisfaction</a:t>
            </a:r>
          </a:p>
          <a:p>
            <a:pPr marL="742950" lvl="1" indent="-285750">
              <a:buFont typeface="Arial" panose="020B0604020202020204" pitchFamily="34" charset="0"/>
              <a:buChar char="•"/>
            </a:pPr>
            <a:r>
              <a:rPr lang="en-US" dirty="0"/>
              <a:t>Annual performance ratings</a:t>
            </a:r>
          </a:p>
          <a:p>
            <a:pPr marL="742950" lvl="1" indent="-285750">
              <a:buFont typeface="Arial" panose="020B0604020202020204" pitchFamily="34" charset="0"/>
              <a:buChar char="•"/>
            </a:pPr>
            <a:r>
              <a:rPr lang="en-US" dirty="0"/>
              <a:t>Salary</a:t>
            </a:r>
          </a:p>
          <a:p>
            <a:pPr marL="742950" lvl="1" indent="-285750">
              <a:buFont typeface="Arial" panose="020B0604020202020204" pitchFamily="34" charset="0"/>
              <a:buChar char="•"/>
            </a:pPr>
            <a:r>
              <a:rPr lang="en-US" dirty="0"/>
              <a:t>Monetary recognitions (bonuses)</a:t>
            </a:r>
          </a:p>
        </p:txBody>
      </p:sp>
    </p:spTree>
    <p:extLst>
      <p:ext uri="{BB962C8B-B14F-4D97-AF65-F5344CB8AC3E}">
        <p14:creationId xmlns:p14="http://schemas.microsoft.com/office/powerpoint/2010/main" val="119374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71D0-9FB1-4DF2-A6BE-E7C30A42B3BE}"/>
              </a:ext>
            </a:extLst>
          </p:cNvPr>
          <p:cNvSpPr>
            <a:spLocks noGrp="1"/>
          </p:cNvSpPr>
          <p:nvPr>
            <p:ph type="title"/>
          </p:nvPr>
        </p:nvSpPr>
        <p:spPr>
          <a:xfrm>
            <a:off x="776039" y="0"/>
            <a:ext cx="3772246" cy="909194"/>
          </a:xfrm>
        </p:spPr>
        <p:txBody>
          <a:bodyPr/>
          <a:lstStyle/>
          <a:p>
            <a:r>
              <a:rPr lang="en-US" dirty="0"/>
              <a:t>Fitted Models</a:t>
            </a:r>
          </a:p>
        </p:txBody>
      </p:sp>
      <p:pic>
        <p:nvPicPr>
          <p:cNvPr id="4" name="Picture 3">
            <a:extLst>
              <a:ext uri="{FF2B5EF4-FFF2-40B4-BE49-F238E27FC236}">
                <a16:creationId xmlns:a16="http://schemas.microsoft.com/office/drawing/2014/main" id="{0A9DDCDD-6CBF-4CF8-86A1-9251B60BD9E7}"/>
              </a:ext>
            </a:extLst>
          </p:cNvPr>
          <p:cNvPicPr>
            <a:picLocks noChangeAspect="1"/>
          </p:cNvPicPr>
          <p:nvPr/>
        </p:nvPicPr>
        <p:blipFill>
          <a:blip r:embed="rId3"/>
          <a:stretch>
            <a:fillRect/>
          </a:stretch>
        </p:blipFill>
        <p:spPr>
          <a:xfrm>
            <a:off x="776039" y="755641"/>
            <a:ext cx="3081551" cy="1901757"/>
          </a:xfrm>
          <a:prstGeom prst="rect">
            <a:avLst/>
          </a:prstGeom>
        </p:spPr>
      </p:pic>
      <p:pic>
        <p:nvPicPr>
          <p:cNvPr id="5" name="Picture 4">
            <a:extLst>
              <a:ext uri="{FF2B5EF4-FFF2-40B4-BE49-F238E27FC236}">
                <a16:creationId xmlns:a16="http://schemas.microsoft.com/office/drawing/2014/main" id="{091F9A05-8219-47D9-BB68-2B14D3D7693C}"/>
              </a:ext>
            </a:extLst>
          </p:cNvPr>
          <p:cNvPicPr>
            <a:picLocks noChangeAspect="1"/>
          </p:cNvPicPr>
          <p:nvPr/>
        </p:nvPicPr>
        <p:blipFill>
          <a:blip r:embed="rId4"/>
          <a:stretch>
            <a:fillRect/>
          </a:stretch>
        </p:blipFill>
        <p:spPr>
          <a:xfrm>
            <a:off x="4669536" y="735999"/>
            <a:ext cx="3194972" cy="1971754"/>
          </a:xfrm>
          <a:prstGeom prst="rect">
            <a:avLst/>
          </a:prstGeom>
        </p:spPr>
      </p:pic>
      <p:pic>
        <p:nvPicPr>
          <p:cNvPr id="6" name="Picture 5">
            <a:extLst>
              <a:ext uri="{FF2B5EF4-FFF2-40B4-BE49-F238E27FC236}">
                <a16:creationId xmlns:a16="http://schemas.microsoft.com/office/drawing/2014/main" id="{951E0A21-AA9F-44CB-91FA-29352F717A0D}"/>
              </a:ext>
            </a:extLst>
          </p:cNvPr>
          <p:cNvPicPr>
            <a:picLocks noChangeAspect="1"/>
          </p:cNvPicPr>
          <p:nvPr/>
        </p:nvPicPr>
        <p:blipFill>
          <a:blip r:embed="rId5"/>
          <a:stretch>
            <a:fillRect/>
          </a:stretch>
        </p:blipFill>
        <p:spPr>
          <a:xfrm>
            <a:off x="8847144" y="749640"/>
            <a:ext cx="3194972" cy="1971754"/>
          </a:xfrm>
          <a:prstGeom prst="rect">
            <a:avLst/>
          </a:prstGeom>
        </p:spPr>
      </p:pic>
      <p:sp>
        <p:nvSpPr>
          <p:cNvPr id="7" name="TextBox 6">
            <a:extLst>
              <a:ext uri="{FF2B5EF4-FFF2-40B4-BE49-F238E27FC236}">
                <a16:creationId xmlns:a16="http://schemas.microsoft.com/office/drawing/2014/main" id="{EEB20EAE-8550-4E7C-987A-ECB1B3322BD1}"/>
              </a:ext>
            </a:extLst>
          </p:cNvPr>
          <p:cNvSpPr txBox="1"/>
          <p:nvPr/>
        </p:nvSpPr>
        <p:spPr>
          <a:xfrm>
            <a:off x="927261" y="2703968"/>
            <a:ext cx="2608278" cy="369332"/>
          </a:xfrm>
          <a:prstGeom prst="rect">
            <a:avLst/>
          </a:prstGeom>
          <a:noFill/>
        </p:spPr>
        <p:txBody>
          <a:bodyPr wrap="none" rtlCol="0">
            <a:spAutoFit/>
          </a:bodyPr>
          <a:lstStyle/>
          <a:p>
            <a:r>
              <a:rPr lang="en-US" dirty="0"/>
              <a:t>Realization of Full Dataset</a:t>
            </a:r>
          </a:p>
        </p:txBody>
      </p:sp>
      <p:sp>
        <p:nvSpPr>
          <p:cNvPr id="8" name="Rectangle 7">
            <a:extLst>
              <a:ext uri="{FF2B5EF4-FFF2-40B4-BE49-F238E27FC236}">
                <a16:creationId xmlns:a16="http://schemas.microsoft.com/office/drawing/2014/main" id="{ADF1870B-78A7-4527-871D-6CE3FB357753}"/>
              </a:ext>
            </a:extLst>
          </p:cNvPr>
          <p:cNvSpPr/>
          <p:nvPr/>
        </p:nvSpPr>
        <p:spPr>
          <a:xfrm>
            <a:off x="5099331" y="2687722"/>
            <a:ext cx="2335383" cy="369332"/>
          </a:xfrm>
          <a:prstGeom prst="rect">
            <a:avLst/>
          </a:prstGeom>
        </p:spPr>
        <p:txBody>
          <a:bodyPr wrap="none">
            <a:spAutoFit/>
          </a:bodyPr>
          <a:lstStyle/>
          <a:p>
            <a:r>
              <a:rPr lang="en-US" dirty="0"/>
              <a:t>Realization of First Half</a:t>
            </a:r>
          </a:p>
        </p:txBody>
      </p:sp>
      <p:sp>
        <p:nvSpPr>
          <p:cNvPr id="9" name="Rectangle 8">
            <a:extLst>
              <a:ext uri="{FF2B5EF4-FFF2-40B4-BE49-F238E27FC236}">
                <a16:creationId xmlns:a16="http://schemas.microsoft.com/office/drawing/2014/main" id="{0DAE04E6-1EFE-4866-B3DA-0629980B6389}"/>
              </a:ext>
            </a:extLst>
          </p:cNvPr>
          <p:cNvSpPr/>
          <p:nvPr/>
        </p:nvSpPr>
        <p:spPr>
          <a:xfrm>
            <a:off x="9135169" y="2746796"/>
            <a:ext cx="2618922" cy="369332"/>
          </a:xfrm>
          <a:prstGeom prst="rect">
            <a:avLst/>
          </a:prstGeom>
        </p:spPr>
        <p:txBody>
          <a:bodyPr wrap="none">
            <a:spAutoFit/>
          </a:bodyPr>
          <a:lstStyle/>
          <a:p>
            <a:r>
              <a:rPr lang="en-US" dirty="0"/>
              <a:t>Realization of Second Half</a:t>
            </a:r>
          </a:p>
        </p:txBody>
      </p:sp>
      <p:sp>
        <p:nvSpPr>
          <p:cNvPr id="10" name="Rectangle 9">
            <a:extLst>
              <a:ext uri="{FF2B5EF4-FFF2-40B4-BE49-F238E27FC236}">
                <a16:creationId xmlns:a16="http://schemas.microsoft.com/office/drawing/2014/main" id="{BF649F69-3217-43BF-8F52-0B738A7491AB}"/>
              </a:ext>
            </a:extLst>
          </p:cNvPr>
          <p:cNvSpPr/>
          <p:nvPr/>
        </p:nvSpPr>
        <p:spPr>
          <a:xfrm>
            <a:off x="914816" y="4766469"/>
            <a:ext cx="9485583" cy="646331"/>
          </a:xfrm>
          <a:prstGeom prst="rect">
            <a:avLst/>
          </a:prstGeom>
        </p:spPr>
        <p:txBody>
          <a:bodyPr wrap="square">
            <a:spAutoFit/>
          </a:bodyPr>
          <a:lstStyle/>
          <a:p>
            <a:r>
              <a:rPr lang="en-US" dirty="0"/>
              <a:t>The ACFs show quasi-cyclic behavior with some seasonality present.</a:t>
            </a:r>
          </a:p>
          <a:p>
            <a:r>
              <a:rPr lang="en-US" dirty="0"/>
              <a:t>Our </a:t>
            </a:r>
            <a:r>
              <a:rPr lang="en-US" dirty="0" err="1"/>
              <a:t>Parzen</a:t>
            </a:r>
            <a:r>
              <a:rPr lang="en-US" dirty="0"/>
              <a:t> Windows show peaks at frequencies of .71 and .34, approximately 3 and 6 months</a:t>
            </a:r>
          </a:p>
        </p:txBody>
      </p:sp>
      <p:sp>
        <p:nvSpPr>
          <p:cNvPr id="11" name="Rectangle 10">
            <a:extLst>
              <a:ext uri="{FF2B5EF4-FFF2-40B4-BE49-F238E27FC236}">
                <a16:creationId xmlns:a16="http://schemas.microsoft.com/office/drawing/2014/main" id="{E87FDFA2-7F8F-46AD-80CA-7C1F8D2E7190}"/>
              </a:ext>
            </a:extLst>
          </p:cNvPr>
          <p:cNvSpPr/>
          <p:nvPr/>
        </p:nvSpPr>
        <p:spPr>
          <a:xfrm>
            <a:off x="933960" y="5549807"/>
            <a:ext cx="5612370" cy="923330"/>
          </a:xfrm>
          <a:prstGeom prst="rect">
            <a:avLst/>
          </a:prstGeom>
        </p:spPr>
        <p:txBody>
          <a:bodyPr wrap="none">
            <a:spAutoFit/>
          </a:bodyPr>
          <a:lstStyle/>
          <a:p>
            <a:r>
              <a:rPr lang="en-US" dirty="0"/>
              <a:t>Factor tables indicate that factors of s = 3 are present. </a:t>
            </a:r>
          </a:p>
          <a:p>
            <a:r>
              <a:rPr lang="en-US" dirty="0"/>
              <a:t>We also observed that the following factors were present:</a:t>
            </a:r>
          </a:p>
          <a:p>
            <a:r>
              <a:rPr lang="en-US" dirty="0"/>
              <a:t>They appeared in our data more specifically as: </a:t>
            </a:r>
          </a:p>
        </p:txBody>
      </p:sp>
      <p:pic>
        <p:nvPicPr>
          <p:cNvPr id="17" name="Picture 16">
            <a:extLst>
              <a:ext uri="{FF2B5EF4-FFF2-40B4-BE49-F238E27FC236}">
                <a16:creationId xmlns:a16="http://schemas.microsoft.com/office/drawing/2014/main" id="{C487068E-B513-4765-8E16-47E9B411FA94}"/>
              </a:ext>
            </a:extLst>
          </p:cNvPr>
          <p:cNvPicPr>
            <a:picLocks noChangeAspect="1"/>
          </p:cNvPicPr>
          <p:nvPr/>
        </p:nvPicPr>
        <p:blipFill>
          <a:blip r:embed="rId6"/>
          <a:stretch>
            <a:fillRect/>
          </a:stretch>
        </p:blipFill>
        <p:spPr>
          <a:xfrm>
            <a:off x="6469001" y="5888365"/>
            <a:ext cx="1990725" cy="304800"/>
          </a:xfrm>
          <a:prstGeom prst="rect">
            <a:avLst/>
          </a:prstGeom>
        </p:spPr>
      </p:pic>
      <p:pic>
        <p:nvPicPr>
          <p:cNvPr id="18" name="Picture 17">
            <a:extLst>
              <a:ext uri="{FF2B5EF4-FFF2-40B4-BE49-F238E27FC236}">
                <a16:creationId xmlns:a16="http://schemas.microsoft.com/office/drawing/2014/main" id="{0287FC6F-A634-437F-B57C-C41C4A018943}"/>
              </a:ext>
            </a:extLst>
          </p:cNvPr>
          <p:cNvPicPr>
            <a:picLocks noChangeAspect="1"/>
          </p:cNvPicPr>
          <p:nvPr/>
        </p:nvPicPr>
        <p:blipFill>
          <a:blip r:embed="rId7"/>
          <a:stretch>
            <a:fillRect/>
          </a:stretch>
        </p:blipFill>
        <p:spPr>
          <a:xfrm>
            <a:off x="5489785" y="6193165"/>
            <a:ext cx="3105150" cy="228600"/>
          </a:xfrm>
          <a:prstGeom prst="rect">
            <a:avLst/>
          </a:prstGeom>
        </p:spPr>
      </p:pic>
      <p:sp>
        <p:nvSpPr>
          <p:cNvPr id="19" name="Rectangle 18">
            <a:extLst>
              <a:ext uri="{FF2B5EF4-FFF2-40B4-BE49-F238E27FC236}">
                <a16:creationId xmlns:a16="http://schemas.microsoft.com/office/drawing/2014/main" id="{C7A42A8D-5B8C-445A-8046-E3403C591513}"/>
              </a:ext>
            </a:extLst>
          </p:cNvPr>
          <p:cNvSpPr/>
          <p:nvPr/>
        </p:nvSpPr>
        <p:spPr>
          <a:xfrm>
            <a:off x="933960" y="3729223"/>
            <a:ext cx="8835713" cy="646331"/>
          </a:xfrm>
          <a:prstGeom prst="rect">
            <a:avLst/>
          </a:prstGeom>
        </p:spPr>
        <p:txBody>
          <a:bodyPr wrap="square">
            <a:spAutoFit/>
          </a:bodyPr>
          <a:lstStyle/>
          <a:p>
            <a:r>
              <a:rPr lang="en-US" dirty="0"/>
              <a:t>Condition 1 and 2 for stationarity were not met as our mean and variance depend on time.</a:t>
            </a:r>
          </a:p>
          <a:p>
            <a:r>
              <a:rPr lang="en-US" dirty="0"/>
              <a:t>And condition 3 not met as our ACF depends on time (as shown above).</a:t>
            </a:r>
          </a:p>
        </p:txBody>
      </p:sp>
    </p:spTree>
    <p:extLst>
      <p:ext uri="{BB962C8B-B14F-4D97-AF65-F5344CB8AC3E}">
        <p14:creationId xmlns:p14="http://schemas.microsoft.com/office/powerpoint/2010/main" val="283235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463D-E4D7-4FEF-BA03-7725EF33FF79}"/>
              </a:ext>
            </a:extLst>
          </p:cNvPr>
          <p:cNvSpPr>
            <a:spLocks noGrp="1"/>
          </p:cNvSpPr>
          <p:nvPr>
            <p:ph type="title"/>
          </p:nvPr>
        </p:nvSpPr>
        <p:spPr>
          <a:xfrm>
            <a:off x="712889" y="189919"/>
            <a:ext cx="10515600" cy="1325563"/>
          </a:xfrm>
        </p:spPr>
        <p:txBody>
          <a:bodyPr/>
          <a:lstStyle/>
          <a:p>
            <a:r>
              <a:rPr lang="en-US" dirty="0"/>
              <a:t>Fitted Models Cont.</a:t>
            </a:r>
          </a:p>
        </p:txBody>
      </p:sp>
      <p:pic>
        <p:nvPicPr>
          <p:cNvPr id="2050" name="Picture 2">
            <a:extLst>
              <a:ext uri="{FF2B5EF4-FFF2-40B4-BE49-F238E27FC236}">
                <a16:creationId xmlns:a16="http://schemas.microsoft.com/office/drawing/2014/main" id="{DF4B7908-00C1-40D2-B714-5EB094C8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358" y="1712337"/>
            <a:ext cx="4489704" cy="32069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21B849-400C-477F-96A9-27933EDAA38F}"/>
              </a:ext>
            </a:extLst>
          </p:cNvPr>
          <p:cNvSpPr txBox="1"/>
          <p:nvPr/>
        </p:nvSpPr>
        <p:spPr>
          <a:xfrm>
            <a:off x="959359" y="5312977"/>
            <a:ext cx="4489704" cy="646331"/>
          </a:xfrm>
          <a:prstGeom prst="rect">
            <a:avLst/>
          </a:prstGeom>
          <a:noFill/>
        </p:spPr>
        <p:txBody>
          <a:bodyPr wrap="square" rtlCol="0">
            <a:spAutoFit/>
          </a:bodyPr>
          <a:lstStyle/>
          <a:p>
            <a:r>
              <a:rPr lang="en-US" dirty="0"/>
              <a:t>Before continuing, we removed the s = 3 seasonality from the data.</a:t>
            </a:r>
          </a:p>
        </p:txBody>
      </p:sp>
      <p:pic>
        <p:nvPicPr>
          <p:cNvPr id="2054" name="Picture 6">
            <a:extLst>
              <a:ext uri="{FF2B5EF4-FFF2-40B4-BE49-F238E27FC236}">
                <a16:creationId xmlns:a16="http://schemas.microsoft.com/office/drawing/2014/main" id="{B638E648-698C-4483-ABE3-B05425AD5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2" y="1493833"/>
            <a:ext cx="4795609" cy="3425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D7DD947-3C52-469E-B490-B7A42B45ACB9}"/>
              </a:ext>
            </a:extLst>
          </p:cNvPr>
          <p:cNvSpPr/>
          <p:nvPr/>
        </p:nvSpPr>
        <p:spPr>
          <a:xfrm>
            <a:off x="6622541" y="5312976"/>
            <a:ext cx="4971289" cy="646331"/>
          </a:xfrm>
          <a:prstGeom prst="rect">
            <a:avLst/>
          </a:prstGeom>
        </p:spPr>
        <p:txBody>
          <a:bodyPr wrap="square">
            <a:spAutoFit/>
          </a:bodyPr>
          <a:lstStyle/>
          <a:p>
            <a:r>
              <a:rPr lang="en-US" dirty="0"/>
              <a:t>Above are the new plots with the adjusted frequency after the transformation.</a:t>
            </a:r>
          </a:p>
        </p:txBody>
      </p:sp>
    </p:spTree>
    <p:extLst>
      <p:ext uri="{BB962C8B-B14F-4D97-AF65-F5344CB8AC3E}">
        <p14:creationId xmlns:p14="http://schemas.microsoft.com/office/powerpoint/2010/main" val="846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C2EF-92F3-4AAE-BAB0-8805DF4013DB}"/>
              </a:ext>
            </a:extLst>
          </p:cNvPr>
          <p:cNvSpPr>
            <a:spLocks noGrp="1"/>
          </p:cNvSpPr>
          <p:nvPr>
            <p:ph type="title"/>
          </p:nvPr>
        </p:nvSpPr>
        <p:spPr>
          <a:xfrm>
            <a:off x="805434" y="-2"/>
            <a:ext cx="10515600" cy="1325563"/>
          </a:xfrm>
        </p:spPr>
        <p:txBody>
          <a:bodyPr/>
          <a:lstStyle/>
          <a:p>
            <a:r>
              <a:rPr lang="en-US" dirty="0"/>
              <a:t>Fitted Models Cont.</a:t>
            </a:r>
          </a:p>
        </p:txBody>
      </p:sp>
      <p:pic>
        <p:nvPicPr>
          <p:cNvPr id="5" name="Picture 4">
            <a:extLst>
              <a:ext uri="{FF2B5EF4-FFF2-40B4-BE49-F238E27FC236}">
                <a16:creationId xmlns:a16="http://schemas.microsoft.com/office/drawing/2014/main" id="{EECCB77C-9B27-44B3-9A86-C853CFAF76AA}"/>
              </a:ext>
            </a:extLst>
          </p:cNvPr>
          <p:cNvPicPr>
            <a:picLocks noChangeAspect="1"/>
          </p:cNvPicPr>
          <p:nvPr/>
        </p:nvPicPr>
        <p:blipFill>
          <a:blip r:embed="rId3"/>
          <a:stretch>
            <a:fillRect/>
          </a:stretch>
        </p:blipFill>
        <p:spPr>
          <a:xfrm>
            <a:off x="5538978" y="384138"/>
            <a:ext cx="5810250" cy="2286000"/>
          </a:xfrm>
          <a:prstGeom prst="rect">
            <a:avLst/>
          </a:prstGeom>
        </p:spPr>
      </p:pic>
      <p:pic>
        <p:nvPicPr>
          <p:cNvPr id="6" name="Picture 5">
            <a:extLst>
              <a:ext uri="{FF2B5EF4-FFF2-40B4-BE49-F238E27FC236}">
                <a16:creationId xmlns:a16="http://schemas.microsoft.com/office/drawing/2014/main" id="{C0B57441-60BF-4EEA-8CB0-FD4416CBD100}"/>
              </a:ext>
            </a:extLst>
          </p:cNvPr>
          <p:cNvPicPr>
            <a:picLocks noChangeAspect="1"/>
          </p:cNvPicPr>
          <p:nvPr/>
        </p:nvPicPr>
        <p:blipFill>
          <a:blip r:embed="rId4"/>
          <a:stretch>
            <a:fillRect/>
          </a:stretch>
        </p:blipFill>
        <p:spPr>
          <a:xfrm>
            <a:off x="11239500" y="393663"/>
            <a:ext cx="952500" cy="2276475"/>
          </a:xfrm>
          <a:prstGeom prst="rect">
            <a:avLst/>
          </a:prstGeom>
        </p:spPr>
      </p:pic>
      <p:pic>
        <p:nvPicPr>
          <p:cNvPr id="3074" name="Picture 2">
            <a:extLst>
              <a:ext uri="{FF2B5EF4-FFF2-40B4-BE49-F238E27FC236}">
                <a16:creationId xmlns:a16="http://schemas.microsoft.com/office/drawing/2014/main" id="{A5ACBD69-CB53-4E3F-9C14-4CDD9E08D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491" y="3666149"/>
            <a:ext cx="4204717" cy="30033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74D72B-A293-4A46-8567-932591B82F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491" y="662781"/>
            <a:ext cx="4204716" cy="30033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C97E93D-13B3-4B9E-8D81-E6528BC3FC2E}"/>
              </a:ext>
            </a:extLst>
          </p:cNvPr>
          <p:cNvSpPr txBox="1"/>
          <p:nvPr/>
        </p:nvSpPr>
        <p:spPr>
          <a:xfrm>
            <a:off x="5442966" y="2967335"/>
            <a:ext cx="6083808" cy="2862322"/>
          </a:xfrm>
          <a:prstGeom prst="rect">
            <a:avLst/>
          </a:prstGeom>
          <a:noFill/>
        </p:spPr>
        <p:txBody>
          <a:bodyPr wrap="square" rtlCol="0">
            <a:spAutoFit/>
          </a:bodyPr>
          <a:lstStyle/>
          <a:p>
            <a:r>
              <a:rPr lang="en-US" dirty="0"/>
              <a:t>Between our plots and the PACF, we notice that there are erratic patterns up to AR(9), likely indicating that this is not a pure AR model.</a:t>
            </a:r>
          </a:p>
          <a:p>
            <a:endParaRPr lang="en-US" dirty="0"/>
          </a:p>
          <a:p>
            <a:r>
              <a:rPr lang="en-US" dirty="0"/>
              <a:t>Sample autocorrelations continue to portray a sinusoidal pattern past .5, which notions us against a pure MA model.</a:t>
            </a:r>
          </a:p>
          <a:p>
            <a:endParaRPr lang="en-US" dirty="0"/>
          </a:p>
          <a:p>
            <a:r>
              <a:rPr lang="en-US" dirty="0"/>
              <a:t>AIC5 returns an ARMA(3,2) and an ARMA(4,2). And thus, with our evidence, that is what we’ve proceeded to our final model with.</a:t>
            </a:r>
          </a:p>
        </p:txBody>
      </p:sp>
    </p:spTree>
    <p:extLst>
      <p:ext uri="{BB962C8B-B14F-4D97-AF65-F5344CB8AC3E}">
        <p14:creationId xmlns:p14="http://schemas.microsoft.com/office/powerpoint/2010/main" val="21959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8BA-CAC3-4752-82AB-F8D95C2BC1C5}"/>
              </a:ext>
            </a:extLst>
          </p:cNvPr>
          <p:cNvSpPr>
            <a:spLocks noGrp="1"/>
          </p:cNvSpPr>
          <p:nvPr>
            <p:ph type="title"/>
          </p:nvPr>
        </p:nvSpPr>
        <p:spPr>
          <a:xfrm>
            <a:off x="753383" y="193891"/>
            <a:ext cx="10515600" cy="1325563"/>
          </a:xfrm>
        </p:spPr>
        <p:txBody>
          <a:bodyPr/>
          <a:lstStyle/>
          <a:p>
            <a:r>
              <a:rPr lang="en-US" dirty="0"/>
              <a:t>Model 1</a:t>
            </a:r>
          </a:p>
        </p:txBody>
      </p:sp>
      <p:pic>
        <p:nvPicPr>
          <p:cNvPr id="4" name="Picture 3">
            <a:extLst>
              <a:ext uri="{FF2B5EF4-FFF2-40B4-BE49-F238E27FC236}">
                <a16:creationId xmlns:a16="http://schemas.microsoft.com/office/drawing/2014/main" id="{7BD12F86-65D1-480D-9DD8-048C6BDB6511}"/>
              </a:ext>
            </a:extLst>
          </p:cNvPr>
          <p:cNvPicPr>
            <a:picLocks noChangeAspect="1"/>
          </p:cNvPicPr>
          <p:nvPr/>
        </p:nvPicPr>
        <p:blipFill>
          <a:blip r:embed="rId2"/>
          <a:stretch>
            <a:fillRect/>
          </a:stretch>
        </p:blipFill>
        <p:spPr>
          <a:xfrm>
            <a:off x="3010186" y="365125"/>
            <a:ext cx="8684037" cy="994918"/>
          </a:xfrm>
          <a:prstGeom prst="rect">
            <a:avLst/>
          </a:prstGeom>
        </p:spPr>
      </p:pic>
      <p:pic>
        <p:nvPicPr>
          <p:cNvPr id="5" name="Picture 4">
            <a:extLst>
              <a:ext uri="{FF2B5EF4-FFF2-40B4-BE49-F238E27FC236}">
                <a16:creationId xmlns:a16="http://schemas.microsoft.com/office/drawing/2014/main" id="{B739990D-8580-48BA-9A7F-679AFF7AFFDD}"/>
              </a:ext>
            </a:extLst>
          </p:cNvPr>
          <p:cNvPicPr>
            <a:picLocks noChangeAspect="1"/>
          </p:cNvPicPr>
          <p:nvPr/>
        </p:nvPicPr>
        <p:blipFill>
          <a:blip r:embed="rId3"/>
          <a:stretch>
            <a:fillRect/>
          </a:stretch>
        </p:blipFill>
        <p:spPr>
          <a:xfrm>
            <a:off x="842682" y="1801331"/>
            <a:ext cx="6775886" cy="4839918"/>
          </a:xfrm>
          <a:prstGeom prst="rect">
            <a:avLst/>
          </a:prstGeom>
        </p:spPr>
      </p:pic>
      <p:sp>
        <p:nvSpPr>
          <p:cNvPr id="6" name="TextBox 5">
            <a:extLst>
              <a:ext uri="{FF2B5EF4-FFF2-40B4-BE49-F238E27FC236}">
                <a16:creationId xmlns:a16="http://schemas.microsoft.com/office/drawing/2014/main" id="{47D31C9D-7933-411E-B959-CB7F3AD763F1}"/>
              </a:ext>
            </a:extLst>
          </p:cNvPr>
          <p:cNvSpPr txBox="1"/>
          <p:nvPr/>
        </p:nvSpPr>
        <p:spPr>
          <a:xfrm>
            <a:off x="7961376" y="2466964"/>
            <a:ext cx="4230624" cy="1754326"/>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12 months into the future based off the model above.</a:t>
            </a:r>
          </a:p>
        </p:txBody>
      </p:sp>
      <p:sp>
        <p:nvSpPr>
          <p:cNvPr id="7" name="TextBox 6">
            <a:extLst>
              <a:ext uri="{FF2B5EF4-FFF2-40B4-BE49-F238E27FC236}">
                <a16:creationId xmlns:a16="http://schemas.microsoft.com/office/drawing/2014/main" id="{F7E29174-1025-48B2-85DF-B2E4BC53EC0E}"/>
              </a:ext>
            </a:extLst>
          </p:cNvPr>
          <p:cNvSpPr txBox="1"/>
          <p:nvPr/>
        </p:nvSpPr>
        <p:spPr>
          <a:xfrm>
            <a:off x="753383" y="990711"/>
            <a:ext cx="2156360" cy="369332"/>
          </a:xfrm>
          <a:prstGeom prst="rect">
            <a:avLst/>
          </a:prstGeom>
          <a:noFill/>
        </p:spPr>
        <p:txBody>
          <a:bodyPr wrap="none" rtlCol="0">
            <a:spAutoFit/>
          </a:bodyPr>
          <a:lstStyle/>
          <a:p>
            <a:r>
              <a:rPr lang="en-US" dirty="0"/>
              <a:t>ARMA(3,2) with s = 3</a:t>
            </a:r>
          </a:p>
        </p:txBody>
      </p:sp>
      <p:sp>
        <p:nvSpPr>
          <p:cNvPr id="8" name="Rectangle 7">
            <a:extLst>
              <a:ext uri="{FF2B5EF4-FFF2-40B4-BE49-F238E27FC236}">
                <a16:creationId xmlns:a16="http://schemas.microsoft.com/office/drawing/2014/main" id="{189E4739-373C-4924-9D21-A4A3F7CDCBA1}"/>
              </a:ext>
            </a:extLst>
          </p:cNvPr>
          <p:cNvSpPr/>
          <p:nvPr/>
        </p:nvSpPr>
        <p:spPr>
          <a:xfrm>
            <a:off x="8555277" y="5122974"/>
            <a:ext cx="3042821" cy="369332"/>
          </a:xfrm>
          <a:prstGeom prst="rect">
            <a:avLst/>
          </a:prstGeom>
        </p:spPr>
        <p:txBody>
          <a:bodyPr wrap="none">
            <a:spAutoFit/>
          </a:bodyPr>
          <a:lstStyle/>
          <a:p>
            <a:r>
              <a:rPr lang="en-US" dirty="0"/>
              <a:t>ASE = 6.23269168316517e-06 </a:t>
            </a:r>
          </a:p>
        </p:txBody>
      </p:sp>
    </p:spTree>
    <p:extLst>
      <p:ext uri="{BB962C8B-B14F-4D97-AF65-F5344CB8AC3E}">
        <p14:creationId xmlns:p14="http://schemas.microsoft.com/office/powerpoint/2010/main" val="380535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C1B9-EACC-4976-A42B-B408D7BA425A}"/>
              </a:ext>
            </a:extLst>
          </p:cNvPr>
          <p:cNvSpPr>
            <a:spLocks noGrp="1"/>
          </p:cNvSpPr>
          <p:nvPr>
            <p:ph type="title"/>
          </p:nvPr>
        </p:nvSpPr>
        <p:spPr>
          <a:xfrm>
            <a:off x="710139" y="71354"/>
            <a:ext cx="10515600" cy="1325563"/>
          </a:xfrm>
        </p:spPr>
        <p:txBody>
          <a:bodyPr/>
          <a:lstStyle/>
          <a:p>
            <a:r>
              <a:rPr lang="en-US" dirty="0"/>
              <a:t>Model 2</a:t>
            </a:r>
          </a:p>
        </p:txBody>
      </p:sp>
      <p:sp>
        <p:nvSpPr>
          <p:cNvPr id="4" name="TextBox 3">
            <a:extLst>
              <a:ext uri="{FF2B5EF4-FFF2-40B4-BE49-F238E27FC236}">
                <a16:creationId xmlns:a16="http://schemas.microsoft.com/office/drawing/2014/main" id="{1111AA98-6E70-4FE7-A515-8CC7DF4CDB89}"/>
              </a:ext>
            </a:extLst>
          </p:cNvPr>
          <p:cNvSpPr txBox="1"/>
          <p:nvPr/>
        </p:nvSpPr>
        <p:spPr>
          <a:xfrm>
            <a:off x="710139" y="737421"/>
            <a:ext cx="2156360" cy="369332"/>
          </a:xfrm>
          <a:prstGeom prst="rect">
            <a:avLst/>
          </a:prstGeom>
          <a:noFill/>
        </p:spPr>
        <p:txBody>
          <a:bodyPr wrap="none" rtlCol="0">
            <a:spAutoFit/>
          </a:bodyPr>
          <a:lstStyle/>
          <a:p>
            <a:r>
              <a:rPr lang="en-US" dirty="0"/>
              <a:t>ARMA(4,2) with s = 3</a:t>
            </a:r>
          </a:p>
        </p:txBody>
      </p:sp>
      <p:pic>
        <p:nvPicPr>
          <p:cNvPr id="5" name="Picture 4">
            <a:extLst>
              <a:ext uri="{FF2B5EF4-FFF2-40B4-BE49-F238E27FC236}">
                <a16:creationId xmlns:a16="http://schemas.microsoft.com/office/drawing/2014/main" id="{7C0E42C6-ABFA-4E0F-AAB6-0AC01015A3ED}"/>
              </a:ext>
            </a:extLst>
          </p:cNvPr>
          <p:cNvPicPr>
            <a:picLocks noChangeAspect="1"/>
          </p:cNvPicPr>
          <p:nvPr/>
        </p:nvPicPr>
        <p:blipFill>
          <a:blip r:embed="rId2"/>
          <a:stretch>
            <a:fillRect/>
          </a:stretch>
        </p:blipFill>
        <p:spPr>
          <a:xfrm>
            <a:off x="2971800" y="1"/>
            <a:ext cx="9220200" cy="986182"/>
          </a:xfrm>
          <a:prstGeom prst="rect">
            <a:avLst/>
          </a:prstGeom>
        </p:spPr>
      </p:pic>
      <p:pic>
        <p:nvPicPr>
          <p:cNvPr id="5122" name="Picture 2">
            <a:extLst>
              <a:ext uri="{FF2B5EF4-FFF2-40B4-BE49-F238E27FC236}">
                <a16:creationId xmlns:a16="http://schemas.microsoft.com/office/drawing/2014/main" id="{54CF1A2F-488A-430B-8350-F0A4806DC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 y="1555413"/>
            <a:ext cx="6697980" cy="47842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2307A9-423C-4701-A4CC-8972270955C3}"/>
              </a:ext>
            </a:extLst>
          </p:cNvPr>
          <p:cNvSpPr txBox="1"/>
          <p:nvPr/>
        </p:nvSpPr>
        <p:spPr>
          <a:xfrm>
            <a:off x="7961376" y="2338787"/>
            <a:ext cx="4230624" cy="1754326"/>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12 months into the future based off the model above.</a:t>
            </a:r>
          </a:p>
        </p:txBody>
      </p:sp>
      <p:sp>
        <p:nvSpPr>
          <p:cNvPr id="7" name="Rectangle 6">
            <a:extLst>
              <a:ext uri="{FF2B5EF4-FFF2-40B4-BE49-F238E27FC236}">
                <a16:creationId xmlns:a16="http://schemas.microsoft.com/office/drawing/2014/main" id="{E457057A-B964-41AE-9141-F3FB6881DF57}"/>
              </a:ext>
            </a:extLst>
          </p:cNvPr>
          <p:cNvSpPr/>
          <p:nvPr/>
        </p:nvSpPr>
        <p:spPr>
          <a:xfrm>
            <a:off x="8581727" y="4726263"/>
            <a:ext cx="2989921" cy="369332"/>
          </a:xfrm>
          <a:prstGeom prst="rect">
            <a:avLst/>
          </a:prstGeom>
        </p:spPr>
        <p:txBody>
          <a:bodyPr wrap="none">
            <a:spAutoFit/>
          </a:bodyPr>
          <a:lstStyle/>
          <a:p>
            <a:r>
              <a:rPr lang="en-US" dirty="0"/>
              <a:t>ASE = 6.79168008564428e-06</a:t>
            </a:r>
          </a:p>
        </p:txBody>
      </p:sp>
    </p:spTree>
    <p:extLst>
      <p:ext uri="{BB962C8B-B14F-4D97-AF65-F5344CB8AC3E}">
        <p14:creationId xmlns:p14="http://schemas.microsoft.com/office/powerpoint/2010/main" val="37659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BF7A-D727-4C1B-96D9-20E89B798B90}"/>
              </a:ext>
            </a:extLst>
          </p:cNvPr>
          <p:cNvSpPr>
            <a:spLocks noGrp="1"/>
          </p:cNvSpPr>
          <p:nvPr>
            <p:ph type="title"/>
          </p:nvPr>
        </p:nvSpPr>
        <p:spPr>
          <a:xfrm>
            <a:off x="630253" y="225814"/>
            <a:ext cx="9140190" cy="1006475"/>
          </a:xfrm>
        </p:spPr>
        <p:txBody>
          <a:bodyPr/>
          <a:lstStyle/>
          <a:p>
            <a:r>
              <a:rPr lang="en-US" dirty="0"/>
              <a:t>Compare the ASE // Models</a:t>
            </a:r>
          </a:p>
        </p:txBody>
      </p:sp>
      <p:sp>
        <p:nvSpPr>
          <p:cNvPr id="4" name="TextBox 3">
            <a:extLst>
              <a:ext uri="{FF2B5EF4-FFF2-40B4-BE49-F238E27FC236}">
                <a16:creationId xmlns:a16="http://schemas.microsoft.com/office/drawing/2014/main" id="{D8404A86-70BE-4647-9028-27C96E154BC5}"/>
              </a:ext>
            </a:extLst>
          </p:cNvPr>
          <p:cNvSpPr txBox="1"/>
          <p:nvPr/>
        </p:nvSpPr>
        <p:spPr>
          <a:xfrm>
            <a:off x="1057656" y="1748790"/>
            <a:ext cx="5038344" cy="3139321"/>
          </a:xfrm>
          <a:prstGeom prst="rect">
            <a:avLst/>
          </a:prstGeom>
          <a:noFill/>
        </p:spPr>
        <p:txBody>
          <a:bodyPr wrap="square" rtlCol="0">
            <a:spAutoFit/>
          </a:bodyPr>
          <a:lstStyle/>
          <a:p>
            <a:r>
              <a:rPr lang="en-US" dirty="0"/>
              <a:t>Between our two models we returned very similar values for ASE.</a:t>
            </a:r>
          </a:p>
          <a:p>
            <a:endParaRPr lang="en-US" dirty="0"/>
          </a:p>
          <a:p>
            <a:r>
              <a:rPr lang="en-US" dirty="0"/>
              <a:t>The 1</a:t>
            </a:r>
            <a:r>
              <a:rPr lang="en-US" baseline="30000" dirty="0"/>
              <a:t>st</a:t>
            </a:r>
            <a:r>
              <a:rPr lang="en-US" dirty="0"/>
              <a:t> model (ARMA(3,2)) possessed a better moving window ASE than the our 2</a:t>
            </a:r>
            <a:r>
              <a:rPr lang="en-US" baseline="30000" dirty="0"/>
              <a:t>nd</a:t>
            </a:r>
            <a:r>
              <a:rPr lang="en-US" dirty="0"/>
              <a:t> model.</a:t>
            </a:r>
          </a:p>
          <a:p>
            <a:endParaRPr lang="en-US" dirty="0"/>
          </a:p>
          <a:p>
            <a:r>
              <a:rPr lang="en-US" dirty="0"/>
              <a:t>The first model gives us a better expectation from month to month.</a:t>
            </a:r>
          </a:p>
          <a:p>
            <a:endParaRPr lang="en-US" dirty="0"/>
          </a:p>
          <a:p>
            <a:r>
              <a:rPr lang="en-US" dirty="0"/>
              <a:t>For our purposes, we would choose Model 1 for our final analysis at this time.</a:t>
            </a:r>
          </a:p>
        </p:txBody>
      </p:sp>
      <p:pic>
        <p:nvPicPr>
          <p:cNvPr id="1026" name="Picture 2">
            <a:extLst>
              <a:ext uri="{FF2B5EF4-FFF2-40B4-BE49-F238E27FC236}">
                <a16:creationId xmlns:a16="http://schemas.microsoft.com/office/drawing/2014/main" id="{1BCD3974-4155-46E5-BC91-48DCEEF1F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270" y="394468"/>
            <a:ext cx="4248345" cy="3034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0BD76-05BD-4FA2-9868-FAFC5B3B3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245" y="3718206"/>
            <a:ext cx="4248346" cy="30345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CAE2BD-7C09-4F83-BB97-8406BB3C1129}"/>
              </a:ext>
            </a:extLst>
          </p:cNvPr>
          <p:cNvSpPr txBox="1"/>
          <p:nvPr/>
        </p:nvSpPr>
        <p:spPr>
          <a:xfrm>
            <a:off x="8676167" y="65199"/>
            <a:ext cx="982961" cy="369332"/>
          </a:xfrm>
          <a:prstGeom prst="rect">
            <a:avLst/>
          </a:prstGeom>
          <a:noFill/>
        </p:spPr>
        <p:txBody>
          <a:bodyPr wrap="none" rtlCol="0">
            <a:spAutoFit/>
          </a:bodyPr>
          <a:lstStyle/>
          <a:p>
            <a:r>
              <a:rPr lang="en-US" dirty="0"/>
              <a:t>Model 1</a:t>
            </a:r>
          </a:p>
        </p:txBody>
      </p:sp>
      <p:sp>
        <p:nvSpPr>
          <p:cNvPr id="9" name="TextBox 8">
            <a:extLst>
              <a:ext uri="{FF2B5EF4-FFF2-40B4-BE49-F238E27FC236}">
                <a16:creationId xmlns:a16="http://schemas.microsoft.com/office/drawing/2014/main" id="{D1134815-7F0E-46CB-9647-F138442A623F}"/>
              </a:ext>
            </a:extLst>
          </p:cNvPr>
          <p:cNvSpPr txBox="1"/>
          <p:nvPr/>
        </p:nvSpPr>
        <p:spPr>
          <a:xfrm>
            <a:off x="8717988" y="3410606"/>
            <a:ext cx="982961" cy="369332"/>
          </a:xfrm>
          <a:prstGeom prst="rect">
            <a:avLst/>
          </a:prstGeom>
          <a:noFill/>
        </p:spPr>
        <p:txBody>
          <a:bodyPr wrap="none" rtlCol="0">
            <a:spAutoFit/>
          </a:bodyPr>
          <a:lstStyle/>
          <a:p>
            <a:r>
              <a:rPr lang="en-US" dirty="0"/>
              <a:t>Model 2</a:t>
            </a:r>
          </a:p>
        </p:txBody>
      </p:sp>
    </p:spTree>
    <p:extLst>
      <p:ext uri="{BB962C8B-B14F-4D97-AF65-F5344CB8AC3E}">
        <p14:creationId xmlns:p14="http://schemas.microsoft.com/office/powerpoint/2010/main" val="422529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94DF-2B4F-4476-A14C-338F1B267D24}"/>
              </a:ext>
            </a:extLst>
          </p:cNvPr>
          <p:cNvSpPr>
            <a:spLocks noGrp="1"/>
          </p:cNvSpPr>
          <p:nvPr>
            <p:ph type="title"/>
          </p:nvPr>
        </p:nvSpPr>
        <p:spPr/>
        <p:txBody>
          <a:bodyPr/>
          <a:lstStyle/>
          <a:p>
            <a:r>
              <a:rPr lang="en-US" dirty="0"/>
              <a:t>Our Strategy and Plan for the remaining Analysis.</a:t>
            </a:r>
          </a:p>
        </p:txBody>
      </p:sp>
      <p:sp>
        <p:nvSpPr>
          <p:cNvPr id="3" name="Content Placeholder 2">
            <a:extLst>
              <a:ext uri="{FF2B5EF4-FFF2-40B4-BE49-F238E27FC236}">
                <a16:creationId xmlns:a16="http://schemas.microsoft.com/office/drawing/2014/main" id="{5CA328FF-0AAA-4251-8F71-F4670DF0952E}"/>
              </a:ext>
            </a:extLst>
          </p:cNvPr>
          <p:cNvSpPr>
            <a:spLocks noGrp="1"/>
          </p:cNvSpPr>
          <p:nvPr>
            <p:ph idx="1"/>
          </p:nvPr>
        </p:nvSpPr>
        <p:spPr/>
        <p:txBody>
          <a:bodyPr>
            <a:normAutofit fontScale="92500" lnSpcReduction="20000"/>
          </a:bodyPr>
          <a:lstStyle/>
          <a:p>
            <a:pPr marL="0" indent="0">
              <a:buNone/>
            </a:pPr>
            <a:r>
              <a:rPr lang="en-US" dirty="0"/>
              <a:t>It is clear that there are many variables that could have influenced the attrition Company A experiences. </a:t>
            </a:r>
          </a:p>
          <a:p>
            <a:pPr marL="0" indent="0">
              <a:buNone/>
            </a:pPr>
            <a:endParaRPr lang="en-US" dirty="0"/>
          </a:p>
          <a:p>
            <a:pPr marL="0" indent="0">
              <a:buNone/>
            </a:pPr>
            <a:r>
              <a:rPr lang="en-US" dirty="0"/>
              <a:t>We would like to include some of those variables to better predict the months and amount of employees leaving Company A throughout the year. </a:t>
            </a:r>
          </a:p>
          <a:p>
            <a:pPr marL="0" indent="0">
              <a:buNone/>
            </a:pPr>
            <a:endParaRPr lang="en-US" dirty="0"/>
          </a:p>
          <a:p>
            <a:pPr marL="0" indent="0">
              <a:buNone/>
            </a:pPr>
            <a:r>
              <a:rPr lang="en-US" dirty="0"/>
              <a:t>We may also be able to decipher the factors that are most important to employees whom are voluntarily leaving Company A.</a:t>
            </a:r>
          </a:p>
          <a:p>
            <a:pPr marL="0" indent="0">
              <a:buNone/>
            </a:pPr>
            <a:endParaRPr lang="en-US" dirty="0"/>
          </a:p>
          <a:p>
            <a:pPr marL="0" indent="0">
              <a:buNone/>
            </a:pPr>
            <a:r>
              <a:rPr lang="en-US" dirty="0"/>
              <a:t>Overall, the plan is to integrate and interpret additional variables and factors that may help us formulate a better prediction for Company A.</a:t>
            </a:r>
          </a:p>
        </p:txBody>
      </p:sp>
    </p:spTree>
    <p:extLst>
      <p:ext uri="{BB962C8B-B14F-4D97-AF65-F5344CB8AC3E}">
        <p14:creationId xmlns:p14="http://schemas.microsoft.com/office/powerpoint/2010/main" val="32604840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671</TotalTime>
  <Words>655</Words>
  <Application>Microsoft Office PowerPoint</Application>
  <PresentationFormat>Widescreen</PresentationFormat>
  <Paragraphs>73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Franklin Gothic Book</vt:lpstr>
      <vt:lpstr>Crop</vt:lpstr>
      <vt:lpstr>Employee Attrition Analysis at Company A</vt:lpstr>
      <vt:lpstr>Response and Scenario</vt:lpstr>
      <vt:lpstr>Fitted Models</vt:lpstr>
      <vt:lpstr>Fitted Models Cont.</vt:lpstr>
      <vt:lpstr>Fitted Models Cont.</vt:lpstr>
      <vt:lpstr>Model 1</vt:lpstr>
      <vt:lpstr>Model 2</vt:lpstr>
      <vt:lpstr>Compare the ASE // Models</vt:lpstr>
      <vt:lpstr>Our Strategy and Plan for the remaining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Retention Analysis at Company A</dc:title>
  <dc:creator>Shane Weinstock</dc:creator>
  <cp:lastModifiedBy>Anna Maria Mancini</cp:lastModifiedBy>
  <cp:revision>15</cp:revision>
  <dcterms:created xsi:type="dcterms:W3CDTF">2020-03-19T15:44:07Z</dcterms:created>
  <dcterms:modified xsi:type="dcterms:W3CDTF">2020-03-21T02:24:53Z</dcterms:modified>
</cp:coreProperties>
</file>