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Noice! that looks good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tevepavlina.com/blog/2006/05/10-tips-for-college-student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GB"/>
              <a:t>first three represent test harness where you have tests and then controlled set of data fixtures </a:t>
            </a:r>
          </a:p>
          <a:p>
            <a:pPr indent="-228600" lvl="0" marL="457200" rtl="0">
              <a:spcBef>
                <a:spcPts val="0"/>
              </a:spcBef>
              <a:buChar char="●"/>
            </a:pPr>
            <a:r>
              <a:rPr lang="en-GB"/>
              <a:t>test automation is selenium </a:t>
            </a:r>
          </a:p>
          <a:p>
            <a:pPr indent="-228600" lvl="0" marL="457200" rtl="0">
              <a:spcBef>
                <a:spcPts val="0"/>
              </a:spcBef>
              <a:buChar char="●"/>
            </a:pPr>
            <a:r>
              <a:rPr lang="en-GB"/>
              <a:t>stress testing selenium using rather than having many ppl trying to break the system </a:t>
            </a:r>
          </a:p>
          <a:p>
            <a:pPr indent="-228600" lvl="0" marL="457200" rtl="0">
              <a:spcBef>
                <a:spcPts val="0"/>
              </a:spcBef>
              <a:buChar char="●"/>
            </a:pPr>
            <a:r>
              <a:rPr lang="en-GB"/>
              <a:t>validators are not testing but it is something that will be used to make sure web pages are represented properly </a:t>
            </a:r>
          </a:p>
          <a:p>
            <a:pPr indent="-228600" lvl="0" marL="457200" rtl="0">
              <a:spcBef>
                <a:spcPts val="0"/>
              </a:spcBef>
              <a:buChar char="●"/>
            </a:pPr>
            <a:r>
              <a:rPr lang="en-GB"/>
              <a:t>redmine with all the team members on it to track bugs issue and features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We will be using Jenkins to handle our build/CI needs.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u="sng">
                <a:solidFill>
                  <a:schemeClr val="hlink"/>
                </a:solidFill>
                <a:hlinkClick r:id="rId2"/>
              </a:rPr>
              <a:t>http://www.stevepavlina.com/blog/2006/05/10-tips-for-college-students/</a:t>
            </a:r>
          </a:p>
          <a:p>
            <a:pPr lvl="0">
              <a:spcBef>
                <a:spcPts val="0"/>
              </a:spcBef>
              <a:buNone/>
            </a:pPr>
            <a:r>
              <a:rPr lang="en-GB"/>
              <a:t>CTRL-F “triage”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Improvise and stop reading the slide. look at the peeps more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Talking points: For the front-end, we’re probably going to make extensive use of HTML’s Canvas functionality. The built in Drag and Drop features will also probably be used extensively.</a:t>
            </a:r>
          </a:p>
          <a:p>
            <a:pPr lvl="0" rtl="0">
              <a:spcBef>
                <a:spcPts val="0"/>
              </a:spcBef>
              <a:buNone/>
            </a:pPr>
            <a:r>
              <a:rPr lang="en-GB"/>
              <a:t>                        For the back-end, we’re making use of Django’s user-friendly framework to ensure everything is organized and relatively easy for the testing team.</a:t>
            </a:r>
          </a:p>
          <a:p>
            <a:pPr lvl="0" rtl="0">
              <a:spcBef>
                <a:spcPts val="0"/>
              </a:spcBef>
              <a:buNone/>
            </a:pPr>
            <a:r>
              <a:rPr lang="en-GB"/>
              <a:t>                        We’re still looking into the exact specifics of the Google Realtime API. However, from what we’ve been able to test so far, it seems like it will work perfectly for our needs. </a:t>
            </a:r>
          </a:p>
          <a:p>
            <a:pPr lvl="0" rtl="0">
              <a:spcBef>
                <a:spcPts val="0"/>
              </a:spcBef>
              <a:buNone/>
            </a:pPr>
            <a:r>
              <a:rPr lang="en-GB"/>
              <a:t>		 As far as the database is concerned, it will probably only be needed for user logins and permissions. Google’s Realtime API seems to handle everything else. </a:t>
            </a:r>
          </a:p>
          <a:p>
            <a:pPr lvl="0" rtl="0">
              <a:spcBef>
                <a:spcPts val="0"/>
              </a:spcBef>
              <a:buNone/>
            </a:pPr>
            <a:r>
              <a:rPr lang="en-GB"/>
              <a:t>For future development, more spike tests to ensure all technologies talk well to each other. What few spike tests we’ve created so far seem to indicate there won’t be any issues. </a:t>
            </a:r>
          </a:p>
          <a:p>
            <a:pPr lvl="0">
              <a:spcBef>
                <a:spcPts val="0"/>
              </a:spcBef>
              <a:buNone/>
            </a:pPr>
            <a:r>
              <a:rPr lang="en-GB"/>
              <a:t>Probably should also mention that the Google Realtime API also seems to handle saving for us. I’m able to bring up exact edits I made several hours earlier without attempting to save.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GB"/>
              <a:t>the system has many components that need to be tested individually also they will need to be tested in an aggregate fashion</a:t>
            </a:r>
          </a:p>
          <a:p>
            <a:pPr indent="-228600" lvl="0" marL="457200" rtl="0">
              <a:spcBef>
                <a:spcPts val="0"/>
              </a:spcBef>
            </a:pPr>
            <a:r>
              <a:rPr lang="en-GB"/>
              <a:t>Web app == many dynamic variables (browsers, platforms, users )</a:t>
            </a:r>
          </a:p>
          <a:p>
            <a:pPr indent="-228600" lvl="0" marL="457200" rtl="0">
              <a:spcBef>
                <a:spcPts val="0"/>
              </a:spcBef>
            </a:pPr>
            <a:r>
              <a:rPr lang="en-GB"/>
              <a:t>collaborative == many users at one time, therefore the system will need to handle multiple/concurrent inputs/transactions</a:t>
            </a:r>
          </a:p>
          <a:p>
            <a:pPr indent="-228600" lvl="0" marL="457200" rtl="0">
              <a:spcBef>
                <a:spcPts val="0"/>
              </a:spcBef>
            </a:pPr>
            <a:r>
              <a:rPr lang="en-GB"/>
              <a:t>we will talk about each of those points next.</a:t>
            </a:r>
          </a:p>
          <a:p>
            <a:pPr lvl="0" rtl="0">
              <a:spcBef>
                <a:spcPts val="0"/>
              </a:spcBef>
              <a:buNone/>
            </a:pPr>
            <a:r>
              <a:t/>
            </a:r>
            <a:endParaRPr/>
          </a:p>
          <a:p>
            <a:pPr lvl="0">
              <a:spcBef>
                <a:spcPts val="0"/>
              </a:spcBef>
              <a:buNone/>
            </a:pPr>
            <a:r>
              <a:rPr lang="en-GB"/>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GB"/>
              <a:t>talk about smoke tests done after build by running selenium webdriver to check basic functionality </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299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599" cy="1917899"/>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599" cy="9017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199" cy="15095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GB"/>
              <a:t>Collaborative Modelling Application</a:t>
            </a:r>
          </a:p>
        </p:txBody>
      </p:sp>
      <p:sp>
        <p:nvSpPr>
          <p:cNvPr id="60" name="Shape 60"/>
          <p:cNvSpPr txBox="1"/>
          <p:nvPr>
            <p:ph idx="1" type="subTitle"/>
          </p:nvPr>
        </p:nvSpPr>
        <p:spPr>
          <a:xfrm>
            <a:off x="510450" y="3182312"/>
            <a:ext cx="8123100" cy="629999"/>
          </a:xfrm>
          <a:prstGeom prst="rect">
            <a:avLst/>
          </a:prstGeom>
        </p:spPr>
        <p:txBody>
          <a:bodyPr anchorCtr="0" anchor="t" bIns="91425" lIns="91425" rIns="91425" tIns="91425">
            <a:noAutofit/>
          </a:bodyPr>
          <a:lstStyle/>
          <a:p>
            <a:pPr lvl="0" rtl="0">
              <a:spcBef>
                <a:spcPts val="0"/>
              </a:spcBef>
              <a:buNone/>
            </a:pPr>
            <a:r>
              <a:rPr lang="en-GB"/>
              <a:t>Team 3 Infrastructure and Incremental Deliverable 1</a:t>
            </a:r>
          </a:p>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Testing</a:t>
            </a:r>
          </a:p>
        </p:txBody>
      </p:sp>
      <p:sp>
        <p:nvSpPr>
          <p:cNvPr id="120" name="Shape 120"/>
          <p:cNvSpPr txBox="1"/>
          <p:nvPr>
            <p:ph idx="1" type="body"/>
          </p:nvPr>
        </p:nvSpPr>
        <p:spPr>
          <a:xfrm>
            <a:off x="311700" y="1152475"/>
            <a:ext cx="8520599" cy="3926099"/>
          </a:xfrm>
          <a:prstGeom prst="rect">
            <a:avLst/>
          </a:prstGeom>
        </p:spPr>
        <p:txBody>
          <a:bodyPr anchorCtr="0" anchor="t" bIns="91425" lIns="91425" rIns="91425" tIns="91425">
            <a:noAutofit/>
          </a:bodyPr>
          <a:lstStyle/>
          <a:p>
            <a:pPr indent="-228600" lvl="0" marL="457200" rtl="0">
              <a:spcBef>
                <a:spcPts val="0"/>
              </a:spcBef>
              <a:buChar char="●"/>
            </a:pPr>
            <a:r>
              <a:rPr lang="en-GB"/>
              <a:t>Tools, Frameworks and APIs </a:t>
            </a:r>
          </a:p>
          <a:p>
            <a:pPr indent="-342900" lvl="1" marL="914400" rtl="0">
              <a:spcBef>
                <a:spcPts val="0"/>
              </a:spcBef>
              <a:buSzPct val="100000"/>
              <a:buChar char="○"/>
            </a:pPr>
            <a:r>
              <a:rPr lang="en-GB" sz="1800"/>
              <a:t>Django unittest, webtest</a:t>
            </a:r>
          </a:p>
          <a:p>
            <a:pPr indent="-342900" lvl="1" marL="914400" rtl="0">
              <a:spcBef>
                <a:spcPts val="0"/>
              </a:spcBef>
              <a:buSzPct val="100000"/>
              <a:buChar char="○"/>
            </a:pPr>
            <a:r>
              <a:rPr lang="en-GB" sz="1800"/>
              <a:t>Python unittest, coverage, mock</a:t>
            </a:r>
          </a:p>
          <a:p>
            <a:pPr indent="-342900" lvl="1" marL="914400" rtl="0">
              <a:spcBef>
                <a:spcPts val="0"/>
              </a:spcBef>
              <a:buSzPct val="100000"/>
              <a:buChar char="○"/>
            </a:pPr>
            <a:r>
              <a:rPr lang="en-GB" sz="1800"/>
              <a:t>factory_boy data fixtures </a:t>
            </a:r>
          </a:p>
          <a:p>
            <a:pPr indent="-342900" lvl="1" marL="914400" rtl="0">
              <a:spcBef>
                <a:spcPts val="0"/>
              </a:spcBef>
              <a:buSzPct val="100000"/>
              <a:buChar char="○"/>
            </a:pPr>
            <a:r>
              <a:rPr lang="en-GB" sz="1800"/>
              <a:t>Selenium or Sahi webdrivers and automators</a:t>
            </a:r>
          </a:p>
          <a:p>
            <a:pPr indent="-342900" lvl="1" marL="914400" rtl="0">
              <a:spcBef>
                <a:spcPts val="0"/>
              </a:spcBef>
              <a:buSzPct val="100000"/>
              <a:buChar char="○"/>
            </a:pPr>
            <a:r>
              <a:rPr lang="en-GB" sz="1800"/>
              <a:t>Python scripts to test database </a:t>
            </a:r>
          </a:p>
          <a:p>
            <a:pPr indent="-342900" lvl="1" marL="914400" rtl="0">
              <a:spcBef>
                <a:spcPts val="0"/>
              </a:spcBef>
              <a:buSzPct val="100000"/>
              <a:buChar char="○"/>
            </a:pPr>
            <a:r>
              <a:rPr lang="en-GB" sz="1800"/>
              <a:t>Stress testing using Selenium testing grid</a:t>
            </a:r>
          </a:p>
          <a:p>
            <a:pPr indent="-342900" lvl="1" marL="914400" rtl="0">
              <a:spcBef>
                <a:spcPts val="0"/>
              </a:spcBef>
              <a:buSzPct val="100000"/>
              <a:buChar char="○"/>
            </a:pPr>
            <a:r>
              <a:rPr lang="en-GB" sz="1800"/>
              <a:t>HTML and CSS validators </a:t>
            </a:r>
          </a:p>
          <a:p>
            <a:pPr indent="-342900" lvl="1" marL="914400" rtl="0">
              <a:spcBef>
                <a:spcPts val="0"/>
              </a:spcBef>
              <a:buSzPct val="100000"/>
              <a:buChar char="○"/>
            </a:pPr>
            <a:r>
              <a:rPr lang="en-GB" sz="1800"/>
              <a:t>Redmine for issue tracking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Build and Continuous Integration</a:t>
            </a:r>
          </a:p>
        </p:txBody>
      </p:sp>
      <p:sp>
        <p:nvSpPr>
          <p:cNvPr id="126" name="Shape 12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Tools</a:t>
            </a:r>
          </a:p>
          <a:p>
            <a:pPr indent="-228600" lvl="1" marL="914400" rtl="0">
              <a:spcBef>
                <a:spcPts val="0"/>
              </a:spcBef>
            </a:pPr>
            <a:r>
              <a:rPr lang="en-GB"/>
              <a:t>Jenkins</a:t>
            </a:r>
          </a:p>
          <a:p>
            <a:pPr indent="-228600" lvl="2" marL="1371600" rtl="0">
              <a:spcBef>
                <a:spcPts val="0"/>
              </a:spcBef>
            </a:pPr>
            <a:r>
              <a:rPr lang="en-GB"/>
              <a:t>easy install/config, rich plugins available, extensible</a:t>
            </a:r>
          </a:p>
          <a:p>
            <a:pPr indent="-228600" lvl="0" marL="457200" rtl="0">
              <a:spcBef>
                <a:spcPts val="0"/>
              </a:spcBef>
            </a:pPr>
            <a:r>
              <a:rPr lang="en-GB"/>
              <a:t>Purpose</a:t>
            </a:r>
          </a:p>
          <a:p>
            <a:pPr indent="-228600" lvl="1" marL="914400" rtl="0">
              <a:spcBef>
                <a:spcPts val="0"/>
              </a:spcBef>
            </a:pPr>
            <a:r>
              <a:rPr lang="en-GB"/>
              <a:t>People are forgetful, they will forget to run tests. A test suite is only useful if we run it.</a:t>
            </a:r>
          </a:p>
          <a:p>
            <a:pPr indent="-228600" lvl="1" marL="914400" rtl="0">
              <a:spcBef>
                <a:spcPts val="0"/>
              </a:spcBef>
            </a:pPr>
            <a:r>
              <a:rPr lang="en-GB"/>
              <a:t>Eliminate this risk by automating the process.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Triage</a:t>
            </a:r>
          </a:p>
        </p:txBody>
      </p:sp>
      <p:sp>
        <p:nvSpPr>
          <p:cNvPr id="132" name="Shape 132"/>
          <p:cNvSpPr txBox="1"/>
          <p:nvPr>
            <p:ph idx="1" type="body"/>
          </p:nvPr>
        </p:nvSpPr>
        <p:spPr>
          <a:xfrm>
            <a:off x="311700" y="1202125"/>
            <a:ext cx="8520599" cy="3416400"/>
          </a:xfrm>
          <a:prstGeom prst="rect">
            <a:avLst/>
          </a:prstGeom>
        </p:spPr>
        <p:txBody>
          <a:bodyPr anchorCtr="0" anchor="t" bIns="91425" lIns="91425" rIns="91425" tIns="91425">
            <a:noAutofit/>
          </a:bodyPr>
          <a:lstStyle/>
          <a:p>
            <a:pPr lvl="0" rtl="0">
              <a:spcBef>
                <a:spcPts val="0"/>
              </a:spcBef>
              <a:buNone/>
            </a:pPr>
            <a:r>
              <a:rPr lang="en-GB"/>
              <a:t>What is triaging?</a:t>
            </a:r>
          </a:p>
          <a:p>
            <a:pPr indent="-228600" lvl="0" marL="457200" rtl="0">
              <a:spcBef>
                <a:spcPts val="0"/>
              </a:spcBef>
            </a:pPr>
            <a:r>
              <a:rPr lang="en-GB"/>
              <a:t>Focusing time and resources on high priority tasks (relatively small investments for high returns).</a:t>
            </a:r>
          </a:p>
          <a:p>
            <a:pPr indent="-228600" lvl="0" marL="457200" rtl="0">
              <a:spcBef>
                <a:spcPts val="0"/>
              </a:spcBef>
            </a:pPr>
            <a:r>
              <a:rPr lang="en-GB"/>
              <a:t>Spending less time on OR getting rid of completely low priority ones (large investments for little returns).</a:t>
            </a:r>
          </a:p>
          <a:p>
            <a:pPr indent="-228600" lvl="0" marL="457200">
              <a:spcBef>
                <a:spcPts val="0"/>
              </a:spcBef>
            </a:pPr>
            <a:r>
              <a:rPr lang="en-GB"/>
              <a:t>It takes a fairly low investment to do a decent job (Pareto’s 80/20 principle), but an unproportionately large amount of effort to do a PERFECT job.</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Summary</a:t>
            </a:r>
          </a:p>
        </p:txBody>
      </p:sp>
      <p:sp>
        <p:nvSpPr>
          <p:cNvPr id="138" name="Shape 13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What we hope to make</a:t>
            </a:r>
          </a:p>
          <a:p>
            <a:pPr indent="-228600" lvl="1" marL="914400" rtl="0">
              <a:spcBef>
                <a:spcPts val="0"/>
              </a:spcBef>
            </a:pPr>
            <a:r>
              <a:rPr lang="en-GB"/>
              <a:t>Revolutionize the scope of qualitative modeling  </a:t>
            </a:r>
          </a:p>
          <a:p>
            <a:pPr indent="-228600" lvl="1" marL="914400" rtl="0">
              <a:spcBef>
                <a:spcPts val="0"/>
              </a:spcBef>
            </a:pPr>
            <a:r>
              <a:rPr lang="en-GB"/>
              <a:t>Collaborative qualitative modeling web app (QM-Lab)</a:t>
            </a:r>
          </a:p>
          <a:p>
            <a:pPr indent="-228600" lvl="0" marL="457200" rtl="0">
              <a:spcBef>
                <a:spcPts val="0"/>
              </a:spcBef>
            </a:pPr>
            <a:r>
              <a:rPr lang="en-GB"/>
              <a:t>Learning outcomes</a:t>
            </a:r>
          </a:p>
          <a:p>
            <a:pPr indent="-228600" lvl="1" marL="914400" rtl="0">
              <a:spcBef>
                <a:spcPts val="0"/>
              </a:spcBef>
            </a:pPr>
            <a:r>
              <a:rPr lang="en-GB"/>
              <a:t>Gain further familiarity with software engineering processes</a:t>
            </a:r>
          </a:p>
          <a:p>
            <a:pPr indent="-228600" lvl="1" marL="914400" rtl="0">
              <a:spcBef>
                <a:spcPts val="0"/>
              </a:spcBef>
            </a:pPr>
            <a:r>
              <a:rPr lang="en-GB"/>
              <a:t>Acquire real world experiences dealing with stakeholders and teammates </a:t>
            </a:r>
          </a:p>
          <a:p>
            <a:pPr indent="-228600" lvl="1" marL="914400" rtl="0">
              <a:spcBef>
                <a:spcPts val="0"/>
              </a:spcBef>
            </a:pPr>
            <a:r>
              <a:rPr lang="en-GB"/>
              <a:t>Hone our web application development skills and standards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712348" y="2336725"/>
            <a:ext cx="7719308" cy="1218920"/>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Questions?</a:t>
            </a:r>
          </a:p>
        </p:txBody>
      </p:sp>
      <p:sp>
        <p:nvSpPr>
          <p:cNvPr id="144" name="Shape 144"/>
          <p:cNvSpPr/>
          <p:nvPr/>
        </p:nvSpPr>
        <p:spPr>
          <a:xfrm>
            <a:off x="476375" y="1055943"/>
            <a:ext cx="7893098" cy="837336"/>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Thanks for listening!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Outline</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Who we are</a:t>
            </a:r>
          </a:p>
          <a:p>
            <a:pPr indent="-228600" lvl="0" marL="457200" rtl="0">
              <a:spcBef>
                <a:spcPts val="0"/>
              </a:spcBef>
            </a:pPr>
            <a:r>
              <a:rPr lang="en-GB"/>
              <a:t>What is the project</a:t>
            </a:r>
          </a:p>
          <a:p>
            <a:pPr indent="-228600" lvl="0" marL="457200" rtl="0">
              <a:spcBef>
                <a:spcPts val="0"/>
              </a:spcBef>
            </a:pPr>
            <a:r>
              <a:rPr lang="en-GB"/>
              <a:t>Teams</a:t>
            </a:r>
          </a:p>
          <a:p>
            <a:pPr indent="-228600" lvl="1" marL="914400" rtl="0">
              <a:spcBef>
                <a:spcPts val="0"/>
              </a:spcBef>
            </a:pPr>
            <a:r>
              <a:rPr lang="en-GB"/>
              <a:t>Design</a:t>
            </a:r>
          </a:p>
          <a:p>
            <a:pPr indent="-228600" lvl="1" marL="914400" rtl="0">
              <a:spcBef>
                <a:spcPts val="0"/>
              </a:spcBef>
            </a:pPr>
            <a:r>
              <a:rPr lang="en-GB"/>
              <a:t>Implementation</a:t>
            </a:r>
          </a:p>
          <a:p>
            <a:pPr indent="-228600" lvl="1" marL="914400" rtl="0">
              <a:spcBef>
                <a:spcPts val="0"/>
              </a:spcBef>
            </a:pPr>
            <a:r>
              <a:rPr lang="en-GB"/>
              <a:t>Testing</a:t>
            </a:r>
          </a:p>
          <a:p>
            <a:pPr indent="-228600" lvl="1" marL="914400" rtl="0">
              <a:spcBef>
                <a:spcPts val="0"/>
              </a:spcBef>
            </a:pPr>
            <a:r>
              <a:rPr lang="en-GB"/>
              <a:t>Triage</a:t>
            </a:r>
          </a:p>
          <a:p>
            <a:pPr indent="-228600" lvl="0" marL="457200" rtl="0">
              <a:spcBef>
                <a:spcPts val="0"/>
              </a:spcBef>
            </a:pPr>
            <a:r>
              <a:rPr lang="en-GB"/>
              <a:t>Summary</a:t>
            </a:r>
          </a:p>
          <a:p>
            <a:pPr indent="-228600" lvl="0" marL="457200" rtl="0">
              <a:spcBef>
                <a:spcPts val="0"/>
              </a:spcBef>
            </a:pPr>
            <a:r>
              <a:rPr lang="en-GB"/>
              <a:t>Questions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Who we are</a:t>
            </a:r>
          </a:p>
        </p:txBody>
      </p:sp>
      <p:sp>
        <p:nvSpPr>
          <p:cNvPr id="72" name="Shape 72"/>
          <p:cNvSpPr txBox="1"/>
          <p:nvPr>
            <p:ph idx="1" type="body"/>
          </p:nvPr>
        </p:nvSpPr>
        <p:spPr>
          <a:xfrm>
            <a:off x="311700" y="1152475"/>
            <a:ext cx="8520599" cy="1870199"/>
          </a:xfrm>
          <a:prstGeom prst="rect">
            <a:avLst/>
          </a:prstGeom>
        </p:spPr>
        <p:txBody>
          <a:bodyPr anchorCtr="0" anchor="t" bIns="91425" lIns="91425" rIns="91425" tIns="91425">
            <a:noAutofit/>
          </a:bodyPr>
          <a:lstStyle/>
          <a:p>
            <a:pPr indent="-228600" lvl="0" marL="457200" rtl="0">
              <a:spcBef>
                <a:spcPts val="0"/>
              </a:spcBef>
            </a:pPr>
            <a:r>
              <a:rPr lang="en-GB"/>
              <a:t>Project management</a:t>
            </a:r>
          </a:p>
          <a:p>
            <a:pPr indent="-228600" lvl="1" marL="914400" rtl="0">
              <a:spcBef>
                <a:spcPts val="0"/>
              </a:spcBef>
            </a:pPr>
            <a:r>
              <a:rPr lang="en-GB"/>
              <a:t>Royce M.</a:t>
            </a:r>
          </a:p>
          <a:p>
            <a:pPr indent="-342900" lvl="0" marL="457200" marR="0" rtl="0" algn="l">
              <a:lnSpc>
                <a:spcPct val="115000"/>
              </a:lnSpc>
              <a:spcBef>
                <a:spcPts val="0"/>
              </a:spcBef>
              <a:spcAft>
                <a:spcPts val="1600"/>
              </a:spcAft>
              <a:buClr>
                <a:schemeClr val="accent3"/>
              </a:buClr>
              <a:buSzPct val="100000"/>
              <a:buFont typeface="Proxima Nova"/>
            </a:pPr>
            <a:r>
              <a:rPr lang="en-GB"/>
              <a:t>Build and Integration </a:t>
            </a:r>
          </a:p>
          <a:p>
            <a:pPr indent="-228600" lvl="1" marL="914400" marR="0" rtl="0" algn="l">
              <a:lnSpc>
                <a:spcPct val="115000"/>
              </a:lnSpc>
              <a:spcBef>
                <a:spcPts val="0"/>
              </a:spcBef>
              <a:spcAft>
                <a:spcPts val="1600"/>
              </a:spcAft>
            </a:pPr>
            <a:r>
              <a:rPr lang="en-GB"/>
              <a:t>Shane W.</a:t>
            </a:r>
          </a:p>
          <a:p>
            <a:pPr indent="-228600" lvl="0" marL="457200" marR="0" rtl="0" algn="l">
              <a:lnSpc>
                <a:spcPct val="115000"/>
              </a:lnSpc>
              <a:spcBef>
                <a:spcPts val="0"/>
              </a:spcBef>
              <a:spcAft>
                <a:spcPts val="1600"/>
              </a:spcAft>
            </a:pPr>
            <a:r>
              <a:rPr lang="en-GB"/>
              <a:t> Risk Officer</a:t>
            </a:r>
          </a:p>
          <a:p>
            <a:pPr indent="-228600" lvl="1" marL="914400" rtl="0">
              <a:spcBef>
                <a:spcPts val="0"/>
              </a:spcBef>
            </a:pPr>
            <a:r>
              <a:rPr lang="en-GB"/>
              <a:t>James M. </a:t>
            </a:r>
          </a:p>
          <a:p>
            <a:pPr indent="0" lvl="0" marL="0" marR="0" rtl="0" algn="l">
              <a:lnSpc>
                <a:spcPct val="115000"/>
              </a:lnSpc>
              <a:spcBef>
                <a:spcPts val="0"/>
              </a:spcBef>
              <a:spcAft>
                <a:spcPts val="1600"/>
              </a:spcAft>
              <a:buNone/>
            </a:pPr>
            <a:r>
              <a:t/>
            </a:r>
            <a:endParaRPr/>
          </a:p>
        </p:txBody>
      </p:sp>
      <p:sp>
        <p:nvSpPr>
          <p:cNvPr id="73" name="Shape 73"/>
          <p:cNvSpPr txBox="1"/>
          <p:nvPr/>
        </p:nvSpPr>
        <p:spPr>
          <a:xfrm>
            <a:off x="311700" y="2898000"/>
            <a:ext cx="3797099" cy="16899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GB" sz="1800">
                <a:solidFill>
                  <a:schemeClr val="accent3"/>
                </a:solidFill>
                <a:latin typeface="Proxima Nova"/>
                <a:ea typeface="Proxima Nova"/>
                <a:cs typeface="Proxima Nova"/>
                <a:sym typeface="Proxima Nova"/>
              </a:rPr>
              <a:t>Design</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Corey H., Darvin Z., Mitchell L.</a:t>
            </a:r>
          </a:p>
          <a:p>
            <a:pPr indent="-342900" lvl="0" marL="457200" rtl="0">
              <a:lnSpc>
                <a:spcPct val="115000"/>
              </a:lnSpc>
              <a:spcBef>
                <a:spcPts val="0"/>
              </a:spcBef>
              <a:spcAft>
                <a:spcPts val="1600"/>
              </a:spcAft>
              <a:buClr>
                <a:schemeClr val="accent3"/>
              </a:buClr>
              <a:buSzPct val="100000"/>
              <a:buFont typeface="Proxima Nova"/>
            </a:pPr>
            <a:r>
              <a:rPr lang="en-GB" sz="1800">
                <a:solidFill>
                  <a:schemeClr val="accent3"/>
                </a:solidFill>
                <a:latin typeface="Proxima Nova"/>
                <a:ea typeface="Proxima Nova"/>
                <a:cs typeface="Proxima Nova"/>
                <a:sym typeface="Proxima Nova"/>
              </a:rPr>
              <a:t>Implementation</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Michael R., Michael K., Matt H, Connor N-G, Shane W.</a:t>
            </a:r>
          </a:p>
        </p:txBody>
      </p:sp>
      <p:sp>
        <p:nvSpPr>
          <p:cNvPr id="74" name="Shape 74"/>
          <p:cNvSpPr txBox="1"/>
          <p:nvPr/>
        </p:nvSpPr>
        <p:spPr>
          <a:xfrm>
            <a:off x="4679725" y="2894700"/>
            <a:ext cx="3978900" cy="16965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GB" sz="1800">
                <a:solidFill>
                  <a:schemeClr val="accent3"/>
                </a:solidFill>
                <a:latin typeface="Proxima Nova"/>
                <a:ea typeface="Proxima Nova"/>
                <a:cs typeface="Proxima Nova"/>
                <a:sym typeface="Proxima Nova"/>
              </a:rPr>
              <a:t>Testing</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Mahmoud M., Bengin L., Angela S., Jordan W.</a:t>
            </a:r>
          </a:p>
          <a:p>
            <a:pPr indent="-342900" lvl="0" marL="457200" rtl="0">
              <a:lnSpc>
                <a:spcPct val="115000"/>
              </a:lnSpc>
              <a:spcBef>
                <a:spcPts val="0"/>
              </a:spcBef>
              <a:spcAft>
                <a:spcPts val="1600"/>
              </a:spcAft>
              <a:buClr>
                <a:schemeClr val="accent3"/>
              </a:buClr>
              <a:buSzPct val="100000"/>
              <a:buFont typeface="Proxima Nova"/>
            </a:pPr>
            <a:r>
              <a:rPr lang="en-GB" sz="1800">
                <a:solidFill>
                  <a:schemeClr val="accent3"/>
                </a:solidFill>
                <a:latin typeface="Proxima Nova"/>
                <a:ea typeface="Proxima Nova"/>
                <a:cs typeface="Proxima Nova"/>
                <a:sym typeface="Proxima Nova"/>
              </a:rPr>
              <a:t>Triage</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James M., Bengin L.</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The Project QM-Lab</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GB"/>
              <a:t>Modeling</a:t>
            </a:r>
          </a:p>
          <a:p>
            <a:pPr indent="-228600" lvl="1" marL="914400" rtl="0">
              <a:spcBef>
                <a:spcPts val="0"/>
              </a:spcBef>
            </a:pPr>
            <a:r>
              <a:rPr lang="en-GB"/>
              <a:t>Means of expressing relationships between various factors  </a:t>
            </a:r>
          </a:p>
          <a:p>
            <a:pPr indent="-228600" lvl="0" marL="457200" marR="0" rtl="0" algn="l">
              <a:lnSpc>
                <a:spcPct val="115000"/>
              </a:lnSpc>
              <a:spcBef>
                <a:spcPts val="0"/>
              </a:spcBef>
              <a:spcAft>
                <a:spcPts val="1600"/>
              </a:spcAft>
            </a:pPr>
            <a:r>
              <a:rPr lang="en-GB"/>
              <a:t>Qualitative</a:t>
            </a:r>
          </a:p>
          <a:p>
            <a:pPr indent="-228600" lvl="1" marL="914400" marR="0" rtl="0" algn="l">
              <a:lnSpc>
                <a:spcPct val="115000"/>
              </a:lnSpc>
              <a:spcBef>
                <a:spcPts val="0"/>
              </a:spcBef>
              <a:spcAft>
                <a:spcPts val="1600"/>
              </a:spcAft>
            </a:pPr>
            <a:r>
              <a:rPr lang="en-GB"/>
              <a:t>Modeling with respect to characteristics rather than quantity  </a:t>
            </a:r>
          </a:p>
          <a:p>
            <a:pPr indent="-228600" lvl="0" marL="457200" marR="0" rtl="0" algn="l">
              <a:lnSpc>
                <a:spcPct val="115000"/>
              </a:lnSpc>
              <a:spcBef>
                <a:spcPts val="0"/>
              </a:spcBef>
              <a:spcAft>
                <a:spcPts val="1600"/>
              </a:spcAft>
            </a:pPr>
            <a:r>
              <a:rPr lang="en-GB"/>
              <a:t>Collaborative</a:t>
            </a:r>
          </a:p>
          <a:p>
            <a:pPr indent="-228600" lvl="1" marL="914400" marR="0" rtl="0" algn="l">
              <a:lnSpc>
                <a:spcPct val="115000"/>
              </a:lnSpc>
              <a:spcBef>
                <a:spcPts val="0"/>
              </a:spcBef>
              <a:spcAft>
                <a:spcPts val="1600"/>
              </a:spcAft>
            </a:pPr>
            <a:r>
              <a:rPr lang="en-GB"/>
              <a:t>Joint efforts of multiple people to create and understand the model </a:t>
            </a:r>
          </a:p>
          <a:p>
            <a:pPr indent="-228600" lvl="0" marL="457200" marR="0" rtl="0" algn="l">
              <a:lnSpc>
                <a:spcPct val="115000"/>
              </a:lnSpc>
              <a:spcBef>
                <a:spcPts val="0"/>
              </a:spcBef>
              <a:spcAft>
                <a:spcPts val="1600"/>
              </a:spcAft>
            </a:pPr>
            <a:r>
              <a:rPr lang="en-GB"/>
              <a:t>Motivation</a:t>
            </a:r>
          </a:p>
          <a:p>
            <a:pPr indent="-228600" lvl="1" marL="914400" marR="0" rtl="0" algn="l">
              <a:lnSpc>
                <a:spcPct val="115000"/>
              </a:lnSpc>
              <a:spcBef>
                <a:spcPts val="0"/>
              </a:spcBef>
              <a:spcAft>
                <a:spcPts val="1600"/>
              </a:spcAft>
            </a:pPr>
            <a:r>
              <a:rPr lang="en-GB"/>
              <a:t>Modernize the modeling process (used strings and pins on board)</a:t>
            </a:r>
          </a:p>
          <a:p>
            <a:pPr indent="-228600" lvl="1" marL="914400" marR="0" rtl="0" algn="l">
              <a:lnSpc>
                <a:spcPct val="115000"/>
              </a:lnSpc>
              <a:spcBef>
                <a:spcPts val="0"/>
              </a:spcBef>
              <a:spcAft>
                <a:spcPts val="1600"/>
              </a:spcAft>
            </a:pPr>
            <a:r>
              <a:rPr lang="en-GB"/>
              <a:t>No tools out there offer collaboration aspect</a:t>
            </a:r>
          </a:p>
        </p:txBody>
      </p:sp>
      <p:pic>
        <p:nvPicPr>
          <p:cNvPr id="81" name="Shape 81"/>
          <p:cNvPicPr preferRelativeResize="0"/>
          <p:nvPr/>
        </p:nvPicPr>
        <p:blipFill>
          <a:blip r:embed="rId3">
            <a:alphaModFix/>
          </a:blip>
          <a:stretch>
            <a:fillRect/>
          </a:stretch>
        </p:blipFill>
        <p:spPr>
          <a:xfrm>
            <a:off x="6264442" y="976650"/>
            <a:ext cx="2374374" cy="16896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Design</a:t>
            </a:r>
          </a:p>
        </p:txBody>
      </p:sp>
      <p:sp>
        <p:nvSpPr>
          <p:cNvPr id="87" name="Shape 87"/>
          <p:cNvSpPr txBox="1"/>
          <p:nvPr>
            <p:ph idx="1" type="body"/>
          </p:nvPr>
        </p:nvSpPr>
        <p:spPr>
          <a:xfrm>
            <a:off x="311700" y="1152475"/>
            <a:ext cx="4625100" cy="3416400"/>
          </a:xfrm>
          <a:prstGeom prst="rect">
            <a:avLst/>
          </a:prstGeom>
        </p:spPr>
        <p:txBody>
          <a:bodyPr anchorCtr="0" anchor="t" bIns="91425" lIns="91425" rIns="91425" tIns="91425">
            <a:noAutofit/>
          </a:bodyPr>
          <a:lstStyle/>
          <a:p>
            <a:pPr indent="-228600" lvl="0" marL="457200" rtl="0">
              <a:spcBef>
                <a:spcPts val="0"/>
              </a:spcBef>
            </a:pPr>
            <a:r>
              <a:rPr lang="en-GB"/>
              <a:t>Currently</a:t>
            </a:r>
          </a:p>
          <a:p>
            <a:pPr indent="-228600" lvl="1" marL="914400" rtl="0">
              <a:spcBef>
                <a:spcPts val="0"/>
              </a:spcBef>
            </a:pPr>
            <a:r>
              <a:rPr lang="en-GB"/>
              <a:t>Preliminary storyboards</a:t>
            </a:r>
          </a:p>
          <a:p>
            <a:pPr indent="-228600" lvl="1" marL="914400" rtl="0">
              <a:spcBef>
                <a:spcPts val="0"/>
              </a:spcBef>
            </a:pPr>
            <a:r>
              <a:rPr lang="en-GB"/>
              <a:t>Broad system diagrams</a:t>
            </a:r>
          </a:p>
          <a:p>
            <a:pPr indent="-228600" lvl="2" marL="1371600" rtl="0">
              <a:spcBef>
                <a:spcPts val="0"/>
              </a:spcBef>
            </a:pPr>
            <a:r>
              <a:rPr lang="en-GB"/>
              <a:t>Google Realtime API model</a:t>
            </a:r>
          </a:p>
          <a:p>
            <a:pPr indent="-228600" lvl="1" marL="914400" rtl="0">
              <a:spcBef>
                <a:spcPts val="0"/>
              </a:spcBef>
            </a:pPr>
            <a:r>
              <a:rPr lang="en-GB"/>
              <a:t>Architectures</a:t>
            </a:r>
          </a:p>
          <a:p>
            <a:pPr indent="-228600" lvl="2" marL="1371600" rtl="0">
              <a:spcBef>
                <a:spcPts val="0"/>
              </a:spcBef>
            </a:pPr>
            <a:r>
              <a:rPr lang="en-GB"/>
              <a:t>Last-write-wins consistency model</a:t>
            </a:r>
          </a:p>
          <a:p>
            <a:pPr indent="-228600" lvl="0" marL="457200" rtl="0">
              <a:spcBef>
                <a:spcPts val="0"/>
              </a:spcBef>
            </a:pPr>
            <a:r>
              <a:rPr lang="en-GB"/>
              <a:t>Future</a:t>
            </a:r>
          </a:p>
          <a:p>
            <a:pPr indent="-228600" lvl="1" marL="914400" rtl="0">
              <a:spcBef>
                <a:spcPts val="0"/>
              </a:spcBef>
            </a:pPr>
            <a:r>
              <a:rPr lang="en-GB"/>
              <a:t>Lower level design within different systems</a:t>
            </a:r>
          </a:p>
          <a:p>
            <a:pPr indent="-228600" lvl="1" marL="914400" rtl="0">
              <a:spcBef>
                <a:spcPts val="0"/>
              </a:spcBef>
            </a:pPr>
            <a:r>
              <a:rPr lang="en-GB"/>
              <a:t>Consider the pros and cons of our researched architectures</a:t>
            </a:r>
          </a:p>
        </p:txBody>
      </p:sp>
      <p:pic>
        <p:nvPicPr>
          <p:cNvPr id="88" name="Shape 88"/>
          <p:cNvPicPr preferRelativeResize="0"/>
          <p:nvPr/>
        </p:nvPicPr>
        <p:blipFill>
          <a:blip r:embed="rId4">
            <a:alphaModFix/>
          </a:blip>
          <a:stretch>
            <a:fillRect/>
          </a:stretch>
        </p:blipFill>
        <p:spPr>
          <a:xfrm>
            <a:off x="4746100" y="1017725"/>
            <a:ext cx="3722664" cy="2952975"/>
          </a:xfrm>
          <a:prstGeom prst="rect">
            <a:avLst/>
          </a:prstGeom>
          <a:noFill/>
          <a:ln>
            <a:noFill/>
          </a:ln>
        </p:spPr>
      </p:pic>
      <p:sp>
        <p:nvSpPr>
          <p:cNvPr id="89" name="Shape 89"/>
          <p:cNvSpPr txBox="1"/>
          <p:nvPr/>
        </p:nvSpPr>
        <p:spPr>
          <a:xfrm>
            <a:off x="4936800" y="3704875"/>
            <a:ext cx="3891000" cy="407700"/>
          </a:xfrm>
          <a:prstGeom prst="rect">
            <a:avLst/>
          </a:prstGeom>
          <a:noFill/>
          <a:ln>
            <a:noFill/>
          </a:ln>
        </p:spPr>
        <p:txBody>
          <a:bodyPr anchorCtr="0" anchor="ctr" bIns="91425" lIns="91425" rIns="91425" tIns="91425">
            <a:noAutofit/>
          </a:bodyPr>
          <a:lstStyle/>
          <a:p>
            <a:pPr lvl="0">
              <a:spcBef>
                <a:spcPts val="0"/>
              </a:spcBef>
              <a:buNone/>
            </a:pPr>
            <a:r>
              <a:rPr lang="en-GB">
                <a:solidFill>
                  <a:schemeClr val="accent3"/>
                </a:solidFill>
                <a:latin typeface="Proxima Nova"/>
                <a:ea typeface="Proxima Nova"/>
                <a:cs typeface="Proxima Nova"/>
                <a:sym typeface="Proxima Nova"/>
              </a:rPr>
              <a:t>Initial storyboard mockup</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Implementation</a:t>
            </a:r>
          </a:p>
        </p:txBody>
      </p:sp>
      <p:sp>
        <p:nvSpPr>
          <p:cNvPr id="95" name="Shape 9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Web App </a:t>
            </a:r>
          </a:p>
          <a:p>
            <a:pPr indent="-228600" lvl="1" marL="914400" rtl="0">
              <a:spcBef>
                <a:spcPts val="0"/>
              </a:spcBef>
            </a:pPr>
            <a:r>
              <a:rPr lang="en-GB"/>
              <a:t>HTML5 </a:t>
            </a:r>
          </a:p>
          <a:p>
            <a:pPr indent="-228600" lvl="1" marL="914400" rtl="0">
              <a:spcBef>
                <a:spcPts val="0"/>
              </a:spcBef>
            </a:pPr>
            <a:r>
              <a:rPr lang="en-GB"/>
              <a:t>CSS3 </a:t>
            </a:r>
          </a:p>
          <a:p>
            <a:pPr indent="-228600" lvl="1" marL="914400" rtl="0">
              <a:spcBef>
                <a:spcPts val="0"/>
              </a:spcBef>
            </a:pPr>
            <a:r>
              <a:rPr lang="en-GB"/>
              <a:t>JavaScript</a:t>
            </a:r>
          </a:p>
          <a:p>
            <a:pPr indent="-228600" lvl="0" marL="457200" rtl="0">
              <a:spcBef>
                <a:spcPts val="0"/>
              </a:spcBef>
            </a:pPr>
            <a:r>
              <a:rPr lang="en-GB"/>
              <a:t>Framework</a:t>
            </a:r>
          </a:p>
          <a:p>
            <a:pPr indent="-228600" lvl="1" marL="914400" rtl="0">
              <a:spcBef>
                <a:spcPts val="0"/>
              </a:spcBef>
            </a:pPr>
            <a:r>
              <a:rPr lang="en-GB"/>
              <a:t>Django</a:t>
            </a:r>
          </a:p>
          <a:p>
            <a:pPr indent="-228600" lvl="1" marL="914400" rtl="0">
              <a:spcBef>
                <a:spcPts val="0"/>
              </a:spcBef>
            </a:pPr>
            <a:r>
              <a:rPr lang="en-GB"/>
              <a:t>Python</a:t>
            </a:r>
          </a:p>
          <a:p>
            <a:pPr indent="-228600" lvl="0" marL="457200" rtl="0">
              <a:spcBef>
                <a:spcPts val="0"/>
              </a:spcBef>
            </a:pPr>
            <a:r>
              <a:rPr lang="en-GB"/>
              <a:t>Collaborative Technologies</a:t>
            </a:r>
          </a:p>
          <a:p>
            <a:pPr indent="-228600" lvl="1" marL="914400" rtl="0">
              <a:spcBef>
                <a:spcPts val="0"/>
              </a:spcBef>
            </a:pPr>
            <a:r>
              <a:rPr lang="en-GB"/>
              <a:t>Google’s Realtime API</a:t>
            </a:r>
          </a:p>
          <a:p>
            <a:pPr indent="-228600" lvl="0" marL="457200" rtl="0">
              <a:spcBef>
                <a:spcPts val="0"/>
              </a:spcBef>
            </a:pPr>
            <a:r>
              <a:rPr lang="en-GB"/>
              <a:t>Database</a:t>
            </a:r>
          </a:p>
          <a:p>
            <a:pPr indent="-228600" lvl="1" marL="914400">
              <a:spcBef>
                <a:spcPts val="0"/>
              </a:spcBef>
            </a:pPr>
            <a:r>
              <a:rPr lang="en-GB"/>
              <a:t>PostgreSQL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Testing</a:t>
            </a:r>
          </a:p>
        </p:txBody>
      </p:sp>
      <p:sp>
        <p:nvSpPr>
          <p:cNvPr id="101" name="Shape 101"/>
          <p:cNvSpPr txBox="1"/>
          <p:nvPr>
            <p:ph idx="1" type="body"/>
          </p:nvPr>
        </p:nvSpPr>
        <p:spPr>
          <a:xfrm>
            <a:off x="311700" y="1152475"/>
            <a:ext cx="4256700" cy="3180599"/>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GB"/>
              <a:t>Why test? </a:t>
            </a:r>
          </a:p>
          <a:p>
            <a:pPr indent="-228600" lvl="1" marL="914400" marR="0" rtl="0" algn="l">
              <a:lnSpc>
                <a:spcPct val="115000"/>
              </a:lnSpc>
              <a:spcBef>
                <a:spcPts val="0"/>
              </a:spcBef>
              <a:spcAft>
                <a:spcPts val="1600"/>
              </a:spcAft>
            </a:pPr>
            <a:r>
              <a:rPr lang="en-GB"/>
              <a:t>Web app </a:t>
            </a:r>
          </a:p>
          <a:p>
            <a:pPr indent="-228600" lvl="1" marL="914400" marR="0" rtl="0" algn="l">
              <a:lnSpc>
                <a:spcPct val="115000"/>
              </a:lnSpc>
              <a:spcBef>
                <a:spcPts val="0"/>
              </a:spcBef>
              <a:spcAft>
                <a:spcPts val="1600"/>
              </a:spcAft>
            </a:pPr>
            <a:r>
              <a:rPr lang="en-GB"/>
              <a:t>Collaborative software</a:t>
            </a:r>
          </a:p>
          <a:p>
            <a:pPr indent="-228600" lvl="0" marL="457200" marR="0" rtl="0" algn="l">
              <a:lnSpc>
                <a:spcPct val="115000"/>
              </a:lnSpc>
              <a:spcBef>
                <a:spcPts val="0"/>
              </a:spcBef>
              <a:spcAft>
                <a:spcPts val="1600"/>
              </a:spcAft>
            </a:pPr>
            <a:r>
              <a:rPr lang="en-GB"/>
              <a:t> What to test? </a:t>
            </a:r>
          </a:p>
          <a:p>
            <a:pPr indent="-228600" lvl="1" marL="914400" marR="0" rtl="0" algn="l">
              <a:lnSpc>
                <a:spcPct val="115000"/>
              </a:lnSpc>
              <a:spcBef>
                <a:spcPts val="0"/>
              </a:spcBef>
              <a:spcAft>
                <a:spcPts val="1600"/>
              </a:spcAft>
            </a:pPr>
            <a:r>
              <a:rPr lang="en-GB"/>
              <a:t>Functionality</a:t>
            </a:r>
          </a:p>
          <a:p>
            <a:pPr indent="-228600" lvl="1" marL="914400" marR="0" rtl="0" algn="l">
              <a:lnSpc>
                <a:spcPct val="115000"/>
              </a:lnSpc>
              <a:spcBef>
                <a:spcPts val="0"/>
              </a:spcBef>
              <a:spcAft>
                <a:spcPts val="1600"/>
              </a:spcAft>
            </a:pPr>
            <a:r>
              <a:rPr lang="en-GB"/>
              <a:t>Useability</a:t>
            </a:r>
          </a:p>
          <a:p>
            <a:pPr indent="-228600" lvl="1" marL="914400" marR="0" rtl="0" algn="l">
              <a:lnSpc>
                <a:spcPct val="115000"/>
              </a:lnSpc>
              <a:spcBef>
                <a:spcPts val="0"/>
              </a:spcBef>
              <a:spcAft>
                <a:spcPts val="1600"/>
              </a:spcAft>
            </a:pPr>
            <a:r>
              <a:rPr lang="en-GB"/>
              <a:t>Interface</a:t>
            </a:r>
          </a:p>
          <a:p>
            <a:pPr indent="-228600" lvl="1" marL="914400" marR="0" rtl="0" algn="l">
              <a:lnSpc>
                <a:spcPct val="115000"/>
              </a:lnSpc>
              <a:spcBef>
                <a:spcPts val="0"/>
              </a:spcBef>
              <a:spcAft>
                <a:spcPts val="1600"/>
              </a:spcAft>
            </a:pPr>
            <a:r>
              <a:rPr lang="en-GB"/>
              <a:t>Compatibility</a:t>
            </a:r>
          </a:p>
          <a:p>
            <a:pPr indent="-228600" lvl="1" marL="914400" marR="0" rtl="0" algn="l">
              <a:lnSpc>
                <a:spcPct val="115000"/>
              </a:lnSpc>
              <a:spcBef>
                <a:spcPts val="0"/>
              </a:spcBef>
              <a:spcAft>
                <a:spcPts val="1600"/>
              </a:spcAft>
            </a:pPr>
            <a:r>
              <a:rPr lang="en-GB"/>
              <a:t>Performance</a:t>
            </a:r>
          </a:p>
          <a:p>
            <a:pPr indent="-228600" lvl="1" marL="914400" marR="0" rtl="0" algn="l">
              <a:lnSpc>
                <a:spcPct val="115000"/>
              </a:lnSpc>
              <a:spcBef>
                <a:spcPts val="0"/>
              </a:spcBef>
              <a:spcAft>
                <a:spcPts val="1600"/>
              </a:spcAft>
            </a:pPr>
            <a:r>
              <a:rPr lang="en-GB"/>
              <a:t>Security (later on in the game)</a:t>
            </a:r>
          </a:p>
          <a:p>
            <a:pPr indent="0" lvl="0" marL="457200" rtl="0">
              <a:spcBef>
                <a:spcPts val="0"/>
              </a:spcBef>
              <a:buNone/>
            </a:pPr>
            <a:r>
              <a:t/>
            </a:r>
            <a:endParaRPr>
              <a:solidFill>
                <a:srgbClr val="000000"/>
              </a:solidFill>
            </a:endParaRPr>
          </a:p>
        </p:txBody>
      </p:sp>
      <p:sp>
        <p:nvSpPr>
          <p:cNvPr id="102" name="Shape 102"/>
          <p:cNvSpPr txBox="1"/>
          <p:nvPr/>
        </p:nvSpPr>
        <p:spPr>
          <a:xfrm>
            <a:off x="5347550" y="1152475"/>
            <a:ext cx="2920199" cy="1723799"/>
          </a:xfrm>
          <a:prstGeom prst="rect">
            <a:avLst/>
          </a:prstGeom>
          <a:solidFill>
            <a:srgbClr val="FFE599"/>
          </a:solid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GB" sz="1800">
                <a:solidFill>
                  <a:schemeClr val="accent3"/>
                </a:solidFill>
                <a:latin typeface="Proxima Nova"/>
                <a:ea typeface="Proxima Nova"/>
                <a:cs typeface="Proxima Nova"/>
                <a:sym typeface="Proxima Nova"/>
              </a:rPr>
              <a:t>Components</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Web Application </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Database</a:t>
            </a:r>
          </a:p>
          <a:p>
            <a:pPr indent="-228600" lvl="1" marL="914400" rtl="0">
              <a:lnSpc>
                <a:spcPct val="115000"/>
              </a:lnSpc>
              <a:spcBef>
                <a:spcPts val="0"/>
              </a:spcBef>
              <a:spcAft>
                <a:spcPts val="1600"/>
              </a:spcAft>
              <a:buClr>
                <a:schemeClr val="accent3"/>
              </a:buClr>
              <a:buFont typeface="Proxima Nova"/>
            </a:pPr>
            <a:r>
              <a:rPr lang="en-GB">
                <a:solidFill>
                  <a:schemeClr val="accent3"/>
                </a:solidFill>
                <a:latin typeface="Proxima Nova"/>
                <a:ea typeface="Proxima Nova"/>
                <a:cs typeface="Proxima Nova"/>
                <a:sym typeface="Proxima Nova"/>
              </a:rPr>
              <a:t>Server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GB"/>
              <a:t>Testing</a:t>
            </a:r>
          </a:p>
        </p:txBody>
      </p:sp>
      <p:sp>
        <p:nvSpPr>
          <p:cNvPr id="108" name="Shape 108"/>
          <p:cNvSpPr txBox="1"/>
          <p:nvPr>
            <p:ph idx="1" type="body"/>
          </p:nvPr>
        </p:nvSpPr>
        <p:spPr>
          <a:xfrm>
            <a:off x="311700" y="1152475"/>
            <a:ext cx="8520599" cy="3906599"/>
          </a:xfrm>
          <a:prstGeom prst="rect">
            <a:avLst/>
          </a:prstGeom>
        </p:spPr>
        <p:txBody>
          <a:bodyPr anchorCtr="0" anchor="t" bIns="91425" lIns="91425" rIns="91425" tIns="91425">
            <a:noAutofit/>
          </a:bodyPr>
          <a:lstStyle/>
          <a:p>
            <a:pPr indent="-228600" lvl="0" marL="457200" rtl="0">
              <a:spcBef>
                <a:spcPts val="0"/>
              </a:spcBef>
              <a:buClr>
                <a:srgbClr val="666666"/>
              </a:buClr>
            </a:pPr>
            <a:r>
              <a:rPr lang="en-GB">
                <a:solidFill>
                  <a:srgbClr val="000000"/>
                </a:solidFill>
              </a:rPr>
              <a:t> </a:t>
            </a:r>
            <a:r>
              <a:rPr lang="en-GB"/>
              <a:t> Testing aspects </a:t>
            </a:r>
          </a:p>
          <a:p>
            <a:pPr indent="-228600" lvl="1" marL="914400" rtl="0">
              <a:spcBef>
                <a:spcPts val="0"/>
              </a:spcBef>
              <a:buClr>
                <a:srgbClr val="000000"/>
              </a:buClr>
            </a:pPr>
            <a:r>
              <a:rPr lang="en-GB"/>
              <a:t>Functionality</a:t>
            </a:r>
          </a:p>
          <a:p>
            <a:pPr indent="-304800" lvl="2" marL="1371600" rtl="0">
              <a:spcBef>
                <a:spcPts val="0"/>
              </a:spcBef>
              <a:buClr>
                <a:srgbClr val="999999"/>
              </a:buClr>
              <a:buSzPct val="100000"/>
            </a:pPr>
            <a:r>
              <a:rPr lang="en-GB" sz="1200"/>
              <a:t>Negative testing </a:t>
            </a:r>
          </a:p>
          <a:p>
            <a:pPr indent="-304800" lvl="2" marL="1371600" rtl="0">
              <a:spcBef>
                <a:spcPts val="0"/>
              </a:spcBef>
              <a:buClr>
                <a:srgbClr val="999999"/>
              </a:buClr>
              <a:buSzPct val="100000"/>
            </a:pPr>
            <a:r>
              <a:rPr lang="en-GB" sz="1200"/>
              <a:t>Data integrity </a:t>
            </a:r>
          </a:p>
          <a:p>
            <a:pPr indent="-304800" lvl="2" marL="1371600" rtl="0">
              <a:spcBef>
                <a:spcPts val="0"/>
              </a:spcBef>
              <a:buClr>
                <a:srgbClr val="999999"/>
              </a:buClr>
              <a:buSzPct val="100000"/>
            </a:pPr>
            <a:r>
              <a:rPr lang="en-GB" sz="1200"/>
              <a:t>Dead pages or redirections </a:t>
            </a:r>
          </a:p>
          <a:p>
            <a:pPr indent="-304800" lvl="2" marL="1371600" rtl="0">
              <a:spcBef>
                <a:spcPts val="0"/>
              </a:spcBef>
              <a:buClr>
                <a:srgbClr val="999999"/>
              </a:buClr>
              <a:buSzPct val="100000"/>
            </a:pPr>
            <a:r>
              <a:rPr lang="en-GB" sz="1200"/>
              <a:t>Cookies and localstorage </a:t>
            </a:r>
          </a:p>
          <a:p>
            <a:pPr indent="-228600" lvl="1" marL="914400" marR="0" rtl="0" algn="l">
              <a:lnSpc>
                <a:spcPct val="115000"/>
              </a:lnSpc>
              <a:spcBef>
                <a:spcPts val="0"/>
              </a:spcBef>
              <a:spcAft>
                <a:spcPts val="1600"/>
              </a:spcAft>
              <a:buClr>
                <a:srgbClr val="000000"/>
              </a:buClr>
            </a:pPr>
            <a:r>
              <a:rPr lang="en-GB"/>
              <a:t>Useability </a:t>
            </a:r>
          </a:p>
          <a:p>
            <a:pPr indent="-228600" lvl="2" marL="1371600" marR="0" rtl="0" algn="l">
              <a:lnSpc>
                <a:spcPct val="115000"/>
              </a:lnSpc>
              <a:spcBef>
                <a:spcPts val="0"/>
              </a:spcBef>
              <a:spcAft>
                <a:spcPts val="1600"/>
              </a:spcAft>
              <a:buClr>
                <a:srgbClr val="999999"/>
              </a:buClr>
            </a:pPr>
            <a:r>
              <a:rPr lang="en-GB"/>
              <a:t>Navigation</a:t>
            </a:r>
          </a:p>
          <a:p>
            <a:pPr indent="-228600" lvl="2" marL="1371600" marR="0" rtl="0" algn="l">
              <a:lnSpc>
                <a:spcPct val="115000"/>
              </a:lnSpc>
              <a:spcBef>
                <a:spcPts val="0"/>
              </a:spcBef>
              <a:spcAft>
                <a:spcPts val="1600"/>
              </a:spcAft>
              <a:buClr>
                <a:srgbClr val="999999"/>
              </a:buClr>
            </a:pPr>
            <a:r>
              <a:rPr lang="en-GB"/>
              <a:t>Content checking </a:t>
            </a:r>
          </a:p>
          <a:p>
            <a:pPr indent="-228600" lvl="1" marL="914400" marR="0" rtl="0" algn="l">
              <a:lnSpc>
                <a:spcPct val="115000"/>
              </a:lnSpc>
              <a:spcBef>
                <a:spcPts val="0"/>
              </a:spcBef>
              <a:spcAft>
                <a:spcPts val="1600"/>
              </a:spcAft>
              <a:buClr>
                <a:srgbClr val="000000"/>
              </a:buClr>
            </a:pPr>
            <a:r>
              <a:rPr lang="en-GB"/>
              <a:t>Interface</a:t>
            </a:r>
          </a:p>
          <a:p>
            <a:pPr indent="-228600" lvl="2" marL="1371600" marR="0" rtl="0" algn="l">
              <a:lnSpc>
                <a:spcPct val="115000"/>
              </a:lnSpc>
              <a:spcBef>
                <a:spcPts val="0"/>
              </a:spcBef>
              <a:spcAft>
                <a:spcPts val="1600"/>
              </a:spcAft>
              <a:buClr>
                <a:srgbClr val="999999"/>
              </a:buClr>
            </a:pPr>
            <a:r>
              <a:rPr lang="en-GB"/>
              <a:t>Flow of data between the different system layers</a:t>
            </a:r>
          </a:p>
          <a:p>
            <a:pPr indent="0" lvl="0" marL="457200" rtl="0">
              <a:spcBef>
                <a:spcPts val="0"/>
              </a:spcBef>
              <a:buNone/>
            </a:pPr>
            <a:r>
              <a:t/>
            </a:r>
            <a:endParaRPr>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Testing</a:t>
            </a:r>
          </a:p>
        </p:txBody>
      </p:sp>
      <p:sp>
        <p:nvSpPr>
          <p:cNvPr id="114" name="Shape 11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666666"/>
              </a:buClr>
            </a:pPr>
            <a:r>
              <a:rPr lang="en-GB">
                <a:solidFill>
                  <a:srgbClr val="000000"/>
                </a:solidFill>
              </a:rPr>
              <a:t> </a:t>
            </a:r>
            <a:r>
              <a:rPr lang="en-GB"/>
              <a:t> Testing aspects </a:t>
            </a:r>
          </a:p>
          <a:p>
            <a:pPr indent="-228600" lvl="1" marL="914400" rtl="0">
              <a:spcBef>
                <a:spcPts val="0"/>
              </a:spcBef>
              <a:buClr>
                <a:srgbClr val="000000"/>
              </a:buClr>
            </a:pPr>
            <a:r>
              <a:rPr lang="en-GB"/>
              <a:t>Compatibility</a:t>
            </a:r>
          </a:p>
          <a:p>
            <a:pPr indent="-228600" lvl="2" marL="1371600" rtl="0">
              <a:spcBef>
                <a:spcPts val="0"/>
              </a:spcBef>
              <a:buClr>
                <a:schemeClr val="accent4"/>
              </a:buClr>
            </a:pPr>
            <a:r>
              <a:rPr lang="en-GB"/>
              <a:t>Cross browser </a:t>
            </a:r>
          </a:p>
          <a:p>
            <a:pPr indent="-228600" lvl="2" marL="1371600" rtl="0">
              <a:spcBef>
                <a:spcPts val="0"/>
              </a:spcBef>
              <a:buClr>
                <a:schemeClr val="accent4"/>
              </a:buClr>
            </a:pPr>
            <a:r>
              <a:rPr lang="en-GB"/>
              <a:t>Print options </a:t>
            </a:r>
          </a:p>
          <a:p>
            <a:pPr indent="-228600" lvl="1" marL="914400" rtl="0">
              <a:spcBef>
                <a:spcPts val="0"/>
              </a:spcBef>
              <a:buClr>
                <a:srgbClr val="000000"/>
              </a:buClr>
            </a:pPr>
            <a:r>
              <a:rPr lang="en-GB"/>
              <a:t>Performance</a:t>
            </a:r>
          </a:p>
          <a:p>
            <a:pPr indent="-228600" lvl="2" marL="1371600" rtl="0">
              <a:spcBef>
                <a:spcPts val="0"/>
              </a:spcBef>
              <a:buClr>
                <a:schemeClr val="accent4"/>
              </a:buClr>
            </a:pPr>
            <a:r>
              <a:rPr lang="en-GB"/>
              <a:t>Stress testing</a:t>
            </a:r>
          </a:p>
          <a:p>
            <a:pPr indent="-228600" lvl="2" marL="1371600" rtl="0">
              <a:spcBef>
                <a:spcPts val="0"/>
              </a:spcBef>
              <a:buClr>
                <a:schemeClr val="accent4"/>
              </a:buClr>
            </a:pPr>
            <a:r>
              <a:rPr lang="en-GB"/>
              <a:t>Load testing </a:t>
            </a:r>
          </a:p>
          <a:p>
            <a:pPr indent="-228600" lvl="2" marL="1371600" rtl="0">
              <a:spcBef>
                <a:spcPts val="0"/>
              </a:spcBef>
              <a:buClr>
                <a:schemeClr val="accent4"/>
              </a:buClr>
            </a:pPr>
            <a:r>
              <a:rPr lang="en-GB"/>
              <a:t>Soak testing</a:t>
            </a:r>
          </a:p>
          <a:p>
            <a:pPr indent="-228600" lvl="2" marL="1371600" rtl="0">
              <a:spcBef>
                <a:spcPts val="0"/>
              </a:spcBef>
              <a:buClr>
                <a:schemeClr val="accent4"/>
              </a:buClr>
            </a:pPr>
            <a:r>
              <a:rPr lang="en-GB"/>
              <a:t>Spike testing</a:t>
            </a:r>
          </a:p>
          <a:p>
            <a:pPr indent="-228600" lvl="2" marL="1371600" rtl="0">
              <a:spcBef>
                <a:spcPts val="0"/>
              </a:spcBef>
              <a:buClr>
                <a:schemeClr val="accent4"/>
              </a:buClr>
            </a:pPr>
            <a:r>
              <a:rPr lang="en-GB"/>
              <a:t>testing under different connection speeds</a:t>
            </a:r>
          </a:p>
          <a:p>
            <a:pPr indent="-228600" lvl="1" marL="914400" rtl="0">
              <a:spcBef>
                <a:spcPts val="0"/>
              </a:spcBef>
              <a:buClr>
                <a:srgbClr val="000000"/>
              </a:buClr>
            </a:pPr>
            <a:r>
              <a:rPr lang="en-GB"/>
              <a:t>Security (later on in the game)</a:t>
            </a:r>
          </a:p>
          <a:p>
            <a:pPr indent="-228600" lvl="2" marL="1371600" rtl="0">
              <a:spcBef>
                <a:spcPts val="0"/>
              </a:spcBef>
              <a:buClr>
                <a:schemeClr val="accent4"/>
              </a:buClr>
            </a:pPr>
            <a:r>
              <a:rPr lang="en-GB"/>
              <a:t>SQL Injections </a:t>
            </a:r>
          </a:p>
          <a:p>
            <a:pPr indent="-228600" lvl="2" marL="1371600" rtl="0">
              <a:spcBef>
                <a:spcPts val="0"/>
              </a:spcBef>
              <a:buClr>
                <a:schemeClr val="accent4"/>
              </a:buClr>
            </a:pPr>
            <a:r>
              <a:rPr lang="en-GB"/>
              <a:t>Sensitive Data exposure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