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004C5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75" y="301575"/>
            <a:ext cx="9149999" cy="4496700"/>
          </a:xfrm>
          <a:custGeom>
            <a:pathLst>
              <a:path extrusionOk="0" h="120000" w="120000">
                <a:moveTo>
                  <a:pt x="0" y="44587"/>
                </a:moveTo>
                <a:lnTo>
                  <a:pt x="0" y="86074"/>
                </a:lnTo>
                <a:lnTo>
                  <a:pt x="31641" y="120000"/>
                </a:lnTo>
                <a:lnTo>
                  <a:pt x="120000" y="93440"/>
                </a:lnTo>
                <a:lnTo>
                  <a:pt x="120000" y="32180"/>
                </a:lnTo>
                <a:lnTo>
                  <a:pt x="89861" y="0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000" cy="3769800"/>
          </a:xfrm>
          <a:custGeom>
            <a:pathLst>
              <a:path extrusionOk="0" h="120000" w="120000">
                <a:moveTo>
                  <a:pt x="119999" y="9880"/>
                </a:moveTo>
                <a:lnTo>
                  <a:pt x="95141" y="0"/>
                </a:lnTo>
                <a:lnTo>
                  <a:pt x="0" y="44103"/>
                </a:lnTo>
                <a:lnTo>
                  <a:pt x="0" y="101453"/>
                </a:lnTo>
                <a:lnTo>
                  <a:pt x="23269" y="120000"/>
                </a:lnTo>
                <a:lnTo>
                  <a:pt x="119999" y="97291"/>
                </a:lnTo>
                <a:close/>
              </a:path>
            </a:pathLst>
          </a:custGeom>
          <a:solidFill>
            <a:srgbClr val="00AE9D">
              <a:alpha val="26274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00" cy="2888999"/>
          </a:xfrm>
          <a:custGeom>
            <a:pathLst>
              <a:path extrusionOk="0" h="120000" w="120000">
                <a:moveTo>
                  <a:pt x="78" y="0"/>
                </a:moveTo>
                <a:lnTo>
                  <a:pt x="0" y="88091"/>
                </a:lnTo>
                <a:lnTo>
                  <a:pt x="120000" y="120000"/>
                </a:lnTo>
                <a:lnTo>
                  <a:pt x="120000" y="4636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1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85" name="Shape 85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14"/>
          <p:cNvGrpSpPr/>
          <p:nvPr/>
        </p:nvGrpSpPr>
        <p:grpSpPr>
          <a:xfrm>
            <a:off x="-6025" y="0"/>
            <a:ext cx="9168224" cy="5163124"/>
            <a:chOff x="-6025" y="0"/>
            <a:chExt cx="9168224" cy="5163124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8553000" cy="1332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2563450" y="0"/>
              <a:ext cx="6580500" cy="1272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99101" y="120000"/>
                  </a:lnTo>
                  <a:lnTo>
                    <a:pt x="120000" y="2388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-6025" y="1"/>
              <a:ext cx="7298400" cy="1471799"/>
            </a:xfrm>
            <a:custGeom>
              <a:pathLst>
                <a:path extrusionOk="0" h="120000" w="120000">
                  <a:moveTo>
                    <a:pt x="0" y="38025"/>
                  </a:moveTo>
                  <a:lnTo>
                    <a:pt x="99" y="69630"/>
                  </a:lnTo>
                  <a:lnTo>
                    <a:pt x="9104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3596100" y="4667000"/>
              <a:ext cx="5090700" cy="476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92701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5525000" y="4692625"/>
              <a:ext cx="3637199" cy="470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>
              <a:off x="7521475" y="4023125"/>
              <a:ext cx="1634700" cy="1139999"/>
            </a:xfrm>
            <a:custGeom>
              <a:pathLst>
                <a:path extrusionOk="0" h="120000" w="120000">
                  <a:moveTo>
                    <a:pt x="120000" y="71112"/>
                  </a:moveTo>
                  <a:lnTo>
                    <a:pt x="120000" y="0"/>
                  </a:lnTo>
                  <a:lnTo>
                    <a:pt x="0" y="1199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79178" y="1495850"/>
            <a:ext cx="3560099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354" y="0"/>
            <a:ext cx="5209500" cy="98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6" name="Shape 26"/>
          <p:cNvSpPr/>
          <p:nvPr/>
        </p:nvSpPr>
        <p:spPr>
          <a:xfrm>
            <a:off x="-6025" y="0"/>
            <a:ext cx="4445399" cy="1085700"/>
          </a:xfrm>
          <a:custGeom>
            <a:pathLst>
              <a:path extrusionOk="0" h="120000" w="120000">
                <a:moveTo>
                  <a:pt x="0" y="38025"/>
                </a:moveTo>
                <a:lnTo>
                  <a:pt x="99" y="69630"/>
                </a:lnTo>
                <a:lnTo>
                  <a:pt x="9104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6375475" y="4745746"/>
            <a:ext cx="2548800" cy="4007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92701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7341179" y="4767303"/>
            <a:ext cx="1820999" cy="3956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29" name="Shape 29"/>
          <p:cNvSpPr/>
          <p:nvPr/>
        </p:nvSpPr>
        <p:spPr>
          <a:xfrm>
            <a:off x="8340717" y="4204075"/>
            <a:ext cx="818399" cy="959100"/>
          </a:xfrm>
          <a:custGeom>
            <a:pathLst>
              <a:path extrusionOk="0" h="120000" w="120000">
                <a:moveTo>
                  <a:pt x="120000" y="71112"/>
                </a:moveTo>
                <a:lnTo>
                  <a:pt x="12000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30" name="Shape 30"/>
          <p:cNvSpPr/>
          <p:nvPr/>
        </p:nvSpPr>
        <p:spPr>
          <a:xfrm>
            <a:off x="1559025" y="-6025"/>
            <a:ext cx="4116900" cy="944999"/>
          </a:xfrm>
          <a:custGeom>
            <a:pathLst>
              <a:path extrusionOk="0" h="120000" w="120000">
                <a:moveTo>
                  <a:pt x="0" y="765"/>
                </a:moveTo>
                <a:lnTo>
                  <a:pt x="96488" y="120000"/>
                </a:lnTo>
                <a:lnTo>
                  <a:pt x="120000" y="0"/>
                </a:lnTo>
                <a:lnTo>
                  <a:pt x="116835" y="765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ABE33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6075" y="301575"/>
            <a:ext cx="9149999" cy="4496700"/>
          </a:xfrm>
          <a:custGeom>
            <a:pathLst>
              <a:path extrusionOk="0" h="120000" w="120000">
                <a:moveTo>
                  <a:pt x="0" y="44587"/>
                </a:moveTo>
                <a:lnTo>
                  <a:pt x="0" y="86074"/>
                </a:lnTo>
                <a:lnTo>
                  <a:pt x="31641" y="120000"/>
                </a:lnTo>
                <a:lnTo>
                  <a:pt x="120000" y="93440"/>
                </a:lnTo>
                <a:lnTo>
                  <a:pt x="120000" y="32180"/>
                </a:lnTo>
                <a:lnTo>
                  <a:pt x="89861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-5900" y="753950"/>
            <a:ext cx="9144000" cy="3769800"/>
          </a:xfrm>
          <a:custGeom>
            <a:pathLst>
              <a:path extrusionOk="0" h="120000" w="120000">
                <a:moveTo>
                  <a:pt x="119999" y="9880"/>
                </a:moveTo>
                <a:lnTo>
                  <a:pt x="95141" y="0"/>
                </a:lnTo>
                <a:lnTo>
                  <a:pt x="0" y="44103"/>
                </a:lnTo>
                <a:lnTo>
                  <a:pt x="0" y="101453"/>
                </a:lnTo>
                <a:lnTo>
                  <a:pt x="23269" y="120000"/>
                </a:lnTo>
                <a:lnTo>
                  <a:pt x="119999" y="97291"/>
                </a:lnTo>
                <a:close/>
              </a:path>
            </a:pathLst>
          </a:custGeom>
          <a:solidFill>
            <a:srgbClr val="00AE9D">
              <a:alpha val="26274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0" y="1351100"/>
            <a:ext cx="9156000" cy="2888999"/>
          </a:xfrm>
          <a:custGeom>
            <a:pathLst>
              <a:path extrusionOk="0" h="120000" w="120000">
                <a:moveTo>
                  <a:pt x="78" y="0"/>
                </a:moveTo>
                <a:lnTo>
                  <a:pt x="0" y="88091"/>
                </a:lnTo>
                <a:lnTo>
                  <a:pt x="120000" y="120000"/>
                </a:lnTo>
                <a:lnTo>
                  <a:pt x="120000" y="4636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35" name="Shape 35"/>
          <p:cNvSpPr txBox="1"/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1" i="0" sz="3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1" i="0" sz="18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024" y="301575"/>
            <a:ext cx="9149999" cy="4496700"/>
          </a:xfrm>
          <a:custGeom>
            <a:pathLst>
              <a:path extrusionOk="0" h="120000" w="120000">
                <a:moveTo>
                  <a:pt x="0" y="44587"/>
                </a:moveTo>
                <a:lnTo>
                  <a:pt x="0" y="86074"/>
                </a:lnTo>
                <a:lnTo>
                  <a:pt x="31641" y="120000"/>
                </a:lnTo>
                <a:lnTo>
                  <a:pt x="120000" y="93440"/>
                </a:lnTo>
                <a:lnTo>
                  <a:pt x="120000" y="32180"/>
                </a:lnTo>
                <a:lnTo>
                  <a:pt x="89861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39" name="Shape 39"/>
          <p:cNvSpPr/>
          <p:nvPr/>
        </p:nvSpPr>
        <p:spPr>
          <a:xfrm>
            <a:off x="0" y="1580112"/>
            <a:ext cx="9144000" cy="3341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58956"/>
                </a:lnTo>
                <a:lnTo>
                  <a:pt x="104248" y="119999"/>
                </a:lnTo>
                <a:lnTo>
                  <a:pt x="120000" y="91043"/>
                </a:lnTo>
                <a:lnTo>
                  <a:pt x="120000" y="28956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-5900" y="410541"/>
            <a:ext cx="9144299" cy="4453200"/>
          </a:xfrm>
          <a:custGeom>
            <a:pathLst>
              <a:path extrusionOk="0" h="120000" w="120000">
                <a:moveTo>
                  <a:pt x="120000" y="17618"/>
                </a:moveTo>
                <a:lnTo>
                  <a:pt x="28631" y="0"/>
                </a:lnTo>
                <a:lnTo>
                  <a:pt x="0" y="46590"/>
                </a:lnTo>
                <a:lnTo>
                  <a:pt x="0" y="95138"/>
                </a:lnTo>
                <a:lnTo>
                  <a:pt x="79312" y="120000"/>
                </a:lnTo>
                <a:lnTo>
                  <a:pt x="120000" y="91615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Karla"/>
              <a:buChar char="🔸"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524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Karla"/>
              <a:buChar char="🔸"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524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Karla"/>
              <a:buChar char="◇"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1" i="1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2" name="Shape 42"/>
          <p:cNvSpPr txBox="1"/>
          <p:nvPr/>
        </p:nvSpPr>
        <p:spPr>
          <a:xfrm>
            <a:off x="3593400" y="1086167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</a:pPr>
            <a:r>
              <a:rPr b="1" i="0" lang="en-GB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43" name="Shape 43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6025" y="0"/>
            <a:ext cx="9168224" cy="5163124"/>
            <a:chOff x="-6025" y="0"/>
            <a:chExt cx="9168224" cy="5163124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8553000" cy="1332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>
              <a:off x="2563450" y="0"/>
              <a:ext cx="6580500" cy="1272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99101" y="120000"/>
                  </a:lnTo>
                  <a:lnTo>
                    <a:pt x="120000" y="2388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>
              <a:off x="-6025" y="1"/>
              <a:ext cx="7298400" cy="1471799"/>
            </a:xfrm>
            <a:custGeom>
              <a:pathLst>
                <a:path extrusionOk="0" h="120000" w="120000">
                  <a:moveTo>
                    <a:pt x="0" y="38025"/>
                  </a:moveTo>
                  <a:lnTo>
                    <a:pt x="99" y="69630"/>
                  </a:lnTo>
                  <a:lnTo>
                    <a:pt x="9104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49" name="Shape 49"/>
            <p:cNvSpPr/>
            <p:nvPr/>
          </p:nvSpPr>
          <p:spPr>
            <a:xfrm>
              <a:off x="3596100" y="4667000"/>
              <a:ext cx="5090700" cy="476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92701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5525000" y="4692625"/>
              <a:ext cx="3637199" cy="470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7521475" y="4023125"/>
              <a:ext cx="1634700" cy="1139999"/>
            </a:xfrm>
            <a:custGeom>
              <a:pathLst>
                <a:path extrusionOk="0" h="120000" w="120000">
                  <a:moveTo>
                    <a:pt x="120000" y="71112"/>
                  </a:moveTo>
                  <a:lnTo>
                    <a:pt x="120000" y="0"/>
                  </a:lnTo>
                  <a:lnTo>
                    <a:pt x="0" y="1199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6025" y="0"/>
            <a:ext cx="9168224" cy="5163124"/>
            <a:chOff x="-6025" y="0"/>
            <a:chExt cx="9168224" cy="5163124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8553000" cy="1332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7" name="Shape 57"/>
            <p:cNvSpPr/>
            <p:nvPr/>
          </p:nvSpPr>
          <p:spPr>
            <a:xfrm>
              <a:off x="2563450" y="0"/>
              <a:ext cx="6580500" cy="1272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99101" y="120000"/>
                  </a:lnTo>
                  <a:lnTo>
                    <a:pt x="120000" y="2388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-6025" y="1"/>
              <a:ext cx="7298400" cy="1471799"/>
            </a:xfrm>
            <a:custGeom>
              <a:pathLst>
                <a:path extrusionOk="0" h="120000" w="120000">
                  <a:moveTo>
                    <a:pt x="0" y="38025"/>
                  </a:moveTo>
                  <a:lnTo>
                    <a:pt x="99" y="69630"/>
                  </a:lnTo>
                  <a:lnTo>
                    <a:pt x="9104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3596100" y="4667000"/>
              <a:ext cx="5090700" cy="476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92701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5525000" y="4692625"/>
              <a:ext cx="3637199" cy="470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7521475" y="4023125"/>
              <a:ext cx="1634700" cy="1139999"/>
            </a:xfrm>
            <a:custGeom>
              <a:pathLst>
                <a:path extrusionOk="0" h="120000" w="120000">
                  <a:moveTo>
                    <a:pt x="120000" y="71112"/>
                  </a:moveTo>
                  <a:lnTo>
                    <a:pt x="120000" y="0"/>
                  </a:lnTo>
                  <a:lnTo>
                    <a:pt x="0" y="1199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3357260" y="1495850"/>
            <a:ext cx="2365199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6025" y="0"/>
            <a:ext cx="9168224" cy="5163124"/>
            <a:chOff x="-6025" y="0"/>
            <a:chExt cx="9168224" cy="5163124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8553000" cy="1332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>
              <a:off x="2563450" y="0"/>
              <a:ext cx="6580500" cy="1272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99101" y="120000"/>
                  </a:lnTo>
                  <a:lnTo>
                    <a:pt x="120000" y="2388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-6025" y="1"/>
              <a:ext cx="7298400" cy="1471799"/>
            </a:xfrm>
            <a:custGeom>
              <a:pathLst>
                <a:path extrusionOk="0" h="120000" w="120000">
                  <a:moveTo>
                    <a:pt x="0" y="38025"/>
                  </a:moveTo>
                  <a:lnTo>
                    <a:pt x="99" y="69630"/>
                  </a:lnTo>
                  <a:lnTo>
                    <a:pt x="9104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71" name="Shape 71"/>
            <p:cNvSpPr/>
            <p:nvPr/>
          </p:nvSpPr>
          <p:spPr>
            <a:xfrm>
              <a:off x="3596100" y="4667000"/>
              <a:ext cx="5090700" cy="476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92701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5525000" y="4692625"/>
              <a:ext cx="3637199" cy="470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7521475" y="4023125"/>
              <a:ext cx="1634700" cy="1139999"/>
            </a:xfrm>
            <a:custGeom>
              <a:pathLst>
                <a:path extrusionOk="0" h="120000" w="120000">
                  <a:moveTo>
                    <a:pt x="120000" y="71112"/>
                  </a:moveTo>
                  <a:lnTo>
                    <a:pt x="120000" y="0"/>
                  </a:lnTo>
                  <a:lnTo>
                    <a:pt x="0" y="1199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74" name="Shape 74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2354" y="0"/>
            <a:ext cx="5209500" cy="98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x="-6025" y="0"/>
            <a:ext cx="4445399" cy="1085700"/>
          </a:xfrm>
          <a:custGeom>
            <a:pathLst>
              <a:path extrusionOk="0" h="120000" w="120000">
                <a:moveTo>
                  <a:pt x="0" y="38025"/>
                </a:moveTo>
                <a:lnTo>
                  <a:pt x="99" y="69630"/>
                </a:lnTo>
                <a:lnTo>
                  <a:pt x="9104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6375475" y="4745746"/>
            <a:ext cx="2548800" cy="4007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92701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7341179" y="4767303"/>
            <a:ext cx="1820999" cy="3956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8340717" y="4204075"/>
            <a:ext cx="818399" cy="959100"/>
          </a:xfrm>
          <a:custGeom>
            <a:pathLst>
              <a:path extrusionOk="0" h="120000" w="120000">
                <a:moveTo>
                  <a:pt x="120000" y="71112"/>
                </a:moveTo>
                <a:lnTo>
                  <a:pt x="12000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1559025" y="-6025"/>
            <a:ext cx="4116900" cy="944999"/>
          </a:xfrm>
          <a:custGeom>
            <a:pathLst>
              <a:path extrusionOk="0" h="120000" w="120000">
                <a:moveTo>
                  <a:pt x="0" y="765"/>
                </a:moveTo>
                <a:lnTo>
                  <a:pt x="96488" y="120000"/>
                </a:lnTo>
                <a:lnTo>
                  <a:pt x="120000" y="0"/>
                </a:lnTo>
                <a:lnTo>
                  <a:pt x="116835" y="765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BE33F"/>
              </a:buClr>
              <a:buFont typeface="Karla"/>
              <a:buNone/>
              <a:defRPr b="0" i="0" sz="1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Font typeface="Karla"/>
              <a:buNone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4C52"/>
                </a:solidFill>
              </a:rPr>
              <a:t>QM Lab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Team 3 Infrastructure and Incremental Deliverable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12" y="1325275"/>
            <a:ext cx="4718775" cy="311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212525" y="4542875"/>
            <a:ext cx="4718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Figure: Sequence diagram of overall system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-GB" sz="4800"/>
              <a:t>Implementation Demo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Scope, actors, use case and activity diagrams, storyboards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Architecture diagram, model, sequence diagram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Implementation Demo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701123" y="3054775"/>
            <a:ext cx="7719308" cy="12189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AE9D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ABE33F">
                    <a:alpha val="80780"/>
                  </a:srgbClr>
                </a:solidFill>
                <a:latin typeface="Arial"/>
              </a:rPr>
              <a:t>Questions?</a:t>
            </a:r>
          </a:p>
        </p:txBody>
      </p:sp>
      <p:sp>
        <p:nvSpPr>
          <p:cNvPr id="178" name="Shape 178"/>
          <p:cNvSpPr/>
          <p:nvPr/>
        </p:nvSpPr>
        <p:spPr>
          <a:xfrm>
            <a:off x="465150" y="1773993"/>
            <a:ext cx="7893098" cy="8373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AE9D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ABE33F">
                    <a:alpha val="80780"/>
                  </a:srgbClr>
                </a:solidFill>
                <a:latin typeface="Arial"/>
              </a:rPr>
              <a:t>Thanks for listening!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ABE33F"/>
              </a:buClr>
              <a:buFont typeface="Proxima Nova"/>
            </a:pPr>
            <a:r>
              <a:rPr lang="en-GB">
                <a:solidFill>
                  <a:srgbClr val="004C52"/>
                </a:solidFill>
                <a:latin typeface="Proxima Nova"/>
                <a:ea typeface="Proxima Nova"/>
                <a:cs typeface="Proxima Nova"/>
                <a:sym typeface="Proxima Nova"/>
              </a:rPr>
              <a:t>Who we are</a:t>
            </a:r>
          </a:p>
          <a:p>
            <a:pPr indent="-228600" lvl="0" marL="457200" rtl="0">
              <a:spcBef>
                <a:spcPts val="0"/>
              </a:spcBef>
              <a:buClr>
                <a:srgbClr val="ABE33F"/>
              </a:buClr>
              <a:buFont typeface="Proxima Nova"/>
            </a:pPr>
            <a:r>
              <a:rPr lang="en-GB">
                <a:solidFill>
                  <a:srgbClr val="004C52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Requirements</a:t>
            </a:r>
          </a:p>
          <a:p>
            <a:pPr indent="-228600" lvl="0" marL="457200" rtl="0">
              <a:spcBef>
                <a:spcPts val="0"/>
              </a:spcBef>
              <a:buClr>
                <a:srgbClr val="ABE33F"/>
              </a:buClr>
              <a:buFont typeface="Proxima Nova"/>
            </a:pPr>
            <a:r>
              <a:rPr lang="en-GB">
                <a:solidFill>
                  <a:srgbClr val="004C5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</a:p>
          <a:p>
            <a:pPr indent="-228600" lvl="0" marL="457200" rtl="0">
              <a:spcBef>
                <a:spcPts val="0"/>
              </a:spcBef>
              <a:buClr>
                <a:srgbClr val="ABE33F"/>
              </a:buClr>
              <a:buFont typeface="Proxima Nova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Implementation Demo</a:t>
            </a:r>
          </a:p>
          <a:p>
            <a:pPr indent="-228600" lvl="0" marL="457200" rtl="0">
              <a:spcBef>
                <a:spcPts val="0"/>
              </a:spcBef>
              <a:buClr>
                <a:srgbClr val="ABE33F"/>
              </a:buClr>
              <a:buFont typeface="Proxima Nova"/>
            </a:pPr>
            <a:r>
              <a:rPr lang="en-GB">
                <a:solidFill>
                  <a:srgbClr val="004C52"/>
                </a:solidFill>
                <a:latin typeface="Proxima Nova"/>
                <a:ea typeface="Proxima Nova"/>
                <a:cs typeface="Proxima Nova"/>
                <a:sym typeface="Proxima Nova"/>
              </a:rPr>
              <a:t>Summary</a:t>
            </a:r>
          </a:p>
          <a:p>
            <a:pPr indent="-228600" lvl="0" marL="457200">
              <a:spcBef>
                <a:spcPts val="0"/>
              </a:spcBef>
              <a:buClr>
                <a:srgbClr val="ABE33F"/>
              </a:buClr>
              <a:buFont typeface="Proxima Nova"/>
            </a:pPr>
            <a:r>
              <a:rPr lang="en-GB">
                <a:solidFill>
                  <a:srgbClr val="004C5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Who we are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6650" y="1598400"/>
            <a:ext cx="64320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Project management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Royce M.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Build and Integration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Shane W.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 Risk Officer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James M.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886650" y="3079500"/>
            <a:ext cx="6753599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Design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Corey H., Darvin Z., Mitchell L.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Implementation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Michael R., Michael K., Matt H, Connor N-G, Shane W.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988750" y="1598400"/>
            <a:ext cx="4090800" cy="148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Testing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Mahmoud M., Bengin L., Angela S., Jordan W.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Triage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</a:pPr>
            <a:r>
              <a:rPr lang="en-GB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James M., Bengin L.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Scope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Must haves, should have, nice to haves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Collaborative, agents, variables and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Actors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Users, server, database, interface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Case Diagrams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650" y="1255800"/>
            <a:ext cx="2840500" cy="332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050" y="1598400"/>
            <a:ext cx="31623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049800" y="4649700"/>
            <a:ext cx="30278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Figure: Use case for users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445975" y="4379700"/>
            <a:ext cx="30278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Figure: Use case for ID1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Activity Diagram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250" y="1404375"/>
            <a:ext cx="4386624" cy="33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032750" y="4475300"/>
            <a:ext cx="39194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Figure: Overall activity diagram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Storyboard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00" y="1373862"/>
            <a:ext cx="4285900" cy="3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1371687"/>
            <a:ext cx="4285899" cy="327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60450" y="4588725"/>
            <a:ext cx="4073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Figure: Storyboard of app with system dynamics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771900" y="4588725"/>
            <a:ext cx="3400799" cy="22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Figure: Storyboard of app with statechart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Architecture Diagram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150" y="1135850"/>
            <a:ext cx="4229699" cy="350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341350" y="4645150"/>
            <a:ext cx="4461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Figure: 3-tier architecture system diagram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Models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Flyweight, singleton, observer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Main page, project, edit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