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4" r:id="rId2"/>
    <p:sldId id="678" r:id="rId3"/>
    <p:sldId id="1053" r:id="rId4"/>
    <p:sldId id="1488" r:id="rId5"/>
    <p:sldId id="1056" r:id="rId6"/>
    <p:sldId id="1491" r:id="rId7"/>
    <p:sldId id="1490" r:id="rId8"/>
    <p:sldId id="1057" r:id="rId9"/>
    <p:sldId id="1489" r:id="rId10"/>
    <p:sldId id="1484" r:id="rId11"/>
    <p:sldId id="1141" r:id="rId12"/>
    <p:sldId id="1142" r:id="rId13"/>
    <p:sldId id="1144" r:id="rId14"/>
    <p:sldId id="1493" r:id="rId15"/>
    <p:sldId id="1146" r:id="rId16"/>
    <p:sldId id="147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/>
    <p:restoredTop sz="96164"/>
  </p:normalViewPr>
  <p:slideViewPr>
    <p:cSldViewPr>
      <p:cViewPr varScale="1">
        <p:scale>
          <a:sx n="122" d="100"/>
          <a:sy n="122" d="100"/>
        </p:scale>
        <p:origin x="16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534296-C06C-464D-9D12-84D47FE5C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84D86E-E204-4D68-89E6-310B286F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8A9BCF25-513D-C07A-471B-399C9DBEFE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FCA8E20-8FB6-8A48-AB6B-AE9232B8F6EE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2C552BE9-1C37-E2BE-E94C-F354512D7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F015EDD5-09E0-663C-17A9-D1A96C76F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EBAAB6E4-D057-A955-56EA-15AAF09D2D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342376-3FCB-F84B-A21D-C23F746E68E0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3240E393-2FE6-A1D4-9470-65A136F9B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DF38E3FD-3E9A-E33B-A0EB-D5027A784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D59FE8BF-781F-549B-A93C-69E08D9C1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140E36-B0A5-4C45-9487-3182F7E644D8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31A1D854-0D72-AA54-AA51-3D3592B958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DE1A630D-E9B9-E683-6C95-7E56B0BD6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D59FE8BF-781F-549B-A93C-69E08D9C1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4140E36-B0A5-4C45-9487-3182F7E644D8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31A1D854-0D72-AA54-AA51-3D3592B958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DE1A630D-E9B9-E683-6C95-7E56B0BD6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48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7E209-2249-7E41-BB18-3DD1A28EC40A}" type="datetime4">
              <a:rPr lang="en-US" smtClean="0"/>
              <a:t>October 8,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9C01E-E72E-4F7B-BF65-23D8F272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A4796-6E62-714E-B51E-EA58ABDD4F4B}" type="datetime4">
              <a:rPr lang="en-US" smtClean="0"/>
              <a:t>October 8,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7D62C-7F21-4F78-9AC3-19D702C78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5F88C-6427-E14F-BB0E-BD5BDE9510C7}" type="datetime4">
              <a:rPr lang="en-US" smtClean="0"/>
              <a:t>October 8,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09CB6-B9BC-4535-9E09-588A31F0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AA947-4F3E-F94B-8822-E2E8FFDAB4D3}" type="datetime4">
              <a:rPr lang="en-US" smtClean="0"/>
              <a:t>October 8,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14C-F54C-464D-9EDC-1B1B9885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98E30-E1F6-854D-9C24-A5EB442A228C}" type="datetime4">
              <a:rPr lang="en-US" smtClean="0"/>
              <a:t>October 8, 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DDFCB-DC42-4915-9BC9-E55121D5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731DE-C919-6B4B-9584-D81DE4EB0644}" type="datetime4">
              <a:rPr lang="en-US" smtClean="0"/>
              <a:t>October 8, 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CD7-C80E-4767-B027-FF13F44B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38E91-263D-CE45-ACEC-8CDB6D2F8393}" type="datetime4">
              <a:rPr lang="en-US" smtClean="0"/>
              <a:t>October 8, 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89F17-FFD8-4B61-9504-DFCBFC6AE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0156-0920-2C4D-A611-3ABD96E49386}" type="datetime4">
              <a:rPr lang="en-US" smtClean="0"/>
              <a:t>October 8, 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6DB8-5A0D-49F6-B73C-4D1A01AC4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97C33-DE94-824F-BA10-741ED60A0EC2}" type="datetime4">
              <a:rPr lang="en-US" smtClean="0"/>
              <a:t>October 8, 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3DAD5-62DA-4968-908A-F84AEFE32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8454A-0D1C-C64B-947D-034DB1811EE5}" type="datetime4">
              <a:rPr lang="en-US" smtClean="0"/>
              <a:t>October 8, 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F43D7-43BF-4E00-B105-B72036EE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706BD-0135-464A-B26B-1EFF24CDC8B4}" type="datetime4">
              <a:rPr lang="en-US" smtClean="0"/>
              <a:t>October 8, 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319D4-211B-4E6B-AB05-542C96B75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C273A757-8366-6349-8E0D-8F157DB3F7C6}" type="datetime4">
              <a:rPr lang="en-US" smtClean="0"/>
              <a:t>October 8, 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906C87-50EA-445A-8F60-59FDBB67C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9AF8-A31D-D344-AD20-6900A015D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470025"/>
          </a:xfrm>
        </p:spPr>
        <p:txBody>
          <a:bodyPr/>
          <a:lstStyle/>
          <a:p>
            <a:br>
              <a:rPr lang="en-US" sz="4000" dirty="0"/>
            </a:br>
            <a:r>
              <a:rPr lang="en-US" sz="5400" dirty="0"/>
              <a:t>10. Unsupervised Learning (III)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1467E-4B13-F54B-81D5-D545533CC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348/448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24233-0473-A24B-B0AC-2A5359D0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9C01E-E72E-4F7B-BF65-23D8F272D0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FB823-FAF2-AF46-B2E3-B3AA1DD5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3DAD5-62DA-4968-908A-F84AEFE329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CFB7585-04F9-D249-B7D5-3802CA7353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0"/>
            <a:ext cx="7701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4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0">
            <a:extLst>
              <a:ext uri="{FF2B5EF4-FFF2-40B4-BE49-F238E27FC236}">
                <a16:creationId xmlns:a16="http://schemas.microsoft.com/office/drawing/2014/main" id="{EA9946E7-1E62-37DE-B864-8A4C18F26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4953000" cy="685800"/>
          </a:xfrm>
        </p:spPr>
        <p:txBody>
          <a:bodyPr/>
          <a:lstStyle/>
          <a:p>
            <a:r>
              <a:rPr lang="en-US" altLang="en-US" sz="2800"/>
              <a:t>When DBSCAN Works Well</a:t>
            </a:r>
          </a:p>
        </p:txBody>
      </p:sp>
      <p:pic>
        <p:nvPicPr>
          <p:cNvPr id="21507" name="Picture 2051">
            <a:extLst>
              <a:ext uri="{FF2B5EF4-FFF2-40B4-BE49-F238E27FC236}">
                <a16:creationId xmlns:a16="http://schemas.microsoft.com/office/drawing/2014/main" id="{C21804AF-A456-5CEB-663A-CCE5B7B37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2052">
            <a:extLst>
              <a:ext uri="{FF2B5EF4-FFF2-40B4-BE49-F238E27FC236}">
                <a16:creationId xmlns:a16="http://schemas.microsoft.com/office/drawing/2014/main" id="{91708687-3D01-C3C8-BFA4-0E645F4C3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053">
            <a:extLst>
              <a:ext uri="{FF2B5EF4-FFF2-40B4-BE49-F238E27FC236}">
                <a16:creationId xmlns:a16="http://schemas.microsoft.com/office/drawing/2014/main" id="{2B9C272F-E776-8221-E1DB-5BA1F2B9951F}"/>
              </a:ext>
            </a:extLst>
          </p:cNvPr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21511" name="Picture 2054">
              <a:extLst>
                <a:ext uri="{FF2B5EF4-FFF2-40B4-BE49-F238E27FC236}">
                  <a16:creationId xmlns:a16="http://schemas.microsoft.com/office/drawing/2014/main" id="{4F945BB5-386E-C03A-5280-88DC3D2973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2" name="Text Box 2055">
              <a:extLst>
                <a:ext uri="{FF2B5EF4-FFF2-40B4-BE49-F238E27FC236}">
                  <a16:creationId xmlns:a16="http://schemas.microsoft.com/office/drawing/2014/main" id="{EB3D0F12-05ED-D3A4-A32E-3A9E8EA7D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Clusters</a:t>
              </a:r>
            </a:p>
          </p:txBody>
        </p:sp>
      </p:grpSp>
      <p:sp>
        <p:nvSpPr>
          <p:cNvPr id="1653768" name="Text Box 2056">
            <a:extLst>
              <a:ext uri="{FF2B5EF4-FFF2-40B4-BE49-F238E27FC236}">
                <a16:creationId xmlns:a16="http://schemas.microsoft.com/office/drawing/2014/main" id="{8A9FA4A9-7BFD-77AD-A935-840FD3A34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2738"/>
            <a:ext cx="6629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Resistant to Noise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clusters of different shapes and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3FF012DA-7680-3617-F1BC-FF3C5363D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Does NOT Work Well</a:t>
            </a:r>
          </a:p>
        </p:txBody>
      </p:sp>
      <p:sp>
        <p:nvSpPr>
          <p:cNvPr id="1029" name="Text Box 3">
            <a:extLst>
              <a:ext uri="{FF2B5EF4-FFF2-40B4-BE49-F238E27FC236}">
                <a16:creationId xmlns:a16="http://schemas.microsoft.com/office/drawing/2014/main" id="{75CFB9C5-CDBA-5661-D28F-1BDA4363C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030" name="Rectangle 4">
            <a:extLst>
              <a:ext uri="{FF2B5EF4-FFF2-40B4-BE49-F238E27FC236}">
                <a16:creationId xmlns:a16="http://schemas.microsoft.com/office/drawing/2014/main" id="{BC51DE82-0235-C954-D2C4-BC42BC95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1" name="Picture 5" descr="fish_clusters">
            <a:extLst>
              <a:ext uri="{FF2B5EF4-FFF2-40B4-BE49-F238E27FC236}">
                <a16:creationId xmlns:a16="http://schemas.microsoft.com/office/drawing/2014/main" id="{D0B20255-F535-213E-6D29-19C92B3D0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6">
            <a:extLst>
              <a:ext uri="{FF2B5EF4-FFF2-40B4-BE49-F238E27FC236}">
                <a16:creationId xmlns:a16="http://schemas.microsoft.com/office/drawing/2014/main" id="{AB2F79CC-85F6-4E06-69FD-EC0C6CAC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71F0C3D5-1F65-EDCE-3BE6-E226F6D25F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905250" imgH="2647950" progId="MSPhotoEd.3">
                  <p:embed/>
                </p:oleObj>
              </mc:Choice>
              <mc:Fallback>
                <p:oleObj r:id="rId3" imgW="3905250" imgH="2647950" progId="MSPhotoEd.3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71F0C3D5-1F65-EDCE-3BE6-E226F6D25F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8">
            <a:extLst>
              <a:ext uri="{FF2B5EF4-FFF2-40B4-BE49-F238E27FC236}">
                <a16:creationId xmlns:a16="http://schemas.microsoft.com/office/drawing/2014/main" id="{D17D33A9-5A9B-B0EB-A565-ADE6E48E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(MinPts=4, Eps=9.75).</a:t>
            </a:r>
            <a:r>
              <a:rPr lang="en-US" altLang="en-US" sz="900">
                <a:latin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" name="Rectangle 9">
            <a:extLst>
              <a:ext uri="{FF2B5EF4-FFF2-40B4-BE49-F238E27FC236}">
                <a16:creationId xmlns:a16="http://schemas.microsoft.com/office/drawing/2014/main" id="{776FCAF4-65B2-FB46-BBB8-A5CDBE79A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A52BC80E-E0A5-9A09-0DB2-018B17FCB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905250" imgH="2647950" progId="MSPhotoEd.3">
                  <p:embed/>
                </p:oleObj>
              </mc:Choice>
              <mc:Fallback>
                <p:oleObj r:id="rId5" imgW="3905250" imgH="2647950" progId="MSPhotoEd.3">
                  <p:embed/>
                  <p:pic>
                    <p:nvPicPr>
                      <p:cNvPr id="1027" name="Object 3">
                        <a:extLst>
                          <a:ext uri="{FF2B5EF4-FFF2-40B4-BE49-F238E27FC236}">
                            <a16:creationId xmlns:a16="http://schemas.microsoft.com/office/drawing/2014/main" id="{A52BC80E-E0A5-9A09-0DB2-018B17FCB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11">
            <a:extLst>
              <a:ext uri="{FF2B5EF4-FFF2-40B4-BE49-F238E27FC236}">
                <a16:creationId xmlns:a16="http://schemas.microsoft.com/office/drawing/2014/main" id="{F62D9A01-24D4-4132-DC02-DD9A5EE10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(MinPts=4, Eps=9.92)</a:t>
            </a:r>
          </a:p>
        </p:txBody>
      </p:sp>
      <p:sp>
        <p:nvSpPr>
          <p:cNvPr id="1654796" name="Text Box 12">
            <a:extLst>
              <a:ext uri="{FF2B5EF4-FFF2-40B4-BE49-F238E27FC236}">
                <a16:creationId xmlns:a16="http://schemas.microsoft.com/office/drawing/2014/main" id="{1B012E53-2AC9-9CF5-0F43-360808B7D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Varying densities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High-dimensional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04CC4065-EE1B-CC94-47A6-874A5F01D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482600" indent="-533400">
              <a:lnSpc>
                <a:spcPct val="90000"/>
              </a:lnSpc>
              <a:defRPr/>
            </a:pPr>
            <a:endParaRPr lang="en-US" dirty="0"/>
          </a:p>
          <a:p>
            <a:pPr marL="482600" indent="-533400">
              <a:lnSpc>
                <a:spcPct val="90000"/>
              </a:lnSpc>
              <a:defRPr/>
            </a:pPr>
            <a:r>
              <a:rPr lang="en-US" u="sng" dirty="0"/>
              <a:t>Time Complexity</a:t>
            </a:r>
            <a:r>
              <a:rPr lang="en-US" dirty="0"/>
              <a:t>: 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dirty="0">
              <a:cs typeface="Times New Roman"/>
            </a:endParaRPr>
          </a:p>
          <a:p>
            <a:pPr marL="882650" lvl="1" indent="-533400">
              <a:lnSpc>
                <a:spcPct val="90000"/>
              </a:lnSpc>
              <a:defRPr/>
            </a:pPr>
            <a:r>
              <a:rPr lang="en-US" dirty="0">
                <a:cs typeface="Times New Roman"/>
              </a:rPr>
              <a:t>for each point, it has to be determined if it is a core point</a:t>
            </a:r>
            <a:r>
              <a:rPr lang="en-US" dirty="0"/>
              <a:t>, </a:t>
            </a:r>
          </a:p>
          <a:p>
            <a:pPr marL="882650" lvl="1" indent="-533400">
              <a:lnSpc>
                <a:spcPct val="90000"/>
              </a:lnSpc>
              <a:defRPr/>
            </a:pPr>
            <a:r>
              <a:rPr lang="en-US" dirty="0"/>
              <a:t>can be reduced to O(n*log(n)) in lower dimensional spaces by using efficient data structures (such as </a:t>
            </a:r>
            <a:r>
              <a:rPr lang="en-US" dirty="0" err="1"/>
              <a:t>kd</a:t>
            </a:r>
            <a:r>
              <a:rPr lang="en-US" dirty="0"/>
              <a:t>-trees) </a:t>
            </a:r>
          </a:p>
          <a:p>
            <a:pPr marL="1282700" lvl="2" indent="-533400">
              <a:lnSpc>
                <a:spcPct val="90000"/>
              </a:lnSpc>
              <a:defRPr/>
            </a:pPr>
            <a:r>
              <a:rPr lang="en-US" dirty="0" err="1"/>
              <a:t>kd</a:t>
            </a:r>
            <a:r>
              <a:rPr lang="en-US" dirty="0"/>
              <a:t>-trees allow efficient retrieval of all points within a given distance of a specified point</a:t>
            </a:r>
          </a:p>
          <a:p>
            <a:pPr marL="882650" lvl="1" indent="-533400">
              <a:lnSpc>
                <a:spcPct val="90000"/>
              </a:lnSpc>
              <a:defRPr/>
            </a:pP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is the number of objects to be clustered);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</p:txBody>
      </p:sp>
      <p:sp>
        <p:nvSpPr>
          <p:cNvPr id="23555" name="Title 3">
            <a:extLst>
              <a:ext uri="{FF2B5EF4-FFF2-40B4-BE49-F238E27FC236}">
                <a16:creationId xmlns:a16="http://schemas.microsoft.com/office/drawing/2014/main" id="{DDC0D110-06D3-E9C9-A8F8-3054814F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04800"/>
            <a:ext cx="7793038" cy="685800"/>
          </a:xfrm>
        </p:spPr>
        <p:txBody>
          <a:bodyPr/>
          <a:lstStyle/>
          <a:p>
            <a:r>
              <a:rPr lang="en-US" altLang="en-US" dirty="0"/>
              <a:t>Time Complexity DBSCAN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549A8-E26F-7A73-0071-BAB034FF0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1B263D70-A266-B44D-F6F5-2317F2720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482600" indent="-533400">
              <a:lnSpc>
                <a:spcPct val="90000"/>
              </a:lnSpc>
              <a:defRPr/>
            </a:pPr>
            <a:endParaRPr lang="en-US" dirty="0"/>
          </a:p>
          <a:p>
            <a:pPr marL="482600" indent="-533400">
              <a:lnSpc>
                <a:spcPct val="90000"/>
              </a:lnSpc>
              <a:defRPr/>
            </a:pPr>
            <a:r>
              <a:rPr lang="en-US" u="sng" dirty="0"/>
              <a:t>Space Complexity</a:t>
            </a:r>
            <a:r>
              <a:rPr lang="en-US" dirty="0"/>
              <a:t>: O(n)</a:t>
            </a:r>
          </a:p>
          <a:p>
            <a:pPr marL="882650" lvl="1" indent="-533400">
              <a:lnSpc>
                <a:spcPct val="90000"/>
              </a:lnSpc>
              <a:defRPr/>
            </a:pPr>
            <a:r>
              <a:rPr lang="en-US" dirty="0"/>
              <a:t>Keep only a small amount of data for each point</a:t>
            </a:r>
          </a:p>
          <a:p>
            <a:pPr marL="1282700" lvl="2" indent="-533400">
              <a:lnSpc>
                <a:spcPct val="90000"/>
              </a:lnSpc>
              <a:defRPr/>
            </a:pPr>
            <a:r>
              <a:rPr lang="en-US" dirty="0"/>
              <a:t>The cluster label, </a:t>
            </a:r>
          </a:p>
          <a:p>
            <a:pPr marL="1282700" lvl="2" indent="-533400">
              <a:lnSpc>
                <a:spcPct val="90000"/>
              </a:lnSpc>
              <a:defRPr/>
            </a:pPr>
            <a:r>
              <a:rPr lang="en-US" dirty="0"/>
              <a:t>The identification of each point as a core, border, or noise point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</p:txBody>
      </p:sp>
      <p:sp>
        <p:nvSpPr>
          <p:cNvPr id="23555" name="Title 3">
            <a:extLst>
              <a:ext uri="{FF2B5EF4-FFF2-40B4-BE49-F238E27FC236}">
                <a16:creationId xmlns:a16="http://schemas.microsoft.com/office/drawing/2014/main" id="{8C39503D-97DE-2C0D-C97A-25CA3990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04800"/>
            <a:ext cx="7793038" cy="685800"/>
          </a:xfrm>
        </p:spPr>
        <p:txBody>
          <a:bodyPr/>
          <a:lstStyle/>
          <a:p>
            <a:r>
              <a:rPr lang="en-US" altLang="en-US" dirty="0"/>
              <a:t>Space Complexity DBSCAN</a:t>
            </a:r>
          </a:p>
        </p:txBody>
      </p:sp>
    </p:spTree>
    <p:extLst>
      <p:ext uri="{BB962C8B-B14F-4D97-AF65-F5344CB8AC3E}">
        <p14:creationId xmlns:p14="http://schemas.microsoft.com/office/powerpoint/2010/main" val="194031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05AFCBE-8E53-8B69-5B26-D6A6E212B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524000"/>
            <a:ext cx="8001000" cy="4800600"/>
          </a:xfrm>
        </p:spPr>
        <p:txBody>
          <a:bodyPr/>
          <a:lstStyle/>
          <a:p>
            <a:pPr marL="482600" indent="-533400">
              <a:lnSpc>
                <a:spcPct val="90000"/>
              </a:lnSpc>
              <a:defRPr/>
            </a:pPr>
            <a:r>
              <a:rPr lang="en-US" sz="2800" u="sng" dirty="0"/>
              <a:t>Good:</a:t>
            </a:r>
            <a:r>
              <a:rPr lang="en-US" sz="2800" dirty="0"/>
              <a:t> </a:t>
            </a:r>
          </a:p>
          <a:p>
            <a:pPr marL="882650" lvl="1" indent="-533400">
              <a:lnSpc>
                <a:spcPct val="90000"/>
              </a:lnSpc>
              <a:defRPr/>
            </a:pPr>
            <a:r>
              <a:rPr lang="en-US" sz="2400" dirty="0"/>
              <a:t>can detect arbitrary shapes, </a:t>
            </a:r>
          </a:p>
          <a:p>
            <a:pPr marL="882650" lvl="1" indent="-533400">
              <a:lnSpc>
                <a:spcPct val="90000"/>
              </a:lnSpc>
              <a:defRPr/>
            </a:pPr>
            <a:r>
              <a:rPr lang="en-US" sz="2400" dirty="0"/>
              <a:t>not very sensitive to noise, </a:t>
            </a:r>
          </a:p>
          <a:p>
            <a:pPr marL="882650" lvl="1" indent="-533400">
              <a:lnSpc>
                <a:spcPct val="90000"/>
              </a:lnSpc>
              <a:defRPr/>
            </a:pPr>
            <a:r>
              <a:rPr lang="en-US" sz="2400" dirty="0"/>
              <a:t>supports outlier detection, </a:t>
            </a:r>
          </a:p>
          <a:p>
            <a:pPr marL="882650" lvl="1" indent="-533400">
              <a:lnSpc>
                <a:spcPct val="90000"/>
              </a:lnSpc>
              <a:defRPr/>
            </a:pPr>
            <a:r>
              <a:rPr lang="en-US" sz="2400" dirty="0"/>
              <a:t>complexity is kind of okay, \</a:t>
            </a:r>
          </a:p>
          <a:p>
            <a:pPr marL="482600" indent="-533400">
              <a:lnSpc>
                <a:spcPct val="90000"/>
              </a:lnSpc>
              <a:defRPr/>
            </a:pPr>
            <a:r>
              <a:rPr lang="en-US" sz="2800" dirty="0"/>
              <a:t>Bad</a:t>
            </a:r>
          </a:p>
          <a:p>
            <a:pPr marL="882650" lvl="1" indent="-533400">
              <a:lnSpc>
                <a:spcPct val="90000"/>
              </a:lnSpc>
              <a:defRPr/>
            </a:pPr>
            <a:r>
              <a:rPr lang="en-US" sz="2400" dirty="0"/>
              <a:t>does not work well in high-dimensional datasets, </a:t>
            </a:r>
          </a:p>
          <a:p>
            <a:pPr marL="882650" lvl="1" indent="-533400">
              <a:lnSpc>
                <a:spcPct val="90000"/>
              </a:lnSpc>
              <a:defRPr/>
            </a:pPr>
            <a:r>
              <a:rPr lang="en-US" sz="2400" dirty="0"/>
              <a:t>parameter selection is tricky, </a:t>
            </a:r>
          </a:p>
          <a:p>
            <a:pPr marL="882650" lvl="1" indent="-533400">
              <a:lnSpc>
                <a:spcPct val="90000"/>
              </a:lnSpc>
              <a:defRPr/>
            </a:pPr>
            <a:r>
              <a:rPr lang="en-US" sz="2400" dirty="0"/>
              <a:t>has problems of identifying clusters of varying densities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/>
          </a:p>
        </p:txBody>
      </p:sp>
      <p:sp>
        <p:nvSpPr>
          <p:cNvPr id="24579" name="Title 3">
            <a:extLst>
              <a:ext uri="{FF2B5EF4-FFF2-40B4-BE49-F238E27FC236}">
                <a16:creationId xmlns:a16="http://schemas.microsoft.com/office/drawing/2014/main" id="{0E14548E-6B08-4491-E3ED-CFD7BA03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44" y="441434"/>
            <a:ext cx="7793038" cy="685800"/>
          </a:xfrm>
        </p:spPr>
        <p:txBody>
          <a:bodyPr/>
          <a:lstStyle/>
          <a:p>
            <a:r>
              <a:rPr lang="en-US" altLang="en-US" dirty="0"/>
              <a:t>Summary DBSCAN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3BFC-73DF-4448-B57B-F90C0EB8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C6A7-9B42-804F-AB08-E5E419EE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Geron</a:t>
            </a:r>
            <a:r>
              <a:rPr lang="en-US" dirty="0"/>
              <a:t>, Chapter 9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/Reading/ in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56D55-375E-5F47-AC91-B767F557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D8CB-E76E-AB49-BCE0-CD5A15F7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DD13-F279-A543-BDB6-B034D91D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Density-based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DAA33-1BCD-5A44-BD3F-60D05E83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4EC21F5-64E2-E425-950C-F4D3F9333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7064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Density-Based Clustering Methods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6DF588D-536F-C740-C6D7-D0877C2BC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181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Clustering based on density (local cluster criterion), such as density-connected points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Major features: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Discover clusters of arbitrary shape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Handle noise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One scan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Need density parameters as termination condition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SimSun" panose="02010600030101010101" pitchFamily="2" charset="-122"/>
              </a:rPr>
              <a:t>Several interesting studies:</a:t>
            </a:r>
          </a:p>
          <a:p>
            <a:pPr lvl="1" eaLnBrk="1" hangingPunct="1"/>
            <a:r>
              <a:rPr lang="en-US" altLang="zh-CN" sz="2400" u="sng">
                <a:ea typeface="SimSun" panose="02010600030101010101" pitchFamily="2" charset="-122"/>
              </a:rPr>
              <a:t>DBSCAN:</a:t>
            </a:r>
            <a:r>
              <a:rPr lang="en-US" altLang="zh-CN" sz="2400">
                <a:ea typeface="SimSun" panose="02010600030101010101" pitchFamily="2" charset="-122"/>
              </a:rPr>
              <a:t> Ester, et al. (KDD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>
                <a:ea typeface="SimSun" panose="02010600030101010101" pitchFamily="2" charset="-122"/>
              </a:rPr>
              <a:t>96)</a:t>
            </a:r>
          </a:p>
          <a:p>
            <a:pPr lvl="1" eaLnBrk="1" hangingPunct="1"/>
            <a:r>
              <a:rPr lang="en-US" altLang="zh-CN" sz="2400" u="sng">
                <a:ea typeface="SimSun" panose="02010600030101010101" pitchFamily="2" charset="-122"/>
              </a:rPr>
              <a:t>OPTICS</a:t>
            </a:r>
            <a:r>
              <a:rPr lang="en-US" altLang="zh-CN" sz="2400">
                <a:ea typeface="SimSun" panose="02010600030101010101" pitchFamily="2" charset="-122"/>
              </a:rPr>
              <a:t>: Ankerst, et al (SIGMOD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>
                <a:ea typeface="SimSun" panose="02010600030101010101" pitchFamily="2" charset="-122"/>
              </a:rPr>
              <a:t>99).</a:t>
            </a:r>
          </a:p>
          <a:p>
            <a:pPr lvl="1" eaLnBrk="1" hangingPunct="1"/>
            <a:r>
              <a:rPr lang="en-US" altLang="zh-CN" sz="2400" u="sng">
                <a:ea typeface="SimSun" panose="02010600030101010101" pitchFamily="2" charset="-122"/>
              </a:rPr>
              <a:t>DENCLUE</a:t>
            </a:r>
            <a:r>
              <a:rPr lang="en-US" altLang="zh-CN" sz="2400">
                <a:ea typeface="SimSun" panose="02010600030101010101" pitchFamily="2" charset="-122"/>
              </a:rPr>
              <a:t>: Hinneburg &amp; D. Keim  (KDD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>
                <a:ea typeface="SimSun" panose="02010600030101010101" pitchFamily="2" charset="-122"/>
              </a:rPr>
              <a:t>98)</a:t>
            </a:r>
          </a:p>
          <a:p>
            <a:pPr lvl="1" eaLnBrk="1" hangingPunct="1"/>
            <a:r>
              <a:rPr lang="en-US" altLang="zh-CN" sz="2400" u="sng">
                <a:ea typeface="SimSun" panose="02010600030101010101" pitchFamily="2" charset="-122"/>
              </a:rPr>
              <a:t>CLIQUE</a:t>
            </a:r>
            <a:r>
              <a:rPr lang="en-US" altLang="zh-CN" sz="2400">
                <a:ea typeface="SimSun" panose="02010600030101010101" pitchFamily="2" charset="-122"/>
              </a:rPr>
              <a:t>: Agrawal, et al. (SIGMOD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sz="2400">
                <a:ea typeface="SimSun" panose="02010600030101010101" pitchFamily="2" charset="-122"/>
              </a:rPr>
              <a:t>98) (more grid-based)</a:t>
            </a:r>
          </a:p>
        </p:txBody>
      </p:sp>
      <p:sp>
        <p:nvSpPr>
          <p:cNvPr id="46084" name="Slide Number Placeholder 6">
            <a:extLst>
              <a:ext uri="{FF2B5EF4-FFF2-40B4-BE49-F238E27FC236}">
                <a16:creationId xmlns:a16="http://schemas.microsoft.com/office/drawing/2014/main" id="{1B2B7E7C-75B5-9FA0-1370-5E8C9EF4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46FC1C6-9861-7942-9FBB-0D0C0D44D6C1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02EC-A6A4-94B3-43DC-4D2D6742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Density-Based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0EF3-1D91-8597-99FC-3A9B84A3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are regions of high density that are separated from one another by regions on low density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CCD5A-54D0-952C-95E1-6D2B1DF9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FFFC3-6379-BDB6-FF27-2CB932F43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2" y="3205553"/>
            <a:ext cx="4719638" cy="348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7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0">
            <a:extLst>
              <a:ext uri="{FF2B5EF4-FFF2-40B4-BE49-F238E27FC236}">
                <a16:creationId xmlns:a16="http://schemas.microsoft.com/office/drawing/2014/main" id="{2F51F48F-10F6-33CB-2922-46FF85B49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6858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a typeface="SimSun" panose="02010600030101010101" pitchFamily="2" charset="-122"/>
              </a:rPr>
              <a:t>Density-Based Clustering: Basic Concepts</a:t>
            </a:r>
          </a:p>
        </p:txBody>
      </p:sp>
      <p:sp>
        <p:nvSpPr>
          <p:cNvPr id="47107" name="Rectangle 2051">
            <a:extLst>
              <a:ext uri="{FF2B5EF4-FFF2-40B4-BE49-F238E27FC236}">
                <a16:creationId xmlns:a16="http://schemas.microsoft.com/office/drawing/2014/main" id="{0ACCE793-03A6-063B-9FEC-54FA5DD85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7924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Two parameters</a:t>
            </a:r>
            <a:r>
              <a:rPr lang="en-US" altLang="zh-CN" sz="2400" i="1" dirty="0">
                <a:ea typeface="SimSun" panose="0201060003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>
                <a:solidFill>
                  <a:schemeClr val="hlink"/>
                </a:solidFill>
                <a:ea typeface="SimSun" panose="02010600030101010101" pitchFamily="2" charset="-122"/>
              </a:rPr>
              <a:t>Eps</a:t>
            </a:r>
            <a:r>
              <a:rPr lang="en-US" altLang="zh-CN" sz="2400" dirty="0">
                <a:ea typeface="SimSun" panose="02010600030101010101" pitchFamily="2" charset="-122"/>
              </a:rPr>
              <a:t>: Maximum radius of the neighborhood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>
                <a:solidFill>
                  <a:schemeClr val="hlink"/>
                </a:solidFill>
                <a:ea typeface="SimSun" panose="02010600030101010101" pitchFamily="2" charset="-122"/>
              </a:rPr>
              <a:t>MinPts</a:t>
            </a:r>
            <a:r>
              <a:rPr lang="en-US" altLang="zh-CN" sz="2400" dirty="0">
                <a:ea typeface="SimSun" panose="02010600030101010101" pitchFamily="2" charset="-122"/>
              </a:rPr>
              <a:t>: Minimum number of points in an Eps-neighborhood of that point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 err="1">
                <a:ea typeface="SimSun" panose="02010600030101010101" pitchFamily="2" charset="-122"/>
              </a:rPr>
              <a:t>N</a:t>
            </a:r>
            <a:r>
              <a:rPr lang="en-US" altLang="zh-CN" sz="2400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sz="2400" i="1" dirty="0">
                <a:ea typeface="SimSun" panose="02010600030101010101" pitchFamily="2" charset="-122"/>
              </a:rPr>
              <a:t>(p)</a:t>
            </a:r>
            <a:r>
              <a:rPr lang="en-US" altLang="zh-CN" sz="2400" dirty="0">
                <a:ea typeface="SimSun" panose="02010600030101010101" pitchFamily="2" charset="-122"/>
              </a:rPr>
              <a:t>: {q belongs to D | </a:t>
            </a:r>
            <a:r>
              <a:rPr lang="en-US" altLang="zh-CN" sz="2400" dirty="0" err="1">
                <a:ea typeface="SimSun" panose="02010600030101010101" pitchFamily="2" charset="-122"/>
              </a:rPr>
              <a:t>dist</a:t>
            </a:r>
            <a:r>
              <a:rPr lang="en-US" altLang="zh-CN" sz="2400" dirty="0">
                <a:ea typeface="SimSun" panose="02010600030101010101" pitchFamily="2" charset="-122"/>
              </a:rPr>
              <a:t>(</a:t>
            </a:r>
            <a:r>
              <a:rPr lang="en-US" altLang="zh-CN" sz="2400" dirty="0" err="1">
                <a:ea typeface="SimSun" panose="02010600030101010101" pitchFamily="2" charset="-122"/>
              </a:rPr>
              <a:t>p,q</a:t>
            </a:r>
            <a:r>
              <a:rPr lang="en-US" altLang="zh-CN" sz="2400" dirty="0">
                <a:ea typeface="SimSun" panose="02010600030101010101" pitchFamily="2" charset="-122"/>
              </a:rPr>
              <a:t>) ≤ Eps}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hlink"/>
                </a:solidFill>
                <a:ea typeface="SimSun" panose="02010600030101010101" pitchFamily="2" charset="-122"/>
              </a:rPr>
              <a:t>Directly density-reachable</a:t>
            </a:r>
            <a:r>
              <a:rPr lang="en-US" altLang="zh-CN" sz="2400" dirty="0">
                <a:ea typeface="SimSun" panose="02010600030101010101" pitchFamily="2" charset="-122"/>
              </a:rPr>
              <a:t>: A point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is directly density-reachable from a point </a:t>
            </a:r>
            <a:r>
              <a:rPr lang="en-US" altLang="zh-CN" sz="2400" i="1" dirty="0">
                <a:ea typeface="SimSun" panose="02010600030101010101" pitchFamily="2" charset="-122"/>
              </a:rPr>
              <a:t>q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w.r.t.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i="1" dirty="0">
                <a:ea typeface="SimSun" panose="02010600030101010101" pitchFamily="2" charset="-122"/>
              </a:rPr>
              <a:t>Eps </a:t>
            </a:r>
            <a:r>
              <a:rPr lang="en-US" altLang="zh-CN" sz="2400" dirty="0">
                <a:ea typeface="SimSun" panose="02010600030101010101" pitchFamily="2" charset="-122"/>
              </a:rPr>
              <a:t>and </a:t>
            </a:r>
            <a:r>
              <a:rPr lang="en-US" altLang="zh-CN" sz="2400" i="1" dirty="0" err="1">
                <a:ea typeface="SimSun" panose="02010600030101010101" pitchFamily="2" charset="-122"/>
              </a:rPr>
              <a:t>MinPts</a:t>
            </a:r>
            <a:r>
              <a:rPr lang="en-US" altLang="zh-CN" sz="2400" dirty="0">
                <a:ea typeface="SimSun" panose="02010600030101010101" pitchFamily="2" charset="-122"/>
              </a:rPr>
              <a:t> if 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belongs to </a:t>
            </a:r>
            <a:r>
              <a:rPr lang="en-US" altLang="zh-CN" sz="2400" i="1" dirty="0" err="1">
                <a:ea typeface="SimSun" panose="02010600030101010101" pitchFamily="2" charset="-122"/>
              </a:rPr>
              <a:t>N</a:t>
            </a:r>
            <a:r>
              <a:rPr lang="en-US" altLang="zh-CN" sz="2400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sz="2400" i="1" dirty="0">
                <a:ea typeface="SimSun" panose="02010600030101010101" pitchFamily="2" charset="-122"/>
              </a:rPr>
              <a:t>(q)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core point condition: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ea typeface="SimSun" panose="02010600030101010101" pitchFamily="2" charset="-122"/>
              </a:rPr>
              <a:t>              |</a:t>
            </a:r>
            <a:r>
              <a:rPr lang="en-US" altLang="zh-CN" sz="2400" i="1" dirty="0" err="1">
                <a:ea typeface="SimSun" panose="02010600030101010101" pitchFamily="2" charset="-122"/>
              </a:rPr>
              <a:t>N</a:t>
            </a:r>
            <a:r>
              <a:rPr lang="en-US" altLang="zh-CN" sz="2400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sz="2400" i="1" dirty="0">
                <a:ea typeface="SimSun" panose="02010600030101010101" pitchFamily="2" charset="-122"/>
              </a:rPr>
              <a:t> (q)</a:t>
            </a:r>
            <a:r>
              <a:rPr lang="en-US" altLang="zh-CN" sz="2400" dirty="0">
                <a:ea typeface="SimSun" panose="02010600030101010101" pitchFamily="2" charset="-122"/>
              </a:rPr>
              <a:t>| ≥ </a:t>
            </a:r>
            <a:r>
              <a:rPr lang="en-US" altLang="zh-CN" sz="2400" i="1" dirty="0" err="1">
                <a:ea typeface="SimSun" panose="02010600030101010101" pitchFamily="2" charset="-122"/>
              </a:rPr>
              <a:t>MinPts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endParaRPr lang="en-US" altLang="zh-CN" sz="2400" i="1" dirty="0">
              <a:ea typeface="SimSun" panose="02010600030101010101" pitchFamily="2" charset="-122"/>
            </a:endParaRPr>
          </a:p>
        </p:txBody>
      </p:sp>
      <p:grpSp>
        <p:nvGrpSpPr>
          <p:cNvPr id="47108" name="Group 50">
            <a:extLst>
              <a:ext uri="{FF2B5EF4-FFF2-40B4-BE49-F238E27FC236}">
                <a16:creationId xmlns:a16="http://schemas.microsoft.com/office/drawing/2014/main" id="{F31EAB15-F25C-BF85-63F2-616D04B39B6E}"/>
              </a:ext>
            </a:extLst>
          </p:cNvPr>
          <p:cNvGrpSpPr>
            <a:grpSpLocks/>
          </p:cNvGrpSpPr>
          <p:nvPr/>
        </p:nvGrpSpPr>
        <p:grpSpPr bwMode="auto">
          <a:xfrm>
            <a:off x="5264150" y="4648200"/>
            <a:ext cx="3879850" cy="1663700"/>
            <a:chOff x="5264150" y="4648200"/>
            <a:chExt cx="3879850" cy="1663700"/>
          </a:xfrm>
        </p:grpSpPr>
        <p:sp>
          <p:nvSpPr>
            <p:cNvPr id="47110" name="Rectangle 2072">
              <a:extLst>
                <a:ext uri="{FF2B5EF4-FFF2-40B4-BE49-F238E27FC236}">
                  <a16:creationId xmlns:a16="http://schemas.microsoft.com/office/drawing/2014/main" id="{02D287D3-C8F0-A2F9-54BE-8E943CBE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946650"/>
              <a:ext cx="1828800" cy="1004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MinPts = 5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Eps = 1 cm</a:t>
              </a:r>
            </a:p>
          </p:txBody>
        </p:sp>
        <p:grpSp>
          <p:nvGrpSpPr>
            <p:cNvPr id="47111" name="Group 49">
              <a:extLst>
                <a:ext uri="{FF2B5EF4-FFF2-40B4-BE49-F238E27FC236}">
                  <a16:creationId xmlns:a16="http://schemas.microsoft.com/office/drawing/2014/main" id="{BB0D7578-222A-57D6-2F7A-D49AF259D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4150" y="4648200"/>
              <a:ext cx="1663700" cy="1663700"/>
              <a:chOff x="5264150" y="4648200"/>
              <a:chExt cx="1663700" cy="1663700"/>
            </a:xfrm>
          </p:grpSpPr>
          <p:sp>
            <p:nvSpPr>
              <p:cNvPr id="47112" name="Oval 2054">
                <a:extLst>
                  <a:ext uri="{FF2B5EF4-FFF2-40B4-BE49-F238E27FC236}">
                    <a16:creationId xmlns:a16="http://schemas.microsoft.com/office/drawing/2014/main" id="{60CF488D-38BA-AA50-012C-C05586AE0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275" y="54308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3" name="Oval 2055">
                <a:extLst>
                  <a:ext uri="{FF2B5EF4-FFF2-40B4-BE49-F238E27FC236}">
                    <a16:creationId xmlns:a16="http://schemas.microsoft.com/office/drawing/2014/main" id="{C7A7953E-73F9-AB52-EBFD-851FB88EA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825" y="55419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4" name="Oval 2056">
                <a:extLst>
                  <a:ext uri="{FF2B5EF4-FFF2-40B4-BE49-F238E27FC236}">
                    <a16:creationId xmlns:a16="http://schemas.microsoft.com/office/drawing/2014/main" id="{FC7B5881-1D76-A83B-D0AB-6274EA20A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400" y="51816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5" name="Oval 2057">
                <a:extLst>
                  <a:ext uri="{FF2B5EF4-FFF2-40B4-BE49-F238E27FC236}">
                    <a16:creationId xmlns:a16="http://schemas.microsoft.com/office/drawing/2014/main" id="{69ABD536-7DBF-0273-6EB9-DA10A4E69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150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6" name="Oval 2058">
                <a:extLst>
                  <a:ext uri="{FF2B5EF4-FFF2-40B4-BE49-F238E27FC236}">
                    <a16:creationId xmlns:a16="http://schemas.microsoft.com/office/drawing/2014/main" id="{4452AC4F-E6F4-5AD1-9A9B-FBC07F817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988" y="56546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7" name="Oval 2059">
                <a:extLst>
                  <a:ext uri="{FF2B5EF4-FFF2-40B4-BE49-F238E27FC236}">
                    <a16:creationId xmlns:a16="http://schemas.microsoft.com/office/drawing/2014/main" id="{DD24B3F5-8248-50F0-3E66-6FCC70CA5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988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8" name="Oval 2060">
                <a:extLst>
                  <a:ext uri="{FF2B5EF4-FFF2-40B4-BE49-F238E27FC236}">
                    <a16:creationId xmlns:a16="http://schemas.microsoft.com/office/drawing/2014/main" id="{27B2CEB5-CDD5-963F-C85C-418F616B9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950" y="5989638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19" name="Oval 2061">
                <a:extLst>
                  <a:ext uri="{FF2B5EF4-FFF2-40B4-BE49-F238E27FC236}">
                    <a16:creationId xmlns:a16="http://schemas.microsoft.com/office/drawing/2014/main" id="{538C399E-C988-A483-D510-E1905A321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950" y="46482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0" name="Oval 2062">
                <a:extLst>
                  <a:ext uri="{FF2B5EF4-FFF2-40B4-BE49-F238E27FC236}">
                    <a16:creationId xmlns:a16="http://schemas.microsoft.com/office/drawing/2014/main" id="{510A013C-12A4-0E6B-2079-2F13775F9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950" y="49831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1" name="Oval 2063">
                <a:extLst>
                  <a:ext uri="{FF2B5EF4-FFF2-40B4-BE49-F238E27FC236}">
                    <a16:creationId xmlns:a16="http://schemas.microsoft.com/office/drawing/2014/main" id="{6687832E-7449-8AE1-1C84-B4DED7B43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2875" y="5654675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2" name="Oval 2064">
                <a:extLst>
                  <a:ext uri="{FF2B5EF4-FFF2-40B4-BE49-F238E27FC236}">
                    <a16:creationId xmlns:a16="http://schemas.microsoft.com/office/drawing/2014/main" id="{D0B56BF7-7A57-CC7F-8CB8-1D228495C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625" y="52070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3" name="Oval 2065">
                <a:extLst>
                  <a:ext uri="{FF2B5EF4-FFF2-40B4-BE49-F238E27FC236}">
                    <a16:creationId xmlns:a16="http://schemas.microsoft.com/office/drawing/2014/main" id="{8B0E2C57-ABC9-C001-B2DD-9F17CEFD0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825" y="57658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4" name="Oval 2066">
                <a:extLst>
                  <a:ext uri="{FF2B5EF4-FFF2-40B4-BE49-F238E27FC236}">
                    <a16:creationId xmlns:a16="http://schemas.microsoft.com/office/drawing/2014/main" id="{84315CE5-3D0B-568A-3589-17B3EDA6F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4075" y="5541963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5" name="Oval 2067">
                <a:extLst>
                  <a:ext uri="{FF2B5EF4-FFF2-40B4-BE49-F238E27FC236}">
                    <a16:creationId xmlns:a16="http://schemas.microsoft.com/office/drawing/2014/main" id="{8177D75D-9ABD-E081-3C6E-76860BAC5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7913" y="5876925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6" name="Oval 2068">
                <a:extLst>
                  <a:ext uri="{FF2B5EF4-FFF2-40B4-BE49-F238E27FC236}">
                    <a16:creationId xmlns:a16="http://schemas.microsoft.com/office/drawing/2014/main" id="{0C21C2C0-7649-7FD1-5047-6842A305F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6713" y="59896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7" name="Oval 2069">
                <a:extLst>
                  <a:ext uri="{FF2B5EF4-FFF2-40B4-BE49-F238E27FC236}">
                    <a16:creationId xmlns:a16="http://schemas.microsoft.com/office/drawing/2014/main" id="{92B00B46-4911-D417-AED5-DD98148C5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988" y="52070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128" name="Rectangle 2070">
                <a:extLst>
                  <a:ext uri="{FF2B5EF4-FFF2-40B4-BE49-F238E27FC236}">
                    <a16:creationId xmlns:a16="http://schemas.microsoft.com/office/drawing/2014/main" id="{63F74F3E-A8AC-7021-3561-A52FCF430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600" y="494665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</a:p>
            </p:txBody>
          </p:sp>
          <p:sp>
            <p:nvSpPr>
              <p:cNvPr id="47129" name="Rectangle 2071">
                <a:extLst>
                  <a:ext uri="{FF2B5EF4-FFF2-40B4-BE49-F238E27FC236}">
                    <a16:creationId xmlns:a16="http://schemas.microsoft.com/office/drawing/2014/main" id="{B55BD6D7-D304-6892-699B-BFFA3750E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400" y="5715000"/>
                <a:ext cx="381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</a:p>
            </p:txBody>
          </p:sp>
          <p:sp>
            <p:nvSpPr>
              <p:cNvPr id="47130" name="Oval 2065">
                <a:extLst>
                  <a:ext uri="{FF2B5EF4-FFF2-40B4-BE49-F238E27FC236}">
                    <a16:creationId xmlns:a16="http://schemas.microsoft.com/office/drawing/2014/main" id="{845F2DE2-6C3A-DC1B-8251-81BE783CA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7575" y="57689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47109" name="Slide Number Placeholder 51">
            <a:extLst>
              <a:ext uri="{FF2B5EF4-FFF2-40B4-BE49-F238E27FC236}">
                <a16:creationId xmlns:a16="http://schemas.microsoft.com/office/drawing/2014/main" id="{12BD3D5C-1D64-8EE9-DC98-EC1AD399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EE13A5E-CF3D-544F-B571-6A9723BEB263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E075-EDB5-1AE3-5AA2-3D0E244F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Definitions of 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AD67D-6336-5098-F071-64E12EE8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0550" indent="-533400">
              <a:lnSpc>
                <a:spcPct val="90000"/>
              </a:lnSpc>
            </a:pPr>
            <a:r>
              <a:rPr lang="en-US" altLang="en-US" sz="2400" dirty="0"/>
              <a:t>Density = number of points within a specified radius (Eps)</a:t>
            </a:r>
          </a:p>
          <a:p>
            <a:pPr marL="590550" indent="-533400">
              <a:lnSpc>
                <a:spcPct val="90000"/>
              </a:lnSpc>
            </a:pPr>
            <a:r>
              <a:rPr lang="en-US" altLang="en-US" sz="2400" dirty="0"/>
              <a:t>A point is a </a:t>
            </a:r>
            <a:r>
              <a:rPr lang="en-US" altLang="en-US" sz="2400" dirty="0">
                <a:solidFill>
                  <a:srgbClr val="FF0000"/>
                </a:solidFill>
              </a:rPr>
              <a:t>core point</a:t>
            </a:r>
            <a:r>
              <a:rPr lang="en-US" altLang="en-US" sz="2400" dirty="0"/>
              <a:t> if it has at least a specified number of points (</a:t>
            </a:r>
            <a:r>
              <a:rPr lang="en-US" altLang="en-US" sz="2400" dirty="0" err="1"/>
              <a:t>MinPts</a:t>
            </a:r>
            <a:r>
              <a:rPr lang="en-US" altLang="en-US" sz="2400" dirty="0"/>
              <a:t>) within Eps </a:t>
            </a:r>
          </a:p>
          <a:p>
            <a:pPr marL="895350" lvl="1" indent="-381000"/>
            <a:r>
              <a:rPr lang="en-US" altLang="en-US" sz="2400" dirty="0"/>
              <a:t>These are points that are at the interior of a cluster</a:t>
            </a:r>
          </a:p>
          <a:p>
            <a:pPr marL="895350" lvl="1" indent="-381000"/>
            <a:r>
              <a:rPr lang="en-US" altLang="en-US" sz="2400" dirty="0"/>
              <a:t>Counts the core point itself</a:t>
            </a:r>
          </a:p>
          <a:p>
            <a:pPr marL="590550" indent="-533400"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border point</a:t>
            </a:r>
            <a:r>
              <a:rPr lang="en-US" altLang="en-US" sz="2400" dirty="0"/>
              <a:t> is not a core point but is within the neighborhood of a core point.</a:t>
            </a:r>
          </a:p>
          <a:p>
            <a:pPr marL="590550" indent="-533400"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noise point</a:t>
            </a:r>
            <a:r>
              <a:rPr lang="en-US" altLang="en-US" sz="2400" dirty="0"/>
              <a:t> is any point that is not a core point or a border point.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755E-CA42-2366-F870-D0B566FD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9B96-A907-4E95-C7D8-19D96CB0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C3DBB-787D-6D69-F0AE-0973B757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F959B-A66F-1507-55C2-81F14187E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72003"/>
            <a:ext cx="759316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74B4E3A9-334F-F7B8-3A0C-EE6D2F63F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Density-Reachable and Density-Connected</a:t>
            </a:r>
          </a:p>
        </p:txBody>
      </p:sp>
      <p:sp>
        <p:nvSpPr>
          <p:cNvPr id="48131" name="Rectangle 1027">
            <a:extLst>
              <a:ext uri="{FF2B5EF4-FFF2-40B4-BE49-F238E27FC236}">
                <a16:creationId xmlns:a16="http://schemas.microsoft.com/office/drawing/2014/main" id="{05C7AB31-5FAC-EB2B-FA38-FAAA0A139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029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ea typeface="SimSun" panose="02010600030101010101" pitchFamily="2" charset="-122"/>
              </a:rPr>
              <a:t>Density-reachable: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A point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is </a:t>
            </a:r>
            <a:r>
              <a:rPr lang="en-US" altLang="zh-CN" sz="2400" dirty="0">
                <a:solidFill>
                  <a:schemeClr val="hlink"/>
                </a:solidFill>
                <a:ea typeface="SimSun" panose="02010600030101010101" pitchFamily="2" charset="-122"/>
              </a:rPr>
              <a:t>density-reachable</a:t>
            </a:r>
            <a:r>
              <a:rPr lang="en-US" altLang="zh-CN" sz="2400" dirty="0">
                <a:ea typeface="SimSun" panose="02010600030101010101" pitchFamily="2" charset="-122"/>
              </a:rPr>
              <a:t> from a point </a:t>
            </a:r>
            <a:r>
              <a:rPr lang="en-US" altLang="zh-CN" sz="2400" i="1" dirty="0">
                <a:ea typeface="SimSun" panose="02010600030101010101" pitchFamily="2" charset="-122"/>
              </a:rPr>
              <a:t>q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w.r.t.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i="1" dirty="0">
                <a:ea typeface="SimSun" panose="02010600030101010101" pitchFamily="2" charset="-122"/>
              </a:rPr>
              <a:t>Eps </a:t>
            </a:r>
            <a:r>
              <a:rPr lang="en-US" altLang="zh-CN" sz="2400" dirty="0">
                <a:ea typeface="SimSun" panose="02010600030101010101" pitchFamily="2" charset="-122"/>
              </a:rPr>
              <a:t>and </a:t>
            </a:r>
            <a:r>
              <a:rPr lang="en-US" altLang="zh-CN" sz="2400" i="1" dirty="0" err="1">
                <a:ea typeface="SimSun" panose="02010600030101010101" pitchFamily="2" charset="-122"/>
              </a:rPr>
              <a:t>MinPts</a:t>
            </a:r>
            <a:r>
              <a:rPr lang="en-US" altLang="zh-CN" sz="2400" dirty="0">
                <a:ea typeface="SimSun" panose="02010600030101010101" pitchFamily="2" charset="-122"/>
              </a:rPr>
              <a:t> if there is a chain of points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i="1" baseline="-25000" dirty="0">
                <a:ea typeface="SimSun" panose="02010600030101010101" pitchFamily="2" charset="-12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i="1" dirty="0" err="1">
                <a:ea typeface="SimSun" panose="02010600030101010101" pitchFamily="2" charset="-122"/>
              </a:rPr>
              <a:t>p</a:t>
            </a:r>
            <a:r>
              <a:rPr lang="en-US" altLang="zh-CN" sz="2400" i="1" baseline="-25000" dirty="0" err="1">
                <a:ea typeface="SimSun" panose="02010600030101010101" pitchFamily="2" charset="-122"/>
              </a:rPr>
              <a:t>n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i="1" baseline="-25000" dirty="0">
                <a:ea typeface="SimSun" panose="02010600030101010101" pitchFamily="2" charset="-12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</a:rPr>
              <a:t> = </a:t>
            </a:r>
            <a:r>
              <a:rPr lang="en-US" altLang="zh-CN" sz="2400" i="1" dirty="0">
                <a:ea typeface="SimSun" panose="02010600030101010101" pitchFamily="2" charset="-122"/>
              </a:rPr>
              <a:t>q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i="1" dirty="0" err="1">
                <a:ea typeface="SimSun" panose="02010600030101010101" pitchFamily="2" charset="-122"/>
              </a:rPr>
              <a:t>p</a:t>
            </a:r>
            <a:r>
              <a:rPr lang="en-US" altLang="zh-CN" sz="2400" i="1" baseline="-25000" dirty="0" err="1">
                <a:ea typeface="SimSun" panose="02010600030101010101" pitchFamily="2" charset="-122"/>
              </a:rPr>
              <a:t>n</a:t>
            </a:r>
            <a:r>
              <a:rPr lang="en-US" altLang="zh-CN" sz="2400" dirty="0">
                <a:ea typeface="SimSun" panose="02010600030101010101" pitchFamily="2" charset="-122"/>
              </a:rPr>
              <a:t> =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such that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i="1" baseline="-25000" dirty="0">
                <a:ea typeface="SimSun" panose="02010600030101010101" pitchFamily="2" charset="-122"/>
              </a:rPr>
              <a:t>i+1</a:t>
            </a:r>
            <a:r>
              <a:rPr lang="en-US" altLang="zh-CN" sz="2400" dirty="0">
                <a:ea typeface="SimSun" panose="02010600030101010101" pitchFamily="2" charset="-122"/>
              </a:rPr>
              <a:t> is directly density-reachable from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i="1" baseline="-25000" dirty="0">
                <a:ea typeface="SimSun" panose="02010600030101010101" pitchFamily="2" charset="-122"/>
              </a:rPr>
              <a:t>i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q: core object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p: an object	</a:t>
            </a:r>
          </a:p>
        </p:txBody>
      </p:sp>
      <p:sp>
        <p:nvSpPr>
          <p:cNvPr id="48132" name="Oval 1028">
            <a:extLst>
              <a:ext uri="{FF2B5EF4-FFF2-40B4-BE49-F238E27FC236}">
                <a16:creationId xmlns:a16="http://schemas.microsoft.com/office/drawing/2014/main" id="{7FDD5C06-EDE6-82FD-CF1F-B88354D8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4632709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Oval 1029">
            <a:extLst>
              <a:ext uri="{FF2B5EF4-FFF2-40B4-BE49-F238E27FC236}">
                <a16:creationId xmlns:a16="http://schemas.microsoft.com/office/drawing/2014/main" id="{622F8213-1DD1-D0E2-46AE-42DB5906E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225" y="4743834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Oval 1030">
            <a:extLst>
              <a:ext uri="{FF2B5EF4-FFF2-40B4-BE49-F238E27FC236}">
                <a16:creationId xmlns:a16="http://schemas.microsoft.com/office/drawing/2014/main" id="{C33D7B2D-C708-A122-1E72-121BCA62E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225" y="440887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5" name="Oval 1031">
            <a:extLst>
              <a:ext uri="{FF2B5EF4-FFF2-40B4-BE49-F238E27FC236}">
                <a16:creationId xmlns:a16="http://schemas.microsoft.com/office/drawing/2014/main" id="{EDEF4617-3534-132C-4620-3B11B75F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507879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Oval 1032">
            <a:extLst>
              <a:ext uri="{FF2B5EF4-FFF2-40B4-BE49-F238E27FC236}">
                <a16:creationId xmlns:a16="http://schemas.microsoft.com/office/drawing/2014/main" id="{96279BB4-57D5-909C-FBF2-19B5C3E3F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8" y="4856546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Oval 1033">
            <a:extLst>
              <a:ext uri="{FF2B5EF4-FFF2-40B4-BE49-F238E27FC236}">
                <a16:creationId xmlns:a16="http://schemas.microsoft.com/office/drawing/2014/main" id="{D5D9FD1B-C144-4F3B-7B52-7D9CA786E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8" y="507879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8" name="Oval 1034">
            <a:extLst>
              <a:ext uri="{FF2B5EF4-FFF2-40B4-BE49-F238E27FC236}">
                <a16:creationId xmlns:a16="http://schemas.microsoft.com/office/drawing/2014/main" id="{B70B4F28-13C9-2D6A-9A89-7A3B250F2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5191509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9" name="Oval 1035">
            <a:extLst>
              <a:ext uri="{FF2B5EF4-FFF2-40B4-BE49-F238E27FC236}">
                <a16:creationId xmlns:a16="http://schemas.microsoft.com/office/drawing/2014/main" id="{296C27CE-5111-FC6F-3CDD-34F83F034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4185034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0" name="Oval 1036">
            <a:extLst>
              <a:ext uri="{FF2B5EF4-FFF2-40B4-BE49-F238E27FC236}">
                <a16:creationId xmlns:a16="http://schemas.microsoft.com/office/drawing/2014/main" id="{CA8CA7D1-06BA-F1A8-96DE-E0F58B292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4856546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1" name="Oval 1037">
            <a:extLst>
              <a:ext uri="{FF2B5EF4-FFF2-40B4-BE49-F238E27FC236}">
                <a16:creationId xmlns:a16="http://schemas.microsoft.com/office/drawing/2014/main" id="{721F009F-095D-622E-A762-D8F059DF0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440887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2" name="Oval 1038">
            <a:extLst>
              <a:ext uri="{FF2B5EF4-FFF2-40B4-BE49-F238E27FC236}">
                <a16:creationId xmlns:a16="http://schemas.microsoft.com/office/drawing/2014/main" id="{86002C6D-DE15-3354-0F23-DA79A7E0C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225" y="496767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3" name="Oval 1039">
            <a:extLst>
              <a:ext uri="{FF2B5EF4-FFF2-40B4-BE49-F238E27FC236}">
                <a16:creationId xmlns:a16="http://schemas.microsoft.com/office/drawing/2014/main" id="{973E17F1-41F6-B748-257D-2BEA28C21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4743834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4" name="Oval 1040">
            <a:extLst>
              <a:ext uri="{FF2B5EF4-FFF2-40B4-BE49-F238E27FC236}">
                <a16:creationId xmlns:a16="http://schemas.microsoft.com/office/drawing/2014/main" id="{CA1E8534-274B-DD3D-00FE-46C77233A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5078796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6" name="Oval 1042">
            <a:extLst>
              <a:ext uri="{FF2B5EF4-FFF2-40B4-BE49-F238E27FC236}">
                <a16:creationId xmlns:a16="http://schemas.microsoft.com/office/drawing/2014/main" id="{6123F649-38C0-6648-18BA-4FAF0F059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4612071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7" name="Oval 1043">
            <a:extLst>
              <a:ext uri="{FF2B5EF4-FFF2-40B4-BE49-F238E27FC236}">
                <a16:creationId xmlns:a16="http://schemas.microsoft.com/office/drawing/2014/main" id="{D83641EE-7D0D-81FC-AAB9-48A5BE32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4485071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48" name="Rectangle 1044">
            <a:extLst>
              <a:ext uri="{FF2B5EF4-FFF2-40B4-BE49-F238E27FC236}">
                <a16:creationId xmlns:a16="http://schemas.microsoft.com/office/drawing/2014/main" id="{4E787D39-7CFF-000E-2601-A79A1B9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224721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</a:p>
        </p:txBody>
      </p:sp>
      <p:sp>
        <p:nvSpPr>
          <p:cNvPr id="48149" name="Rectangle 1045">
            <a:extLst>
              <a:ext uri="{FF2B5EF4-FFF2-40B4-BE49-F238E27FC236}">
                <a16:creationId xmlns:a16="http://schemas.microsoft.com/office/drawing/2014/main" id="{0D616FC8-DA20-F9D3-3381-8C2276541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10521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</a:p>
        </p:txBody>
      </p:sp>
      <p:sp>
        <p:nvSpPr>
          <p:cNvPr id="48150" name="Oval 1046">
            <a:extLst>
              <a:ext uri="{FF2B5EF4-FFF2-40B4-BE49-F238E27FC236}">
                <a16:creationId xmlns:a16="http://schemas.microsoft.com/office/drawing/2014/main" id="{F22B76FA-FA61-C268-6C35-DE412DEBB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3926271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51" name="Rectangle 1047">
            <a:extLst>
              <a:ext uri="{FF2B5EF4-FFF2-40B4-BE49-F238E27FC236}">
                <a16:creationId xmlns:a16="http://schemas.microsoft.com/office/drawing/2014/main" id="{58DB73D2-59F8-C521-EF5B-292939A52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68192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altLang="zh-CN" b="1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48152" name="Line 1048">
            <a:extLst>
              <a:ext uri="{FF2B5EF4-FFF2-40B4-BE49-F238E27FC236}">
                <a16:creationId xmlns:a16="http://schemas.microsoft.com/office/drawing/2014/main" id="{DF7442E3-4A49-A114-19C4-09DD989FEC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529521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Line 1085">
            <a:extLst>
              <a:ext uri="{FF2B5EF4-FFF2-40B4-BE49-F238E27FC236}">
                <a16:creationId xmlns:a16="http://schemas.microsoft.com/office/drawing/2014/main" id="{67C5482C-71F3-E029-3BA4-C7B6E25DCF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2950" y="4840671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Slide Number Placeholder 64">
            <a:extLst>
              <a:ext uri="{FF2B5EF4-FFF2-40B4-BE49-F238E27FC236}">
                <a16:creationId xmlns:a16="http://schemas.microsoft.com/office/drawing/2014/main" id="{0C17F4C4-B73F-7B67-3952-92E21DE2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0B01D96-5FE7-864E-A617-E509DDA44688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74B4E3A9-334F-F7B8-3A0C-EE6D2F63F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sz="3200">
                <a:ea typeface="SimSun" panose="02010600030101010101" pitchFamily="2" charset="-122"/>
              </a:rPr>
              <a:t>Density-Reachable and Density-Connected</a:t>
            </a:r>
          </a:p>
        </p:txBody>
      </p:sp>
      <p:sp>
        <p:nvSpPr>
          <p:cNvPr id="48131" name="Rectangle 1027">
            <a:extLst>
              <a:ext uri="{FF2B5EF4-FFF2-40B4-BE49-F238E27FC236}">
                <a16:creationId xmlns:a16="http://schemas.microsoft.com/office/drawing/2014/main" id="{05C7AB31-5FAC-EB2B-FA38-FAAA0A139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4062" y="1447800"/>
            <a:ext cx="7596188" cy="5029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ea typeface="SimSun" panose="02010600030101010101" pitchFamily="2" charset="-122"/>
              </a:rPr>
              <a:t>Density-connected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A point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is </a:t>
            </a:r>
            <a:r>
              <a:rPr lang="en-US" altLang="zh-CN" sz="2400" dirty="0">
                <a:solidFill>
                  <a:schemeClr val="hlink"/>
                </a:solidFill>
                <a:ea typeface="SimSun" panose="02010600030101010101" pitchFamily="2" charset="-122"/>
              </a:rPr>
              <a:t>density-connected</a:t>
            </a:r>
            <a:r>
              <a:rPr lang="en-US" altLang="zh-CN" sz="2400" dirty="0">
                <a:ea typeface="SimSun" panose="02010600030101010101" pitchFamily="2" charset="-122"/>
              </a:rPr>
              <a:t> to a point </a:t>
            </a:r>
            <a:r>
              <a:rPr lang="en-US" altLang="zh-CN" sz="2400" i="1" dirty="0">
                <a:ea typeface="SimSun" panose="02010600030101010101" pitchFamily="2" charset="-122"/>
              </a:rPr>
              <a:t>q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w.r.t.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i="1" dirty="0">
                <a:ea typeface="SimSun" panose="02010600030101010101" pitchFamily="2" charset="-122"/>
              </a:rPr>
              <a:t>Eps </a:t>
            </a:r>
            <a:r>
              <a:rPr lang="en-US" altLang="zh-CN" sz="2400" dirty="0">
                <a:ea typeface="SimSun" panose="02010600030101010101" pitchFamily="2" charset="-122"/>
              </a:rPr>
              <a:t>and </a:t>
            </a:r>
            <a:r>
              <a:rPr lang="en-US" altLang="zh-CN" sz="2400" i="1" dirty="0" err="1">
                <a:ea typeface="SimSun" panose="02010600030101010101" pitchFamily="2" charset="-122"/>
              </a:rPr>
              <a:t>MinPts</a:t>
            </a:r>
            <a:r>
              <a:rPr lang="en-US" altLang="zh-CN" sz="2400" dirty="0">
                <a:ea typeface="SimSun" panose="02010600030101010101" pitchFamily="2" charset="-122"/>
              </a:rPr>
              <a:t> if there is a point </a:t>
            </a:r>
            <a:r>
              <a:rPr lang="en-US" altLang="zh-CN" sz="2400" i="1" dirty="0">
                <a:ea typeface="SimSun" panose="02010600030101010101" pitchFamily="2" charset="-122"/>
              </a:rPr>
              <a:t>o </a:t>
            </a:r>
            <a:r>
              <a:rPr lang="en-US" altLang="zh-CN" sz="2400" dirty="0">
                <a:ea typeface="SimSun" panose="02010600030101010101" pitchFamily="2" charset="-122"/>
              </a:rPr>
              <a:t>such that both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and </a:t>
            </a:r>
            <a:r>
              <a:rPr lang="en-US" altLang="zh-CN" sz="2400" i="1" dirty="0">
                <a:ea typeface="SimSun" panose="02010600030101010101" pitchFamily="2" charset="-122"/>
              </a:rPr>
              <a:t>q</a:t>
            </a:r>
            <a:r>
              <a:rPr lang="en-US" altLang="zh-CN" sz="2400" dirty="0">
                <a:ea typeface="SimSun" panose="02010600030101010101" pitchFamily="2" charset="-122"/>
              </a:rPr>
              <a:t> are density-reachable from </a:t>
            </a:r>
            <a:r>
              <a:rPr lang="en-US" altLang="zh-CN" sz="2400" i="1" dirty="0">
                <a:ea typeface="SimSun" panose="02010600030101010101" pitchFamily="2" charset="-122"/>
              </a:rPr>
              <a:t>o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w.r.t.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i="1" dirty="0">
                <a:ea typeface="SimSun" panose="02010600030101010101" pitchFamily="2" charset="-122"/>
              </a:rPr>
              <a:t>Eps</a:t>
            </a:r>
            <a:r>
              <a:rPr lang="en-US" altLang="zh-CN" sz="2400" dirty="0">
                <a:ea typeface="SimSun" panose="02010600030101010101" pitchFamily="2" charset="-122"/>
              </a:rPr>
              <a:t> and </a:t>
            </a:r>
            <a:r>
              <a:rPr lang="en-US" altLang="zh-CN" sz="2400" i="1" dirty="0" err="1">
                <a:ea typeface="SimSun" panose="02010600030101010101" pitchFamily="2" charset="-122"/>
              </a:rPr>
              <a:t>MinPts</a:t>
            </a:r>
            <a:endParaRPr lang="en-US" altLang="zh-CN" sz="2400" i="1" dirty="0">
              <a:ea typeface="SimSun" panose="02010600030101010101" pitchFamily="2" charset="-122"/>
            </a:endParaRPr>
          </a:p>
          <a:p>
            <a:pPr lvl="2" eaLnBrk="1" hangingPunct="1">
              <a:spcBef>
                <a:spcPct val="50000"/>
              </a:spcBef>
            </a:pPr>
            <a:r>
              <a:rPr lang="en-US" altLang="zh-CN" i="1" dirty="0">
                <a:ea typeface="SimSun" panose="02010600030101010101" pitchFamily="2" charset="-122"/>
              </a:rPr>
              <a:t>p: object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 i="1" dirty="0">
                <a:ea typeface="SimSun" panose="02010600030101010101" pitchFamily="2" charset="-122"/>
              </a:rPr>
              <a:t>q: object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 i="1" dirty="0">
                <a:ea typeface="SimSun" panose="02010600030101010101" pitchFamily="2" charset="-122"/>
              </a:rPr>
              <a:t>o: core object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grpSp>
        <p:nvGrpSpPr>
          <p:cNvPr id="48153" name="Group 1049">
            <a:extLst>
              <a:ext uri="{FF2B5EF4-FFF2-40B4-BE49-F238E27FC236}">
                <a16:creationId xmlns:a16="http://schemas.microsoft.com/office/drawing/2014/main" id="{3B17BA90-87CF-8931-ADBF-ACA42F60EA49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343400"/>
            <a:ext cx="2863850" cy="1638300"/>
            <a:chOff x="3428" y="2740"/>
            <a:chExt cx="1804" cy="1032"/>
          </a:xfrm>
        </p:grpSpPr>
        <p:sp>
          <p:nvSpPr>
            <p:cNvPr id="48156" name="Oval 1050">
              <a:extLst>
                <a:ext uri="{FF2B5EF4-FFF2-40B4-BE49-F238E27FC236}">
                  <a16:creationId xmlns:a16="http://schemas.microsoft.com/office/drawing/2014/main" id="{1DA1D730-74EE-1F73-11D6-9E55F8440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7" name="Oval 1051">
              <a:extLst>
                <a:ext uri="{FF2B5EF4-FFF2-40B4-BE49-F238E27FC236}">
                  <a16:creationId xmlns:a16="http://schemas.microsoft.com/office/drawing/2014/main" id="{A2DC1D12-8503-2CE5-215B-5D800FE02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8" name="Oval 1052">
              <a:extLst>
                <a:ext uri="{FF2B5EF4-FFF2-40B4-BE49-F238E27FC236}">
                  <a16:creationId xmlns:a16="http://schemas.microsoft.com/office/drawing/2014/main" id="{85F4C73A-CB09-F91D-4017-FF980B31D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59" name="Oval 1053">
              <a:extLst>
                <a:ext uri="{FF2B5EF4-FFF2-40B4-BE49-F238E27FC236}">
                  <a16:creationId xmlns:a16="http://schemas.microsoft.com/office/drawing/2014/main" id="{0081704F-7394-A4BB-225C-E2ED55288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0" name="Oval 1054">
              <a:extLst>
                <a:ext uri="{FF2B5EF4-FFF2-40B4-BE49-F238E27FC236}">
                  <a16:creationId xmlns:a16="http://schemas.microsoft.com/office/drawing/2014/main" id="{9C45C278-736D-348B-DF68-5174F8DF1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1" name="Oval 1055">
              <a:extLst>
                <a:ext uri="{FF2B5EF4-FFF2-40B4-BE49-F238E27FC236}">
                  <a16:creationId xmlns:a16="http://schemas.microsoft.com/office/drawing/2014/main" id="{3337A92A-679F-19AA-472E-28F8705B3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2" name="Oval 1056">
              <a:extLst>
                <a:ext uri="{FF2B5EF4-FFF2-40B4-BE49-F238E27FC236}">
                  <a16:creationId xmlns:a16="http://schemas.microsoft.com/office/drawing/2014/main" id="{715E7C3E-108A-19CA-5B21-586C0E7D4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3" name="Oval 1057">
              <a:extLst>
                <a:ext uri="{FF2B5EF4-FFF2-40B4-BE49-F238E27FC236}">
                  <a16:creationId xmlns:a16="http://schemas.microsoft.com/office/drawing/2014/main" id="{E0094AC2-3E8E-8115-456D-FE3174E08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4" name="Oval 1058">
              <a:extLst>
                <a:ext uri="{FF2B5EF4-FFF2-40B4-BE49-F238E27FC236}">
                  <a16:creationId xmlns:a16="http://schemas.microsoft.com/office/drawing/2014/main" id="{6AC3FFF7-769D-0091-7993-242F85156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5" name="Oval 1059">
              <a:extLst>
                <a:ext uri="{FF2B5EF4-FFF2-40B4-BE49-F238E27FC236}">
                  <a16:creationId xmlns:a16="http://schemas.microsoft.com/office/drawing/2014/main" id="{B0EC0322-80DE-1CDB-3CD2-58A55524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6" name="Oval 1060">
              <a:extLst>
                <a:ext uri="{FF2B5EF4-FFF2-40B4-BE49-F238E27FC236}">
                  <a16:creationId xmlns:a16="http://schemas.microsoft.com/office/drawing/2014/main" id="{2DF26D1E-F763-E278-4F12-7FD5EAF9C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7" name="Oval 1061">
              <a:extLst>
                <a:ext uri="{FF2B5EF4-FFF2-40B4-BE49-F238E27FC236}">
                  <a16:creationId xmlns:a16="http://schemas.microsoft.com/office/drawing/2014/main" id="{52771979-1797-D46B-A1E2-8D88B8B27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8" name="Oval 1062">
              <a:extLst>
                <a:ext uri="{FF2B5EF4-FFF2-40B4-BE49-F238E27FC236}">
                  <a16:creationId xmlns:a16="http://schemas.microsoft.com/office/drawing/2014/main" id="{C1037848-7D2A-017E-67E9-28F2971B1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69" name="Oval 1063">
              <a:extLst>
                <a:ext uri="{FF2B5EF4-FFF2-40B4-BE49-F238E27FC236}">
                  <a16:creationId xmlns:a16="http://schemas.microsoft.com/office/drawing/2014/main" id="{E5D4A47F-99BA-0367-8AEB-327646415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0" name="Rectangle 1064">
              <a:extLst>
                <a:ext uri="{FF2B5EF4-FFF2-40B4-BE49-F238E27FC236}">
                  <a16:creationId xmlns:a16="http://schemas.microsoft.com/office/drawing/2014/main" id="{EA164F88-46F2-E924-C756-C4206557C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</a:p>
          </p:txBody>
        </p:sp>
        <p:sp>
          <p:nvSpPr>
            <p:cNvPr id="48171" name="Rectangle 1065">
              <a:extLst>
                <a:ext uri="{FF2B5EF4-FFF2-40B4-BE49-F238E27FC236}">
                  <a16:creationId xmlns:a16="http://schemas.microsoft.com/office/drawing/2014/main" id="{C1AC726D-AFDB-1E1C-2E08-0B3E1C947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</a:p>
          </p:txBody>
        </p:sp>
        <p:sp>
          <p:nvSpPr>
            <p:cNvPr id="48172" name="Oval 1066">
              <a:extLst>
                <a:ext uri="{FF2B5EF4-FFF2-40B4-BE49-F238E27FC236}">
                  <a16:creationId xmlns:a16="http://schemas.microsoft.com/office/drawing/2014/main" id="{B7ECF021-8161-B837-11B1-C4B20BEC1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3" name="Oval 1067">
              <a:extLst>
                <a:ext uri="{FF2B5EF4-FFF2-40B4-BE49-F238E27FC236}">
                  <a16:creationId xmlns:a16="http://schemas.microsoft.com/office/drawing/2014/main" id="{5691280A-057D-49D2-6CE3-B2AA31AB5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4" name="Oval 1068">
              <a:extLst>
                <a:ext uri="{FF2B5EF4-FFF2-40B4-BE49-F238E27FC236}">
                  <a16:creationId xmlns:a16="http://schemas.microsoft.com/office/drawing/2014/main" id="{863D3D19-7E64-F8CB-3C81-3694514AA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5" name="Oval 1069">
              <a:extLst>
                <a:ext uri="{FF2B5EF4-FFF2-40B4-BE49-F238E27FC236}">
                  <a16:creationId xmlns:a16="http://schemas.microsoft.com/office/drawing/2014/main" id="{7376B75A-A24E-16CB-8B74-0BB39C788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6" name="Oval 1070">
              <a:extLst>
                <a:ext uri="{FF2B5EF4-FFF2-40B4-BE49-F238E27FC236}">
                  <a16:creationId xmlns:a16="http://schemas.microsoft.com/office/drawing/2014/main" id="{EEFD5A03-5D06-FFA8-6B09-5B3CBB40F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7" name="Oval 1071">
              <a:extLst>
                <a:ext uri="{FF2B5EF4-FFF2-40B4-BE49-F238E27FC236}">
                  <a16:creationId xmlns:a16="http://schemas.microsoft.com/office/drawing/2014/main" id="{D074460B-0AA9-9D17-4A3E-15F40ACFB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8" name="Oval 1072">
              <a:extLst>
                <a:ext uri="{FF2B5EF4-FFF2-40B4-BE49-F238E27FC236}">
                  <a16:creationId xmlns:a16="http://schemas.microsoft.com/office/drawing/2014/main" id="{9188DE4E-2028-087D-EA9E-1FE86407A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79" name="Oval 1073">
              <a:extLst>
                <a:ext uri="{FF2B5EF4-FFF2-40B4-BE49-F238E27FC236}">
                  <a16:creationId xmlns:a16="http://schemas.microsoft.com/office/drawing/2014/main" id="{0762A266-93BF-0D48-8E8F-64D26E9CD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0" name="Oval 1074">
              <a:extLst>
                <a:ext uri="{FF2B5EF4-FFF2-40B4-BE49-F238E27FC236}">
                  <a16:creationId xmlns:a16="http://schemas.microsoft.com/office/drawing/2014/main" id="{3052DA93-8CB0-7E16-2BAF-78325FFA4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1" name="Oval 1075">
              <a:extLst>
                <a:ext uri="{FF2B5EF4-FFF2-40B4-BE49-F238E27FC236}">
                  <a16:creationId xmlns:a16="http://schemas.microsoft.com/office/drawing/2014/main" id="{118ADB12-279B-270A-BDB2-B31D3FB35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2" name="Line 1076">
              <a:extLst>
                <a:ext uri="{FF2B5EF4-FFF2-40B4-BE49-F238E27FC236}">
                  <a16:creationId xmlns:a16="http://schemas.microsoft.com/office/drawing/2014/main" id="{C2439205-4947-585A-94E2-F03E53EBB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3" name="Line 1077">
              <a:extLst>
                <a:ext uri="{FF2B5EF4-FFF2-40B4-BE49-F238E27FC236}">
                  <a16:creationId xmlns:a16="http://schemas.microsoft.com/office/drawing/2014/main" id="{8A78FB1E-B360-A5C9-2357-BB7F88B1B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4" name="Oval 1078">
              <a:extLst>
                <a:ext uri="{FF2B5EF4-FFF2-40B4-BE49-F238E27FC236}">
                  <a16:creationId xmlns:a16="http://schemas.microsoft.com/office/drawing/2014/main" id="{8D65B610-A4B9-9F97-8C20-C338B0593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5" name="Oval 1079">
              <a:extLst>
                <a:ext uri="{FF2B5EF4-FFF2-40B4-BE49-F238E27FC236}">
                  <a16:creationId xmlns:a16="http://schemas.microsoft.com/office/drawing/2014/main" id="{A8E9D499-FBFC-2BAB-A2DF-5E69DCA4C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6" name="Oval 1080">
              <a:extLst>
                <a:ext uri="{FF2B5EF4-FFF2-40B4-BE49-F238E27FC236}">
                  <a16:creationId xmlns:a16="http://schemas.microsoft.com/office/drawing/2014/main" id="{CD2D08B9-EF6E-A049-09E2-0CC08C1BE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7" name="Oval 1081">
              <a:extLst>
                <a:ext uri="{FF2B5EF4-FFF2-40B4-BE49-F238E27FC236}">
                  <a16:creationId xmlns:a16="http://schemas.microsoft.com/office/drawing/2014/main" id="{158FCA06-C187-5A74-F46C-21DA3769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88" name="Line 1082">
              <a:extLst>
                <a:ext uri="{FF2B5EF4-FFF2-40B4-BE49-F238E27FC236}">
                  <a16:creationId xmlns:a16="http://schemas.microsoft.com/office/drawing/2014/main" id="{FF4E1AA8-7513-BCF7-62EE-E5E814489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9" name="Line 1083">
              <a:extLst>
                <a:ext uri="{FF2B5EF4-FFF2-40B4-BE49-F238E27FC236}">
                  <a16:creationId xmlns:a16="http://schemas.microsoft.com/office/drawing/2014/main" id="{57285531-AA9E-67A9-ECE7-203DA8830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0" name="Rectangle 1084">
              <a:extLst>
                <a:ext uri="{FF2B5EF4-FFF2-40B4-BE49-F238E27FC236}">
                  <a16:creationId xmlns:a16="http://schemas.microsoft.com/office/drawing/2014/main" id="{226DC442-AD02-51BE-01D2-344157B30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o</a:t>
              </a:r>
            </a:p>
          </p:txBody>
        </p:sp>
      </p:grpSp>
      <p:sp>
        <p:nvSpPr>
          <p:cNvPr id="48155" name="Slide Number Placeholder 64">
            <a:extLst>
              <a:ext uri="{FF2B5EF4-FFF2-40B4-BE49-F238E27FC236}">
                <a16:creationId xmlns:a16="http://schemas.microsoft.com/office/drawing/2014/main" id="{0C17F4C4-B73F-7B67-3952-92E21DE2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0B01D96-5FE7-864E-A617-E509DDA44688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110588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8748</TotalTime>
  <Words>668</Words>
  <Application>Microsoft Macintosh PowerPoint</Application>
  <PresentationFormat>On-screen Show (4:3)</PresentationFormat>
  <Paragraphs>109</Paragraphs>
  <Slides>16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SimSun</vt:lpstr>
      <vt:lpstr>Times New Roman</vt:lpstr>
      <vt:lpstr>Wingdings</vt:lpstr>
      <vt:lpstr>Default Design</vt:lpstr>
      <vt:lpstr>MSPhotoEd.3</vt:lpstr>
      <vt:lpstr> 10. Unsupervised Learning (III) </vt:lpstr>
      <vt:lpstr> Topics </vt:lpstr>
      <vt:lpstr>Density-Based Clustering Methods</vt:lpstr>
      <vt:lpstr>Density-Based Clustering</vt:lpstr>
      <vt:lpstr>Density-Based Clustering: Basic Concepts</vt:lpstr>
      <vt:lpstr>Definitions of Terms</vt:lpstr>
      <vt:lpstr>Examples</vt:lpstr>
      <vt:lpstr>Density-Reachable and Density-Connected</vt:lpstr>
      <vt:lpstr>Density-Reachable and Density-Connected</vt:lpstr>
      <vt:lpstr>PowerPoint Presentation</vt:lpstr>
      <vt:lpstr>When DBSCAN Works Well</vt:lpstr>
      <vt:lpstr>When DBSCAN Does NOT Work Well</vt:lpstr>
      <vt:lpstr>Time Complexity DBSCAN</vt:lpstr>
      <vt:lpstr>Space Complexity DBSCAN</vt:lpstr>
      <vt:lpstr>Summary DBSCAN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IV. Adversarial Search </dc:title>
  <dc:creator>Han, Hyoil</dc:creator>
  <cp:lastModifiedBy>Han, Hyoil</cp:lastModifiedBy>
  <cp:revision>255</cp:revision>
  <cp:lastPrinted>2020-10-13T14:15:54Z</cp:lastPrinted>
  <dcterms:created xsi:type="dcterms:W3CDTF">2020-09-17T14:21:25Z</dcterms:created>
  <dcterms:modified xsi:type="dcterms:W3CDTF">2024-10-08T21:57:06Z</dcterms:modified>
</cp:coreProperties>
</file>