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2"/>
    <p:sldId id="854" r:id="rId3"/>
    <p:sldId id="873" r:id="rId4"/>
    <p:sldId id="880" r:id="rId5"/>
    <p:sldId id="326" r:id="rId6"/>
    <p:sldId id="263" r:id="rId7"/>
    <p:sldId id="875" r:id="rId8"/>
    <p:sldId id="264" r:id="rId9"/>
    <p:sldId id="271" r:id="rId10"/>
    <p:sldId id="272" r:id="rId11"/>
    <p:sldId id="267" r:id="rId12"/>
    <p:sldId id="273" r:id="rId13"/>
    <p:sldId id="274" r:id="rId14"/>
    <p:sldId id="874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/>
    <p:restoredTop sz="96327"/>
  </p:normalViewPr>
  <p:slideViewPr>
    <p:cSldViewPr>
      <p:cViewPr varScale="1">
        <p:scale>
          <a:sx n="123" d="100"/>
          <a:sy n="123" d="100"/>
        </p:scale>
        <p:origin x="1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6000" dirty="0"/>
              <a:t>12. Deep Learning - RNN</a:t>
            </a:r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ADB-2DFC-314A-8ABF-1E76FFBB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81" y="245626"/>
            <a:ext cx="7886700" cy="1325563"/>
          </a:xfrm>
        </p:spPr>
        <p:txBody>
          <a:bodyPr/>
          <a:lstStyle/>
          <a:p>
            <a:r>
              <a:rPr lang="en-US" dirty="0"/>
              <a:t>How to unfold 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68EED-2019-9240-B3B6-BEC4AABBBF14}"/>
              </a:ext>
            </a:extLst>
          </p:cNvPr>
          <p:cNvSpPr/>
          <p:nvPr/>
        </p:nvSpPr>
        <p:spPr>
          <a:xfrm>
            <a:off x="602881" y="1750011"/>
            <a:ext cx="7754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Unfolding the equation by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repeatedly</a:t>
            </a:r>
            <a:r>
              <a:rPr lang="en-HK" sz="2400" dirty="0">
                <a:latin typeface="ComputerModernRoman"/>
              </a:rPr>
              <a:t> applying the definition in this way has yielded an expression that does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not involve recurrence</a:t>
            </a:r>
            <a:r>
              <a:rPr lang="en-HK" sz="2400" dirty="0">
                <a:latin typeface="ComputerModernRoman"/>
              </a:rPr>
              <a:t>.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HK" sz="2400" dirty="0">
              <a:latin typeface="ComputerModernRoman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Such an expression can now be represented by a traditional directed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acyclic computational graph</a:t>
            </a:r>
            <a:r>
              <a:rPr lang="en-HK" sz="2400" dirty="0">
                <a:latin typeface="ComputerModernRoman"/>
              </a:rPr>
              <a:t>. </a:t>
            </a:r>
            <a:endParaRPr lang="en-H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ADF306-8E6B-624E-A137-995DEC072D99}"/>
              </a:ext>
            </a:extLst>
          </p:cNvPr>
          <p:cNvSpPr/>
          <p:nvPr/>
        </p:nvSpPr>
        <p:spPr>
          <a:xfrm>
            <a:off x="3199372" y="4732651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41F6F-0762-5A43-91D7-C4E66F1990F7}"/>
              </a:ext>
            </a:extLst>
          </p:cNvPr>
          <p:cNvSpPr/>
          <p:nvPr/>
        </p:nvSpPr>
        <p:spPr>
          <a:xfrm>
            <a:off x="2158315" y="4761486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F63BD2-4588-0C47-8E0E-71BFC1C3BE2C}"/>
              </a:ext>
            </a:extLst>
          </p:cNvPr>
          <p:cNvCxnSpPr>
            <a:cxnSpLocks/>
          </p:cNvCxnSpPr>
          <p:nvPr/>
        </p:nvCxnSpPr>
        <p:spPr>
          <a:xfrm flipV="1">
            <a:off x="2705100" y="4966144"/>
            <a:ext cx="489637" cy="515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EAD3D68-E63F-974F-8FB7-3806397FEF53}"/>
              </a:ext>
            </a:extLst>
          </p:cNvPr>
          <p:cNvSpPr txBox="1"/>
          <p:nvPr/>
        </p:nvSpPr>
        <p:spPr>
          <a:xfrm>
            <a:off x="2788510" y="4682712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C4E42-23EB-4443-A31A-32EFC730041A}"/>
              </a:ext>
            </a:extLst>
          </p:cNvPr>
          <p:cNvSpPr/>
          <p:nvPr/>
        </p:nvSpPr>
        <p:spPr>
          <a:xfrm>
            <a:off x="4137320" y="4730985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8CAA3B-40BD-EB45-BC6B-3A5AC9BCC93D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4702642" y="4977607"/>
            <a:ext cx="359501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288806-6F97-594E-8B93-B0B57150FE31}"/>
              </a:ext>
            </a:extLst>
          </p:cNvPr>
          <p:cNvSpPr txBox="1"/>
          <p:nvPr/>
        </p:nvSpPr>
        <p:spPr>
          <a:xfrm>
            <a:off x="4692992" y="4742946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80857E-4E46-C548-8495-E8024A668EE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3764693" y="4977607"/>
            <a:ext cx="372627" cy="16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5F0565-0C06-4D47-9ACC-20BA036E9128}"/>
              </a:ext>
            </a:extLst>
          </p:cNvPr>
          <p:cNvSpPr txBox="1"/>
          <p:nvPr/>
        </p:nvSpPr>
        <p:spPr>
          <a:xfrm>
            <a:off x="3749241" y="4731106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43799C-36CD-3846-A521-A0FD59455CD1}"/>
              </a:ext>
            </a:extLst>
          </p:cNvPr>
          <p:cNvSpPr/>
          <p:nvPr/>
        </p:nvSpPr>
        <p:spPr>
          <a:xfrm>
            <a:off x="5062143" y="4730987"/>
            <a:ext cx="591510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61FF7A-D7D0-7042-AB96-1DEC9C6742BA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5653654" y="4975467"/>
            <a:ext cx="500519" cy="214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B259E9-05F9-D840-9023-8E55DB251204}"/>
              </a:ext>
            </a:extLst>
          </p:cNvPr>
          <p:cNvSpPr txBox="1"/>
          <p:nvPr/>
        </p:nvSpPr>
        <p:spPr>
          <a:xfrm>
            <a:off x="5756440" y="4756848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AC54F7-67C5-4D4B-A045-0D67861D3C33}"/>
                  </a:ext>
                </a:extLst>
              </p:cNvPr>
              <p:cNvSpPr/>
              <p:nvPr/>
            </p:nvSpPr>
            <p:spPr>
              <a:xfrm>
                <a:off x="6154172" y="4728845"/>
                <a:ext cx="565322" cy="4932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AC54F7-67C5-4D4B-A045-0D67861D3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172" y="4728845"/>
                <a:ext cx="565322" cy="4932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15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58B-D0FA-BA49-BA3E-335F684D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440"/>
            <a:ext cx="7886700" cy="1325563"/>
          </a:xfrm>
        </p:spPr>
        <p:txBody>
          <a:bodyPr/>
          <a:lstStyle/>
          <a:p>
            <a:r>
              <a:rPr lang="en-US" dirty="0"/>
              <a:t>With external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960EA-1F07-F74C-9B7F-D95BC4BB7064}"/>
                  </a:ext>
                </a:extLst>
              </p:cNvPr>
              <p:cNvSpPr txBox="1"/>
              <p:nvPr/>
            </p:nvSpPr>
            <p:spPr>
              <a:xfrm>
                <a:off x="2620910" y="2458715"/>
                <a:ext cx="3054554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960EA-1F07-F74C-9B7F-D95BC4BB7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910" y="2458715"/>
                <a:ext cx="3054554" cy="423962"/>
              </a:xfrm>
              <a:prstGeom prst="rect">
                <a:avLst/>
              </a:prstGeom>
              <a:blipFill>
                <a:blip r:embed="rId2"/>
                <a:stretch>
                  <a:fillRect l="-413" t="-2941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EF4AF0-8157-F84E-841E-51A23EC4F401}"/>
                  </a:ext>
                </a:extLst>
              </p:cNvPr>
              <p:cNvSpPr txBox="1"/>
              <p:nvPr/>
            </p:nvSpPr>
            <p:spPr>
              <a:xfrm>
                <a:off x="2549603" y="4086903"/>
                <a:ext cx="3271310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EF4AF0-8157-F84E-841E-51A23EC4F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03" y="4086903"/>
                <a:ext cx="3271310" cy="423962"/>
              </a:xfrm>
              <a:prstGeom prst="rect">
                <a:avLst/>
              </a:prstGeom>
              <a:blipFill>
                <a:blip r:embed="rId3"/>
                <a:stretch>
                  <a:fillRect t="-2941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774F3648-A745-BD45-9398-2A4AEB7658CA}"/>
              </a:ext>
            </a:extLst>
          </p:cNvPr>
          <p:cNvSpPr/>
          <p:nvPr/>
        </p:nvSpPr>
        <p:spPr>
          <a:xfrm>
            <a:off x="628650" y="1650956"/>
            <a:ext cx="7515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a dynamical system driven by an external signal </a:t>
            </a:r>
            <a:r>
              <a:rPr lang="en-HK" sz="2400" dirty="0">
                <a:latin typeface="CMMIB10"/>
              </a:rPr>
              <a:t>x</a:t>
            </a:r>
            <a:r>
              <a:rPr lang="en-HK" sz="2400" baseline="30000" dirty="0">
                <a:effectLst/>
                <a:latin typeface="CMR8"/>
              </a:rPr>
              <a:t>(</a:t>
            </a:r>
            <a:r>
              <a:rPr lang="en-HK" sz="2400" baseline="30000" dirty="0">
                <a:effectLst/>
                <a:latin typeface="CMMI8"/>
              </a:rPr>
              <a:t>t</a:t>
            </a:r>
            <a:r>
              <a:rPr lang="en-HK" sz="2400" baseline="30000" dirty="0">
                <a:effectLst/>
                <a:latin typeface="CMR8"/>
              </a:rPr>
              <a:t>)</a:t>
            </a:r>
            <a:r>
              <a:rPr lang="en-HK" sz="2400" dirty="0">
                <a:effectLst/>
                <a:latin typeface="CMR8"/>
              </a:rPr>
              <a:t> </a:t>
            </a:r>
            <a:endParaRPr lang="en-HK" sz="2400" dirty="0"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0ED737-FB17-7441-8A26-62BF95EF45B9}"/>
              </a:ext>
            </a:extLst>
          </p:cNvPr>
          <p:cNvSpPr/>
          <p:nvPr/>
        </p:nvSpPr>
        <p:spPr>
          <a:xfrm>
            <a:off x="664413" y="3010951"/>
            <a:ext cx="7986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To indicate the state is the hidden units of the network, we use the variable </a:t>
            </a:r>
            <a:r>
              <a:rPr lang="en-HK" sz="2400" dirty="0">
                <a:solidFill>
                  <a:srgbClr val="FF0000"/>
                </a:solidFill>
                <a:latin typeface="CMMIB10"/>
              </a:rPr>
              <a:t>h</a:t>
            </a:r>
            <a:r>
              <a:rPr lang="en-HK" sz="2400" dirty="0">
                <a:latin typeface="CMMIB10"/>
              </a:rPr>
              <a:t> </a:t>
            </a:r>
            <a:r>
              <a:rPr lang="en-HK" sz="2400" dirty="0">
                <a:latin typeface="ComputerModernRoman"/>
              </a:rPr>
              <a:t>to represent the state </a:t>
            </a:r>
            <a:endParaRPr lang="en-HK" sz="2400" dirty="0"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516656-CDF5-CA42-A5F2-70F60CA0EF90}"/>
              </a:ext>
            </a:extLst>
          </p:cNvPr>
          <p:cNvSpPr/>
          <p:nvPr/>
        </p:nvSpPr>
        <p:spPr>
          <a:xfrm>
            <a:off x="664413" y="4800731"/>
            <a:ext cx="7637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Typical RNNs will add extra architectural features such that output layers that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read information out of the state </a:t>
            </a:r>
            <a:r>
              <a:rPr lang="en-HK" sz="2400" dirty="0">
                <a:solidFill>
                  <a:srgbClr val="FF0000"/>
                </a:solidFill>
                <a:latin typeface="CMMIB10"/>
              </a:rPr>
              <a:t>h</a:t>
            </a:r>
            <a:r>
              <a:rPr lang="en-HK" sz="2400" dirty="0">
                <a:latin typeface="CMMIB10"/>
              </a:rPr>
              <a:t> </a:t>
            </a:r>
            <a:r>
              <a:rPr lang="en-HK" sz="2400" dirty="0">
                <a:latin typeface="ComputerModernRoman"/>
              </a:rPr>
              <a:t>to make predictions </a:t>
            </a:r>
            <a:endParaRPr lang="en-H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006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6415-FE71-4F4B-A523-02940085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Lossy summary: hidden state 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71CBB-4A58-F24B-BEF1-96E300BFD457}"/>
                  </a:ext>
                </a:extLst>
              </p:cNvPr>
              <p:cNvSpPr txBox="1"/>
              <p:nvPr/>
            </p:nvSpPr>
            <p:spPr>
              <a:xfrm>
                <a:off x="-151964" y="2898015"/>
                <a:ext cx="7566495" cy="847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2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2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2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71CBB-4A58-F24B-BEF1-96E300BFD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964" y="2898015"/>
                <a:ext cx="7566495" cy="847924"/>
              </a:xfrm>
              <a:prstGeom prst="rect">
                <a:avLst/>
              </a:prstGeom>
              <a:blipFill>
                <a:blip r:embed="rId2"/>
                <a:stretch>
                  <a:fillRect l="-1007" t="-1493"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054FF16B-6EDC-4A40-AF37-CE377ADA71F8}"/>
              </a:ext>
            </a:extLst>
          </p:cNvPr>
          <p:cNvSpPr/>
          <p:nvPr/>
        </p:nvSpPr>
        <p:spPr>
          <a:xfrm>
            <a:off x="628650" y="1678339"/>
            <a:ext cx="75287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It maps an arbitrary length sequence </a:t>
            </a:r>
            <a:r>
              <a:rPr lang="en-HK" sz="2400" dirty="0">
                <a:latin typeface="CMR10"/>
              </a:rPr>
              <a:t>(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R8"/>
              </a:rPr>
              <a:t>)</a:t>
            </a:r>
            <a:r>
              <a:rPr lang="en-HK" sz="2400" dirty="0">
                <a:latin typeface="CMMI10"/>
              </a:rPr>
              <a:t>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SY8"/>
              </a:rPr>
              <a:t>−</a:t>
            </a:r>
            <a:r>
              <a:rPr lang="en-HK" sz="2400" dirty="0">
                <a:effectLst/>
                <a:latin typeface="CMR8"/>
              </a:rPr>
              <a:t>1) </a:t>
            </a:r>
            <a:r>
              <a:rPr lang="en-HK" sz="2400" dirty="0">
                <a:latin typeface="CMMI10"/>
              </a:rPr>
              <a:t>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SY8"/>
              </a:rPr>
              <a:t>−</a:t>
            </a:r>
            <a:r>
              <a:rPr lang="en-HK" sz="2400" dirty="0">
                <a:effectLst/>
                <a:latin typeface="CMR8"/>
              </a:rPr>
              <a:t>2)</a:t>
            </a:r>
            <a:r>
              <a:rPr lang="en-HK" sz="2400" dirty="0">
                <a:latin typeface="CMMI10"/>
              </a:rPr>
              <a:t>, . . . 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(2) </a:t>
            </a:r>
            <a:r>
              <a:rPr lang="en-HK" sz="2400" dirty="0">
                <a:latin typeface="CMMI10"/>
              </a:rPr>
              <a:t>, </a:t>
            </a:r>
            <a:r>
              <a:rPr lang="en-HK" sz="2400" dirty="0">
                <a:latin typeface="CMMIB10"/>
              </a:rPr>
              <a:t>x</a:t>
            </a:r>
            <a:r>
              <a:rPr lang="en-HK" sz="2400" dirty="0">
                <a:effectLst/>
                <a:latin typeface="CMR8"/>
              </a:rPr>
              <a:t>(1)</a:t>
            </a:r>
            <a:r>
              <a:rPr lang="en-HK" sz="2400" dirty="0">
                <a:latin typeface="CMR10"/>
              </a:rPr>
              <a:t>) </a:t>
            </a:r>
            <a:r>
              <a:rPr lang="en-HK" sz="2400" dirty="0">
                <a:latin typeface="ComputerModernRoman"/>
              </a:rPr>
              <a:t>to a fixed length vector </a:t>
            </a:r>
            <a:r>
              <a:rPr lang="en-HK" sz="2400" dirty="0">
                <a:latin typeface="CMMIB10"/>
              </a:rPr>
              <a:t>h</a:t>
            </a:r>
            <a:r>
              <a:rPr lang="en-HK" sz="2400" dirty="0">
                <a:effectLst/>
                <a:latin typeface="CMR8"/>
              </a:rPr>
              <a:t>(</a:t>
            </a:r>
            <a:r>
              <a:rPr lang="en-HK" sz="2400" dirty="0">
                <a:effectLst/>
                <a:latin typeface="CMMI8"/>
              </a:rPr>
              <a:t>t</a:t>
            </a:r>
            <a:r>
              <a:rPr lang="en-HK" sz="2400" dirty="0">
                <a:effectLst/>
                <a:latin typeface="CMR8"/>
              </a:rPr>
              <a:t>) </a:t>
            </a:r>
            <a:endParaRPr lang="en-HK" sz="2400" dirty="0"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E49671-B845-634D-B3F5-E41B58F9F347}"/>
              </a:ext>
            </a:extLst>
          </p:cNvPr>
          <p:cNvSpPr/>
          <p:nvPr/>
        </p:nvSpPr>
        <p:spPr>
          <a:xfrm>
            <a:off x="628649" y="3983868"/>
            <a:ext cx="7528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Depending on the training criterion, this summary might selectively keep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some aspects </a:t>
            </a:r>
            <a:r>
              <a:rPr lang="en-HK" sz="2400" dirty="0">
                <a:latin typeface="ComputerModernRoman"/>
              </a:rPr>
              <a:t>of the past sequence with more precision than other aspects. </a:t>
            </a:r>
            <a:endParaRPr lang="en-H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228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EBC6-7FB6-B04F-BFA2-55A89A1D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DA2DF9-8A0B-284C-AE8B-FA39B7393CBF}"/>
              </a:ext>
            </a:extLst>
          </p:cNvPr>
          <p:cNvSpPr/>
          <p:nvPr/>
        </p:nvSpPr>
        <p:spPr>
          <a:xfrm>
            <a:off x="4707517" y="2540250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4ABD45-9325-A548-A093-8D1668F6F154}"/>
              </a:ext>
            </a:extLst>
          </p:cNvPr>
          <p:cNvSpPr/>
          <p:nvPr/>
        </p:nvSpPr>
        <p:spPr>
          <a:xfrm>
            <a:off x="3666461" y="2569084"/>
            <a:ext cx="574589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B8D73-208E-1046-BEAB-9210D8C0A6D9}"/>
              </a:ext>
            </a:extLst>
          </p:cNvPr>
          <p:cNvCxnSpPr>
            <a:cxnSpLocks/>
          </p:cNvCxnSpPr>
          <p:nvPr/>
        </p:nvCxnSpPr>
        <p:spPr>
          <a:xfrm flipV="1">
            <a:off x="4213246" y="2773743"/>
            <a:ext cx="489637" cy="515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396B46-FE7B-3148-82BD-EF513696BA94}"/>
              </a:ext>
            </a:extLst>
          </p:cNvPr>
          <p:cNvSpPr txBox="1"/>
          <p:nvPr/>
        </p:nvSpPr>
        <p:spPr>
          <a:xfrm>
            <a:off x="4296656" y="2490310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736E2E-8F50-5148-B528-DAFE32DFF670}"/>
              </a:ext>
            </a:extLst>
          </p:cNvPr>
          <p:cNvSpPr/>
          <p:nvPr/>
        </p:nvSpPr>
        <p:spPr>
          <a:xfrm>
            <a:off x="5645466" y="2538584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9C6BB-51B7-5142-A903-CED0E2482D06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210788" y="2785206"/>
            <a:ext cx="359501" cy="1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9D478F1-194D-9347-8780-63A0970675B5}"/>
              </a:ext>
            </a:extLst>
          </p:cNvPr>
          <p:cNvSpPr txBox="1"/>
          <p:nvPr/>
        </p:nvSpPr>
        <p:spPr>
          <a:xfrm>
            <a:off x="6201138" y="2550545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0728A2-7D53-BE45-ABED-0CC3B59A0EE4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5272839" y="2785206"/>
            <a:ext cx="372627" cy="166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EF5096-6DB5-5049-A731-64E774F72EDA}"/>
              </a:ext>
            </a:extLst>
          </p:cNvPr>
          <p:cNvSpPr txBox="1"/>
          <p:nvPr/>
        </p:nvSpPr>
        <p:spPr>
          <a:xfrm>
            <a:off x="5257387" y="2538705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9E0CD1-56D5-6541-8F2A-4B6D18699008}"/>
              </a:ext>
            </a:extLst>
          </p:cNvPr>
          <p:cNvSpPr/>
          <p:nvPr/>
        </p:nvSpPr>
        <p:spPr>
          <a:xfrm>
            <a:off x="6570289" y="2538586"/>
            <a:ext cx="609557" cy="49324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EC64AC-83E5-7F42-92D4-2029461AA5DB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7179846" y="2783065"/>
            <a:ext cx="482473" cy="2141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30187-2198-314F-8B32-FCC4AE30EBC4}"/>
              </a:ext>
            </a:extLst>
          </p:cNvPr>
          <p:cNvSpPr txBox="1"/>
          <p:nvPr/>
        </p:nvSpPr>
        <p:spPr>
          <a:xfrm>
            <a:off x="7264585" y="2564447"/>
            <a:ext cx="2316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D751A6-87F3-4E4C-9B53-47EC83F1CED7}"/>
                  </a:ext>
                </a:extLst>
              </p:cNvPr>
              <p:cNvSpPr/>
              <p:nvPr/>
            </p:nvSpPr>
            <p:spPr>
              <a:xfrm>
                <a:off x="7662318" y="2536443"/>
                <a:ext cx="565322" cy="49324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200" i="1" baseline="30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1200" i="1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2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D751A6-87F3-4E4C-9B53-47EC83F1C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18" y="2536443"/>
                <a:ext cx="565322" cy="49324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3C6D3A9-8B7D-F44A-8B3B-F2419F0DB759}"/>
              </a:ext>
            </a:extLst>
          </p:cNvPr>
          <p:cNvSpPr/>
          <p:nvPr/>
        </p:nvSpPr>
        <p:spPr>
          <a:xfrm>
            <a:off x="4707517" y="3278448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45EC61-C094-664F-B38E-24A6268A829E}"/>
              </a:ext>
            </a:extLst>
          </p:cNvPr>
          <p:cNvSpPr/>
          <p:nvPr/>
        </p:nvSpPr>
        <p:spPr>
          <a:xfrm>
            <a:off x="5645466" y="327678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5B395A-27FF-FE45-B0E2-FA6BE69FF7B4}"/>
              </a:ext>
            </a:extLst>
          </p:cNvPr>
          <p:cNvSpPr/>
          <p:nvPr/>
        </p:nvSpPr>
        <p:spPr>
          <a:xfrm>
            <a:off x="6583414" y="3276782"/>
            <a:ext cx="596431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(t+1)</a:t>
            </a:r>
            <a:endParaRPr lang="en-US" sz="1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B16843-A350-464D-87DF-C1F6B66BF866}"/>
              </a:ext>
            </a:extLst>
          </p:cNvPr>
          <p:cNvCxnSpPr>
            <a:cxnSpLocks/>
            <a:stCxn id="17" idx="0"/>
            <a:endCxn id="4" idx="4"/>
          </p:cNvCxnSpPr>
          <p:nvPr/>
        </p:nvCxnSpPr>
        <p:spPr>
          <a:xfrm flipV="1">
            <a:off x="4990178" y="3033492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4517C1-1AC3-3640-AD5A-2F84575F66AA}"/>
              </a:ext>
            </a:extLst>
          </p:cNvPr>
          <p:cNvCxnSpPr>
            <a:cxnSpLocks/>
          </p:cNvCxnSpPr>
          <p:nvPr/>
        </p:nvCxnSpPr>
        <p:spPr>
          <a:xfrm flipV="1">
            <a:off x="5934657" y="3029686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861585-C8FD-E14E-AA3E-39D233525400}"/>
              </a:ext>
            </a:extLst>
          </p:cNvPr>
          <p:cNvCxnSpPr>
            <a:cxnSpLocks/>
          </p:cNvCxnSpPr>
          <p:nvPr/>
        </p:nvCxnSpPr>
        <p:spPr>
          <a:xfrm flipV="1">
            <a:off x="6882144" y="3029686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A1427E0-C0CA-0E43-AE7E-3FE8D6D77957}"/>
              </a:ext>
            </a:extLst>
          </p:cNvPr>
          <p:cNvSpPr/>
          <p:nvPr/>
        </p:nvSpPr>
        <p:spPr>
          <a:xfrm>
            <a:off x="1653979" y="2652884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B6A5D8-FC3C-B04C-86AF-496C48134034}"/>
              </a:ext>
            </a:extLst>
          </p:cNvPr>
          <p:cNvSpPr/>
          <p:nvPr/>
        </p:nvSpPr>
        <p:spPr>
          <a:xfrm>
            <a:off x="1653979" y="3391083"/>
            <a:ext cx="565322" cy="4932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9122A9-40E9-9C42-81DE-9EA8518F49AA}"/>
              </a:ext>
            </a:extLst>
          </p:cNvPr>
          <p:cNvCxnSpPr>
            <a:cxnSpLocks/>
          </p:cNvCxnSpPr>
          <p:nvPr/>
        </p:nvCxnSpPr>
        <p:spPr>
          <a:xfrm flipV="1">
            <a:off x="1943171" y="3143986"/>
            <a:ext cx="0" cy="244956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rved Left Arrow 25">
            <a:extLst>
              <a:ext uri="{FF2B5EF4-FFF2-40B4-BE49-F238E27FC236}">
                <a16:creationId xmlns:a16="http://schemas.microsoft.com/office/drawing/2014/main" id="{C18968A0-345E-C348-8082-83BD232A254C}"/>
              </a:ext>
            </a:extLst>
          </p:cNvPr>
          <p:cNvSpPr/>
          <p:nvPr/>
        </p:nvSpPr>
        <p:spPr>
          <a:xfrm>
            <a:off x="2160395" y="2668060"/>
            <a:ext cx="347532" cy="507785"/>
          </a:xfrm>
          <a:prstGeom prst="curvedLef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A6BC62B-CDBE-F542-98C3-52FBB4E7072F}"/>
              </a:ext>
            </a:extLst>
          </p:cNvPr>
          <p:cNvSpPr/>
          <p:nvPr/>
        </p:nvSpPr>
        <p:spPr>
          <a:xfrm>
            <a:off x="2714223" y="3143986"/>
            <a:ext cx="852616" cy="204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3FFE36-0577-E345-931E-7D8D9B4F1E6A}"/>
              </a:ext>
            </a:extLst>
          </p:cNvPr>
          <p:cNvSpPr txBox="1"/>
          <p:nvPr/>
        </p:nvSpPr>
        <p:spPr>
          <a:xfrm>
            <a:off x="2802265" y="2933405"/>
            <a:ext cx="6765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Unfold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19E41D-2E15-8F44-A7E4-40F7B6EFD86B}"/>
              </a:ext>
            </a:extLst>
          </p:cNvPr>
          <p:cNvSpPr/>
          <p:nvPr/>
        </p:nvSpPr>
        <p:spPr>
          <a:xfrm>
            <a:off x="1168218" y="1902566"/>
            <a:ext cx="2142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latin typeface="ComputerModernRoman"/>
              </a:rPr>
              <a:t>Circuit diagram </a:t>
            </a:r>
            <a:endParaRPr lang="en-HK" sz="2400" dirty="0"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1FBE05-A69D-ED45-82E7-844E8BE4CB42}"/>
              </a:ext>
            </a:extLst>
          </p:cNvPr>
          <p:cNvSpPr/>
          <p:nvPr/>
        </p:nvSpPr>
        <p:spPr>
          <a:xfrm>
            <a:off x="4090730" y="1898340"/>
            <a:ext cx="4044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400" dirty="0">
                <a:latin typeface="ComputerModernRoman"/>
              </a:rPr>
              <a:t>unfolded computational graph </a:t>
            </a:r>
            <a:endParaRPr lang="en-HK" sz="2400" dirty="0"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EE99E-DF22-8D46-9F3D-2090983BA2C0}"/>
              </a:ext>
            </a:extLst>
          </p:cNvPr>
          <p:cNvSpPr/>
          <p:nvPr/>
        </p:nvSpPr>
        <p:spPr>
          <a:xfrm>
            <a:off x="2429638" y="2790392"/>
            <a:ext cx="181214" cy="14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3A30C2-F275-E441-9CB9-8DA246964F4D}"/>
              </a:ext>
            </a:extLst>
          </p:cNvPr>
          <p:cNvSpPr/>
          <p:nvPr/>
        </p:nvSpPr>
        <p:spPr>
          <a:xfrm>
            <a:off x="914413" y="4270080"/>
            <a:ext cx="239618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a delay of a single time step </a:t>
            </a:r>
            <a:endParaRPr lang="en-HK" sz="2400" dirty="0">
              <a:effectLst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7F8FCA-92D2-D743-9131-63103A7B68DB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112506" y="2933405"/>
            <a:ext cx="407739" cy="13366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C5368C2-783E-4144-9B1A-F673E64D2D0B}"/>
              </a:ext>
            </a:extLst>
          </p:cNvPr>
          <p:cNvSpPr/>
          <p:nvPr/>
        </p:nvSpPr>
        <p:spPr>
          <a:xfrm>
            <a:off x="4702883" y="4273441"/>
            <a:ext cx="3201599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HK" sz="2400" dirty="0">
                <a:latin typeface="ComputerModernRoman"/>
              </a:rPr>
              <a:t>associated with one particular time instance </a:t>
            </a:r>
            <a:endParaRPr lang="en-HK" sz="2400" dirty="0">
              <a:effectLst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AA5292-3F6C-C64C-814E-CE0D69223BAA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006921" y="3678361"/>
            <a:ext cx="296762" cy="5950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2E2F-372D-1671-812D-6EA940E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CFD2-075F-2FDA-5149-FF3917E9C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HK" sz="2800" dirty="0">
                <a:solidFill>
                  <a:srgbClr val="FF0000"/>
                </a:solidFill>
              </a:rPr>
              <a:t>Sharing parameters </a:t>
            </a:r>
            <a:r>
              <a:rPr lang="en-HK" sz="2800" dirty="0"/>
              <a:t>across different parts of a model: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dirty="0"/>
              <a:t>extend and apply the model to examples of different forms (variable lengths)</a:t>
            </a:r>
            <a:endParaRPr lang="en-US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095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A063-FC49-EC42-8A29-2E1B1DD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559C5-DA2B-394D-8D63-16AFF779303C}"/>
              </a:ext>
            </a:extLst>
          </p:cNvPr>
          <p:cNvSpPr/>
          <p:nvPr/>
        </p:nvSpPr>
        <p:spPr>
          <a:xfrm>
            <a:off x="712870" y="2015541"/>
            <a:ext cx="7973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3200" dirty="0">
                <a:latin typeface="ComputerModernRoman"/>
              </a:rPr>
              <a:t>The recurrent graph is </a:t>
            </a:r>
            <a:r>
              <a:rPr lang="en-HK" sz="3200" dirty="0">
                <a:solidFill>
                  <a:srgbClr val="FF0000"/>
                </a:solidFill>
                <a:latin typeface="ComputerModernRoman"/>
              </a:rPr>
              <a:t>succinct</a:t>
            </a:r>
            <a:r>
              <a:rPr lang="en-HK" sz="3200" dirty="0">
                <a:latin typeface="ComputerModernRoman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K" sz="3200" dirty="0">
                <a:latin typeface="ComputerModernRoman"/>
              </a:rPr>
              <a:t>The unfolded graph: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provides an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explicit description</a:t>
            </a:r>
            <a:r>
              <a:rPr lang="en-HK" sz="2400" dirty="0">
                <a:latin typeface="ComputerModernRoman"/>
              </a:rPr>
              <a:t> of which computations to perform.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helps to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illustrate the idea </a:t>
            </a:r>
            <a:r>
              <a:rPr lang="en-HK" sz="2400" dirty="0">
                <a:latin typeface="ComputerModernRoman"/>
              </a:rPr>
              <a:t>of </a:t>
            </a:r>
            <a:r>
              <a:rPr lang="en-HK" sz="2400" dirty="0"/>
              <a:t>information flow </a:t>
            </a:r>
            <a:r>
              <a:rPr lang="en-HK" sz="2400" dirty="0">
                <a:solidFill>
                  <a:srgbClr val="FF0000"/>
                </a:solidFill>
              </a:rPr>
              <a:t>forward in time </a:t>
            </a:r>
            <a:r>
              <a:rPr lang="en-HK" sz="2400" dirty="0"/>
              <a:t>(computing outputs and losses)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HK" sz="2400" dirty="0">
                <a:solidFill>
                  <a:srgbClr val="FF0000"/>
                </a:solidFill>
              </a:rPr>
              <a:t>backward in time </a:t>
            </a:r>
            <a:r>
              <a:rPr lang="en-HK" sz="2400" dirty="0"/>
              <a:t>(computing gradients) by explicitly showing the path along which this information flows </a:t>
            </a:r>
            <a:endParaRPr lang="en-HK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275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5B7D-15D2-56D7-5C72-63CBE0E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BFE8-A2A0-47EC-FD52-756A1B93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044" y="2920568"/>
            <a:ext cx="77724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E4FB-A902-6F13-C78F-5542C9E5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DB76-DA57-83C3-509A-26444D38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RNNs</a:t>
            </a:r>
          </a:p>
          <a:p>
            <a:pPr lvl="1"/>
            <a:r>
              <a:rPr lang="en-US" sz="2600" dirty="0"/>
              <a:t>A family of neural networks processing sequential data, such as,</a:t>
            </a:r>
          </a:p>
          <a:p>
            <a:pPr lvl="2"/>
            <a:r>
              <a:rPr lang="en-HK" dirty="0"/>
              <a:t>a sequence of values </a:t>
            </a:r>
            <a:r>
              <a:rPr lang="en-HK" b="1" dirty="0">
                <a:solidFill>
                  <a:srgbClr val="00B050"/>
                </a:solidFill>
              </a:rPr>
              <a:t>x</a:t>
            </a:r>
            <a:r>
              <a:rPr lang="en-HK" b="1" baseline="30000" dirty="0">
                <a:solidFill>
                  <a:srgbClr val="00B050"/>
                </a:solidFill>
              </a:rPr>
              <a:t>(1)</a:t>
            </a:r>
            <a:r>
              <a:rPr lang="en-HK" b="1" dirty="0">
                <a:solidFill>
                  <a:srgbClr val="00B050"/>
                </a:solidFill>
              </a:rPr>
              <a:t>, . . . , x</a:t>
            </a:r>
            <a:r>
              <a:rPr lang="en-HK" b="1" baseline="30000" dirty="0">
                <a:solidFill>
                  <a:srgbClr val="00B050"/>
                </a:solidFill>
              </a:rPr>
              <a:t>(</a:t>
            </a:r>
            <a:r>
              <a:rPr lang="el-GR" b="1" baseline="30000" dirty="0">
                <a:solidFill>
                  <a:srgbClr val="00B050"/>
                </a:solidFill>
              </a:rPr>
              <a:t>τ)</a:t>
            </a:r>
            <a:r>
              <a:rPr lang="el-GR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endParaRPr lang="en-HK" dirty="0"/>
          </a:p>
          <a:p>
            <a:pPr lvl="1"/>
            <a:r>
              <a:rPr lang="en-HK" sz="2600" dirty="0"/>
              <a:t>can scale to much longer sequences, e.g.,</a:t>
            </a:r>
          </a:p>
          <a:p>
            <a:pPr lvl="2"/>
            <a:r>
              <a:rPr lang="en-HK" dirty="0">
                <a:effectLst/>
              </a:rPr>
              <a:t>text</a:t>
            </a:r>
            <a:endParaRPr lang="en-HK" dirty="0"/>
          </a:p>
          <a:p>
            <a:pPr lvl="2"/>
            <a:r>
              <a:rPr lang="en-HK" dirty="0"/>
              <a:t>Voice</a:t>
            </a:r>
          </a:p>
          <a:p>
            <a:pPr lvl="2"/>
            <a:r>
              <a:rPr lang="en-HK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9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C1A6-3932-F021-31C7-CFE21099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17A9-FC45-7138-68B3-752365B3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r>
              <a:rPr lang="en-US" b="0" i="1" dirty="0">
                <a:solidFill>
                  <a:srgbClr val="222222"/>
                </a:solidFill>
                <a:effectLst/>
                <a:latin typeface="Calibri (Body)"/>
              </a:rPr>
              <a:t> Sequence data is any data where the order matters</a:t>
            </a:r>
            <a:endParaRPr lang="en-US" b="0" i="0" dirty="0">
              <a:solidFill>
                <a:srgbClr val="222222"/>
              </a:solidFill>
              <a:effectLst/>
              <a:latin typeface="Calibri (Body)"/>
            </a:endParaRPr>
          </a:p>
          <a:p>
            <a:pPr lvl="1"/>
            <a:r>
              <a:rPr lang="en-US" sz="1800" dirty="0">
                <a:solidFill>
                  <a:srgbClr val="222222"/>
                </a:solidFill>
                <a:latin typeface="Calibri (Body)"/>
              </a:rPr>
              <a:t>text data</a:t>
            </a:r>
          </a:p>
          <a:p>
            <a:pPr lvl="1"/>
            <a:r>
              <a:rPr lang="en-US" sz="1800" b="0" i="0" dirty="0">
                <a:solidFill>
                  <a:srgbClr val="222222"/>
                </a:solidFill>
                <a:effectLst/>
                <a:latin typeface="Calibri (Body)"/>
              </a:rPr>
              <a:t>protein/gene sequences</a:t>
            </a:r>
          </a:p>
          <a:p>
            <a:pPr lvl="1"/>
            <a:r>
              <a:rPr lang="en-US" sz="1800" dirty="0">
                <a:solidFill>
                  <a:srgbClr val="222222"/>
                </a:solidFill>
                <a:latin typeface="Calibri (Body)"/>
              </a:rPr>
              <a:t>sequential patterns: e.g., sequences of purchases</a:t>
            </a:r>
          </a:p>
          <a:p>
            <a:pPr lvl="1"/>
            <a:r>
              <a:rPr lang="en-US" sz="1800" b="0" i="0" dirty="0">
                <a:solidFill>
                  <a:srgbClr val="222222"/>
                </a:solidFill>
                <a:effectLst/>
                <a:latin typeface="Calibri (Body)"/>
              </a:rPr>
              <a:t>timeseries</a:t>
            </a:r>
          </a:p>
          <a:p>
            <a:pPr lvl="2"/>
            <a:r>
              <a:rPr lang="en-US" sz="1600" b="0" i="0" dirty="0">
                <a:solidFill>
                  <a:srgbClr val="222222"/>
                </a:solidFill>
                <a:effectLst/>
                <a:latin typeface="Calibri (Body)"/>
              </a:rPr>
              <a:t>stock prices</a:t>
            </a:r>
          </a:p>
          <a:p>
            <a:pPr lvl="2"/>
            <a:r>
              <a:rPr lang="en-US" sz="1600" b="0" i="0" dirty="0">
                <a:solidFill>
                  <a:srgbClr val="222222"/>
                </a:solidFill>
                <a:effectLst/>
                <a:latin typeface="Calibri (Body)"/>
              </a:rPr>
              <a:t>amount of precipitation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  <a:latin typeface="Calibri (Body)"/>
              </a:rPr>
              <a:t>ECG data</a:t>
            </a:r>
            <a:endParaRPr lang="en-US" sz="1600" b="0" i="0" dirty="0">
              <a:solidFill>
                <a:srgbClr val="222222"/>
              </a:solidFill>
              <a:effectLst/>
              <a:latin typeface="Calibri (Body)"/>
            </a:endParaRPr>
          </a:p>
          <a:p>
            <a:pPr lvl="2"/>
            <a:r>
              <a:rPr lang="en-US" sz="1600" b="0" i="0" dirty="0">
                <a:solidFill>
                  <a:srgbClr val="222222"/>
                </a:solidFill>
                <a:effectLst/>
                <a:latin typeface="Calibri (Body)"/>
              </a:rPr>
              <a:t>music</a:t>
            </a:r>
          </a:p>
          <a:p>
            <a:pPr lvl="2"/>
            <a:r>
              <a:rPr lang="en-US" sz="1600" b="0" i="0" dirty="0">
                <a:solidFill>
                  <a:srgbClr val="222222"/>
                </a:solidFill>
                <a:effectLst/>
                <a:latin typeface="Calibri (Body)"/>
              </a:rPr>
              <a:t>audio data</a:t>
            </a:r>
          </a:p>
          <a:p>
            <a:pPr lvl="2"/>
            <a:r>
              <a:rPr lang="en-US" sz="1600" b="0" i="0" dirty="0">
                <a:solidFill>
                  <a:srgbClr val="222222"/>
                </a:solidFill>
                <a:effectLst/>
                <a:latin typeface="Calibri (Body)"/>
              </a:rPr>
              <a:t>trajectories</a:t>
            </a:r>
          </a:p>
          <a:p>
            <a:pPr lvl="2"/>
            <a:r>
              <a:rPr lang="en-US" sz="1600" dirty="0">
                <a:solidFill>
                  <a:srgbClr val="222222"/>
                </a:solidFill>
                <a:latin typeface="Calibri (Body)"/>
              </a:rPr>
              <a:t>video</a:t>
            </a:r>
            <a:endParaRPr lang="en-US" sz="1600" b="0" i="0" dirty="0">
              <a:solidFill>
                <a:srgbClr val="222222"/>
              </a:solidFill>
              <a:effectLst/>
              <a:latin typeface="Calibri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3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4B8F-A2E0-4016-9A09-9542FAA0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E4DC-56CF-4203-A911-8FAD17A5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070993" cy="2468179"/>
          </a:xfrm>
        </p:spPr>
        <p:txBody>
          <a:bodyPr>
            <a:normAutofit fontScale="85000" lnSpcReduction="20000"/>
          </a:bodyPr>
          <a:lstStyle/>
          <a:p>
            <a:pPr marL="400050" indent="-457200" algn="ctr"/>
            <a:r>
              <a:rPr lang="en-US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</a:t>
            </a:r>
            <a:r>
              <a:rPr lang="en-US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 family of neural networks for processing sequential data:</a:t>
            </a:r>
          </a:p>
          <a:p>
            <a:pPr marL="342900" lvl="1" indent="0" algn="ctr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can scale to much longer sequences than would be practical for networks without sequence-aware units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recurrent networks can process sequences of variable length</a:t>
            </a:r>
          </a:p>
          <a:p>
            <a:pPr marL="3429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1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4B8F-A2E0-4016-9A09-9542FAA0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E4DC-56CF-4203-A911-8FAD17A52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6122"/>
            <a:ext cx="8070993" cy="3862897"/>
          </a:xfrm>
        </p:spPr>
        <p:txBody>
          <a:bodyPr>
            <a:normAutofit/>
          </a:bodyPr>
          <a:lstStyle/>
          <a:p>
            <a:pPr marL="342900" lvl="1" indent="0" algn="ctr">
              <a:buNone/>
            </a:pPr>
            <a:r>
              <a:rPr lang="en-US" b="0" i="1" dirty="0">
                <a:solidFill>
                  <a:srgbClr val="222222"/>
                </a:solidFill>
                <a:effectLst/>
                <a:latin typeface="Calibri (Body)"/>
              </a:rPr>
              <a:t>RNNs </a:t>
            </a:r>
            <a:r>
              <a:rPr lang="en-US" b="0" dirty="0">
                <a:solidFill>
                  <a:srgbClr val="222222"/>
                </a:solidFill>
                <a:effectLst/>
                <a:latin typeface="Calibri (Body)"/>
              </a:rPr>
              <a:t>allow previous outputs to be used as inputs while also having hidden units. A high-level RNN architecture is as follows:</a:t>
            </a:r>
          </a:p>
          <a:p>
            <a:pPr marL="342900" lvl="1" indent="0" algn="ctr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lvl="1" indent="0" algn="ctr">
              <a:buNone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342900" lvl="1" indent="0" algn="ctr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lvl="1" indent="0" algn="ctr">
              <a:buNone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342900" lvl="1" indent="0" algn="ctr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lvl="1" indent="0" algn="ctr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lvl="1" indent="0" algn="ctr">
              <a:buNone/>
            </a:pPr>
            <a:endParaRPr lang="en-US" dirty="0">
              <a:solidFill>
                <a:srgbClr val="24292E"/>
              </a:solidFill>
              <a:latin typeface="-apple-system"/>
            </a:endParaRPr>
          </a:p>
          <a:p>
            <a:pPr marL="342900" lvl="1" indent="0" algn="ctr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lvl="1" indent="0" algn="ctr">
              <a:buNone/>
            </a:pP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3429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Calibri (Body)"/>
            </a:endParaRP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E0801D-2B3C-4B8C-8CDC-D26D862BBA2F}"/>
              </a:ext>
            </a:extLst>
          </p:cNvPr>
          <p:cNvGrpSpPr/>
          <p:nvPr/>
        </p:nvGrpSpPr>
        <p:grpSpPr>
          <a:xfrm>
            <a:off x="1676400" y="3889236"/>
            <a:ext cx="7225301" cy="2003247"/>
            <a:chOff x="1615947" y="2576143"/>
            <a:chExt cx="9633735" cy="267099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AC7BFCA-7D59-4507-BCA7-18CDB7217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947" y="2576143"/>
              <a:ext cx="9633735" cy="2670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413B81-2506-4469-897C-6F5A94B4BF22}"/>
                </a:ext>
              </a:extLst>
            </p:cNvPr>
            <p:cNvSpPr/>
            <p:nvPr/>
          </p:nvSpPr>
          <p:spPr>
            <a:xfrm>
              <a:off x="4726112" y="3403130"/>
              <a:ext cx="1119884" cy="349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</a:t>
              </a:r>
              <a:r>
                <a:rPr lang="en-US" sz="1800" baseline="30000" dirty="0"/>
                <a:t>&lt; t-1 &gt;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08CD48-2D41-4E0B-BE06-73D5C664B5C9}"/>
                </a:ext>
              </a:extLst>
            </p:cNvPr>
            <p:cNvSpPr/>
            <p:nvPr/>
          </p:nvSpPr>
          <p:spPr>
            <a:xfrm>
              <a:off x="6635392" y="3403130"/>
              <a:ext cx="926388" cy="349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</a:t>
              </a:r>
              <a:r>
                <a:rPr lang="en-US" sz="1800" baseline="30000" dirty="0"/>
                <a:t>&lt; t 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524074-1ED1-49C5-A43D-6C65B811D414}"/>
                </a:ext>
              </a:extLst>
            </p:cNvPr>
            <p:cNvSpPr/>
            <p:nvPr/>
          </p:nvSpPr>
          <p:spPr>
            <a:xfrm>
              <a:off x="8349463" y="3403130"/>
              <a:ext cx="926388" cy="349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h</a:t>
              </a:r>
              <a:r>
                <a:rPr lang="en-US" sz="1800" baseline="30000" dirty="0"/>
                <a:t>&lt; t+1 &gt;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AF7967-2C17-4FC8-B241-71CF8B80F3BA}"/>
                </a:ext>
              </a:extLst>
            </p:cNvPr>
            <p:cNvSpPr/>
            <p:nvPr/>
          </p:nvSpPr>
          <p:spPr>
            <a:xfrm>
              <a:off x="1666349" y="3529582"/>
              <a:ext cx="667820" cy="68836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h</a:t>
              </a:r>
              <a:r>
                <a:rPr lang="en-US" sz="1500" baseline="30000" dirty="0"/>
                <a:t>&lt;0&gt;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D47C10B-BE2C-4678-9894-C14FA328E05C}"/>
                </a:ext>
              </a:extLst>
            </p:cNvPr>
            <p:cNvSpPr/>
            <p:nvPr/>
          </p:nvSpPr>
          <p:spPr>
            <a:xfrm>
              <a:off x="2580005" y="3518824"/>
              <a:ext cx="667820" cy="68836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B563F1A-BB81-454E-9482-5265C9211304}"/>
                </a:ext>
              </a:extLst>
            </p:cNvPr>
            <p:cNvSpPr/>
            <p:nvPr/>
          </p:nvSpPr>
          <p:spPr>
            <a:xfrm>
              <a:off x="3493435" y="3529582"/>
              <a:ext cx="667820" cy="68836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616870D-8EE2-4C15-8CA5-AD460CC86A07}"/>
                </a:ext>
              </a:extLst>
            </p:cNvPr>
            <p:cNvSpPr/>
            <p:nvPr/>
          </p:nvSpPr>
          <p:spPr>
            <a:xfrm>
              <a:off x="5960689" y="3529582"/>
              <a:ext cx="667820" cy="68836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0634EED-1D59-430B-9DA5-13058AECA3CD}"/>
                </a:ext>
              </a:extLst>
            </p:cNvPr>
            <p:cNvSpPr/>
            <p:nvPr/>
          </p:nvSpPr>
          <p:spPr>
            <a:xfrm>
              <a:off x="7669360" y="3529582"/>
              <a:ext cx="667820" cy="68836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105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0684-536A-AF49-DD66-EE4FFEEB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6" name="Content Placeholder 5" descr="A diagram of a function&#10;&#10;Description automatically generated">
            <a:extLst>
              <a:ext uri="{FF2B5EF4-FFF2-40B4-BE49-F238E27FC236}">
                <a16:creationId xmlns:a16="http://schemas.microsoft.com/office/drawing/2014/main" id="{47AFCCFD-3D77-A034-2A05-5E331C160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46" y="1981200"/>
            <a:ext cx="6784708" cy="4114800"/>
          </a:xfrm>
        </p:spPr>
      </p:pic>
    </p:spTree>
    <p:extLst>
      <p:ext uri="{BB962C8B-B14F-4D97-AF65-F5344CB8AC3E}">
        <p14:creationId xmlns:p14="http://schemas.microsoft.com/office/powerpoint/2010/main" val="208442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5422-E78B-2D49-B37F-AE7CB9E1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Unfolding computational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7443B9-0A86-2047-AECA-AB4BF2EBC148}"/>
                  </a:ext>
                </a:extLst>
              </p:cNvPr>
              <p:cNvSpPr txBox="1"/>
              <p:nvPr/>
            </p:nvSpPr>
            <p:spPr>
              <a:xfrm>
                <a:off x="3507247" y="3426986"/>
                <a:ext cx="182562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7443B9-0A86-2047-AECA-AB4BF2EBC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47" y="3426986"/>
                <a:ext cx="1825628" cy="295594"/>
              </a:xfrm>
              <a:prstGeom prst="rect">
                <a:avLst/>
              </a:prstGeom>
              <a:blipFill>
                <a:blip r:embed="rId2"/>
                <a:stretch>
                  <a:fillRect l="-1389" t="-8333" r="-347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AF10019-5539-BF4B-83EF-E95FE738577C}"/>
              </a:ext>
            </a:extLst>
          </p:cNvPr>
          <p:cNvSpPr txBox="1"/>
          <p:nvPr/>
        </p:nvSpPr>
        <p:spPr>
          <a:xfrm>
            <a:off x="628650" y="1650009"/>
            <a:ext cx="7643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/>
              <a:t>Unfolding a </a:t>
            </a:r>
            <a:r>
              <a:rPr lang="en-HK" sz="2400" dirty="0">
                <a:solidFill>
                  <a:srgbClr val="FF0000"/>
                </a:solidFill>
              </a:rPr>
              <a:t>recursive or recurrent computation </a:t>
            </a:r>
            <a:r>
              <a:rPr lang="en-HK" sz="2400" dirty="0"/>
              <a:t>into a </a:t>
            </a:r>
            <a:r>
              <a:rPr lang="en-HK" sz="2400" dirty="0">
                <a:solidFill>
                  <a:srgbClr val="FF0000"/>
                </a:solidFill>
              </a:rPr>
              <a:t>computational graph </a:t>
            </a:r>
            <a:r>
              <a:rPr lang="en-HK" sz="2400" dirty="0"/>
              <a:t>that has a repetitive structure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C1E5D-2917-334A-8D7C-C79EB09B33FC}"/>
              </a:ext>
            </a:extLst>
          </p:cNvPr>
          <p:cNvSpPr txBox="1"/>
          <p:nvPr/>
        </p:nvSpPr>
        <p:spPr>
          <a:xfrm>
            <a:off x="628650" y="2681051"/>
            <a:ext cx="724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/>
              <a:t>Consider the classical form of a dynamical system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8285695E-B479-7F46-9241-6045A344BBF8}"/>
              </a:ext>
            </a:extLst>
          </p:cNvPr>
          <p:cNvSpPr/>
          <p:nvPr/>
        </p:nvSpPr>
        <p:spPr>
          <a:xfrm>
            <a:off x="3840338" y="3956372"/>
            <a:ext cx="580524" cy="461567"/>
          </a:xfrm>
          <a:prstGeom prst="wedgeRoundRectCallout">
            <a:avLst>
              <a:gd name="adj1" fmla="val 49537"/>
              <a:gd name="adj2" fmla="val -105673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1BABA8BE-419F-D341-A187-E8D0A55B2230}"/>
              </a:ext>
            </a:extLst>
          </p:cNvPr>
          <p:cNvSpPr/>
          <p:nvPr/>
        </p:nvSpPr>
        <p:spPr>
          <a:xfrm>
            <a:off x="2643940" y="3956372"/>
            <a:ext cx="788110" cy="461567"/>
          </a:xfrm>
          <a:prstGeom prst="wedgeRoundRectCallout">
            <a:avLst>
              <a:gd name="adj1" fmla="val 63877"/>
              <a:gd name="adj2" fmla="val -103372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Next state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0EB8CE3-8C4C-F948-A9A7-2C7F469166A5}"/>
              </a:ext>
            </a:extLst>
          </p:cNvPr>
          <p:cNvSpPr/>
          <p:nvPr/>
        </p:nvSpPr>
        <p:spPr>
          <a:xfrm>
            <a:off x="4917908" y="3922625"/>
            <a:ext cx="1344529" cy="529061"/>
          </a:xfrm>
          <a:prstGeom prst="wedgeRoundRectCallout">
            <a:avLst>
              <a:gd name="adj1" fmla="val -33726"/>
              <a:gd name="adj2" fmla="val -93062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Parameters to be learnt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5DF03E-3A73-E543-A9CF-7027A11A8C4D}"/>
              </a:ext>
            </a:extLst>
          </p:cNvPr>
          <p:cNvSpPr/>
          <p:nvPr/>
        </p:nvSpPr>
        <p:spPr>
          <a:xfrm>
            <a:off x="628649" y="4780725"/>
            <a:ext cx="77453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It is 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recurrent</a:t>
            </a:r>
            <a:r>
              <a:rPr lang="en-HK" sz="2400" dirty="0">
                <a:latin typeface="ComputerModernRoman"/>
              </a:rPr>
              <a:t> because the definition of </a:t>
            </a:r>
            <a:r>
              <a:rPr lang="en-HK" sz="2400" dirty="0">
                <a:latin typeface="CMMIB10"/>
              </a:rPr>
              <a:t>s </a:t>
            </a:r>
            <a:r>
              <a:rPr lang="en-HK" sz="2400" dirty="0">
                <a:latin typeface="ComputerModernRoman"/>
              </a:rPr>
              <a:t>at time </a:t>
            </a:r>
            <a:r>
              <a:rPr lang="en-HK" sz="2400" dirty="0">
                <a:solidFill>
                  <a:srgbClr val="FF0000"/>
                </a:solidFill>
                <a:latin typeface="CMMI10"/>
              </a:rPr>
              <a:t>t</a:t>
            </a:r>
            <a:r>
              <a:rPr lang="en-HK" sz="2400" dirty="0">
                <a:latin typeface="CMMI10"/>
              </a:rPr>
              <a:t> </a:t>
            </a:r>
            <a:r>
              <a:rPr lang="en-HK" sz="2400" dirty="0">
                <a:latin typeface="ComputerModernRoman"/>
              </a:rPr>
              <a:t>refers back to the same definition at time </a:t>
            </a:r>
            <a:r>
              <a:rPr lang="en-HK" sz="2400" dirty="0">
                <a:solidFill>
                  <a:srgbClr val="FF0000"/>
                </a:solidFill>
                <a:latin typeface="CMMI10"/>
              </a:rPr>
              <a:t>t </a:t>
            </a:r>
            <a:r>
              <a:rPr lang="en-HK" sz="2400" dirty="0">
                <a:solidFill>
                  <a:srgbClr val="FF0000"/>
                </a:solidFill>
                <a:latin typeface="CMSY10"/>
              </a:rPr>
              <a:t>− </a:t>
            </a:r>
            <a:r>
              <a:rPr lang="en-HK" sz="2400" dirty="0">
                <a:solidFill>
                  <a:srgbClr val="FF0000"/>
                </a:solidFill>
                <a:latin typeface="CMR10"/>
              </a:rPr>
              <a:t>1 </a:t>
            </a:r>
            <a:endParaRPr lang="en-HK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5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0A2A-AA56-D34C-B87C-5A4CF983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unfold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562042-9B3E-764A-8ED9-CD1208E838EF}"/>
                  </a:ext>
                </a:extLst>
              </p:cNvPr>
              <p:cNvSpPr txBox="1"/>
              <p:nvPr/>
            </p:nvSpPr>
            <p:spPr>
              <a:xfrm>
                <a:off x="2348520" y="2845565"/>
                <a:ext cx="4554132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562042-9B3E-764A-8ED9-CD1208E83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20" y="2845565"/>
                <a:ext cx="4554132" cy="423962"/>
              </a:xfrm>
              <a:prstGeom prst="rect">
                <a:avLst/>
              </a:prstGeom>
              <a:blipFill>
                <a:blip r:embed="rId2"/>
                <a:stretch>
                  <a:fillRect l="-1389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6045AB-ACF2-9440-AE5B-525EA29B3AC5}"/>
                  </a:ext>
                </a:extLst>
              </p:cNvPr>
              <p:cNvSpPr txBox="1"/>
              <p:nvPr/>
            </p:nvSpPr>
            <p:spPr>
              <a:xfrm>
                <a:off x="3297965" y="5866949"/>
                <a:ext cx="3054554" cy="4239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6045AB-ACF2-9440-AE5B-525EA29B3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65" y="5866949"/>
                <a:ext cx="3054554" cy="423962"/>
              </a:xfrm>
              <a:prstGeom prst="rect">
                <a:avLst/>
              </a:prstGeom>
              <a:blipFill>
                <a:blip r:embed="rId3"/>
                <a:stretch>
                  <a:fillRect l="-830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B7062C54-AB62-3148-B8A9-4182C85A7ED4}"/>
              </a:ext>
            </a:extLst>
          </p:cNvPr>
          <p:cNvSpPr/>
          <p:nvPr/>
        </p:nvSpPr>
        <p:spPr>
          <a:xfrm>
            <a:off x="709357" y="1757184"/>
            <a:ext cx="7520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For example, if we unfold the system</a:t>
            </a:r>
            <a:r>
              <a:rPr lang="en-HK" sz="2400" dirty="0">
                <a:solidFill>
                  <a:srgbClr val="FF0000"/>
                </a:solidFill>
                <a:latin typeface="ComputerModernRoman"/>
              </a:rPr>
              <a:t> </a:t>
            </a:r>
            <a:r>
              <a:rPr lang="en-HK" sz="2400" dirty="0">
                <a:latin typeface="ComputerModernRoman"/>
              </a:rPr>
              <a:t>for </a:t>
            </a:r>
            <a:r>
              <a:rPr lang="el-GR" sz="2400" dirty="0">
                <a:latin typeface="CMMI10"/>
              </a:rPr>
              <a:t>τ </a:t>
            </a:r>
            <a:r>
              <a:rPr lang="el-GR" sz="2400" dirty="0">
                <a:latin typeface="CMR10"/>
              </a:rPr>
              <a:t>= 3 </a:t>
            </a:r>
            <a:r>
              <a:rPr lang="en-HK" sz="2400" dirty="0">
                <a:latin typeface="ComputerModernRoman"/>
              </a:rPr>
              <a:t>time steps, we obtain </a:t>
            </a:r>
            <a:endParaRPr lang="en-HK" sz="2400" dirty="0"/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57015CDB-672D-A649-9304-5A8D60E2F6BE}"/>
              </a:ext>
            </a:extLst>
          </p:cNvPr>
          <p:cNvSpPr/>
          <p:nvPr/>
        </p:nvSpPr>
        <p:spPr>
          <a:xfrm>
            <a:off x="4245524" y="3554029"/>
            <a:ext cx="2022929" cy="753276"/>
          </a:xfrm>
          <a:prstGeom prst="wedgeRoundRectCallout">
            <a:avLst>
              <a:gd name="adj1" fmla="val 42943"/>
              <a:gd name="adj2" fmla="val -96557"/>
              <a:gd name="adj3" fmla="val 1666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They are shared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76E101-3DC3-5448-AC77-9C35ECE37725}"/>
              </a:ext>
            </a:extLst>
          </p:cNvPr>
          <p:cNvCxnSpPr>
            <a:cxnSpLocks/>
          </p:cNvCxnSpPr>
          <p:nvPr/>
        </p:nvCxnSpPr>
        <p:spPr>
          <a:xfrm flipV="1">
            <a:off x="5931568" y="3151793"/>
            <a:ext cx="632640" cy="40223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86AD4E-A63B-5148-AEDB-2879F89730B0}"/>
              </a:ext>
            </a:extLst>
          </p:cNvPr>
          <p:cNvSpPr/>
          <p:nvPr/>
        </p:nvSpPr>
        <p:spPr>
          <a:xfrm>
            <a:off x="709357" y="4712073"/>
            <a:ext cx="8231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HK" sz="2400" dirty="0">
                <a:latin typeface="ComputerModernRoman"/>
              </a:rPr>
              <a:t>For a finite number of time steps </a:t>
            </a:r>
            <a:r>
              <a:rPr lang="el-GR" sz="2400" dirty="0">
                <a:latin typeface="CMMI10"/>
              </a:rPr>
              <a:t>τ</a:t>
            </a:r>
            <a:r>
              <a:rPr lang="el-GR" sz="2400" dirty="0">
                <a:latin typeface="ComputerModernRoman"/>
              </a:rPr>
              <a:t>, </a:t>
            </a:r>
            <a:r>
              <a:rPr lang="en-HK" sz="2400" dirty="0">
                <a:latin typeface="ComputerModernRoman"/>
              </a:rPr>
              <a:t>the graph can be unfolded by applying the definition </a:t>
            </a:r>
            <a:r>
              <a:rPr lang="el-GR" sz="2400" dirty="0">
                <a:latin typeface="CMMI10"/>
              </a:rPr>
              <a:t>τ </a:t>
            </a:r>
            <a:r>
              <a:rPr lang="el-GR" sz="2400" dirty="0">
                <a:latin typeface="CMSY10"/>
              </a:rPr>
              <a:t>− </a:t>
            </a:r>
            <a:r>
              <a:rPr lang="el-GR" sz="2400" dirty="0">
                <a:latin typeface="CMR10"/>
              </a:rPr>
              <a:t>1 </a:t>
            </a:r>
            <a:r>
              <a:rPr lang="en-HK" sz="2400" dirty="0">
                <a:latin typeface="ComputerModernRoman"/>
              </a:rPr>
              <a:t>times 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27938623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19570</TotalTime>
  <Words>663</Words>
  <Application>Microsoft Macintosh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-apple-system</vt:lpstr>
      <vt:lpstr>Calibri (Body)</vt:lpstr>
      <vt:lpstr>CMMI10</vt:lpstr>
      <vt:lpstr>CMMI8</vt:lpstr>
      <vt:lpstr>CMMIB10</vt:lpstr>
      <vt:lpstr>CMR10</vt:lpstr>
      <vt:lpstr>CMR8</vt:lpstr>
      <vt:lpstr>CMSY10</vt:lpstr>
      <vt:lpstr>CMSY8</vt:lpstr>
      <vt:lpstr>ComputerModernRoman</vt:lpstr>
      <vt:lpstr>Arial</vt:lpstr>
      <vt:lpstr>Cambria Math</vt:lpstr>
      <vt:lpstr>Times New Roman</vt:lpstr>
      <vt:lpstr>Default Design</vt:lpstr>
      <vt:lpstr> 12. Deep Learning - RNN</vt:lpstr>
      <vt:lpstr>recurrent Neural Networks</vt:lpstr>
      <vt:lpstr>Introduction </vt:lpstr>
      <vt:lpstr>Sequential Data</vt:lpstr>
      <vt:lpstr>Recurrent Neural Networks</vt:lpstr>
      <vt:lpstr>Recurrent Neural Networks</vt:lpstr>
      <vt:lpstr>Recurrent Neural Networks</vt:lpstr>
      <vt:lpstr>Unfolding computational graphs</vt:lpstr>
      <vt:lpstr>How to unfold the system</vt:lpstr>
      <vt:lpstr>How to unfold the system</vt:lpstr>
      <vt:lpstr>With external signal</vt:lpstr>
      <vt:lpstr>Lossy summary: hidden state h</vt:lpstr>
      <vt:lpstr>Two ways</vt:lpstr>
      <vt:lpstr>Advantages 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257</cp:revision>
  <cp:lastPrinted>2020-10-13T14:15:54Z</cp:lastPrinted>
  <dcterms:created xsi:type="dcterms:W3CDTF">2020-09-17T14:21:25Z</dcterms:created>
  <dcterms:modified xsi:type="dcterms:W3CDTF">2024-11-19T22:38:15Z</dcterms:modified>
</cp:coreProperties>
</file>