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324" r:id="rId2"/>
    <p:sldId id="796" r:id="rId3"/>
    <p:sldId id="797" r:id="rId4"/>
    <p:sldId id="798" r:id="rId5"/>
    <p:sldId id="802" r:id="rId6"/>
    <p:sldId id="800" r:id="rId7"/>
    <p:sldId id="790" r:id="rId8"/>
    <p:sldId id="833" r:id="rId9"/>
    <p:sldId id="834" r:id="rId10"/>
    <p:sldId id="835" r:id="rId11"/>
    <p:sldId id="838" r:id="rId12"/>
    <p:sldId id="836" r:id="rId13"/>
    <p:sldId id="837" r:id="rId14"/>
    <p:sldId id="839" r:id="rId15"/>
    <p:sldId id="840" r:id="rId16"/>
    <p:sldId id="841" r:id="rId17"/>
    <p:sldId id="842" r:id="rId18"/>
    <p:sldId id="843" r:id="rId19"/>
    <p:sldId id="845" r:id="rId20"/>
    <p:sldId id="804" r:id="rId21"/>
    <p:sldId id="806" r:id="rId22"/>
    <p:sldId id="807" r:id="rId23"/>
    <p:sldId id="812" r:id="rId24"/>
    <p:sldId id="810" r:id="rId25"/>
    <p:sldId id="805" r:id="rId26"/>
    <p:sldId id="808" r:id="rId27"/>
    <p:sldId id="809" r:id="rId28"/>
    <p:sldId id="811" r:id="rId29"/>
    <p:sldId id="815" r:id="rId30"/>
    <p:sldId id="813" r:id="rId31"/>
    <p:sldId id="816" r:id="rId32"/>
    <p:sldId id="814" r:id="rId33"/>
    <p:sldId id="818" r:id="rId34"/>
    <p:sldId id="819" r:id="rId35"/>
    <p:sldId id="820" r:id="rId36"/>
    <p:sldId id="855" r:id="rId37"/>
    <p:sldId id="803" r:id="rId38"/>
    <p:sldId id="847" r:id="rId39"/>
    <p:sldId id="821" r:id="rId40"/>
    <p:sldId id="822" r:id="rId41"/>
    <p:sldId id="791" r:id="rId42"/>
    <p:sldId id="849" r:id="rId43"/>
    <p:sldId id="850" r:id="rId44"/>
    <p:sldId id="851" r:id="rId45"/>
    <p:sldId id="823" r:id="rId46"/>
    <p:sldId id="848" r:id="rId47"/>
    <p:sldId id="824" r:id="rId48"/>
    <p:sldId id="825" r:id="rId49"/>
    <p:sldId id="826" r:id="rId50"/>
    <p:sldId id="831" r:id="rId51"/>
    <p:sldId id="827" r:id="rId52"/>
    <p:sldId id="854" r:id="rId53"/>
    <p:sldId id="846" r:id="rId54"/>
    <p:sldId id="828" r:id="rId55"/>
    <p:sldId id="829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02"/>
    <p:restoredTop sz="96327"/>
  </p:normalViewPr>
  <p:slideViewPr>
    <p:cSldViewPr>
      <p:cViewPr varScale="1">
        <p:scale>
          <a:sx n="123" d="100"/>
          <a:sy n="123" d="100"/>
        </p:scale>
        <p:origin x="5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C534296-C06C-464D-9D12-84D47FE5C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3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84D86E-E204-4D68-89E6-310B286F5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8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9C01E-E72E-4F7B-BF65-23D8F272D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7D62C-7F21-4F78-9AC3-19D702C78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09CB6-B9BC-4535-9E09-588A31F03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1314C-F54C-464D-9EDC-1B1B98857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DDFCB-DC42-4915-9BC9-E55121D52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4CD7-C80E-4767-B027-FF13F44B1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89F17-FFD8-4B61-9504-DFCBFC6AE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D6DB8-5A0D-49F6-B73C-4D1A01AC4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3DAD5-62DA-4968-908A-F84AEFE32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F43D7-43BF-4E00-B105-B72036EE2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319D4-211B-4E6B-AB05-542C96B75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9906C87-50EA-445A-8F60-59FDBB67C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650.png"/><Relationship Id="rId4" Type="http://schemas.openxmlformats.org/officeDocument/2006/relationships/image" Target="../media/image16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2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5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earningbook.org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9AF8-A31D-D344-AD20-6900A015D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6000" dirty="0"/>
              <a:t>12. Deep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A4283-4FFC-8F4F-BDB8-D8D0D19C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9C01E-E72E-4F7B-BF65-23D8F272D03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3001-0231-778F-AEE2-87C27A40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C77B4-1E83-42D2-7A80-DBEFB22B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</a:t>
            </a:r>
          </a:p>
          <a:p>
            <a:pPr lvl="1"/>
            <a:r>
              <a:rPr lang="en-US" dirty="0"/>
              <a:t>Total weighted input to unit 𝑗 to be nonzero even when the outputs of the preceding layer are all zero.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AD1DF-8D14-2724-6791-E0515C34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6" name="Picture 5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D762C860-C5FF-C74F-FB72-05B927A1A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10000"/>
            <a:ext cx="1905000" cy="800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9CE06-4130-FEF3-E25C-D03EA76CB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762500"/>
            <a:ext cx="7772400" cy="7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2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0535-BEE6-1283-8D28-24BC1627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pic>
        <p:nvPicPr>
          <p:cNvPr id="6" name="Content Placeholder 5" descr="A graph of function and function&#10;&#10;Description automatically generated with medium confidence">
            <a:extLst>
              <a:ext uri="{FF2B5EF4-FFF2-40B4-BE49-F238E27FC236}">
                <a16:creationId xmlns:a16="http://schemas.microsoft.com/office/drawing/2014/main" id="{E0587BED-EF2C-91B5-FC47-1BCB7B193C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71621"/>
            <a:ext cx="7772400" cy="35339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630D8-0E84-C331-3AA7-5D56A7001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6F06-FE02-3226-CBBB-0DA674DA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entire network expression and Loss function</a:t>
            </a:r>
          </a:p>
        </p:txBody>
      </p:sp>
      <p:pic>
        <p:nvPicPr>
          <p:cNvPr id="6" name="Content Placeholder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F733E91-49D7-49B8-D68F-898A3CB25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2286000"/>
            <a:ext cx="5636753" cy="1375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55F13-1801-F810-3AE1-F46BACF2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8" name="Picture 7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4D76773B-BC6D-6440-8C22-1118D1AC8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5" y="3966550"/>
            <a:ext cx="8609949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71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1ADF-5010-D647-6062-36139DBB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gradient of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19355-E0B1-F4AF-4B04-2D55BC6D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gradient of loss </a:t>
            </a:r>
            <a:r>
              <a:rPr lang="en-US" dirty="0" err="1"/>
              <a:t>w.r.t</a:t>
            </a:r>
            <a:r>
              <a:rPr lang="en-US" dirty="0"/>
              <a:t> weights using the chain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B7634-B67A-A970-D7DA-5A824AC7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5" name="Picture 4" descr="A math equations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0D32048C-AB86-EBF4-A6DC-F2F01E62E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91" y="3691082"/>
            <a:ext cx="7772400" cy="2616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AF595-A5E4-D74A-B2F1-C2266BD02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059545"/>
            <a:ext cx="35306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757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0974-9DD6-4F95-547E-B624319C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gradient of loss </a:t>
            </a:r>
            <a:r>
              <a:rPr lang="en-US" dirty="0" err="1"/>
              <a:t>w.r.t</a:t>
            </a:r>
            <a:r>
              <a:rPr lang="en-US" dirty="0"/>
              <a:t> weights</a:t>
            </a:r>
          </a:p>
        </p:txBody>
      </p:sp>
      <p:pic>
        <p:nvPicPr>
          <p:cNvPr id="6" name="Content Placeholder 5" descr="A math equations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6A57698C-3428-E494-2B8A-AA8591274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04623"/>
            <a:ext cx="7772400" cy="386795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F32EE-D9C9-D447-D5C2-174CFC06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33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A732-049E-26E5-9F87-0A698111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Perceived error in each 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C9ECB-4DA3-A37F-8BAE-3B7E3EC4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B06E5D0-3E3B-9B55-B72C-89B107997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2730500"/>
            <a:ext cx="6299200" cy="355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A21CF-14CF-2012-A7BF-E83FDEEFF5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36" y="4362450"/>
            <a:ext cx="6718300" cy="304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C5B07C-A69E-83BA-1B9C-46521EB603AA}"/>
              </a:ext>
            </a:extLst>
          </p:cNvPr>
          <p:cNvSpPr txBox="1"/>
          <p:nvPr/>
        </p:nvSpPr>
        <p:spPr>
          <a:xfrm>
            <a:off x="1226127" y="2161309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perceived error at unit 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95114-DF44-2F3D-D27D-CDFDF7816609}"/>
              </a:ext>
            </a:extLst>
          </p:cNvPr>
          <p:cNvSpPr txBox="1"/>
          <p:nvPr/>
        </p:nvSpPr>
        <p:spPr>
          <a:xfrm>
            <a:off x="1182154" y="3769667"/>
            <a:ext cx="3692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perceived error at unit 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A217F2-6FA5-C7EB-443D-6246E7E5B4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281740"/>
            <a:ext cx="7772400" cy="5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15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C5AC-A3D1-7A12-2A0A-E696DF517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CE160-D95C-B87C-3B21-1FD08793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0" name="Content Placeholder 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979FA3F8-D232-EF74-3525-F1C98AC85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049" y="3581400"/>
            <a:ext cx="4787900" cy="22860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91594A-F44E-89E8-ECE0-0E097375C409}"/>
              </a:ext>
            </a:extLst>
          </p:cNvPr>
          <p:cNvSpPr txBox="1"/>
          <p:nvPr/>
        </p:nvSpPr>
        <p:spPr>
          <a:xfrm>
            <a:off x="1372245" y="2159077"/>
            <a:ext cx="63995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until conversing on a point in weight space</a:t>
            </a:r>
          </a:p>
          <a:p>
            <a:r>
              <a:rPr lang="en-US" dirty="0"/>
              <a:t>by incrementally modifying the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43F7E-1D13-FF64-63C1-967ACFD92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3149600"/>
            <a:ext cx="63246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76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5718-4A02-4446-0F35-472CF160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A2C91-D103-3E62-37BC-BE655DDD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894088-9AFC-A665-DF7E-49D1CAEF3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38200"/>
            <a:ext cx="6324600" cy="558800"/>
          </a:xfrm>
          <a:prstGeom prst="rect">
            <a:avLst/>
          </a:prstGeom>
        </p:spPr>
      </p:pic>
      <p:pic>
        <p:nvPicPr>
          <p:cNvPr id="7" name="Picture 6" descr="A mathematical equations on a white background&#10;&#10;Description automatically generated">
            <a:extLst>
              <a:ext uri="{FF2B5EF4-FFF2-40B4-BE49-F238E27FC236}">
                <a16:creationId xmlns:a16="http://schemas.microsoft.com/office/drawing/2014/main" id="{44D357ED-B02D-8357-F2E8-64E9A0C32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685452"/>
            <a:ext cx="7772400" cy="1487095"/>
          </a:xfrm>
          <a:prstGeom prst="rect">
            <a:avLst/>
          </a:prstGeom>
        </p:spPr>
      </p:pic>
      <p:pic>
        <p:nvPicPr>
          <p:cNvPr id="9" name="Picture 8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0491F335-A59F-38AC-94F8-3FE4001B1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4343400"/>
            <a:ext cx="7772400" cy="140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58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962FC15-13A0-421A-DDEE-2249775C4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81600"/>
            <a:ext cx="3200400" cy="6487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CD605-D823-F6DD-0B50-CDEE34E3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085C27-D8C1-0A4A-7023-85D7F539D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06555"/>
            <a:ext cx="6781800" cy="469900"/>
          </a:xfrm>
          <a:prstGeom prst="rect">
            <a:avLst/>
          </a:prstGeom>
        </p:spPr>
      </p:pic>
      <p:pic>
        <p:nvPicPr>
          <p:cNvPr id="12" name="Picture 11" descr="A black and white math symbol&#10;&#10;Description automatically generated">
            <a:extLst>
              <a:ext uri="{FF2B5EF4-FFF2-40B4-BE49-F238E27FC236}">
                <a16:creationId xmlns:a16="http://schemas.microsoft.com/office/drawing/2014/main" id="{0308F7F2-E5AE-A3CD-1E17-90E477551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485356"/>
            <a:ext cx="3962400" cy="927100"/>
          </a:xfrm>
          <a:prstGeom prst="rect">
            <a:avLst/>
          </a:prstGeom>
        </p:spPr>
      </p:pic>
      <p:pic>
        <p:nvPicPr>
          <p:cNvPr id="16" name="Picture 1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BEA983B-9ACA-77E0-7739-8BBC54BAD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688681"/>
            <a:ext cx="43434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35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DCF2-4089-99F4-FF17-927DEED6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Gradient Descent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7BD958-95D5-ACFB-217F-7F7922C4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3D6DB8-5A0D-49F6-B73C-4D1A01AC4B0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5" name="Picture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5EC72701-5E12-C588-D72E-A2C9B4E6D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64106"/>
            <a:ext cx="7772400" cy="4212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8AB6CF-3783-CAAB-92FC-82D96CF2D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73" y="5919355"/>
            <a:ext cx="72263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8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470E-881B-E3F7-1F6A-39CD9986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Anatomy of a deep neural network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7C97A-3CCA-7630-8CE5-AD255371E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-US" sz="3200" dirty="0"/>
              <a:t>Layers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200" dirty="0"/>
              <a:t>Input data and targets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200" dirty="0"/>
              <a:t>Loss function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200" dirty="0"/>
              <a:t>Optimizer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77DD7-EB0E-5087-3330-769E4C10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Google Shape;309;p41">
            <a:extLst>
              <a:ext uri="{FF2B5EF4-FFF2-40B4-BE49-F238E27FC236}">
                <a16:creationId xmlns:a16="http://schemas.microsoft.com/office/drawing/2014/main" id="{164EF5B5-7E84-66AE-995D-C663B37ABCE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59412" y="3217075"/>
            <a:ext cx="4587575" cy="3640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957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C0F7-2291-2946-0F13-326A181D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InClass</a:t>
            </a:r>
            <a:r>
              <a:rPr lang="en-US" dirty="0"/>
              <a:t> Exercise: </a:t>
            </a:r>
            <a:br>
              <a:rPr lang="en-US" dirty="0"/>
            </a:br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CF08-8D8F-AB42-4F6A-3410BD0E2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Loss function y = 2x</a:t>
            </a:r>
            <a:r>
              <a:rPr lang="en-US" sz="1800" baseline="30000" dirty="0"/>
              <a:t>2</a:t>
            </a:r>
            <a:r>
              <a:rPr lang="en-US" sz="1800" dirty="0"/>
              <a:t> - 6x + 1</a:t>
            </a:r>
          </a:p>
          <a:p>
            <a:pPr lvl="1"/>
            <a:r>
              <a:rPr lang="en-US" sz="1800" dirty="0"/>
              <a:t>With a parameter x</a:t>
            </a:r>
          </a:p>
          <a:p>
            <a:pPr lvl="1"/>
            <a:r>
              <a:rPr lang="en-US" sz="1800" dirty="0"/>
              <a:t>Step size = slope * learning rate</a:t>
            </a:r>
          </a:p>
          <a:p>
            <a:pPr lvl="1"/>
            <a:r>
              <a:rPr lang="en-US" sz="1800" dirty="0"/>
              <a:t>New value = old value – step size </a:t>
            </a:r>
          </a:p>
          <a:p>
            <a:pPr lvl="2"/>
            <a:r>
              <a:rPr lang="en-US" sz="1800" dirty="0"/>
              <a:t>For example, </a:t>
            </a:r>
            <a:r>
              <a:rPr lang="en-US" sz="1800" dirty="0" err="1"/>
              <a:t>new_x</a:t>
            </a:r>
            <a:r>
              <a:rPr lang="en-US" sz="1800" dirty="0"/>
              <a:t> = </a:t>
            </a:r>
            <a:r>
              <a:rPr lang="en-US" sz="1800" dirty="0" err="1"/>
              <a:t>old_x</a:t>
            </a:r>
            <a:r>
              <a:rPr lang="en-US" sz="1800" dirty="0"/>
              <a:t> – </a:t>
            </a:r>
            <a:r>
              <a:rPr lang="en-US" sz="1800" dirty="0" err="1"/>
              <a:t>stepsize</a:t>
            </a:r>
            <a:endParaRPr lang="en-US" sz="1800" dirty="0"/>
          </a:p>
          <a:p>
            <a:r>
              <a:rPr lang="en-US" sz="1800" dirty="0"/>
              <a:t>Find the parameter, x, that gives a minimum value of y (i.e., loss function) </a:t>
            </a:r>
          </a:p>
          <a:p>
            <a:pPr lvl="1"/>
            <a:r>
              <a:rPr lang="en-US" sz="1800" dirty="0"/>
              <a:t>Assume the initial x = 4</a:t>
            </a:r>
          </a:p>
          <a:p>
            <a:pPr lvl="1"/>
            <a:r>
              <a:rPr lang="en-US" sz="1800" dirty="0"/>
              <a:t>A) Do for the learning rate = 0.2 </a:t>
            </a:r>
          </a:p>
          <a:p>
            <a:pPr lvl="1"/>
            <a:r>
              <a:rPr lang="en-US" sz="1800"/>
              <a:t>B) Redo </a:t>
            </a:r>
            <a:r>
              <a:rPr lang="en-US" sz="1800" dirty="0"/>
              <a:t>for learning rate = 0.1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E0D01-04FA-4269-D672-C94CCB7E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37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43C6-3547-93A3-F839-262834DB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The error surface for a linear neuron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196FB-0C21-4428-278B-9E0106EA5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4876800" cy="4114800"/>
          </a:xfrm>
        </p:spPr>
        <p:txBody>
          <a:bodyPr/>
          <a:lstStyle/>
          <a:p>
            <a:r>
              <a:rPr lang="en-US" sz="2000" dirty="0"/>
              <a:t>The error surface lies in a space with a horizontal axis for each weight and one vertical axis for the error. </a:t>
            </a:r>
          </a:p>
          <a:p>
            <a:pPr lvl="1"/>
            <a:r>
              <a:rPr lang="en-US" sz="2000" dirty="0"/>
              <a:t>For a linear neuron with a squared error, it is a quadratic bowl. </a:t>
            </a:r>
          </a:p>
          <a:p>
            <a:pPr lvl="1"/>
            <a:r>
              <a:rPr lang="en-US" sz="2000" dirty="0"/>
              <a:t>Vertical cross-sections are parabolas. </a:t>
            </a:r>
          </a:p>
          <a:p>
            <a:pPr lvl="1"/>
            <a:r>
              <a:rPr lang="en-US" sz="2000" dirty="0"/>
              <a:t>Horizontal cross-sections are ellipses.</a:t>
            </a:r>
          </a:p>
          <a:p>
            <a:r>
              <a:rPr lang="en-US" sz="2000" dirty="0"/>
              <a:t>For multi-layer, non-linear nets the error surface is much more complicated.</a:t>
            </a:r>
          </a:p>
          <a:p>
            <a:pPr lvl="1"/>
            <a:r>
              <a:rPr lang="en-US" sz="2000" dirty="0"/>
              <a:t>But locally, a piece of a quadratic bowl is usually a very good approximation.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BC865-3AF6-B25B-55F8-AA029341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2ABA8D-FC17-5DCA-8B2B-9150229C4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258" y="2514600"/>
            <a:ext cx="2484279" cy="1350169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7D60F4AA-29BE-2317-613E-8BF39AED6BBE}"/>
              </a:ext>
            </a:extLst>
          </p:cNvPr>
          <p:cNvSpPr>
            <a:spLocks/>
          </p:cNvSpPr>
          <p:nvPr/>
        </p:nvSpPr>
        <p:spPr bwMode="auto">
          <a:xfrm>
            <a:off x="6285058" y="2459830"/>
            <a:ext cx="1081087" cy="1313260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3DAC890C-CCDA-BA86-D147-55DEC774E71D}"/>
              </a:ext>
            </a:extLst>
          </p:cNvPr>
          <p:cNvSpPr>
            <a:spLocks/>
          </p:cNvSpPr>
          <p:nvPr/>
        </p:nvSpPr>
        <p:spPr bwMode="auto">
          <a:xfrm flipH="1">
            <a:off x="7364555" y="2459830"/>
            <a:ext cx="1223962" cy="1313260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708746FE-5E2A-7FA0-C165-DCABF781B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282" y="2961085"/>
            <a:ext cx="389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E</a:t>
            </a: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69DA9B8B-1B77-848F-DC67-34A44306FE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08792" y="2731292"/>
            <a:ext cx="0" cy="2155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24">
            <a:extLst>
              <a:ext uri="{FF2B5EF4-FFF2-40B4-BE49-F238E27FC236}">
                <a16:creationId xmlns:a16="http://schemas.microsoft.com/office/drawing/2014/main" id="{DE838894-9A64-2EBA-960C-BC54678A0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794" y="4448770"/>
            <a:ext cx="2449512" cy="1476164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25">
            <a:extLst>
              <a:ext uri="{FF2B5EF4-FFF2-40B4-BE49-F238E27FC236}">
                <a16:creationId xmlns:a16="http://schemas.microsoft.com/office/drawing/2014/main" id="{BF90E314-B54C-7983-368E-22F435B1F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06" y="4925982"/>
            <a:ext cx="5253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w1</a:t>
            </a:r>
          </a:p>
        </p:txBody>
      </p:sp>
      <p:sp>
        <p:nvSpPr>
          <p:cNvPr id="12" name="Text Box 26">
            <a:extLst>
              <a:ext uri="{FF2B5EF4-FFF2-40B4-BE49-F238E27FC236}">
                <a16:creationId xmlns:a16="http://schemas.microsoft.com/office/drawing/2014/main" id="{35584D9F-2F08-FCB3-BF49-BC82F8972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095" y="6005879"/>
            <a:ext cx="5253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w2</a:t>
            </a:r>
          </a:p>
        </p:txBody>
      </p:sp>
      <p:sp>
        <p:nvSpPr>
          <p:cNvPr id="13" name="Line 27">
            <a:extLst>
              <a:ext uri="{FF2B5EF4-FFF2-40B4-BE49-F238E27FC236}">
                <a16:creationId xmlns:a16="http://schemas.microsoft.com/office/drawing/2014/main" id="{3A26406E-F128-42E2-E02F-A6D776020E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9456" y="4628326"/>
            <a:ext cx="0" cy="2702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28">
            <a:extLst>
              <a:ext uri="{FF2B5EF4-FFF2-40B4-BE49-F238E27FC236}">
                <a16:creationId xmlns:a16="http://schemas.microsoft.com/office/drawing/2014/main" id="{47D15FAC-4B3E-2B56-CA18-E045F86F02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1119" y="6140419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Oval 29">
            <a:extLst>
              <a:ext uri="{FF2B5EF4-FFF2-40B4-BE49-F238E27FC236}">
                <a16:creationId xmlns:a16="http://schemas.microsoft.com/office/drawing/2014/main" id="{1EF23B26-9587-DF75-D37E-F4DEE3EB173D}"/>
              </a:ext>
            </a:extLst>
          </p:cNvPr>
          <p:cNvSpPr>
            <a:spLocks noChangeArrowheads="1"/>
          </p:cNvSpPr>
          <p:nvPr/>
        </p:nvSpPr>
        <p:spPr bwMode="auto">
          <a:xfrm rot="2463579">
            <a:off x="7010394" y="4412824"/>
            <a:ext cx="792162" cy="1458515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30">
            <a:extLst>
              <a:ext uri="{FF2B5EF4-FFF2-40B4-BE49-F238E27FC236}">
                <a16:creationId xmlns:a16="http://schemas.microsoft.com/office/drawing/2014/main" id="{A1090A6F-2D14-AEAB-1C5D-D10C9DE3D0DF}"/>
              </a:ext>
            </a:extLst>
          </p:cNvPr>
          <p:cNvSpPr>
            <a:spLocks noChangeArrowheads="1"/>
          </p:cNvSpPr>
          <p:nvPr/>
        </p:nvSpPr>
        <p:spPr bwMode="auto">
          <a:xfrm rot="2463579">
            <a:off x="7105644" y="4574749"/>
            <a:ext cx="615950" cy="1134665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31">
            <a:extLst>
              <a:ext uri="{FF2B5EF4-FFF2-40B4-BE49-F238E27FC236}">
                <a16:creationId xmlns:a16="http://schemas.microsoft.com/office/drawing/2014/main" id="{B30F0032-9A63-2169-C9AB-2E46B06B7AC2}"/>
              </a:ext>
            </a:extLst>
          </p:cNvPr>
          <p:cNvSpPr>
            <a:spLocks noChangeArrowheads="1"/>
          </p:cNvSpPr>
          <p:nvPr/>
        </p:nvSpPr>
        <p:spPr bwMode="auto">
          <a:xfrm rot="2463579">
            <a:off x="7154856" y="4767628"/>
            <a:ext cx="452438" cy="833438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32">
            <a:extLst>
              <a:ext uri="{FF2B5EF4-FFF2-40B4-BE49-F238E27FC236}">
                <a16:creationId xmlns:a16="http://schemas.microsoft.com/office/drawing/2014/main" id="{A4A22C06-27DD-82EC-7D06-92CA954E7B2B}"/>
              </a:ext>
            </a:extLst>
          </p:cNvPr>
          <p:cNvSpPr>
            <a:spLocks noChangeArrowheads="1"/>
          </p:cNvSpPr>
          <p:nvPr/>
        </p:nvSpPr>
        <p:spPr bwMode="auto">
          <a:xfrm rot="2463579">
            <a:off x="7221534" y="4842637"/>
            <a:ext cx="352425" cy="648891"/>
          </a:xfrm>
          <a:prstGeom prst="ellipse">
            <a:avLst/>
          </a:prstGeom>
          <a:solidFill>
            <a:srgbClr val="EEECE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3DE-3D84-5D69-6047-CA10AFDA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+mn-lt"/>
              </a:rPr>
              <a:t>Parabolas 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D103-4A6F-A97B-E2BC-C93988904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</a:rPr>
              <a:t>In mathematics, a parabola is </a:t>
            </a:r>
            <a:r>
              <a:rPr lang="en-US" b="0" i="0" dirty="0">
                <a:solidFill>
                  <a:srgbClr val="040C28"/>
                </a:solidFill>
                <a:effectLst/>
              </a:rPr>
              <a:t>a plane curve which is mirror-symmetrical and is approximately U-shaped</a:t>
            </a:r>
            <a:r>
              <a:rPr lang="en-US" b="0" i="0" dirty="0">
                <a:solidFill>
                  <a:srgbClr val="202124"/>
                </a:solidFill>
                <a:effectLst/>
              </a:rPr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1BF58-B20C-329F-D0EF-34673036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>
                <a:latin typeface="+mn-lt"/>
              </a:rPr>
              <a:pPr>
                <a:defRPr/>
              </a:pPr>
              <a:t>22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1461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C847-20DB-7F19-702E-4800951E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74BE4-79D9-5EDE-FFE9-6BB4DC97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5" name="Picture 2" descr="https://i.stack.imgur.com/w7ARo.png">
            <a:extLst>
              <a:ext uri="{FF2B5EF4-FFF2-40B4-BE49-F238E27FC236}">
                <a16:creationId xmlns:a16="http://schemas.microsoft.com/office/drawing/2014/main" id="{9DAF467A-ECF4-AE4F-8908-1997B22B70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4"/>
          <a:stretch/>
        </p:blipFill>
        <p:spPr bwMode="auto">
          <a:xfrm>
            <a:off x="1543050" y="2479589"/>
            <a:ext cx="6057900" cy="311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754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50A0-43E3-0F47-9043-2C529D328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learning goes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46B43-EB2D-7403-C48D-80DF8380C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4724400" cy="4114800"/>
          </a:xfrm>
        </p:spPr>
        <p:txBody>
          <a:bodyPr/>
          <a:lstStyle/>
          <a:p>
            <a:r>
              <a:rPr lang="en-US" sz="2000" dirty="0"/>
              <a:t>If the learning rate is big, the weights slosh to and from across the ravine. </a:t>
            </a:r>
          </a:p>
          <a:p>
            <a:pPr lvl="1"/>
            <a:r>
              <a:rPr lang="en-US" sz="2000" dirty="0"/>
              <a:t>If the learning rate is too big, this oscillation diverges.</a:t>
            </a:r>
          </a:p>
          <a:p>
            <a:endParaRPr lang="en-US" sz="2000" dirty="0"/>
          </a:p>
          <a:p>
            <a:r>
              <a:rPr lang="en-US" sz="2000" dirty="0"/>
              <a:t>What we would like to achieve:</a:t>
            </a:r>
          </a:p>
          <a:p>
            <a:pPr lvl="1"/>
            <a:r>
              <a:rPr lang="en-US" sz="2000" dirty="0"/>
              <a:t>Move quickly in directions with small but consistent gradients.</a:t>
            </a:r>
          </a:p>
          <a:p>
            <a:pPr lvl="1"/>
            <a:r>
              <a:rPr lang="en-US" sz="2000" dirty="0"/>
              <a:t>Move slowly in directions with big but inconsistent gradients.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3CCD7-4B5A-E7D5-311D-0DC9E75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91C4D8-40A7-24E7-1E17-D3486C460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084" y="2158467"/>
            <a:ext cx="2592388" cy="1350169"/>
          </a:xfrm>
          <a:prstGeom prst="rect">
            <a:avLst/>
          </a:prstGeom>
          <a:solidFill>
            <a:srgbClr val="EEECE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2148D88-9838-8E47-3E36-920CF435C779}"/>
              </a:ext>
            </a:extLst>
          </p:cNvPr>
          <p:cNvSpPr>
            <a:spLocks/>
          </p:cNvSpPr>
          <p:nvPr/>
        </p:nvSpPr>
        <p:spPr bwMode="auto">
          <a:xfrm>
            <a:off x="6443984" y="2103698"/>
            <a:ext cx="1081088" cy="1313259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A38BFA7-237A-DC90-19F8-89CACF2B868C}"/>
              </a:ext>
            </a:extLst>
          </p:cNvPr>
          <p:cNvSpPr>
            <a:spLocks/>
          </p:cNvSpPr>
          <p:nvPr/>
        </p:nvSpPr>
        <p:spPr bwMode="auto">
          <a:xfrm flipH="1">
            <a:off x="7523485" y="2103698"/>
            <a:ext cx="1223963" cy="1313259"/>
          </a:xfrm>
          <a:custGeom>
            <a:avLst/>
            <a:gdLst>
              <a:gd name="T0" fmla="*/ 0 w 681"/>
              <a:gd name="T1" fmla="*/ 0 h 1103"/>
              <a:gd name="T2" fmla="*/ 46 w 681"/>
              <a:gd name="T3" fmla="*/ 272 h 1103"/>
              <a:gd name="T4" fmla="*/ 182 w 681"/>
              <a:gd name="T5" fmla="*/ 680 h 1103"/>
              <a:gd name="T6" fmla="*/ 408 w 681"/>
              <a:gd name="T7" fmla="*/ 997 h 1103"/>
              <a:gd name="T8" fmla="*/ 590 w 681"/>
              <a:gd name="T9" fmla="*/ 1088 h 1103"/>
              <a:gd name="T10" fmla="*/ 681 w 681"/>
              <a:gd name="T11" fmla="*/ 1088 h 1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1" h="1103">
                <a:moveTo>
                  <a:pt x="0" y="0"/>
                </a:moveTo>
                <a:cubicBezTo>
                  <a:pt x="8" y="79"/>
                  <a:pt x="16" y="159"/>
                  <a:pt x="46" y="272"/>
                </a:cubicBezTo>
                <a:cubicBezTo>
                  <a:pt x="76" y="385"/>
                  <a:pt x="122" y="559"/>
                  <a:pt x="182" y="680"/>
                </a:cubicBezTo>
                <a:cubicBezTo>
                  <a:pt x="242" y="801"/>
                  <a:pt x="340" y="929"/>
                  <a:pt x="408" y="997"/>
                </a:cubicBezTo>
                <a:cubicBezTo>
                  <a:pt x="476" y="1065"/>
                  <a:pt x="545" y="1073"/>
                  <a:pt x="590" y="1088"/>
                </a:cubicBezTo>
                <a:cubicBezTo>
                  <a:pt x="635" y="1103"/>
                  <a:pt x="666" y="1088"/>
                  <a:pt x="681" y="10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773CD3CC-36D6-F70A-82A8-8F72A896E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4209" y="2604951"/>
            <a:ext cx="3899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/>
              <a:t>E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7B19A6DA-E806-5827-D0A6-0C0EAA3291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722" y="2375161"/>
            <a:ext cx="0" cy="21550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5AB527D-8D82-8652-CE0A-5D4EF3C9A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9023" y="3562214"/>
            <a:ext cx="5048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2A6D95CE-F224-61F9-9FD9-D2F874D52F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2409" y="375152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83B08E3A-DC03-2F7F-0D0D-DACF11ADF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098" y="3345520"/>
            <a:ext cx="71437" cy="5476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5EED834B-48BC-39B5-559E-90EC6BE8E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334" y="3318136"/>
            <a:ext cx="71438" cy="5476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14BBD0C3-3D3C-CAD0-689C-448ED0B6A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173" y="3238364"/>
            <a:ext cx="71437" cy="5476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>
            <a:extLst>
              <a:ext uri="{FF2B5EF4-FFF2-40B4-BE49-F238E27FC236}">
                <a16:creationId xmlns:a16="http://schemas.microsoft.com/office/drawing/2014/main" id="{EA174F9E-0EB8-2138-8F7C-97FB8EE1D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259" y="3102633"/>
            <a:ext cx="71438" cy="5476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>
            <a:extLst>
              <a:ext uri="{FF2B5EF4-FFF2-40B4-BE49-F238E27FC236}">
                <a16:creationId xmlns:a16="http://schemas.microsoft.com/office/drawing/2014/main" id="{5CAF68D7-EDE0-F975-3F90-253D04459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909" y="2914514"/>
            <a:ext cx="71438" cy="5476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id="{294705A8-5288-0750-0E92-B489B56AF1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15534" y="3346711"/>
            <a:ext cx="431800" cy="261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9C8917C2-93B2-7D6D-0947-87E7B5E9F3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28198" y="3265748"/>
            <a:ext cx="719137" cy="80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1643031C-1F46-A205-7222-846FA017FF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3123" y="3130017"/>
            <a:ext cx="936625" cy="1083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6B370836-5B6C-1500-FF45-E48DB9F2ED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39273" y="2940707"/>
            <a:ext cx="1189037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30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4050-BCE2-E1AE-6C08-439888A4E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D43D-98BF-585D-219E-7F6686FC5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randomly selected subset of the data at every step rather than the full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1307C-13BA-60D2-F06C-99CE2516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46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38A2-6378-D6D5-8BB7-5AEFF43C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</a:t>
            </a:r>
            <a:br>
              <a:rPr lang="en-US" dirty="0"/>
            </a:br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2331-00AC-B05E-42E2-71061D51B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If the dataset is highly redundant, the gradient on the first half is almost identical to the gradient on the second half.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So instead of computing the full gradient, update the weights using the gradient on the first half and then get a gradient for the new weights on the second half.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The extreme  version of this approach updates weights after each case. Its called “online”.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9DC8F-A1B6-FE09-5B70-F9385A63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22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3FFA-B453-C0F2-CD1A-2F4EFD960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Mini-batches </a:t>
            </a:r>
            <a:br>
              <a:rPr lang="en-US" dirty="0"/>
            </a:br>
            <a:r>
              <a:rPr lang="en-US" dirty="0"/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84572-AAF5-6A64-2D8D-E0A51691B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Mini-batches are usually better than online.</a:t>
            </a:r>
          </a:p>
          <a:p>
            <a:pPr lvl="1"/>
            <a:r>
              <a:rPr lang="en-US" dirty="0"/>
              <a:t>Less computation is used updating the weights.</a:t>
            </a:r>
          </a:p>
          <a:p>
            <a:pPr lvl="1"/>
            <a:r>
              <a:rPr lang="en-US" dirty="0"/>
              <a:t>Computing the gradient for many cases simultaneously uses matrix-matrix multiplies which are very efficient, especially on GPUs</a:t>
            </a:r>
          </a:p>
          <a:p>
            <a:r>
              <a:rPr lang="en-US" sz="2800" dirty="0"/>
              <a:t>Mini-batches need to be balanced for classes</a:t>
            </a:r>
          </a:p>
          <a:p>
            <a:r>
              <a:rPr lang="en-US" sz="2800" dirty="0"/>
              <a:t>Select m examples out of N examples in each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C8366-14D7-CBB4-91CF-C93AF49B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04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248FC-8522-9666-420B-A2E954CD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0A830-0039-E46A-C490-F719B94B5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large neural networks with very large and highly redundant training sets, it is nearly always best to use mini-batch learning.</a:t>
            </a:r>
          </a:p>
          <a:p>
            <a:pPr lvl="1"/>
            <a:r>
              <a:rPr lang="en-US" dirty="0"/>
              <a:t>The mini-batches may need to be quite big</a:t>
            </a:r>
          </a:p>
          <a:p>
            <a:pPr lvl="1"/>
            <a:r>
              <a:rPr lang="en-US" dirty="0"/>
              <a:t>Big mini-batches are more computationally efficient.  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DF141-1994-0E92-8E14-0D9406C0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6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90DE-DEC6-1CC7-AEAA-636272382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/>
          <a:lstStyle/>
          <a:p>
            <a:r>
              <a:rPr lang="en-US" dirty="0"/>
              <a:t>Gradient Descent (GD)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883D7-6783-B321-7E45-F76FAF27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297AB7-90EC-8D09-FFC4-D31E2FD3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descent algorithm stops when a </a:t>
            </a:r>
            <a:r>
              <a:rPr lang="en-US" dirty="0">
                <a:solidFill>
                  <a:srgbClr val="FF0000"/>
                </a:solidFill>
              </a:rPr>
              <a:t>local minimum </a:t>
            </a:r>
            <a:r>
              <a:rPr lang="en-US" dirty="0"/>
              <a:t>of the loss surface is reached</a:t>
            </a:r>
          </a:p>
          <a:p>
            <a:pPr lvl="1"/>
            <a:r>
              <a:rPr lang="en-US" dirty="0"/>
              <a:t>GD does not guarantee reaching a </a:t>
            </a:r>
            <a:r>
              <a:rPr lang="en-US" dirty="0">
                <a:solidFill>
                  <a:srgbClr val="FF0000"/>
                </a:solidFill>
              </a:rPr>
              <a:t>global minimum</a:t>
            </a:r>
          </a:p>
          <a:p>
            <a:pPr lvl="1"/>
            <a:r>
              <a:rPr lang="en-US" dirty="0"/>
              <a:t>However, empirical evidence suggests that GD works well for NNs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39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EE78-BF14-9071-A980-5544C196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E245-5BC5-E27A-A7A2-1348853B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Data processing modules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Many different kinds exist</a:t>
            </a: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densely connected</a:t>
            </a: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convolutional</a:t>
            </a: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recurrent</a:t>
            </a: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pooling, flattening, merging, normalization, etc.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Input: one or more tensors</a:t>
            </a:r>
            <a:br>
              <a:rPr lang="en-US" sz="2400" dirty="0"/>
            </a:br>
            <a:r>
              <a:rPr lang="en-US" sz="2400" dirty="0"/>
              <a:t>output: one or more tensors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Usually have a state, encoded as </a:t>
            </a:r>
            <a:r>
              <a:rPr lang="en-US" sz="2400" b="1" dirty="0"/>
              <a:t>weights</a:t>
            </a: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learned, initially random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When combined, form a </a:t>
            </a:r>
            <a:r>
              <a:rPr lang="en-US" sz="2400" b="1" dirty="0"/>
              <a:t>network</a:t>
            </a:r>
            <a:r>
              <a:rPr lang="en-US" sz="2400" dirty="0"/>
              <a:t> or</a:t>
            </a:r>
            <a:br>
              <a:rPr lang="en-US" sz="2400" dirty="0"/>
            </a:br>
            <a:r>
              <a:rPr lang="en-US" sz="2400" dirty="0"/>
              <a:t>a </a:t>
            </a:r>
            <a:r>
              <a:rPr lang="en-US" sz="2400" b="1" dirty="0"/>
              <a:t>model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(Tensors are </a:t>
            </a:r>
            <a:r>
              <a:rPr lang="en-US" sz="1800" b="0" i="0" dirty="0">
                <a:solidFill>
                  <a:srgbClr val="040C28"/>
                </a:solidFill>
                <a:effectLst/>
                <a:latin typeface="Google Sans"/>
              </a:rPr>
              <a:t>multi-dimensional arrays with a uniform type)</a:t>
            </a:r>
            <a:r>
              <a:rPr lang="en-US" sz="1800" b="0" i="0" dirty="0">
                <a:solidFill>
                  <a:srgbClr val="202124"/>
                </a:solidFill>
                <a:effectLst/>
                <a:latin typeface="Google Sans"/>
              </a:rPr>
              <a:t>. 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B91E-9128-6856-8E3B-380300A24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5" name="Google Shape;315;p42">
            <a:extLst>
              <a:ext uri="{FF2B5EF4-FFF2-40B4-BE49-F238E27FC236}">
                <a16:creationId xmlns:a16="http://schemas.microsoft.com/office/drawing/2014/main" id="{58804777-74DA-A672-93A1-B8343711DA8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10400" y="4800600"/>
            <a:ext cx="1801901" cy="1191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8015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A350-0548-F4D2-9599-26BC5EC8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85899-91A8-5AB5-1351-EB82CB45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89EA0C-5FE1-4782-5BE5-4593111B9F03}"/>
              </a:ext>
            </a:extLst>
          </p:cNvPr>
          <p:cNvGrpSpPr/>
          <p:nvPr/>
        </p:nvGrpSpPr>
        <p:grpSpPr>
          <a:xfrm>
            <a:off x="304800" y="1981200"/>
            <a:ext cx="4857816" cy="2996753"/>
            <a:chOff x="1684483" y="3814192"/>
            <a:chExt cx="6873109" cy="37671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09028-14C9-7444-3547-2DECDEBD32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60848" y="3814192"/>
              <a:ext cx="6696744" cy="375860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9560B1F-A7FD-599F-1042-371E885034F9}"/>
                    </a:ext>
                  </a:extLst>
                </p:cNvPr>
                <p:cNvSpPr txBox="1"/>
                <p:nvPr/>
              </p:nvSpPr>
              <p:spPr>
                <a:xfrm>
                  <a:off x="1684483" y="4060750"/>
                  <a:ext cx="862134" cy="5040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4483" y="4060750"/>
                  <a:ext cx="862134" cy="5040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DDC5130-38FB-423D-F9FD-386C8195A9AB}"/>
                    </a:ext>
                  </a:extLst>
                </p:cNvPr>
                <p:cNvSpPr txBox="1"/>
                <p:nvPr/>
              </p:nvSpPr>
              <p:spPr>
                <a:xfrm>
                  <a:off x="7911702" y="7180354"/>
                  <a:ext cx="289657" cy="40100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702" y="7180354"/>
                  <a:ext cx="289657" cy="401007"/>
                </a:xfrm>
                <a:prstGeom prst="rect">
                  <a:avLst/>
                </a:prstGeom>
                <a:blipFill>
                  <a:blip r:embed="rId5"/>
                  <a:stretch>
                    <a:fillRect r="-58824" b="-17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8472CBB-6587-505C-6618-A51ECD2158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0802" y="2286099"/>
            <a:ext cx="4636609" cy="34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32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6524-62F6-C89F-76D6-47247CBE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75C53-14AF-460F-4440-99DF46764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05000"/>
                <a:ext cx="7772400" cy="4114800"/>
              </a:xfrm>
            </p:spPr>
            <p:txBody>
              <a:bodyPr/>
              <a:lstStyle/>
              <a:p>
                <a:r>
                  <a:rPr lang="en-US" sz="2400" dirty="0"/>
                  <a:t>For most tasks,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loss surface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sz="2400" dirty="0"/>
                  <a:t> is highly complex (and non-convex)</a:t>
                </a:r>
              </a:p>
              <a:p>
                <a:r>
                  <a:rPr lang="en-US" sz="2400" dirty="0"/>
                  <a:t>Random initialization in NNs results in different initial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/>
                  <a:t> every time the NN is trained</a:t>
                </a:r>
              </a:p>
              <a:p>
                <a:pPr lvl="1"/>
                <a:r>
                  <a:rPr lang="en-US" sz="2400" dirty="0"/>
                  <a:t>Gradient descent may reach different minima at every run</a:t>
                </a:r>
              </a:p>
              <a:p>
                <a:pPr lvl="1"/>
                <a:r>
                  <a:rPr lang="en-US" sz="2400" dirty="0"/>
                  <a:t>Therefore, NN will produce different predicted outputs </a:t>
                </a:r>
              </a:p>
              <a:p>
                <a:r>
                  <a:rPr lang="en-US" sz="2400" dirty="0"/>
                  <a:t>In addition, currently we don’t have algorithms that guarantee reaching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global minimum </a:t>
                </a:r>
                <a:r>
                  <a:rPr lang="en-US" sz="2400" dirty="0"/>
                  <a:t>for an arbitrary loss function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E75C53-14AF-460F-4440-99DF46764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05000"/>
                <a:ext cx="7772400" cy="4114800"/>
              </a:xfrm>
              <a:blipFill>
                <a:blip r:embed="rId2"/>
                <a:stretch>
                  <a:fillRect l="-1142" t="-1538" r="-326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8C7FD-920D-6EFA-5338-D8E47A20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10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EE70-5177-318E-4E5A-3A22C236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D4C68-5997-0221-674B-DA16F390B7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Modern NNs employ the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backpropagation</a:t>
                </a:r>
                <a:r>
                  <a:rPr lang="en-US" dirty="0"/>
                  <a:t> method for calculating the gradients of the loss function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Backpropagation is short for “backward propagation”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D4C68-5997-0221-674B-DA16F390B7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9DD37-EBF8-4A8A-B04E-61C2E2EE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50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B680-19A8-BAA1-7D0F-29F1BDD38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B3757E-D0C2-0D44-16A0-0A9052E3D6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For training NNs,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forward propagation </a:t>
                </a:r>
                <a:r>
                  <a:rPr lang="en-US" sz="2400" dirty="0"/>
                  <a:t>(forward pass) refers to passing the inputs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through the hidden layers to obtain the model outputs (predictions)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400" dirty="0"/>
                  <a:t>The loss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 function is then calculated </a:t>
                </a:r>
              </a:p>
              <a:p>
                <a:pPr lvl="1"/>
                <a:r>
                  <a:rPr lang="en-US" sz="2400" dirty="0">
                    <a:solidFill>
                      <a:srgbClr val="FF0000"/>
                    </a:solidFill>
                  </a:rPr>
                  <a:t>Backpropagation</a:t>
                </a:r>
                <a:r>
                  <a:rPr lang="en-US" sz="2400" dirty="0"/>
                  <a:t> traverses the network in reverse order, from the outputs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dirty="0"/>
                  <a:t>backward toward the inputs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calculate the gradients of the loss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The chain rule is used for calculating the partial derivatives of the loss function with respect to the parameters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TW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in the different layers in the network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B3757E-D0C2-0D44-16A0-0A9052E3D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231" r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23243-5CAD-53D3-E8E0-F5489A4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4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F3EB-560A-9297-ECF2-4F8CFC69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1B0B9-8805-370A-7440-55FC49E069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Each update of the model parameters </a:t>
                </a:r>
                <a14:m>
                  <m:oMath xmlns:m="http://schemas.openxmlformats.org/officeDocument/2006/math">
                    <m:r>
                      <a:rPr lang="zh-TW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/>
                  <a:t> during training takes one forward and one backward pass (e.g., of a batch of inputs)</a:t>
                </a:r>
              </a:p>
              <a:p>
                <a:r>
                  <a:rPr lang="en-US" sz="2800" dirty="0"/>
                  <a:t>Automatic calculation of the gradients (</a:t>
                </a:r>
                <a:r>
                  <a:rPr lang="en-US" sz="2800" dirty="0">
                    <a:solidFill>
                      <a:srgbClr val="FF0000"/>
                    </a:solidFill>
                  </a:rPr>
                  <a:t>automatic differentiation</a:t>
                </a:r>
                <a:r>
                  <a:rPr lang="en-US" sz="2800" dirty="0"/>
                  <a:t>) is available in all current deep learning libraries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1B0B9-8805-370A-7440-55FC49E069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68" t="-1846" r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6D911-D8D2-1128-14C4-69C4851A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92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5468-2403-8C66-1D1E-E3D18775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B1808-238A-5F2B-582F-2F8E14008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5" name="矩形 136">
            <a:extLst>
              <a:ext uri="{FF2B5EF4-FFF2-40B4-BE49-F238E27FC236}">
                <a16:creationId xmlns:a16="http://schemas.microsoft.com/office/drawing/2014/main" id="{12FB7056-498F-CD66-755D-2DA5F6788BD1}"/>
              </a:ext>
            </a:extLst>
          </p:cNvPr>
          <p:cNvSpPr/>
          <p:nvPr/>
        </p:nvSpPr>
        <p:spPr>
          <a:xfrm>
            <a:off x="3050722" y="3861774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137">
            <a:extLst>
              <a:ext uri="{FF2B5EF4-FFF2-40B4-BE49-F238E27FC236}">
                <a16:creationId xmlns:a16="http://schemas.microsoft.com/office/drawing/2014/main" id="{7C8B2940-E818-3152-38E4-415EF32BBF36}"/>
              </a:ext>
            </a:extLst>
          </p:cNvPr>
          <p:cNvSpPr/>
          <p:nvPr/>
        </p:nvSpPr>
        <p:spPr>
          <a:xfrm>
            <a:off x="4376308" y="3845427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138">
            <a:extLst>
              <a:ext uri="{FF2B5EF4-FFF2-40B4-BE49-F238E27FC236}">
                <a16:creationId xmlns:a16="http://schemas.microsoft.com/office/drawing/2014/main" id="{070E9874-4001-A2C1-4861-E14E86771BC3}"/>
              </a:ext>
            </a:extLst>
          </p:cNvPr>
          <p:cNvSpPr/>
          <p:nvPr/>
        </p:nvSpPr>
        <p:spPr>
          <a:xfrm>
            <a:off x="6409645" y="3872569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140">
            <a:extLst>
              <a:ext uri="{FF2B5EF4-FFF2-40B4-BE49-F238E27FC236}">
                <a16:creationId xmlns:a16="http://schemas.microsoft.com/office/drawing/2014/main" id="{E385E1F7-3765-8C4C-6D19-F742CCAF1B9A}"/>
              </a:ext>
            </a:extLst>
          </p:cNvPr>
          <p:cNvSpPr/>
          <p:nvPr/>
        </p:nvSpPr>
        <p:spPr>
          <a:xfrm>
            <a:off x="1867619" y="3889415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141">
            <a:extLst>
              <a:ext uri="{FF2B5EF4-FFF2-40B4-BE49-F238E27FC236}">
                <a16:creationId xmlns:a16="http://schemas.microsoft.com/office/drawing/2014/main" id="{B9955950-9D2F-2A35-29BE-4787EE90E713}"/>
              </a:ext>
            </a:extLst>
          </p:cNvPr>
          <p:cNvCxnSpPr/>
          <p:nvPr/>
        </p:nvCxnSpPr>
        <p:spPr>
          <a:xfrm>
            <a:off x="6796452" y="4920989"/>
            <a:ext cx="7012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142">
            <a:extLst>
              <a:ext uri="{FF2B5EF4-FFF2-40B4-BE49-F238E27FC236}">
                <a16:creationId xmlns:a16="http://schemas.microsoft.com/office/drawing/2014/main" id="{E823D74E-413B-F3DB-2385-88A53CAF4CAA}"/>
              </a:ext>
            </a:extLst>
          </p:cNvPr>
          <p:cNvCxnSpPr/>
          <p:nvPr/>
        </p:nvCxnSpPr>
        <p:spPr>
          <a:xfrm>
            <a:off x="6905768" y="6166879"/>
            <a:ext cx="5919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43">
            <a:extLst>
              <a:ext uri="{FF2B5EF4-FFF2-40B4-BE49-F238E27FC236}">
                <a16:creationId xmlns:a16="http://schemas.microsoft.com/office/drawing/2014/main" id="{A93EFCAD-78BB-DA06-37D8-6A7632D62719}"/>
              </a:ext>
            </a:extLst>
          </p:cNvPr>
          <p:cNvCxnSpPr/>
          <p:nvPr/>
        </p:nvCxnSpPr>
        <p:spPr>
          <a:xfrm>
            <a:off x="6772568" y="4142186"/>
            <a:ext cx="72518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44">
            <a:extLst>
              <a:ext uri="{FF2B5EF4-FFF2-40B4-BE49-F238E27FC236}">
                <a16:creationId xmlns:a16="http://schemas.microsoft.com/office/drawing/2014/main" id="{56FA36EF-950B-4708-0903-958CDACA3E60}"/>
              </a:ext>
            </a:extLst>
          </p:cNvPr>
          <p:cNvSpPr/>
          <p:nvPr/>
        </p:nvSpPr>
        <p:spPr>
          <a:xfrm>
            <a:off x="1936007" y="4607108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45">
            <a:extLst>
              <a:ext uri="{FF2B5EF4-FFF2-40B4-BE49-F238E27FC236}">
                <a16:creationId xmlns:a16="http://schemas.microsoft.com/office/drawing/2014/main" id="{0D3CCA52-6E9E-0DBD-939E-1DD57CE7A3F2}"/>
              </a:ext>
            </a:extLst>
          </p:cNvPr>
          <p:cNvSpPr/>
          <p:nvPr/>
        </p:nvSpPr>
        <p:spPr>
          <a:xfrm>
            <a:off x="1941825" y="403677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EA2BE61D-5731-C3D7-01D4-922E3FA387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107323"/>
              </p:ext>
            </p:extLst>
          </p:nvPr>
        </p:nvGraphicFramePr>
        <p:xfrm>
          <a:off x="1954524" y="3941529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52280" imgH="215640" progId="Equation.3">
                  <p:embed/>
                </p:oleObj>
              </mc:Choice>
              <mc:Fallback>
                <p:oleObj name="方程式" r:id="rId2" imgW="152280" imgH="215640" progId="Equation.3">
                  <p:embed/>
                  <p:pic>
                    <p:nvPicPr>
                      <p:cNvPr id="14" name="Object 12">
                        <a:extLst>
                          <a:ext uri="{FF2B5EF4-FFF2-40B4-BE49-F238E27FC236}">
                            <a16:creationId xmlns:a16="http://schemas.microsoft.com/office/drawing/2014/main" id="{EA2BE61D-5731-C3D7-01D4-922E3FA387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524" y="3941529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7FE9C06F-2750-5015-7C10-C33751C952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606947"/>
              </p:ext>
            </p:extLst>
          </p:nvPr>
        </p:nvGraphicFramePr>
        <p:xfrm>
          <a:off x="1959820" y="4524258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64880" imgH="215640" progId="Equation.3">
                  <p:embed/>
                </p:oleObj>
              </mc:Choice>
              <mc:Fallback>
                <p:oleObj name="方程式" r:id="rId4" imgW="164880" imgH="215640" progId="Equation.3">
                  <p:embed/>
                  <p:pic>
                    <p:nvPicPr>
                      <p:cNvPr id="15" name="Object 12">
                        <a:extLst>
                          <a:ext uri="{FF2B5EF4-FFF2-40B4-BE49-F238E27FC236}">
                            <a16:creationId xmlns:a16="http://schemas.microsoft.com/office/drawing/2014/main" id="{7FE9C06F-2750-5015-7C10-C33751C952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820" y="4524258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橢圓 148">
            <a:extLst>
              <a:ext uri="{FF2B5EF4-FFF2-40B4-BE49-F238E27FC236}">
                <a16:creationId xmlns:a16="http://schemas.microsoft.com/office/drawing/2014/main" id="{A57CC923-BDD8-1CFE-EB0B-5B02523B4A2A}"/>
              </a:ext>
            </a:extLst>
          </p:cNvPr>
          <p:cNvSpPr/>
          <p:nvPr/>
        </p:nvSpPr>
        <p:spPr>
          <a:xfrm>
            <a:off x="3147832" y="387277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49">
            <a:extLst>
              <a:ext uri="{FF2B5EF4-FFF2-40B4-BE49-F238E27FC236}">
                <a16:creationId xmlns:a16="http://schemas.microsoft.com/office/drawing/2014/main" id="{B276B6AC-AC36-530B-8CC9-3D330E4F20E3}"/>
              </a:ext>
            </a:extLst>
          </p:cNvPr>
          <p:cNvSpPr/>
          <p:nvPr/>
        </p:nvSpPr>
        <p:spPr>
          <a:xfrm>
            <a:off x="3150174" y="4651346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50">
            <a:extLst>
              <a:ext uri="{FF2B5EF4-FFF2-40B4-BE49-F238E27FC236}">
                <a16:creationId xmlns:a16="http://schemas.microsoft.com/office/drawing/2014/main" id="{D4E7E742-A50D-7B01-9B51-E9F3B9CCF464}"/>
              </a:ext>
            </a:extLst>
          </p:cNvPr>
          <p:cNvSpPr/>
          <p:nvPr/>
        </p:nvSpPr>
        <p:spPr>
          <a:xfrm>
            <a:off x="3138541" y="5879358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51">
            <a:extLst>
              <a:ext uri="{FF2B5EF4-FFF2-40B4-BE49-F238E27FC236}">
                <a16:creationId xmlns:a16="http://schemas.microsoft.com/office/drawing/2014/main" id="{5F352892-4822-12A2-07D0-75D0D38F53F0}"/>
              </a:ext>
            </a:extLst>
          </p:cNvPr>
          <p:cNvSpPr txBox="1"/>
          <p:nvPr/>
        </p:nvSpPr>
        <p:spPr>
          <a:xfrm rot="5400000">
            <a:off x="3135794" y="530165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20" name="矩形 152">
            <a:extLst>
              <a:ext uri="{FF2B5EF4-FFF2-40B4-BE49-F238E27FC236}">
                <a16:creationId xmlns:a16="http://schemas.microsoft.com/office/drawing/2014/main" id="{65407368-03E1-8E79-0D09-9679F48D534B}"/>
              </a:ext>
            </a:extLst>
          </p:cNvPr>
          <p:cNvSpPr/>
          <p:nvPr/>
        </p:nvSpPr>
        <p:spPr>
          <a:xfrm>
            <a:off x="1945532" y="6004865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1" name="Object 12">
            <a:extLst>
              <a:ext uri="{FF2B5EF4-FFF2-40B4-BE49-F238E27FC236}">
                <a16:creationId xmlns:a16="http://schemas.microsoft.com/office/drawing/2014/main" id="{14522D56-743C-6D15-55FB-5EB5E2A42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891127"/>
              </p:ext>
            </p:extLst>
          </p:nvPr>
        </p:nvGraphicFramePr>
        <p:xfrm>
          <a:off x="1942416" y="5908611"/>
          <a:ext cx="4079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90440" imgH="228600" progId="Equation.3">
                  <p:embed/>
                </p:oleObj>
              </mc:Choice>
              <mc:Fallback>
                <p:oleObj name="方程式" r:id="rId6" imgW="190440" imgH="228600" progId="Equation.3">
                  <p:embed/>
                  <p:pic>
                    <p:nvPicPr>
                      <p:cNvPr id="21" name="Object 12">
                        <a:extLst>
                          <a:ext uri="{FF2B5EF4-FFF2-40B4-BE49-F238E27FC236}">
                            <a16:creationId xmlns:a16="http://schemas.microsoft.com/office/drawing/2014/main" id="{14522D56-743C-6D15-55FB-5EB5E2A427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2416" y="5908611"/>
                        <a:ext cx="4079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字方塊 154">
            <a:extLst>
              <a:ext uri="{FF2B5EF4-FFF2-40B4-BE49-F238E27FC236}">
                <a16:creationId xmlns:a16="http://schemas.microsoft.com/office/drawing/2014/main" id="{44775BCE-F5AA-C734-85AC-8295EED91542}"/>
              </a:ext>
            </a:extLst>
          </p:cNvPr>
          <p:cNvSpPr txBox="1"/>
          <p:nvPr/>
        </p:nvSpPr>
        <p:spPr>
          <a:xfrm rot="5400000">
            <a:off x="1821464" y="528980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23" name="橢圓 155">
            <a:extLst>
              <a:ext uri="{FF2B5EF4-FFF2-40B4-BE49-F238E27FC236}">
                <a16:creationId xmlns:a16="http://schemas.microsoft.com/office/drawing/2014/main" id="{803A449F-495B-DEB6-4039-971BD8CCAA21}"/>
              </a:ext>
            </a:extLst>
          </p:cNvPr>
          <p:cNvSpPr/>
          <p:nvPr/>
        </p:nvSpPr>
        <p:spPr>
          <a:xfrm>
            <a:off x="4463394" y="387277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156">
            <a:extLst>
              <a:ext uri="{FF2B5EF4-FFF2-40B4-BE49-F238E27FC236}">
                <a16:creationId xmlns:a16="http://schemas.microsoft.com/office/drawing/2014/main" id="{A6F001B5-A0DD-EBCB-1068-1A2C2E3E77F0}"/>
              </a:ext>
            </a:extLst>
          </p:cNvPr>
          <p:cNvSpPr/>
          <p:nvPr/>
        </p:nvSpPr>
        <p:spPr>
          <a:xfrm>
            <a:off x="4465736" y="465134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157">
            <a:extLst>
              <a:ext uri="{FF2B5EF4-FFF2-40B4-BE49-F238E27FC236}">
                <a16:creationId xmlns:a16="http://schemas.microsoft.com/office/drawing/2014/main" id="{B737C6EF-06D9-C3AE-A0CB-986903AACB98}"/>
              </a:ext>
            </a:extLst>
          </p:cNvPr>
          <p:cNvSpPr/>
          <p:nvPr/>
        </p:nvSpPr>
        <p:spPr>
          <a:xfrm>
            <a:off x="4454103" y="587935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158">
            <a:extLst>
              <a:ext uri="{FF2B5EF4-FFF2-40B4-BE49-F238E27FC236}">
                <a16:creationId xmlns:a16="http://schemas.microsoft.com/office/drawing/2014/main" id="{690A6E4E-06F6-E35A-3A74-B293EF7EA106}"/>
              </a:ext>
            </a:extLst>
          </p:cNvPr>
          <p:cNvSpPr txBox="1"/>
          <p:nvPr/>
        </p:nvSpPr>
        <p:spPr>
          <a:xfrm rot="5400000">
            <a:off x="4451356" y="530165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27" name="橢圓 159">
            <a:extLst>
              <a:ext uri="{FF2B5EF4-FFF2-40B4-BE49-F238E27FC236}">
                <a16:creationId xmlns:a16="http://schemas.microsoft.com/office/drawing/2014/main" id="{A845592D-3E03-4D11-06A1-525ABE456F81}"/>
              </a:ext>
            </a:extLst>
          </p:cNvPr>
          <p:cNvSpPr/>
          <p:nvPr/>
        </p:nvSpPr>
        <p:spPr>
          <a:xfrm>
            <a:off x="6485489" y="386446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160">
            <a:extLst>
              <a:ext uri="{FF2B5EF4-FFF2-40B4-BE49-F238E27FC236}">
                <a16:creationId xmlns:a16="http://schemas.microsoft.com/office/drawing/2014/main" id="{534DD57C-4910-308D-C704-9C3BBF2BC626}"/>
              </a:ext>
            </a:extLst>
          </p:cNvPr>
          <p:cNvSpPr/>
          <p:nvPr/>
        </p:nvSpPr>
        <p:spPr>
          <a:xfrm>
            <a:off x="6487831" y="462437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161">
            <a:extLst>
              <a:ext uri="{FF2B5EF4-FFF2-40B4-BE49-F238E27FC236}">
                <a16:creationId xmlns:a16="http://schemas.microsoft.com/office/drawing/2014/main" id="{98833D43-9713-3121-A317-4432D2E1092B}"/>
              </a:ext>
            </a:extLst>
          </p:cNvPr>
          <p:cNvSpPr/>
          <p:nvPr/>
        </p:nvSpPr>
        <p:spPr>
          <a:xfrm>
            <a:off x="6494859" y="5871045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162">
            <a:extLst>
              <a:ext uri="{FF2B5EF4-FFF2-40B4-BE49-F238E27FC236}">
                <a16:creationId xmlns:a16="http://schemas.microsoft.com/office/drawing/2014/main" id="{805C0996-F446-6D31-6DF1-28458B355E17}"/>
              </a:ext>
            </a:extLst>
          </p:cNvPr>
          <p:cNvSpPr txBox="1"/>
          <p:nvPr/>
        </p:nvSpPr>
        <p:spPr>
          <a:xfrm rot="5400000">
            <a:off x="6492112" y="5290175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1" name="文字方塊 163">
            <a:extLst>
              <a:ext uri="{FF2B5EF4-FFF2-40B4-BE49-F238E27FC236}">
                <a16:creationId xmlns:a16="http://schemas.microsoft.com/office/drawing/2014/main" id="{8E354481-C34C-EC9F-3851-CF77361A9F1F}"/>
              </a:ext>
            </a:extLst>
          </p:cNvPr>
          <p:cNvSpPr txBox="1"/>
          <p:nvPr/>
        </p:nvSpPr>
        <p:spPr>
          <a:xfrm>
            <a:off x="5035439" y="381419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2" name="文字方塊 164">
            <a:extLst>
              <a:ext uri="{FF2B5EF4-FFF2-40B4-BE49-F238E27FC236}">
                <a16:creationId xmlns:a16="http://schemas.microsoft.com/office/drawing/2014/main" id="{E9F744DB-A5BC-8E46-0F79-F51AC9D885A4}"/>
              </a:ext>
            </a:extLst>
          </p:cNvPr>
          <p:cNvSpPr txBox="1"/>
          <p:nvPr/>
        </p:nvSpPr>
        <p:spPr>
          <a:xfrm>
            <a:off x="5053062" y="459969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3" name="文字方塊 165">
            <a:extLst>
              <a:ext uri="{FF2B5EF4-FFF2-40B4-BE49-F238E27FC236}">
                <a16:creationId xmlns:a16="http://schemas.microsoft.com/office/drawing/2014/main" id="{46A01B9A-C724-9787-9CE6-A0C8088411A9}"/>
              </a:ext>
            </a:extLst>
          </p:cNvPr>
          <p:cNvSpPr txBox="1"/>
          <p:nvPr/>
        </p:nvSpPr>
        <p:spPr>
          <a:xfrm>
            <a:off x="5065242" y="585598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34" name="直線單箭頭接點 166">
            <a:extLst>
              <a:ext uri="{FF2B5EF4-FFF2-40B4-BE49-F238E27FC236}">
                <a16:creationId xmlns:a16="http://schemas.microsoft.com/office/drawing/2014/main" id="{D8134F21-CAFC-5329-CC50-7602617D009D}"/>
              </a:ext>
            </a:extLst>
          </p:cNvPr>
          <p:cNvCxnSpPr>
            <a:stCxn id="16" idx="6"/>
            <a:endCxn id="23" idx="2"/>
          </p:cNvCxnSpPr>
          <p:nvPr/>
        </p:nvCxnSpPr>
        <p:spPr>
          <a:xfrm>
            <a:off x="3721990" y="4159855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167">
            <a:extLst>
              <a:ext uri="{FF2B5EF4-FFF2-40B4-BE49-F238E27FC236}">
                <a16:creationId xmlns:a16="http://schemas.microsoft.com/office/drawing/2014/main" id="{5752ED41-3C59-BA2F-A203-BE7A07B8CD88}"/>
              </a:ext>
            </a:extLst>
          </p:cNvPr>
          <p:cNvCxnSpPr/>
          <p:nvPr/>
        </p:nvCxnSpPr>
        <p:spPr>
          <a:xfrm>
            <a:off x="3721990" y="495160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168">
            <a:extLst>
              <a:ext uri="{FF2B5EF4-FFF2-40B4-BE49-F238E27FC236}">
                <a16:creationId xmlns:a16="http://schemas.microsoft.com/office/drawing/2014/main" id="{05A8FADA-34AA-B4BC-EFE2-C3B8301F7894}"/>
              </a:ext>
            </a:extLst>
          </p:cNvPr>
          <p:cNvCxnSpPr/>
          <p:nvPr/>
        </p:nvCxnSpPr>
        <p:spPr>
          <a:xfrm>
            <a:off x="3712699" y="617357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169">
            <a:extLst>
              <a:ext uri="{FF2B5EF4-FFF2-40B4-BE49-F238E27FC236}">
                <a16:creationId xmlns:a16="http://schemas.microsoft.com/office/drawing/2014/main" id="{91766C56-88E8-8D8E-C7B4-91BA37EA456C}"/>
              </a:ext>
            </a:extLst>
          </p:cNvPr>
          <p:cNvCxnSpPr>
            <a:stCxn id="17" idx="6"/>
            <a:endCxn id="23" idx="2"/>
          </p:cNvCxnSpPr>
          <p:nvPr/>
        </p:nvCxnSpPr>
        <p:spPr>
          <a:xfrm flipV="1">
            <a:off x="3724332" y="4159855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170">
            <a:extLst>
              <a:ext uri="{FF2B5EF4-FFF2-40B4-BE49-F238E27FC236}">
                <a16:creationId xmlns:a16="http://schemas.microsoft.com/office/drawing/2014/main" id="{3E2302E2-C9A1-E0EE-9A4F-C83382737E30}"/>
              </a:ext>
            </a:extLst>
          </p:cNvPr>
          <p:cNvCxnSpPr>
            <a:stCxn id="16" idx="6"/>
            <a:endCxn id="24" idx="2"/>
          </p:cNvCxnSpPr>
          <p:nvPr/>
        </p:nvCxnSpPr>
        <p:spPr>
          <a:xfrm>
            <a:off x="3721990" y="4159855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171">
            <a:extLst>
              <a:ext uri="{FF2B5EF4-FFF2-40B4-BE49-F238E27FC236}">
                <a16:creationId xmlns:a16="http://schemas.microsoft.com/office/drawing/2014/main" id="{0411C2F5-B0B9-76E1-4B3D-56A920F7438D}"/>
              </a:ext>
            </a:extLst>
          </p:cNvPr>
          <p:cNvCxnSpPr>
            <a:stCxn id="16" idx="6"/>
            <a:endCxn id="25" idx="2"/>
          </p:cNvCxnSpPr>
          <p:nvPr/>
        </p:nvCxnSpPr>
        <p:spPr>
          <a:xfrm>
            <a:off x="3721990" y="4159855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172">
            <a:extLst>
              <a:ext uri="{FF2B5EF4-FFF2-40B4-BE49-F238E27FC236}">
                <a16:creationId xmlns:a16="http://schemas.microsoft.com/office/drawing/2014/main" id="{48D0B595-1424-3312-7EB4-39C9D5072F0F}"/>
              </a:ext>
            </a:extLst>
          </p:cNvPr>
          <p:cNvCxnSpPr>
            <a:stCxn id="17" idx="6"/>
            <a:endCxn id="25" idx="2"/>
          </p:cNvCxnSpPr>
          <p:nvPr/>
        </p:nvCxnSpPr>
        <p:spPr>
          <a:xfrm>
            <a:off x="3724332" y="4938425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173">
            <a:extLst>
              <a:ext uri="{FF2B5EF4-FFF2-40B4-BE49-F238E27FC236}">
                <a16:creationId xmlns:a16="http://schemas.microsoft.com/office/drawing/2014/main" id="{A87834A6-4DCB-77A2-EA5C-CFBF60A00853}"/>
              </a:ext>
            </a:extLst>
          </p:cNvPr>
          <p:cNvCxnSpPr>
            <a:stCxn id="18" idx="6"/>
            <a:endCxn id="23" idx="2"/>
          </p:cNvCxnSpPr>
          <p:nvPr/>
        </p:nvCxnSpPr>
        <p:spPr>
          <a:xfrm flipV="1">
            <a:off x="3712699" y="4159855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174">
            <a:extLst>
              <a:ext uri="{FF2B5EF4-FFF2-40B4-BE49-F238E27FC236}">
                <a16:creationId xmlns:a16="http://schemas.microsoft.com/office/drawing/2014/main" id="{56DCB385-331A-3441-6270-187ADA1DE7F7}"/>
              </a:ext>
            </a:extLst>
          </p:cNvPr>
          <p:cNvCxnSpPr>
            <a:stCxn id="18" idx="6"/>
            <a:endCxn id="24" idx="2"/>
          </p:cNvCxnSpPr>
          <p:nvPr/>
        </p:nvCxnSpPr>
        <p:spPr>
          <a:xfrm flipV="1">
            <a:off x="3712699" y="4938425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175">
            <a:extLst>
              <a:ext uri="{FF2B5EF4-FFF2-40B4-BE49-F238E27FC236}">
                <a16:creationId xmlns:a16="http://schemas.microsoft.com/office/drawing/2014/main" id="{DE4F19C0-3610-DDD1-DFEF-020705BBC106}"/>
              </a:ext>
            </a:extLst>
          </p:cNvPr>
          <p:cNvCxnSpPr>
            <a:endCxn id="16" idx="2"/>
          </p:cNvCxnSpPr>
          <p:nvPr/>
        </p:nvCxnSpPr>
        <p:spPr>
          <a:xfrm flipV="1">
            <a:off x="2288432" y="4159855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176">
            <a:extLst>
              <a:ext uri="{FF2B5EF4-FFF2-40B4-BE49-F238E27FC236}">
                <a16:creationId xmlns:a16="http://schemas.microsoft.com/office/drawing/2014/main" id="{1766FC42-31FE-5B92-7722-CC68C1259449}"/>
              </a:ext>
            </a:extLst>
          </p:cNvPr>
          <p:cNvCxnSpPr>
            <a:stCxn id="13" idx="3"/>
            <a:endCxn id="17" idx="2"/>
          </p:cNvCxnSpPr>
          <p:nvPr/>
        </p:nvCxnSpPr>
        <p:spPr>
          <a:xfrm>
            <a:off x="2284725" y="4208229"/>
            <a:ext cx="865449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177">
            <a:extLst>
              <a:ext uri="{FF2B5EF4-FFF2-40B4-BE49-F238E27FC236}">
                <a16:creationId xmlns:a16="http://schemas.microsoft.com/office/drawing/2014/main" id="{84F7517E-5712-385A-384B-6AA42D99DA17}"/>
              </a:ext>
            </a:extLst>
          </p:cNvPr>
          <p:cNvCxnSpPr>
            <a:stCxn id="13" idx="3"/>
            <a:endCxn id="18" idx="2"/>
          </p:cNvCxnSpPr>
          <p:nvPr/>
        </p:nvCxnSpPr>
        <p:spPr>
          <a:xfrm>
            <a:off x="2284725" y="4208229"/>
            <a:ext cx="853816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178">
            <a:extLst>
              <a:ext uri="{FF2B5EF4-FFF2-40B4-BE49-F238E27FC236}">
                <a16:creationId xmlns:a16="http://schemas.microsoft.com/office/drawing/2014/main" id="{0D47DCD8-5C76-AD5E-998D-1A75391C49EF}"/>
              </a:ext>
            </a:extLst>
          </p:cNvPr>
          <p:cNvCxnSpPr>
            <a:stCxn id="15" idx="3"/>
            <a:endCxn id="16" idx="2"/>
          </p:cNvCxnSpPr>
          <p:nvPr/>
        </p:nvCxnSpPr>
        <p:spPr>
          <a:xfrm flipV="1">
            <a:off x="2312245" y="4159855"/>
            <a:ext cx="835587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179">
            <a:extLst>
              <a:ext uri="{FF2B5EF4-FFF2-40B4-BE49-F238E27FC236}">
                <a16:creationId xmlns:a16="http://schemas.microsoft.com/office/drawing/2014/main" id="{09C9684B-A43C-4BF4-2681-8206172172ED}"/>
              </a:ext>
            </a:extLst>
          </p:cNvPr>
          <p:cNvCxnSpPr>
            <a:stCxn id="12" idx="3"/>
            <a:endCxn id="17" idx="2"/>
          </p:cNvCxnSpPr>
          <p:nvPr/>
        </p:nvCxnSpPr>
        <p:spPr>
          <a:xfrm>
            <a:off x="2278907" y="4778558"/>
            <a:ext cx="871267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180">
            <a:extLst>
              <a:ext uri="{FF2B5EF4-FFF2-40B4-BE49-F238E27FC236}">
                <a16:creationId xmlns:a16="http://schemas.microsoft.com/office/drawing/2014/main" id="{02E87000-0B5D-CAE6-9720-2B5229D382DA}"/>
              </a:ext>
            </a:extLst>
          </p:cNvPr>
          <p:cNvCxnSpPr>
            <a:stCxn id="12" idx="3"/>
            <a:endCxn id="18" idx="2"/>
          </p:cNvCxnSpPr>
          <p:nvPr/>
        </p:nvCxnSpPr>
        <p:spPr>
          <a:xfrm>
            <a:off x="2278907" y="4778558"/>
            <a:ext cx="859634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181">
            <a:extLst>
              <a:ext uri="{FF2B5EF4-FFF2-40B4-BE49-F238E27FC236}">
                <a16:creationId xmlns:a16="http://schemas.microsoft.com/office/drawing/2014/main" id="{E32FA627-BBFD-EBDB-108F-FE08C762C815}"/>
              </a:ext>
            </a:extLst>
          </p:cNvPr>
          <p:cNvCxnSpPr>
            <a:stCxn id="21" idx="3"/>
            <a:endCxn id="16" idx="2"/>
          </p:cNvCxnSpPr>
          <p:nvPr/>
        </p:nvCxnSpPr>
        <p:spPr>
          <a:xfrm flipV="1">
            <a:off x="2350404" y="4159855"/>
            <a:ext cx="797428" cy="19932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182">
            <a:extLst>
              <a:ext uri="{FF2B5EF4-FFF2-40B4-BE49-F238E27FC236}">
                <a16:creationId xmlns:a16="http://schemas.microsoft.com/office/drawing/2014/main" id="{1800F124-CB44-5221-4536-A228F776C5A9}"/>
              </a:ext>
            </a:extLst>
          </p:cNvPr>
          <p:cNvCxnSpPr>
            <a:stCxn id="21" idx="3"/>
            <a:endCxn id="17" idx="2"/>
          </p:cNvCxnSpPr>
          <p:nvPr/>
        </p:nvCxnSpPr>
        <p:spPr>
          <a:xfrm flipV="1">
            <a:off x="2324035" y="4938425"/>
            <a:ext cx="826139" cy="12146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183">
            <a:extLst>
              <a:ext uri="{FF2B5EF4-FFF2-40B4-BE49-F238E27FC236}">
                <a16:creationId xmlns:a16="http://schemas.microsoft.com/office/drawing/2014/main" id="{35089919-3F6E-BCA5-335C-E90EA182EBC2}"/>
              </a:ext>
            </a:extLst>
          </p:cNvPr>
          <p:cNvCxnSpPr>
            <a:stCxn id="21" idx="3"/>
            <a:endCxn id="18" idx="2"/>
          </p:cNvCxnSpPr>
          <p:nvPr/>
        </p:nvCxnSpPr>
        <p:spPr>
          <a:xfrm>
            <a:off x="2324035" y="6153031"/>
            <a:ext cx="814506" cy="134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群組 6">
            <a:extLst>
              <a:ext uri="{FF2B5EF4-FFF2-40B4-BE49-F238E27FC236}">
                <a16:creationId xmlns:a16="http://schemas.microsoft.com/office/drawing/2014/main" id="{5500B3FD-04E4-9D73-F27C-983DFFCB3444}"/>
              </a:ext>
            </a:extLst>
          </p:cNvPr>
          <p:cNvGrpSpPr/>
          <p:nvPr/>
        </p:nvGrpSpPr>
        <p:grpSpPr>
          <a:xfrm>
            <a:off x="7483192" y="3829075"/>
            <a:ext cx="642352" cy="2587672"/>
            <a:chOff x="7668524" y="1462486"/>
            <a:chExt cx="642352" cy="2587672"/>
          </a:xfrm>
        </p:grpSpPr>
        <p:sp>
          <p:nvSpPr>
            <p:cNvPr id="53" name="文字方塊 184">
              <a:extLst>
                <a:ext uri="{FF2B5EF4-FFF2-40B4-BE49-F238E27FC236}">
                  <a16:creationId xmlns:a16="http://schemas.microsoft.com/office/drawing/2014/main" id="{57D31C9D-1957-5163-F6EA-6D4D714D5CC8}"/>
                </a:ext>
              </a:extLst>
            </p:cNvPr>
            <p:cNvSpPr txBox="1"/>
            <p:nvPr/>
          </p:nvSpPr>
          <p:spPr>
            <a:xfrm rot="5400000">
              <a:off x="7610714" y="2981307"/>
              <a:ext cx="769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54" name="文字方塊 185">
              <a:extLst>
                <a:ext uri="{FF2B5EF4-FFF2-40B4-BE49-F238E27FC236}">
                  <a16:creationId xmlns:a16="http://schemas.microsoft.com/office/drawing/2014/main" id="{77E8B5F1-2531-47F9-C77C-FF38A969EBB4}"/>
                </a:ext>
              </a:extLst>
            </p:cNvPr>
            <p:cNvSpPr txBox="1"/>
            <p:nvPr/>
          </p:nvSpPr>
          <p:spPr>
            <a:xfrm>
              <a:off x="7679807" y="1462486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1</a:t>
              </a:r>
              <a:endParaRPr lang="zh-TW" altLang="en-US" sz="2800" baseline="-25000" dirty="0"/>
            </a:p>
          </p:txBody>
        </p:sp>
        <p:sp>
          <p:nvSpPr>
            <p:cNvPr id="55" name="文字方塊 186">
              <a:extLst>
                <a:ext uri="{FF2B5EF4-FFF2-40B4-BE49-F238E27FC236}">
                  <a16:creationId xmlns:a16="http://schemas.microsoft.com/office/drawing/2014/main" id="{CC3D7B71-2BDD-6349-3B57-15B465D572B5}"/>
                </a:ext>
              </a:extLst>
            </p:cNvPr>
            <p:cNvSpPr txBox="1"/>
            <p:nvPr/>
          </p:nvSpPr>
          <p:spPr>
            <a:xfrm>
              <a:off x="7668524" y="2260706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y</a:t>
              </a:r>
              <a:r>
                <a:rPr lang="en-US" altLang="zh-TW" sz="2800" baseline="-25000" dirty="0"/>
                <a:t>2</a:t>
              </a:r>
              <a:endParaRPr lang="zh-TW" altLang="en-US" sz="2800" baseline="-25000" dirty="0"/>
            </a:p>
          </p:txBody>
        </p:sp>
        <p:sp>
          <p:nvSpPr>
            <p:cNvPr id="56" name="文字方塊 187">
              <a:extLst>
                <a:ext uri="{FF2B5EF4-FFF2-40B4-BE49-F238E27FC236}">
                  <a16:creationId xmlns:a16="http://schemas.microsoft.com/office/drawing/2014/main" id="{48B95AF9-4F7A-7A6B-95D7-F691C49D6F22}"/>
                </a:ext>
              </a:extLst>
            </p:cNvPr>
            <p:cNvSpPr txBox="1"/>
            <p:nvPr/>
          </p:nvSpPr>
          <p:spPr>
            <a:xfrm>
              <a:off x="7668524" y="3526938"/>
              <a:ext cx="6310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err="1"/>
                <a:t>y</a:t>
              </a:r>
              <a:r>
                <a:rPr lang="en-US" altLang="zh-TW" sz="2800" baseline="-25000" dirty="0" err="1"/>
                <a:t>M</a:t>
              </a:r>
              <a:endParaRPr lang="zh-TW" altLang="en-US" sz="2800" baseline="-25000" dirty="0"/>
            </a:p>
          </p:txBody>
        </p:sp>
      </p:grpSp>
      <p:cxnSp>
        <p:nvCxnSpPr>
          <p:cNvPr id="57" name="直線單箭頭接點 188">
            <a:extLst>
              <a:ext uri="{FF2B5EF4-FFF2-40B4-BE49-F238E27FC236}">
                <a16:creationId xmlns:a16="http://schemas.microsoft.com/office/drawing/2014/main" id="{2828214B-2505-840D-D9E3-EF66D52A8349}"/>
              </a:ext>
            </a:extLst>
          </p:cNvPr>
          <p:cNvCxnSpPr/>
          <p:nvPr/>
        </p:nvCxnSpPr>
        <p:spPr>
          <a:xfrm>
            <a:off x="5746089" y="4171438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189">
            <a:extLst>
              <a:ext uri="{FF2B5EF4-FFF2-40B4-BE49-F238E27FC236}">
                <a16:creationId xmlns:a16="http://schemas.microsoft.com/office/drawing/2014/main" id="{997C957C-039C-8BB7-F365-C451B2828367}"/>
              </a:ext>
            </a:extLst>
          </p:cNvPr>
          <p:cNvCxnSpPr/>
          <p:nvPr/>
        </p:nvCxnSpPr>
        <p:spPr>
          <a:xfrm>
            <a:off x="5746089" y="4963190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190">
            <a:extLst>
              <a:ext uri="{FF2B5EF4-FFF2-40B4-BE49-F238E27FC236}">
                <a16:creationId xmlns:a16="http://schemas.microsoft.com/office/drawing/2014/main" id="{1D6F707D-0924-9FD4-F51B-04CD7708BA3E}"/>
              </a:ext>
            </a:extLst>
          </p:cNvPr>
          <p:cNvCxnSpPr/>
          <p:nvPr/>
        </p:nvCxnSpPr>
        <p:spPr>
          <a:xfrm>
            <a:off x="5736798" y="6185159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191">
            <a:extLst>
              <a:ext uri="{FF2B5EF4-FFF2-40B4-BE49-F238E27FC236}">
                <a16:creationId xmlns:a16="http://schemas.microsoft.com/office/drawing/2014/main" id="{00500CAF-40DF-8635-5E37-6DBAE9B81228}"/>
              </a:ext>
            </a:extLst>
          </p:cNvPr>
          <p:cNvCxnSpPr/>
          <p:nvPr/>
        </p:nvCxnSpPr>
        <p:spPr>
          <a:xfrm flipV="1">
            <a:off x="5748431" y="4171438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192">
            <a:extLst>
              <a:ext uri="{FF2B5EF4-FFF2-40B4-BE49-F238E27FC236}">
                <a16:creationId xmlns:a16="http://schemas.microsoft.com/office/drawing/2014/main" id="{60856F72-41D6-D829-EF99-796F4BE3FF28}"/>
              </a:ext>
            </a:extLst>
          </p:cNvPr>
          <p:cNvCxnSpPr/>
          <p:nvPr/>
        </p:nvCxnSpPr>
        <p:spPr>
          <a:xfrm>
            <a:off x="5746089" y="4171438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193">
            <a:extLst>
              <a:ext uri="{FF2B5EF4-FFF2-40B4-BE49-F238E27FC236}">
                <a16:creationId xmlns:a16="http://schemas.microsoft.com/office/drawing/2014/main" id="{FA2C6A4F-67BF-D868-E924-9065A2DFA37E}"/>
              </a:ext>
            </a:extLst>
          </p:cNvPr>
          <p:cNvCxnSpPr/>
          <p:nvPr/>
        </p:nvCxnSpPr>
        <p:spPr>
          <a:xfrm>
            <a:off x="5746089" y="4171438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194">
            <a:extLst>
              <a:ext uri="{FF2B5EF4-FFF2-40B4-BE49-F238E27FC236}">
                <a16:creationId xmlns:a16="http://schemas.microsoft.com/office/drawing/2014/main" id="{C7E91151-158C-9E4F-A2DE-36252290AF5A}"/>
              </a:ext>
            </a:extLst>
          </p:cNvPr>
          <p:cNvCxnSpPr/>
          <p:nvPr/>
        </p:nvCxnSpPr>
        <p:spPr>
          <a:xfrm>
            <a:off x="5748431" y="4950008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195">
            <a:extLst>
              <a:ext uri="{FF2B5EF4-FFF2-40B4-BE49-F238E27FC236}">
                <a16:creationId xmlns:a16="http://schemas.microsoft.com/office/drawing/2014/main" id="{F50684A7-AB55-DFE9-215B-98C65CCE3924}"/>
              </a:ext>
            </a:extLst>
          </p:cNvPr>
          <p:cNvCxnSpPr/>
          <p:nvPr/>
        </p:nvCxnSpPr>
        <p:spPr>
          <a:xfrm flipV="1">
            <a:off x="5736798" y="4171438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196">
            <a:extLst>
              <a:ext uri="{FF2B5EF4-FFF2-40B4-BE49-F238E27FC236}">
                <a16:creationId xmlns:a16="http://schemas.microsoft.com/office/drawing/2014/main" id="{B727243D-ABFC-79ED-E1ED-28A09B179A01}"/>
              </a:ext>
            </a:extLst>
          </p:cNvPr>
          <p:cNvCxnSpPr/>
          <p:nvPr/>
        </p:nvCxnSpPr>
        <p:spPr>
          <a:xfrm flipV="1">
            <a:off x="5736798" y="4950008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圖說文字 127">
            <a:extLst>
              <a:ext uri="{FF2B5EF4-FFF2-40B4-BE49-F238E27FC236}">
                <a16:creationId xmlns:a16="http://schemas.microsoft.com/office/drawing/2014/main" id="{791FA49C-0235-1D10-82A0-9E27067A4449}"/>
              </a:ext>
            </a:extLst>
          </p:cNvPr>
          <p:cNvSpPr/>
          <p:nvPr/>
        </p:nvSpPr>
        <p:spPr>
          <a:xfrm>
            <a:off x="1578616" y="6725599"/>
            <a:ext cx="3883612" cy="403543"/>
          </a:xfrm>
          <a:prstGeom prst="wedgeRectCallout">
            <a:avLst>
              <a:gd name="adj1" fmla="val 11157"/>
              <a:gd name="adj2" fmla="val -18510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000" dirty="0"/>
              <a:t>Small gradients, learns very slow</a:t>
            </a:r>
            <a:endParaRPr lang="zh-TW" altLang="en-US" sz="2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62D6410-ED27-5D4A-0A1C-84643CD45666}"/>
              </a:ext>
            </a:extLst>
          </p:cNvPr>
          <p:cNvSpPr txBox="1"/>
          <p:nvPr/>
        </p:nvSpPr>
        <p:spPr>
          <a:xfrm>
            <a:off x="358872" y="1806571"/>
            <a:ext cx="81904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some cases, during training, the gradients can become either very small (vanishing gradients) or very large (exploding gradients)</a:t>
            </a:r>
          </a:p>
          <a:p>
            <a:pPr lvl="1"/>
            <a:r>
              <a:rPr lang="en-US" sz="2000" dirty="0"/>
              <a:t>They result in very small or very large update of the parameters</a:t>
            </a:r>
          </a:p>
          <a:p>
            <a:pPr lvl="1"/>
            <a:r>
              <a:rPr lang="en-US" sz="2000" dirty="0"/>
              <a:t>Solutions: change learning rate, </a:t>
            </a:r>
            <a:r>
              <a:rPr lang="en-US" sz="2000" dirty="0" err="1"/>
              <a:t>ReLU</a:t>
            </a:r>
            <a:r>
              <a:rPr lang="en-US" sz="2000" dirty="0"/>
              <a:t> activations,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2322653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F218-A2D5-C4FC-E939-960BCC73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1148-F8BB-4531-2E68-0592ED7C8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7D1E4-AEB2-31B3-D8DC-3DD69403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ADDFCB-DC42-4915-9BC9-E55121D52BB0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80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8A4E-1BC8-98D5-B701-15FB2DAD7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E8494-B05E-EDCF-5B07-0E1F0114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explicitly penalizing complex hypotheses</a:t>
            </a:r>
          </a:p>
          <a:p>
            <a:r>
              <a:rPr lang="en-US" dirty="0"/>
              <a:t>Any method to prevent overfitting</a:t>
            </a:r>
          </a:p>
          <a:p>
            <a:pPr lvl="1"/>
            <a:r>
              <a:rPr lang="en-US" dirty="0"/>
              <a:t>Any modification to a learning algorithm to reduce its generalization error but not its training error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76A3B-7FEE-C955-D609-DB5986C6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6" name="Picture 5" descr="A diagram of a training and generality&#10;&#10;Description automatically generated">
            <a:extLst>
              <a:ext uri="{FF2B5EF4-FFF2-40B4-BE49-F238E27FC236}">
                <a16:creationId xmlns:a16="http://schemas.microsoft.com/office/drawing/2014/main" id="{03EF5D55-12FE-008D-CA70-A65083219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637245"/>
            <a:ext cx="4114800" cy="220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15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1AF7-DE81-B514-9387-2B17AE23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BE895-F72D-598F-47FE-9ECA3E91A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on inputs not previously seen</a:t>
            </a:r>
          </a:p>
          <a:p>
            <a:r>
              <a:rPr lang="en-US" dirty="0"/>
              <a:t>Also called as test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C9BED-7D81-CBC4-437A-17273489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53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C4EA-8EE1-6B09-34F9-FA5BCB97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7C6A7-1C35-B87B-D686-AFD9CE2EB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 – a model with high capacity fits the noise in the data instead of the underlying relationship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0825F-86CC-52E8-F1FF-15DD3864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5" name="Εικόνα 12">
            <a:extLst>
              <a:ext uri="{FF2B5EF4-FFF2-40B4-BE49-F238E27FC236}">
                <a16:creationId xmlns:a16="http://schemas.microsoft.com/office/drawing/2014/main" id="{63222487-3DF4-F13D-9BAD-8B5AA62A5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8800" y="3998417"/>
            <a:ext cx="5381438" cy="217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17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8921-D6A6-61B5-856F-0BD929F69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Input data and targets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0FD83-25D8-EBA8-AB9F-2D2205C3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3200" dirty="0"/>
              <a:t>The network maps the input data X to predictions Y′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3200" dirty="0"/>
              <a:t>During training, the predictions Y′ are compared to true targets Y using the loss function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8F6A9-9D72-94D7-7C7E-424F1F5B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03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2129-0325-413B-BEC9-E7D792C8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96D2-83C2-764E-431C-D2C3509F5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model may fit the training data very well, but fails to </a:t>
            </a:r>
            <a:r>
              <a:rPr lang="en-US" sz="3200" dirty="0">
                <a:solidFill>
                  <a:srgbClr val="FF0000"/>
                </a:solidFill>
              </a:rPr>
              <a:t>generalize</a:t>
            </a:r>
            <a:r>
              <a:rPr lang="en-US" sz="3200" dirty="0"/>
              <a:t> to new examples (test or validation data)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A4FFB-E352-F6DB-5E29-B10848A7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5" name="Εικόνα 19">
            <a:extLst>
              <a:ext uri="{FF2B5EF4-FFF2-40B4-BE49-F238E27FC236}">
                <a16:creationId xmlns:a16="http://schemas.microsoft.com/office/drawing/2014/main" id="{875C32BF-1859-741F-EB9F-0D891FC12C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1" b="18611"/>
          <a:stretch/>
        </p:blipFill>
        <p:spPr>
          <a:xfrm>
            <a:off x="2667000" y="3810000"/>
            <a:ext cx="3635902" cy="217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97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8AA2-3E4A-7666-0C1B-E4A3282F8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71F1-9311-EB3A-6A7F-2E32676D8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Coupling multiple units together into a network creates a complex function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E996F-CFB7-9905-2F84-47F162CE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64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2249-BE69-AA3B-6D57-95EE1866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Regularization: limiting number of hidden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B3E79-24A6-6453-BD44-28AF195C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hidden units M is a free parameter</a:t>
            </a:r>
          </a:p>
          <a:p>
            <a:pPr lvl="1"/>
            <a:r>
              <a:rPr lang="en-US" dirty="0"/>
              <a:t>Adjusted to get the best predictive performance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E5960-D1F3-23E3-8898-6500A1755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096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E759-0ED3-2B39-1EBB-AA9C7B97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4953000" cy="1143000"/>
          </a:xfrm>
        </p:spPr>
        <p:txBody>
          <a:bodyPr/>
          <a:lstStyle/>
          <a:p>
            <a:r>
              <a:rPr lang="en-US" dirty="0"/>
              <a:t>Effect of number of </a:t>
            </a:r>
            <a:br>
              <a:rPr lang="en-US" dirty="0"/>
            </a:br>
            <a:r>
              <a:rPr lang="en-US" dirty="0"/>
              <a:t>hidden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90838-AD63-5F18-A58B-4C1273A4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E718BB39-0AF4-092F-0B69-49565DD51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73364"/>
            <a:ext cx="2781300" cy="62357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CE72710-6E31-E071-EDF0-6F2585619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5486400" cy="4114800"/>
          </a:xfrm>
        </p:spPr>
        <p:txBody>
          <a:bodyPr/>
          <a:lstStyle/>
          <a:p>
            <a:r>
              <a:rPr lang="en-US" sz="2400" dirty="0"/>
              <a:t>Two - layer network trained on 10 data points</a:t>
            </a:r>
          </a:p>
          <a:p>
            <a:r>
              <a:rPr lang="en-US" sz="2400" dirty="0"/>
              <a:t>M = 1, 3, and 10 hidden units</a:t>
            </a:r>
          </a:p>
          <a:p>
            <a:r>
              <a:rPr lang="en-US" sz="2400" dirty="0"/>
              <a:t>Minimizing sum-of-squared error function using gradient descent</a:t>
            </a:r>
          </a:p>
          <a:p>
            <a:r>
              <a:rPr lang="en-US" sz="2400" dirty="0"/>
              <a:t>Generalization error is not a simple function of M </a:t>
            </a:r>
          </a:p>
          <a:p>
            <a:pPr lvl="1"/>
            <a:r>
              <a:rPr lang="en-US" sz="2000" dirty="0"/>
              <a:t>Due to the presence of local minima in the error function</a:t>
            </a:r>
          </a:p>
        </p:txBody>
      </p:sp>
    </p:spTree>
    <p:extLst>
      <p:ext uri="{BB962C8B-B14F-4D97-AF65-F5344CB8AC3E}">
        <p14:creationId xmlns:p14="http://schemas.microsoft.com/office/powerpoint/2010/main" val="720795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D258-64D8-0D7B-7678-D4CEDD951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avoid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197EA-A039-3320-745A-AE2981252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other ways to control the complexity of a neural network in order to avoid overfitting</a:t>
            </a:r>
          </a:p>
          <a:p>
            <a:r>
              <a:rPr lang="en-US" dirty="0"/>
              <a:t>Alternative approach</a:t>
            </a:r>
          </a:p>
          <a:p>
            <a:pPr lvl="1"/>
            <a:r>
              <a:rPr lang="en-US" dirty="0"/>
              <a:t>Choose a relatively large value of M and then control complexity by adding a regularization term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163ED-FCCE-2E0D-DAB5-AA0E4191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89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4F5A6-0350-236D-C2BB-F9E8BBF0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Regularization: Weight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6D69A-6B7B-62CE-96CF-F9CBA669B3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A regularization term that penalizes large weights is added to the loss function</a:t>
                </a:r>
              </a:p>
              <a:p>
                <a:pPr lvl="1"/>
                <a:r>
                  <a:rPr lang="en-US" sz="2400" dirty="0"/>
                  <a:t>For every weight in the network, we add the regularization term to the loss value</a:t>
                </a:r>
              </a:p>
              <a:p>
                <a:pPr lvl="1"/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weight decay coefficient </a:t>
                </a:r>
                <a14:m>
                  <m:oMath xmlns:m="http://schemas.openxmlformats.org/officeDocument/2006/math">
                    <m:r>
                      <a:rPr lang="el-GR" sz="2400" i="1">
                        <a:solidFill>
                          <a:srgbClr val="FF0000"/>
                        </a:solidFill>
                        <a:latin typeface="Cambria Math" charset="0"/>
                      </a:rPr>
                      <m:t>𝜆</m:t>
                    </m:r>
                    <m:r>
                      <a:rPr lang="el-GR" sz="2400" i="1">
                        <a:solidFill>
                          <a:srgbClr val="FF0000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determines how dominant the regularization is during the gradient computation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6D69A-6B7B-62CE-96CF-F9CBA669B3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231" r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ACF55-157C-2C14-F30E-212EF805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593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E83A5-2BC7-3106-A255-D46CFA9B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Decay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18698-6384-64C1-5942-8561DB67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pic>
        <p:nvPicPr>
          <p:cNvPr id="5" name="Content Placeholder 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548184D-7F7E-3850-A621-801E3AB50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022193"/>
            <a:ext cx="5585883" cy="2667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B564C9-C1D5-B62A-F078-B6DC485E1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5186636"/>
            <a:ext cx="4704694" cy="6466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540306-745A-8008-F318-9832557D7485}"/>
              </a:ext>
            </a:extLst>
          </p:cNvPr>
          <p:cNvSpPr txBox="1"/>
          <p:nvPr/>
        </p:nvSpPr>
        <p:spPr>
          <a:xfrm>
            <a:off x="796821" y="1944116"/>
            <a:ext cx="737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Originally, we updated a weight with the gradient </a:t>
            </a:r>
            <a:r>
              <a:rPr lang="en-US" dirty="0" err="1"/>
              <a:t>w.r.t</a:t>
            </a:r>
            <a:r>
              <a:rPr lang="en-US" dirty="0"/>
              <a:t>  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F86501-DC7A-6808-4DE7-B6AA517CFC94}"/>
              </a:ext>
            </a:extLst>
          </p:cNvPr>
          <p:cNvSpPr txBox="1"/>
          <p:nvPr/>
        </p:nvSpPr>
        <p:spPr>
          <a:xfrm>
            <a:off x="1049482" y="4707082"/>
            <a:ext cx="7324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weight decay, we also subtract        from the update:</a:t>
            </a:r>
          </a:p>
        </p:txBody>
      </p:sp>
      <p:pic>
        <p:nvPicPr>
          <p:cNvPr id="12" name="Picture 11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004219D6-92A6-C5F4-8D12-F9B350A70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747414"/>
            <a:ext cx="520700" cy="381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BCE54E-4293-A48F-83E2-8CCE532AD695}"/>
              </a:ext>
            </a:extLst>
          </p:cNvPr>
          <p:cNvSpPr txBox="1"/>
          <p:nvPr/>
        </p:nvSpPr>
        <p:spPr>
          <a:xfrm>
            <a:off x="3494497" y="6248400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i="1" dirty="0" err="1"/>
              <a:t>w</a:t>
            </a:r>
            <a:r>
              <a:rPr lang="en-US" i="1" baseline="-25000" dirty="0" err="1"/>
              <a:t>i</a:t>
            </a:r>
            <a:r>
              <a:rPr lang="en-US" dirty="0"/>
              <a:t> = </a:t>
            </a:r>
            <a:r>
              <a:rPr lang="en-US" i="1" dirty="0" err="1"/>
              <a:t>w</a:t>
            </a:r>
            <a:r>
              <a:rPr lang="en-US" i="1" baseline="-25000" dirty="0" err="1"/>
              <a:t>t</a:t>
            </a: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40584408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54BA-EC6F-D462-BD94-C7F7DC18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Regularization: Weight Decay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121D6-F754-C5D1-AEBA-ABBD674A1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Effect of the decay coefficient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charset="0"/>
                      </a:rPr>
                      <m:t>𝜆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Large weight decay coefficient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:r>
                  <a:rPr lang="en-US" dirty="0"/>
                  <a:t> penalty for weights with large values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5121D6-F754-C5D1-AEBA-ABBD674A1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1D5E0-8A2C-1DA2-2D6D-DEA2BA25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49921-247B-10C5-4CED-CF9EA9287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43975"/>
            <a:ext cx="7529663" cy="278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79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7B78-186F-AE1A-A7C6-2CA95D3E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Regularization: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9736-0584-04DE-08CB-B280F74D2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Randomly drop units (along with their connections) during training</a:t>
            </a:r>
          </a:p>
          <a:p>
            <a:r>
              <a:rPr lang="en-US" sz="2400" dirty="0"/>
              <a:t>Each unit is retained with a fixed </a:t>
            </a:r>
            <a:r>
              <a:rPr lang="en-US" sz="2400" dirty="0">
                <a:solidFill>
                  <a:srgbClr val="FF0000"/>
                </a:solidFill>
              </a:rPr>
              <a:t>dropout rate </a:t>
            </a:r>
            <a:r>
              <a:rPr lang="en-US" sz="2400" i="1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, independent of other units </a:t>
            </a:r>
          </a:p>
          <a:p>
            <a:r>
              <a:rPr lang="en-US" sz="2400" dirty="0"/>
              <a:t>The hyper-parameter </a:t>
            </a:r>
            <a:r>
              <a:rPr lang="en-US" sz="2400" i="1" dirty="0"/>
              <a:t>p</a:t>
            </a:r>
            <a:r>
              <a:rPr lang="en-US" sz="2400" dirty="0"/>
              <a:t> needs to be chosen (tuned)</a:t>
            </a:r>
          </a:p>
          <a:p>
            <a:pPr lvl="1"/>
            <a:r>
              <a:rPr lang="en-US" sz="2400" dirty="0"/>
              <a:t>Often, between 20% and 50% of the units are dropped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58D04-A8D9-DF68-ED7A-D1BC5775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092C0-E9BC-391A-CA8D-0CD2823AF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0" r="56872"/>
          <a:stretch/>
        </p:blipFill>
        <p:spPr>
          <a:xfrm rot="5400000">
            <a:off x="1557984" y="4406999"/>
            <a:ext cx="1723686" cy="2197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CA9A7-4455-AC53-1D72-6F39A5704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68" r="3942"/>
          <a:stretch/>
        </p:blipFill>
        <p:spPr>
          <a:xfrm rot="5400000">
            <a:off x="5712903" y="4428545"/>
            <a:ext cx="1680593" cy="211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357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169A-B7F3-2CD0-70EC-F7B6E9AF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Regularization: Dropout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5916F-E979-ADBD-2501-3BA5D6F63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52" y="1693957"/>
            <a:ext cx="7772400" cy="4114800"/>
          </a:xfrm>
        </p:spPr>
        <p:txBody>
          <a:bodyPr/>
          <a:lstStyle/>
          <a:p>
            <a:r>
              <a:rPr lang="en-US" sz="2400" dirty="0"/>
              <a:t>Dropout is a kind of ensemble learning</a:t>
            </a:r>
          </a:p>
          <a:p>
            <a:pPr lvl="1"/>
            <a:r>
              <a:rPr lang="en-US" altLang="zh-TW" sz="2400" dirty="0"/>
              <a:t>Using one mini-batch to train one network with a slightly different architecture</a:t>
            </a:r>
            <a:endParaRPr lang="zh-TW" altLang="en-US" sz="2400" dirty="0"/>
          </a:p>
          <a:p>
            <a:endParaRPr lang="en-US" dirty="0"/>
          </a:p>
        </p:txBody>
      </p:sp>
      <p:grpSp>
        <p:nvGrpSpPr>
          <p:cNvPr id="5" name="群組 447">
            <a:extLst>
              <a:ext uri="{FF2B5EF4-FFF2-40B4-BE49-F238E27FC236}">
                <a16:creationId xmlns:a16="http://schemas.microsoft.com/office/drawing/2014/main" id="{1FC6542B-9E98-48AA-8271-E8C0D25FDE23}"/>
              </a:ext>
            </a:extLst>
          </p:cNvPr>
          <p:cNvGrpSpPr/>
          <p:nvPr/>
        </p:nvGrpSpPr>
        <p:grpSpPr>
          <a:xfrm rot="5400000">
            <a:off x="491714" y="4769379"/>
            <a:ext cx="2671956" cy="1269851"/>
            <a:chOff x="1660188" y="3148756"/>
            <a:chExt cx="2816562" cy="1283045"/>
          </a:xfrm>
        </p:grpSpPr>
        <p:sp>
          <p:nvSpPr>
            <p:cNvPr id="6" name="橢圓 8">
              <a:extLst>
                <a:ext uri="{FF2B5EF4-FFF2-40B4-BE49-F238E27FC236}">
                  <a16:creationId xmlns:a16="http://schemas.microsoft.com/office/drawing/2014/main" id="{472E89B7-B7A0-CFE3-B591-EBEF921C1BD6}"/>
                </a:ext>
              </a:extLst>
            </p:cNvPr>
            <p:cNvSpPr/>
            <p:nvPr/>
          </p:nvSpPr>
          <p:spPr>
            <a:xfrm>
              <a:off x="2410717" y="3510713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橢圓 11">
              <a:extLst>
                <a:ext uri="{FF2B5EF4-FFF2-40B4-BE49-F238E27FC236}">
                  <a16:creationId xmlns:a16="http://schemas.microsoft.com/office/drawing/2014/main" id="{10EE961C-9658-59AE-0E76-A8A9AE64CDC3}"/>
                </a:ext>
              </a:extLst>
            </p:cNvPr>
            <p:cNvSpPr/>
            <p:nvPr/>
          </p:nvSpPr>
          <p:spPr>
            <a:xfrm>
              <a:off x="3988727" y="346744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橢圓 12">
              <a:extLst>
                <a:ext uri="{FF2B5EF4-FFF2-40B4-BE49-F238E27FC236}">
                  <a16:creationId xmlns:a16="http://schemas.microsoft.com/office/drawing/2014/main" id="{85DB8A86-9C11-D097-FCF9-348911909687}"/>
                </a:ext>
              </a:extLst>
            </p:cNvPr>
            <p:cNvSpPr/>
            <p:nvPr/>
          </p:nvSpPr>
          <p:spPr>
            <a:xfrm>
              <a:off x="3988727" y="388028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2654506E-CF49-8EF6-F8F9-DC0487DC725E}"/>
                </a:ext>
              </a:extLst>
            </p:cNvPr>
            <p:cNvSpPr/>
            <p:nvPr/>
          </p:nvSpPr>
          <p:spPr>
            <a:xfrm>
              <a:off x="1660188" y="321514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單箭頭接點 15">
              <a:extLst>
                <a:ext uri="{FF2B5EF4-FFF2-40B4-BE49-F238E27FC236}">
                  <a16:creationId xmlns:a16="http://schemas.microsoft.com/office/drawing/2014/main" id="{0C55D36A-513C-0470-BCC9-246DE9D6A9F7}"/>
                </a:ext>
              </a:extLst>
            </p:cNvPr>
            <p:cNvCxnSpPr>
              <a:stCxn id="9" idx="3"/>
              <a:endCxn id="6" idx="2"/>
            </p:cNvCxnSpPr>
            <p:nvPr/>
          </p:nvCxnSpPr>
          <p:spPr>
            <a:xfrm>
              <a:off x="1791252" y="3280673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6">
              <a:extLst>
                <a:ext uri="{FF2B5EF4-FFF2-40B4-BE49-F238E27FC236}">
                  <a16:creationId xmlns:a16="http://schemas.microsoft.com/office/drawing/2014/main" id="{CB7349CB-8768-E01C-9A01-9CC0CDA75CEE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1791252" y="3280673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8">
              <a:extLst>
                <a:ext uri="{FF2B5EF4-FFF2-40B4-BE49-F238E27FC236}">
                  <a16:creationId xmlns:a16="http://schemas.microsoft.com/office/drawing/2014/main" id="{0D4CDF09-7EF2-3C5B-926B-B281418DA824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530097" y="3592920"/>
              <a:ext cx="458630" cy="523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9">
              <a:extLst>
                <a:ext uri="{FF2B5EF4-FFF2-40B4-BE49-F238E27FC236}">
                  <a16:creationId xmlns:a16="http://schemas.microsoft.com/office/drawing/2014/main" id="{AD87BC60-C43D-4BDD-92FE-FBA0C8735EBC}"/>
                </a:ext>
              </a:extLst>
            </p:cNvPr>
            <p:cNvCxnSpPr>
              <a:endCxn id="7" idx="2"/>
            </p:cNvCxnSpPr>
            <p:nvPr/>
          </p:nvCxnSpPr>
          <p:spPr>
            <a:xfrm>
              <a:off x="3530096" y="3269680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20">
              <a:extLst>
                <a:ext uri="{FF2B5EF4-FFF2-40B4-BE49-F238E27FC236}">
                  <a16:creationId xmlns:a16="http://schemas.microsoft.com/office/drawing/2014/main" id="{3C9A73B7-168A-B4C9-D721-ED3D3AB14C48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530097" y="3291314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21">
              <a:extLst>
                <a:ext uri="{FF2B5EF4-FFF2-40B4-BE49-F238E27FC236}">
                  <a16:creationId xmlns:a16="http://schemas.microsoft.com/office/drawing/2014/main" id="{26FB88EC-B86E-C6B4-2A41-3FCA499FDCB5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530096" y="3662777"/>
              <a:ext cx="458631" cy="3429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22">
              <a:extLst>
                <a:ext uri="{FF2B5EF4-FFF2-40B4-BE49-F238E27FC236}">
                  <a16:creationId xmlns:a16="http://schemas.microsoft.com/office/drawing/2014/main" id="{CE7C259C-5873-6CA8-010A-251F8133E3CE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530097" y="3592920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23">
              <a:extLst>
                <a:ext uri="{FF2B5EF4-FFF2-40B4-BE49-F238E27FC236}">
                  <a16:creationId xmlns:a16="http://schemas.microsoft.com/office/drawing/2014/main" id="{A0055026-036B-CECF-38CA-3AF5B24A9521}"/>
                </a:ext>
              </a:extLst>
            </p:cNvPr>
            <p:cNvCxnSpPr>
              <a:endCxn id="8" idx="2"/>
            </p:cNvCxnSpPr>
            <p:nvPr/>
          </p:nvCxnSpPr>
          <p:spPr>
            <a:xfrm>
              <a:off x="3530097" y="3979799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24">
              <a:extLst>
                <a:ext uri="{FF2B5EF4-FFF2-40B4-BE49-F238E27FC236}">
                  <a16:creationId xmlns:a16="http://schemas.microsoft.com/office/drawing/2014/main" id="{E5CB8ADD-2B58-1082-F4BA-176B7FFB4245}"/>
                </a:ext>
              </a:extLst>
            </p:cNvPr>
            <p:cNvCxnSpPr>
              <a:endCxn id="7" idx="2"/>
            </p:cNvCxnSpPr>
            <p:nvPr/>
          </p:nvCxnSpPr>
          <p:spPr>
            <a:xfrm flipV="1">
              <a:off x="3530096" y="3592920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25">
              <a:extLst>
                <a:ext uri="{FF2B5EF4-FFF2-40B4-BE49-F238E27FC236}">
                  <a16:creationId xmlns:a16="http://schemas.microsoft.com/office/drawing/2014/main" id="{0CFA1714-95DA-D7DE-DD43-A461282E716D}"/>
                </a:ext>
              </a:extLst>
            </p:cNvPr>
            <p:cNvCxnSpPr>
              <a:endCxn id="8" idx="2"/>
            </p:cNvCxnSpPr>
            <p:nvPr/>
          </p:nvCxnSpPr>
          <p:spPr>
            <a:xfrm flipV="1">
              <a:off x="3530097" y="4005760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橢圓 31">
              <a:extLst>
                <a:ext uri="{FF2B5EF4-FFF2-40B4-BE49-F238E27FC236}">
                  <a16:creationId xmlns:a16="http://schemas.microsoft.com/office/drawing/2014/main" id="{942A72ED-F982-9D05-15E1-5ADAAD0F17BB}"/>
                </a:ext>
              </a:extLst>
            </p:cNvPr>
            <p:cNvSpPr/>
            <p:nvPr/>
          </p:nvSpPr>
          <p:spPr>
            <a:xfrm>
              <a:off x="3279148" y="314875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32">
              <a:extLst>
                <a:ext uri="{FF2B5EF4-FFF2-40B4-BE49-F238E27FC236}">
                  <a16:creationId xmlns:a16="http://schemas.microsoft.com/office/drawing/2014/main" id="{E22A1C01-276D-9FEA-B076-2B4123239A2B}"/>
                </a:ext>
              </a:extLst>
            </p:cNvPr>
            <p:cNvSpPr/>
            <p:nvPr/>
          </p:nvSpPr>
          <p:spPr>
            <a:xfrm>
              <a:off x="3279148" y="349363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2" name="橢圓 33">
              <a:extLst>
                <a:ext uri="{FF2B5EF4-FFF2-40B4-BE49-F238E27FC236}">
                  <a16:creationId xmlns:a16="http://schemas.microsoft.com/office/drawing/2014/main" id="{01259176-7058-2D8D-209D-CF863D46B85A}"/>
                </a:ext>
              </a:extLst>
            </p:cNvPr>
            <p:cNvSpPr/>
            <p:nvPr/>
          </p:nvSpPr>
          <p:spPr>
            <a:xfrm>
              <a:off x="3279148" y="38372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3" name="橢圓 34">
              <a:extLst>
                <a:ext uri="{FF2B5EF4-FFF2-40B4-BE49-F238E27FC236}">
                  <a16:creationId xmlns:a16="http://schemas.microsoft.com/office/drawing/2014/main" id="{5E9E49BC-AE2C-61FA-E37B-72E2A5964CB6}"/>
                </a:ext>
              </a:extLst>
            </p:cNvPr>
            <p:cNvSpPr/>
            <p:nvPr/>
          </p:nvSpPr>
          <p:spPr>
            <a:xfrm>
              <a:off x="3279148" y="41808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4" name="矩形 35">
              <a:extLst>
                <a:ext uri="{FF2B5EF4-FFF2-40B4-BE49-F238E27FC236}">
                  <a16:creationId xmlns:a16="http://schemas.microsoft.com/office/drawing/2014/main" id="{5CA18F17-6478-9F6D-90E5-515834F12A90}"/>
                </a:ext>
              </a:extLst>
            </p:cNvPr>
            <p:cNvSpPr/>
            <p:nvPr/>
          </p:nvSpPr>
          <p:spPr>
            <a:xfrm>
              <a:off x="1660188" y="392490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36">
              <a:extLst>
                <a:ext uri="{FF2B5EF4-FFF2-40B4-BE49-F238E27FC236}">
                  <a16:creationId xmlns:a16="http://schemas.microsoft.com/office/drawing/2014/main" id="{A2DF5561-C878-F35B-BB8B-9982FE0BCA68}"/>
                </a:ext>
              </a:extLst>
            </p:cNvPr>
            <p:cNvSpPr/>
            <p:nvPr/>
          </p:nvSpPr>
          <p:spPr>
            <a:xfrm>
              <a:off x="1660188" y="42592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6" name="直線單箭頭接點 39">
              <a:extLst>
                <a:ext uri="{FF2B5EF4-FFF2-40B4-BE49-F238E27FC236}">
                  <a16:creationId xmlns:a16="http://schemas.microsoft.com/office/drawing/2014/main" id="{932BE352-2069-3B9E-DA8D-9CA60E4AD96B}"/>
                </a:ext>
              </a:extLst>
            </p:cNvPr>
            <p:cNvCxnSpPr>
              <a:stCxn id="25" idx="3"/>
            </p:cNvCxnSpPr>
            <p:nvPr/>
          </p:nvCxnSpPr>
          <p:spPr>
            <a:xfrm flipV="1">
              <a:off x="1791252" y="3979799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40">
              <a:extLst>
                <a:ext uri="{FF2B5EF4-FFF2-40B4-BE49-F238E27FC236}">
                  <a16:creationId xmlns:a16="http://schemas.microsoft.com/office/drawing/2014/main" id="{0FF5820C-7774-F527-E88E-978BB92FD41E}"/>
                </a:ext>
              </a:extLst>
            </p:cNvPr>
            <p:cNvCxnSpPr>
              <a:stCxn id="25" idx="3"/>
              <a:endCxn id="6" idx="2"/>
            </p:cNvCxnSpPr>
            <p:nvPr/>
          </p:nvCxnSpPr>
          <p:spPr>
            <a:xfrm flipV="1">
              <a:off x="1791252" y="3636188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42">
              <a:extLst>
                <a:ext uri="{FF2B5EF4-FFF2-40B4-BE49-F238E27FC236}">
                  <a16:creationId xmlns:a16="http://schemas.microsoft.com/office/drawing/2014/main" id="{451B16ED-36E8-CEBB-73F6-66DCC3D827B1}"/>
                </a:ext>
              </a:extLst>
            </p:cNvPr>
            <p:cNvCxnSpPr>
              <a:stCxn id="24" idx="3"/>
              <a:endCxn id="6" idx="2"/>
            </p:cNvCxnSpPr>
            <p:nvPr/>
          </p:nvCxnSpPr>
          <p:spPr>
            <a:xfrm flipV="1">
              <a:off x="1791252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48">
              <a:extLst>
                <a:ext uri="{FF2B5EF4-FFF2-40B4-BE49-F238E27FC236}">
                  <a16:creationId xmlns:a16="http://schemas.microsoft.com/office/drawing/2014/main" id="{EC41C9B8-9619-954C-EFE5-5D3810239CD7}"/>
                </a:ext>
              </a:extLst>
            </p:cNvPr>
            <p:cNvCxnSpPr/>
            <p:nvPr/>
          </p:nvCxnSpPr>
          <p:spPr>
            <a:xfrm>
              <a:off x="2661666" y="3619104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49">
              <a:extLst>
                <a:ext uri="{FF2B5EF4-FFF2-40B4-BE49-F238E27FC236}">
                  <a16:creationId xmlns:a16="http://schemas.microsoft.com/office/drawing/2014/main" id="{33A073B9-F7F3-EF24-50D2-4166650E28B4}"/>
                </a:ext>
              </a:extLst>
            </p:cNvPr>
            <p:cNvCxnSpPr/>
            <p:nvPr/>
          </p:nvCxnSpPr>
          <p:spPr>
            <a:xfrm>
              <a:off x="2661666" y="3619104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50">
              <a:extLst>
                <a:ext uri="{FF2B5EF4-FFF2-40B4-BE49-F238E27FC236}">
                  <a16:creationId xmlns:a16="http://schemas.microsoft.com/office/drawing/2014/main" id="{EE6A95DE-E9AD-11DF-5660-314C1BCC9D1B}"/>
                </a:ext>
              </a:extLst>
            </p:cNvPr>
            <p:cNvCxnSpPr/>
            <p:nvPr/>
          </p:nvCxnSpPr>
          <p:spPr>
            <a:xfrm>
              <a:off x="2661666" y="3619104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52">
              <a:extLst>
                <a:ext uri="{FF2B5EF4-FFF2-40B4-BE49-F238E27FC236}">
                  <a16:creationId xmlns:a16="http://schemas.microsoft.com/office/drawing/2014/main" id="{C21F585F-6471-3B67-D46C-1422BC7E8236}"/>
                </a:ext>
              </a:extLst>
            </p:cNvPr>
            <p:cNvCxnSpPr/>
            <p:nvPr/>
          </p:nvCxnSpPr>
          <p:spPr>
            <a:xfrm>
              <a:off x="2661666" y="3990440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56">
              <a:extLst>
                <a:ext uri="{FF2B5EF4-FFF2-40B4-BE49-F238E27FC236}">
                  <a16:creationId xmlns:a16="http://schemas.microsoft.com/office/drawing/2014/main" id="{4EF95FA4-3929-CFF5-6020-E0F9FA71BB82}"/>
                </a:ext>
              </a:extLst>
            </p:cNvPr>
            <p:cNvCxnSpPr/>
            <p:nvPr/>
          </p:nvCxnSpPr>
          <p:spPr>
            <a:xfrm flipV="1">
              <a:off x="2661666" y="3636188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57">
              <a:extLst>
                <a:ext uri="{FF2B5EF4-FFF2-40B4-BE49-F238E27FC236}">
                  <a16:creationId xmlns:a16="http://schemas.microsoft.com/office/drawing/2014/main" id="{DDFCBBD3-6199-605A-2CC6-9EA27B1B005D}"/>
                </a:ext>
              </a:extLst>
            </p:cNvPr>
            <p:cNvCxnSpPr/>
            <p:nvPr/>
          </p:nvCxnSpPr>
          <p:spPr>
            <a:xfrm flipV="1">
              <a:off x="2661666" y="3291314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58">
              <a:extLst>
                <a:ext uri="{FF2B5EF4-FFF2-40B4-BE49-F238E27FC236}">
                  <a16:creationId xmlns:a16="http://schemas.microsoft.com/office/drawing/2014/main" id="{4A6CE0B4-4A88-9B9A-F178-34FF3C8A9DC2}"/>
                </a:ext>
              </a:extLst>
            </p:cNvPr>
            <p:cNvCxnSpPr/>
            <p:nvPr/>
          </p:nvCxnSpPr>
          <p:spPr>
            <a:xfrm>
              <a:off x="4247435" y="359910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單箭頭接點 59">
              <a:extLst>
                <a:ext uri="{FF2B5EF4-FFF2-40B4-BE49-F238E27FC236}">
                  <a16:creationId xmlns:a16="http://schemas.microsoft.com/office/drawing/2014/main" id="{3DF76287-3EDC-FE2B-E088-68B803CB23B4}"/>
                </a:ext>
              </a:extLst>
            </p:cNvPr>
            <p:cNvCxnSpPr/>
            <p:nvPr/>
          </p:nvCxnSpPr>
          <p:spPr>
            <a:xfrm>
              <a:off x="4247435" y="40129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60">
              <a:extLst>
                <a:ext uri="{FF2B5EF4-FFF2-40B4-BE49-F238E27FC236}">
                  <a16:creationId xmlns:a16="http://schemas.microsoft.com/office/drawing/2014/main" id="{27D29DD3-0899-3C11-1A1C-9CFE2158B486}"/>
                </a:ext>
              </a:extLst>
            </p:cNvPr>
            <p:cNvCxnSpPr/>
            <p:nvPr/>
          </p:nvCxnSpPr>
          <p:spPr>
            <a:xfrm flipV="1">
              <a:off x="1797739" y="3986049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61">
              <a:extLst>
                <a:ext uri="{FF2B5EF4-FFF2-40B4-BE49-F238E27FC236}">
                  <a16:creationId xmlns:a16="http://schemas.microsoft.com/office/drawing/2014/main" id="{F9C352C6-D879-1182-9EAC-1293A62A1CDC}"/>
                </a:ext>
              </a:extLst>
            </p:cNvPr>
            <p:cNvCxnSpPr/>
            <p:nvPr/>
          </p:nvCxnSpPr>
          <p:spPr>
            <a:xfrm flipV="1">
              <a:off x="2678739" y="397915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62">
              <a:extLst>
                <a:ext uri="{FF2B5EF4-FFF2-40B4-BE49-F238E27FC236}">
                  <a16:creationId xmlns:a16="http://schemas.microsoft.com/office/drawing/2014/main" id="{1E1FB7E1-A004-F84A-A17C-47F223D72F6C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 flipV="1">
              <a:off x="2661666" y="3274230"/>
              <a:ext cx="617482" cy="3619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橢圓 248">
              <a:extLst>
                <a:ext uri="{FF2B5EF4-FFF2-40B4-BE49-F238E27FC236}">
                  <a16:creationId xmlns:a16="http://schemas.microsoft.com/office/drawing/2014/main" id="{2E8A7379-C351-8966-DE6C-96B1671804CA}"/>
                </a:ext>
              </a:extLst>
            </p:cNvPr>
            <p:cNvSpPr/>
            <p:nvPr/>
          </p:nvSpPr>
          <p:spPr>
            <a:xfrm>
              <a:off x="2406838" y="383557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41" name="群組 450">
            <a:extLst>
              <a:ext uri="{FF2B5EF4-FFF2-40B4-BE49-F238E27FC236}">
                <a16:creationId xmlns:a16="http://schemas.microsoft.com/office/drawing/2014/main" id="{69CDF2B0-2137-7703-C84F-13F1D7187AEC}"/>
              </a:ext>
            </a:extLst>
          </p:cNvPr>
          <p:cNvGrpSpPr/>
          <p:nvPr/>
        </p:nvGrpSpPr>
        <p:grpSpPr>
          <a:xfrm rot="5400000">
            <a:off x="3716480" y="4777834"/>
            <a:ext cx="2671956" cy="1252943"/>
            <a:chOff x="5222538" y="3182974"/>
            <a:chExt cx="2816562" cy="1265961"/>
          </a:xfrm>
        </p:grpSpPr>
        <p:sp>
          <p:nvSpPr>
            <p:cNvPr id="42" name="橢圓 277">
              <a:extLst>
                <a:ext uri="{FF2B5EF4-FFF2-40B4-BE49-F238E27FC236}">
                  <a16:creationId xmlns:a16="http://schemas.microsoft.com/office/drawing/2014/main" id="{832E0EFC-6888-360E-D421-4DBCCC9A594A}"/>
                </a:ext>
              </a:extLst>
            </p:cNvPr>
            <p:cNvSpPr/>
            <p:nvPr/>
          </p:nvSpPr>
          <p:spPr>
            <a:xfrm>
              <a:off x="5973067" y="318297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橢圓 278">
              <a:extLst>
                <a:ext uri="{FF2B5EF4-FFF2-40B4-BE49-F238E27FC236}">
                  <a16:creationId xmlns:a16="http://schemas.microsoft.com/office/drawing/2014/main" id="{C414F0B3-92AE-435A-24C3-F1C8B835A4EA}"/>
                </a:ext>
              </a:extLst>
            </p:cNvPr>
            <p:cNvSpPr/>
            <p:nvPr/>
          </p:nvSpPr>
          <p:spPr>
            <a:xfrm>
              <a:off x="5973067" y="352784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橢圓 279">
              <a:extLst>
                <a:ext uri="{FF2B5EF4-FFF2-40B4-BE49-F238E27FC236}">
                  <a16:creationId xmlns:a16="http://schemas.microsoft.com/office/drawing/2014/main" id="{FD4B70BA-E55C-8A2D-7AD6-D04BA61FB829}"/>
                </a:ext>
              </a:extLst>
            </p:cNvPr>
            <p:cNvSpPr/>
            <p:nvPr/>
          </p:nvSpPr>
          <p:spPr>
            <a:xfrm>
              <a:off x="7551077" y="348457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橢圓 280">
              <a:extLst>
                <a:ext uri="{FF2B5EF4-FFF2-40B4-BE49-F238E27FC236}">
                  <a16:creationId xmlns:a16="http://schemas.microsoft.com/office/drawing/2014/main" id="{7932CC71-19DA-5DB2-62E4-BF41452186F4}"/>
                </a:ext>
              </a:extLst>
            </p:cNvPr>
            <p:cNvSpPr/>
            <p:nvPr/>
          </p:nvSpPr>
          <p:spPr>
            <a:xfrm>
              <a:off x="7551077" y="3897419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矩形 281">
              <a:extLst>
                <a:ext uri="{FF2B5EF4-FFF2-40B4-BE49-F238E27FC236}">
                  <a16:creationId xmlns:a16="http://schemas.microsoft.com/office/drawing/2014/main" id="{E57AB462-CE8F-BCE7-452F-7A4B1AB97342}"/>
                </a:ext>
              </a:extLst>
            </p:cNvPr>
            <p:cNvSpPr/>
            <p:nvPr/>
          </p:nvSpPr>
          <p:spPr>
            <a:xfrm>
              <a:off x="5222538" y="323227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7" name="直線單箭頭接點 282">
              <a:extLst>
                <a:ext uri="{FF2B5EF4-FFF2-40B4-BE49-F238E27FC236}">
                  <a16:creationId xmlns:a16="http://schemas.microsoft.com/office/drawing/2014/main" id="{82755B69-BBE1-EC55-B0C7-9010CE605647}"/>
                </a:ext>
              </a:extLst>
            </p:cNvPr>
            <p:cNvCxnSpPr>
              <a:stCxn id="46" idx="3"/>
              <a:endCxn id="42" idx="2"/>
            </p:cNvCxnSpPr>
            <p:nvPr/>
          </p:nvCxnSpPr>
          <p:spPr>
            <a:xfrm>
              <a:off x="5353602" y="3297807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283">
              <a:extLst>
                <a:ext uri="{FF2B5EF4-FFF2-40B4-BE49-F238E27FC236}">
                  <a16:creationId xmlns:a16="http://schemas.microsoft.com/office/drawing/2014/main" id="{243A7F24-D197-561E-B1FA-99134468A057}"/>
                </a:ext>
              </a:extLst>
            </p:cNvPr>
            <p:cNvCxnSpPr>
              <a:stCxn id="46" idx="3"/>
              <a:endCxn id="43" idx="2"/>
            </p:cNvCxnSpPr>
            <p:nvPr/>
          </p:nvCxnSpPr>
          <p:spPr>
            <a:xfrm>
              <a:off x="5353602" y="3297807"/>
              <a:ext cx="619466" cy="3555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284">
              <a:extLst>
                <a:ext uri="{FF2B5EF4-FFF2-40B4-BE49-F238E27FC236}">
                  <a16:creationId xmlns:a16="http://schemas.microsoft.com/office/drawing/2014/main" id="{8E5967A9-A1FE-BFB8-0C19-0F4BBEDB28D0}"/>
                </a:ext>
              </a:extLst>
            </p:cNvPr>
            <p:cNvCxnSpPr>
              <a:stCxn id="46" idx="3"/>
            </p:cNvCxnSpPr>
            <p:nvPr/>
          </p:nvCxnSpPr>
          <p:spPr>
            <a:xfrm>
              <a:off x="5353602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單箭頭接點 290">
              <a:extLst>
                <a:ext uri="{FF2B5EF4-FFF2-40B4-BE49-F238E27FC236}">
                  <a16:creationId xmlns:a16="http://schemas.microsoft.com/office/drawing/2014/main" id="{5EDB5E4C-1B92-82B4-6A9C-3360182A8E2B}"/>
                </a:ext>
              </a:extLst>
            </p:cNvPr>
            <p:cNvCxnSpPr>
              <a:endCxn id="44" idx="2"/>
            </p:cNvCxnSpPr>
            <p:nvPr/>
          </p:nvCxnSpPr>
          <p:spPr>
            <a:xfrm flipV="1">
              <a:off x="7092447" y="3610054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291">
              <a:extLst>
                <a:ext uri="{FF2B5EF4-FFF2-40B4-BE49-F238E27FC236}">
                  <a16:creationId xmlns:a16="http://schemas.microsoft.com/office/drawing/2014/main" id="{B7D6FE26-682E-80B3-7593-E40EC169BE48}"/>
                </a:ext>
              </a:extLst>
            </p:cNvPr>
            <p:cNvCxnSpPr>
              <a:endCxn id="45" idx="2"/>
            </p:cNvCxnSpPr>
            <p:nvPr/>
          </p:nvCxnSpPr>
          <p:spPr>
            <a:xfrm>
              <a:off x="7092447" y="3996933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292">
              <a:extLst>
                <a:ext uri="{FF2B5EF4-FFF2-40B4-BE49-F238E27FC236}">
                  <a16:creationId xmlns:a16="http://schemas.microsoft.com/office/drawing/2014/main" id="{E95466E1-8A39-29A3-9E01-C15832A216DF}"/>
                </a:ext>
              </a:extLst>
            </p:cNvPr>
            <p:cNvCxnSpPr>
              <a:endCxn id="44" idx="2"/>
            </p:cNvCxnSpPr>
            <p:nvPr/>
          </p:nvCxnSpPr>
          <p:spPr>
            <a:xfrm flipV="1">
              <a:off x="7092446" y="3610054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293">
              <a:extLst>
                <a:ext uri="{FF2B5EF4-FFF2-40B4-BE49-F238E27FC236}">
                  <a16:creationId xmlns:a16="http://schemas.microsoft.com/office/drawing/2014/main" id="{8E04FD01-F96A-7524-0EB0-65734F7C5A55}"/>
                </a:ext>
              </a:extLst>
            </p:cNvPr>
            <p:cNvCxnSpPr>
              <a:endCxn id="45" idx="2"/>
            </p:cNvCxnSpPr>
            <p:nvPr/>
          </p:nvCxnSpPr>
          <p:spPr>
            <a:xfrm flipV="1">
              <a:off x="7092447" y="4022894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294">
              <a:extLst>
                <a:ext uri="{FF2B5EF4-FFF2-40B4-BE49-F238E27FC236}">
                  <a16:creationId xmlns:a16="http://schemas.microsoft.com/office/drawing/2014/main" id="{851FA136-FF5B-9BB3-85C1-64334981DA74}"/>
                </a:ext>
              </a:extLst>
            </p:cNvPr>
            <p:cNvCxnSpPr>
              <a:stCxn id="57" idx="2"/>
              <a:endCxn id="42" idx="2"/>
            </p:cNvCxnSpPr>
            <p:nvPr/>
          </p:nvCxnSpPr>
          <p:spPr>
            <a:xfrm flipV="1">
              <a:off x="5288070" y="3308448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單箭頭接點 295">
              <a:extLst>
                <a:ext uri="{FF2B5EF4-FFF2-40B4-BE49-F238E27FC236}">
                  <a16:creationId xmlns:a16="http://schemas.microsoft.com/office/drawing/2014/main" id="{7D8EB42D-2CCC-C133-2BC9-C509364FC216}"/>
                </a:ext>
              </a:extLst>
            </p:cNvPr>
            <p:cNvCxnSpPr>
              <a:stCxn id="57" idx="3"/>
              <a:endCxn id="43" idx="2"/>
            </p:cNvCxnSpPr>
            <p:nvPr/>
          </p:nvCxnSpPr>
          <p:spPr>
            <a:xfrm>
              <a:off x="5353602" y="3636238"/>
              <a:ext cx="619466" cy="170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單箭頭接點 296">
              <a:extLst>
                <a:ext uri="{FF2B5EF4-FFF2-40B4-BE49-F238E27FC236}">
                  <a16:creationId xmlns:a16="http://schemas.microsoft.com/office/drawing/2014/main" id="{2D055F98-F9E9-230C-C964-463BE913EEB2}"/>
                </a:ext>
              </a:extLst>
            </p:cNvPr>
            <p:cNvCxnSpPr>
              <a:stCxn id="57" idx="3"/>
            </p:cNvCxnSpPr>
            <p:nvPr/>
          </p:nvCxnSpPr>
          <p:spPr>
            <a:xfrm>
              <a:off x="5353602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298">
              <a:extLst>
                <a:ext uri="{FF2B5EF4-FFF2-40B4-BE49-F238E27FC236}">
                  <a16:creationId xmlns:a16="http://schemas.microsoft.com/office/drawing/2014/main" id="{39F2F9C3-ADA7-D323-6E55-079AACE643C6}"/>
                </a:ext>
              </a:extLst>
            </p:cNvPr>
            <p:cNvSpPr/>
            <p:nvPr/>
          </p:nvSpPr>
          <p:spPr>
            <a:xfrm>
              <a:off x="5222538" y="357070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301">
              <a:extLst>
                <a:ext uri="{FF2B5EF4-FFF2-40B4-BE49-F238E27FC236}">
                  <a16:creationId xmlns:a16="http://schemas.microsoft.com/office/drawing/2014/main" id="{9E39F9A6-856F-56F9-9084-989E9AAE7750}"/>
                </a:ext>
              </a:extLst>
            </p:cNvPr>
            <p:cNvSpPr/>
            <p:nvPr/>
          </p:nvSpPr>
          <p:spPr>
            <a:xfrm>
              <a:off x="6841498" y="385437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9" name="橢圓 302">
              <a:extLst>
                <a:ext uri="{FF2B5EF4-FFF2-40B4-BE49-F238E27FC236}">
                  <a16:creationId xmlns:a16="http://schemas.microsoft.com/office/drawing/2014/main" id="{4B989871-9FA6-E599-0DC3-F36E5AB1CC78}"/>
                </a:ext>
              </a:extLst>
            </p:cNvPr>
            <p:cNvSpPr/>
            <p:nvPr/>
          </p:nvSpPr>
          <p:spPr>
            <a:xfrm>
              <a:off x="6841498" y="419798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0" name="矩形 303">
              <a:extLst>
                <a:ext uri="{FF2B5EF4-FFF2-40B4-BE49-F238E27FC236}">
                  <a16:creationId xmlns:a16="http://schemas.microsoft.com/office/drawing/2014/main" id="{4E64C539-F21B-4567-0987-6D0297855597}"/>
                </a:ext>
              </a:extLst>
            </p:cNvPr>
            <p:cNvSpPr/>
            <p:nvPr/>
          </p:nvSpPr>
          <p:spPr>
            <a:xfrm>
              <a:off x="5222538" y="3942042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矩形 304">
              <a:extLst>
                <a:ext uri="{FF2B5EF4-FFF2-40B4-BE49-F238E27FC236}">
                  <a16:creationId xmlns:a16="http://schemas.microsoft.com/office/drawing/2014/main" id="{8FDC3F5B-0CF9-F686-4FF5-4B75AE4145D1}"/>
                </a:ext>
              </a:extLst>
            </p:cNvPr>
            <p:cNvSpPr/>
            <p:nvPr/>
          </p:nvSpPr>
          <p:spPr>
            <a:xfrm>
              <a:off x="5222538" y="4276376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2" name="直線單箭頭接點 307">
              <a:extLst>
                <a:ext uri="{FF2B5EF4-FFF2-40B4-BE49-F238E27FC236}">
                  <a16:creationId xmlns:a16="http://schemas.microsoft.com/office/drawing/2014/main" id="{C07C7C9B-7EBB-E5D9-BF75-520A319CC81E}"/>
                </a:ext>
              </a:extLst>
            </p:cNvPr>
            <p:cNvCxnSpPr>
              <a:stCxn id="61" idx="3"/>
            </p:cNvCxnSpPr>
            <p:nvPr/>
          </p:nvCxnSpPr>
          <p:spPr>
            <a:xfrm flipV="1">
              <a:off x="5353602" y="3996933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單箭頭接點 308">
              <a:extLst>
                <a:ext uri="{FF2B5EF4-FFF2-40B4-BE49-F238E27FC236}">
                  <a16:creationId xmlns:a16="http://schemas.microsoft.com/office/drawing/2014/main" id="{E7E4F1FD-F33B-9CA5-4710-5EF18D0CDE0E}"/>
                </a:ext>
              </a:extLst>
            </p:cNvPr>
            <p:cNvCxnSpPr>
              <a:stCxn id="61" idx="3"/>
              <a:endCxn id="43" idx="2"/>
            </p:cNvCxnSpPr>
            <p:nvPr/>
          </p:nvCxnSpPr>
          <p:spPr>
            <a:xfrm flipV="1">
              <a:off x="5353602" y="3653322"/>
              <a:ext cx="619466" cy="6885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309">
              <a:extLst>
                <a:ext uri="{FF2B5EF4-FFF2-40B4-BE49-F238E27FC236}">
                  <a16:creationId xmlns:a16="http://schemas.microsoft.com/office/drawing/2014/main" id="{214F1DBC-C82B-BC86-57FD-B241B8366780}"/>
                </a:ext>
              </a:extLst>
            </p:cNvPr>
            <p:cNvCxnSpPr>
              <a:stCxn id="61" idx="3"/>
              <a:endCxn id="42" idx="2"/>
            </p:cNvCxnSpPr>
            <p:nvPr/>
          </p:nvCxnSpPr>
          <p:spPr>
            <a:xfrm flipV="1">
              <a:off x="5353602" y="3308448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310">
              <a:extLst>
                <a:ext uri="{FF2B5EF4-FFF2-40B4-BE49-F238E27FC236}">
                  <a16:creationId xmlns:a16="http://schemas.microsoft.com/office/drawing/2014/main" id="{BE4BF774-22F0-CD10-8E13-598EFD89F78D}"/>
                </a:ext>
              </a:extLst>
            </p:cNvPr>
            <p:cNvCxnSpPr>
              <a:stCxn id="60" idx="3"/>
              <a:endCxn id="43" idx="2"/>
            </p:cNvCxnSpPr>
            <p:nvPr/>
          </p:nvCxnSpPr>
          <p:spPr>
            <a:xfrm flipV="1">
              <a:off x="5353602" y="3653322"/>
              <a:ext cx="619466" cy="3542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311">
              <a:extLst>
                <a:ext uri="{FF2B5EF4-FFF2-40B4-BE49-F238E27FC236}">
                  <a16:creationId xmlns:a16="http://schemas.microsoft.com/office/drawing/2014/main" id="{2357145F-E989-75A4-77C4-D28BEAACCE4F}"/>
                </a:ext>
              </a:extLst>
            </p:cNvPr>
            <p:cNvCxnSpPr>
              <a:stCxn id="60" idx="3"/>
              <a:endCxn id="42" idx="2"/>
            </p:cNvCxnSpPr>
            <p:nvPr/>
          </p:nvCxnSpPr>
          <p:spPr>
            <a:xfrm flipV="1">
              <a:off x="5353602" y="3308448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314">
              <a:extLst>
                <a:ext uri="{FF2B5EF4-FFF2-40B4-BE49-F238E27FC236}">
                  <a16:creationId xmlns:a16="http://schemas.microsoft.com/office/drawing/2014/main" id="{6BF398D8-6FE7-D157-6AB0-7ADC1FB373B4}"/>
                </a:ext>
              </a:extLst>
            </p:cNvPr>
            <p:cNvCxnSpPr/>
            <p:nvPr/>
          </p:nvCxnSpPr>
          <p:spPr>
            <a:xfrm>
              <a:off x="6224016" y="3297807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315">
              <a:extLst>
                <a:ext uri="{FF2B5EF4-FFF2-40B4-BE49-F238E27FC236}">
                  <a16:creationId xmlns:a16="http://schemas.microsoft.com/office/drawing/2014/main" id="{3897644C-9569-6A19-A7BA-E4CCDA1FC9D8}"/>
                </a:ext>
              </a:extLst>
            </p:cNvPr>
            <p:cNvCxnSpPr/>
            <p:nvPr/>
          </p:nvCxnSpPr>
          <p:spPr>
            <a:xfrm>
              <a:off x="6224016" y="3297807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317">
              <a:extLst>
                <a:ext uri="{FF2B5EF4-FFF2-40B4-BE49-F238E27FC236}">
                  <a16:creationId xmlns:a16="http://schemas.microsoft.com/office/drawing/2014/main" id="{694FA4A6-1537-AA14-08C7-0375A364F1CB}"/>
                </a:ext>
              </a:extLst>
            </p:cNvPr>
            <p:cNvCxnSpPr/>
            <p:nvPr/>
          </p:nvCxnSpPr>
          <p:spPr>
            <a:xfrm>
              <a:off x="6224016" y="3636238"/>
              <a:ext cx="619466" cy="3606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318">
              <a:extLst>
                <a:ext uri="{FF2B5EF4-FFF2-40B4-BE49-F238E27FC236}">
                  <a16:creationId xmlns:a16="http://schemas.microsoft.com/office/drawing/2014/main" id="{A6CCCBB3-68C3-1E31-04A3-84F9AE184482}"/>
                </a:ext>
              </a:extLst>
            </p:cNvPr>
            <p:cNvCxnSpPr/>
            <p:nvPr/>
          </p:nvCxnSpPr>
          <p:spPr>
            <a:xfrm>
              <a:off x="6224016" y="3636238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320">
              <a:extLst>
                <a:ext uri="{FF2B5EF4-FFF2-40B4-BE49-F238E27FC236}">
                  <a16:creationId xmlns:a16="http://schemas.microsoft.com/office/drawing/2014/main" id="{2E9D9D5F-C518-3C15-E67B-65ECBE20AC7A}"/>
                </a:ext>
              </a:extLst>
            </p:cNvPr>
            <p:cNvCxnSpPr/>
            <p:nvPr/>
          </p:nvCxnSpPr>
          <p:spPr>
            <a:xfrm>
              <a:off x="6224016" y="4007574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326">
              <a:extLst>
                <a:ext uri="{FF2B5EF4-FFF2-40B4-BE49-F238E27FC236}">
                  <a16:creationId xmlns:a16="http://schemas.microsoft.com/office/drawing/2014/main" id="{FCBE2F9E-BB30-997A-2180-A5914FA90865}"/>
                </a:ext>
              </a:extLst>
            </p:cNvPr>
            <p:cNvCxnSpPr/>
            <p:nvPr/>
          </p:nvCxnSpPr>
          <p:spPr>
            <a:xfrm>
              <a:off x="7809785" y="3616240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單箭頭接點 327">
              <a:extLst>
                <a:ext uri="{FF2B5EF4-FFF2-40B4-BE49-F238E27FC236}">
                  <a16:creationId xmlns:a16="http://schemas.microsoft.com/office/drawing/2014/main" id="{BD36BD48-84E4-9804-60BE-96AF64A5C876}"/>
                </a:ext>
              </a:extLst>
            </p:cNvPr>
            <p:cNvCxnSpPr/>
            <p:nvPr/>
          </p:nvCxnSpPr>
          <p:spPr>
            <a:xfrm>
              <a:off x="7809785" y="4030036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單箭頭接點 274">
              <a:extLst>
                <a:ext uri="{FF2B5EF4-FFF2-40B4-BE49-F238E27FC236}">
                  <a16:creationId xmlns:a16="http://schemas.microsoft.com/office/drawing/2014/main" id="{B511173E-3CCB-AB2F-8258-C4549FED1224}"/>
                </a:ext>
              </a:extLst>
            </p:cNvPr>
            <p:cNvCxnSpPr/>
            <p:nvPr/>
          </p:nvCxnSpPr>
          <p:spPr>
            <a:xfrm flipV="1">
              <a:off x="5360089" y="4003183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單箭頭接點 275">
              <a:extLst>
                <a:ext uri="{FF2B5EF4-FFF2-40B4-BE49-F238E27FC236}">
                  <a16:creationId xmlns:a16="http://schemas.microsoft.com/office/drawing/2014/main" id="{6E908336-575E-0FEF-6763-0A9324310E2B}"/>
                </a:ext>
              </a:extLst>
            </p:cNvPr>
            <p:cNvCxnSpPr/>
            <p:nvPr/>
          </p:nvCxnSpPr>
          <p:spPr>
            <a:xfrm flipV="1">
              <a:off x="6241089" y="3996286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橢圓 271">
              <a:extLst>
                <a:ext uri="{FF2B5EF4-FFF2-40B4-BE49-F238E27FC236}">
                  <a16:creationId xmlns:a16="http://schemas.microsoft.com/office/drawing/2014/main" id="{40D6BA17-2C5D-52FE-F420-6555738261A5}"/>
                </a:ext>
              </a:extLst>
            </p:cNvPr>
            <p:cNvSpPr/>
            <p:nvPr/>
          </p:nvSpPr>
          <p:spPr>
            <a:xfrm>
              <a:off x="5969188" y="385271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77" name="群組 449">
            <a:extLst>
              <a:ext uri="{FF2B5EF4-FFF2-40B4-BE49-F238E27FC236}">
                <a16:creationId xmlns:a16="http://schemas.microsoft.com/office/drawing/2014/main" id="{659BD80D-FD44-D42F-6E0E-704AEF55F9B2}"/>
              </a:ext>
            </a:extLst>
          </p:cNvPr>
          <p:cNvGrpSpPr/>
          <p:nvPr/>
        </p:nvGrpSpPr>
        <p:grpSpPr>
          <a:xfrm rot="5400000">
            <a:off x="2246029" y="4910738"/>
            <a:ext cx="2671958" cy="955688"/>
            <a:chOff x="1660188" y="5222258"/>
            <a:chExt cx="2816562" cy="965618"/>
          </a:xfrm>
        </p:grpSpPr>
        <p:sp>
          <p:nvSpPr>
            <p:cNvPr id="78" name="橢圓 338">
              <a:extLst>
                <a:ext uri="{FF2B5EF4-FFF2-40B4-BE49-F238E27FC236}">
                  <a16:creationId xmlns:a16="http://schemas.microsoft.com/office/drawing/2014/main" id="{1D3F2219-0381-7121-2D9C-3F8788E6F457}"/>
                </a:ext>
              </a:extLst>
            </p:cNvPr>
            <p:cNvSpPr/>
            <p:nvPr/>
          </p:nvSpPr>
          <p:spPr>
            <a:xfrm>
              <a:off x="3988727" y="522225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9" name="橢圓 339">
              <a:extLst>
                <a:ext uri="{FF2B5EF4-FFF2-40B4-BE49-F238E27FC236}">
                  <a16:creationId xmlns:a16="http://schemas.microsoft.com/office/drawing/2014/main" id="{F16E9312-AC7F-989A-241E-F2D15F446D52}"/>
                </a:ext>
              </a:extLst>
            </p:cNvPr>
            <p:cNvSpPr/>
            <p:nvPr/>
          </p:nvSpPr>
          <p:spPr>
            <a:xfrm>
              <a:off x="3988727" y="563509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80" name="直線單箭頭接點 349">
              <a:extLst>
                <a:ext uri="{FF2B5EF4-FFF2-40B4-BE49-F238E27FC236}">
                  <a16:creationId xmlns:a16="http://schemas.microsoft.com/office/drawing/2014/main" id="{6F60B2FB-AE02-D99E-0884-A0D2E35ED714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530097" y="5347733"/>
              <a:ext cx="458630" cy="3868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350">
              <a:extLst>
                <a:ext uri="{FF2B5EF4-FFF2-40B4-BE49-F238E27FC236}">
                  <a16:creationId xmlns:a16="http://schemas.microsoft.com/office/drawing/2014/main" id="{772EE4B5-BC2F-15BE-94C5-D69E937EFF68}"/>
                </a:ext>
              </a:extLst>
            </p:cNvPr>
            <p:cNvCxnSpPr>
              <a:endCxn id="79" idx="2"/>
            </p:cNvCxnSpPr>
            <p:nvPr/>
          </p:nvCxnSpPr>
          <p:spPr>
            <a:xfrm>
              <a:off x="3530097" y="5734612"/>
              <a:ext cx="458630" cy="2596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單箭頭接點 351">
              <a:extLst>
                <a:ext uri="{FF2B5EF4-FFF2-40B4-BE49-F238E27FC236}">
                  <a16:creationId xmlns:a16="http://schemas.microsoft.com/office/drawing/2014/main" id="{97F8B564-D2B4-36C6-E9A6-2142C4309B1B}"/>
                </a:ext>
              </a:extLst>
            </p:cNvPr>
            <p:cNvCxnSpPr>
              <a:endCxn id="78" idx="2"/>
            </p:cNvCxnSpPr>
            <p:nvPr/>
          </p:nvCxnSpPr>
          <p:spPr>
            <a:xfrm flipV="1">
              <a:off x="3530096" y="5347733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單箭頭接點 352">
              <a:extLst>
                <a:ext uri="{FF2B5EF4-FFF2-40B4-BE49-F238E27FC236}">
                  <a16:creationId xmlns:a16="http://schemas.microsoft.com/office/drawing/2014/main" id="{3E482BA0-90AB-C4AD-DC52-151487D37871}"/>
                </a:ext>
              </a:extLst>
            </p:cNvPr>
            <p:cNvCxnSpPr>
              <a:endCxn id="79" idx="2"/>
            </p:cNvCxnSpPr>
            <p:nvPr/>
          </p:nvCxnSpPr>
          <p:spPr>
            <a:xfrm flipV="1">
              <a:off x="3530097" y="5760573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橢圓 360">
              <a:extLst>
                <a:ext uri="{FF2B5EF4-FFF2-40B4-BE49-F238E27FC236}">
                  <a16:creationId xmlns:a16="http://schemas.microsoft.com/office/drawing/2014/main" id="{7CB2DED5-2D2E-C061-FC1B-153279EEA976}"/>
                </a:ext>
              </a:extLst>
            </p:cNvPr>
            <p:cNvSpPr/>
            <p:nvPr/>
          </p:nvSpPr>
          <p:spPr>
            <a:xfrm>
              <a:off x="3279148" y="5592054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5" name="橢圓 361">
              <a:extLst>
                <a:ext uri="{FF2B5EF4-FFF2-40B4-BE49-F238E27FC236}">
                  <a16:creationId xmlns:a16="http://schemas.microsoft.com/office/drawing/2014/main" id="{6A0CBB59-73EB-EAE9-625D-D7AA6A81E322}"/>
                </a:ext>
              </a:extLst>
            </p:cNvPr>
            <p:cNvSpPr/>
            <p:nvPr/>
          </p:nvSpPr>
          <p:spPr>
            <a:xfrm>
              <a:off x="3279148" y="5935665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6" name="矩形 362">
              <a:extLst>
                <a:ext uri="{FF2B5EF4-FFF2-40B4-BE49-F238E27FC236}">
                  <a16:creationId xmlns:a16="http://schemas.microsoft.com/office/drawing/2014/main" id="{F86DF63F-C0C6-98B5-01F4-E465A82CBE23}"/>
                </a:ext>
              </a:extLst>
            </p:cNvPr>
            <p:cNvSpPr/>
            <p:nvPr/>
          </p:nvSpPr>
          <p:spPr>
            <a:xfrm>
              <a:off x="1660188" y="5679721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7" name="矩形 363">
              <a:extLst>
                <a:ext uri="{FF2B5EF4-FFF2-40B4-BE49-F238E27FC236}">
                  <a16:creationId xmlns:a16="http://schemas.microsoft.com/office/drawing/2014/main" id="{DAD3446E-1010-8B1C-BB5D-80C590CF97D1}"/>
                </a:ext>
              </a:extLst>
            </p:cNvPr>
            <p:cNvSpPr/>
            <p:nvPr/>
          </p:nvSpPr>
          <p:spPr>
            <a:xfrm>
              <a:off x="1660188" y="6014055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8" name="直線單箭頭接點 364">
              <a:extLst>
                <a:ext uri="{FF2B5EF4-FFF2-40B4-BE49-F238E27FC236}">
                  <a16:creationId xmlns:a16="http://schemas.microsoft.com/office/drawing/2014/main" id="{C49F5E55-A18A-02EE-8F8E-D6AA8162DD9B}"/>
                </a:ext>
              </a:extLst>
            </p:cNvPr>
            <p:cNvCxnSpPr>
              <a:stCxn id="87" idx="3"/>
            </p:cNvCxnSpPr>
            <p:nvPr/>
          </p:nvCxnSpPr>
          <p:spPr>
            <a:xfrm flipV="1">
              <a:off x="1791252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365">
              <a:extLst>
                <a:ext uri="{FF2B5EF4-FFF2-40B4-BE49-F238E27FC236}">
                  <a16:creationId xmlns:a16="http://schemas.microsoft.com/office/drawing/2014/main" id="{C6A914B1-EDB5-09D2-27FF-E0F864CC5E88}"/>
                </a:ext>
              </a:extLst>
            </p:cNvPr>
            <p:cNvCxnSpPr>
              <a:stCxn id="86" idx="3"/>
            </p:cNvCxnSpPr>
            <p:nvPr/>
          </p:nvCxnSpPr>
          <p:spPr>
            <a:xfrm>
              <a:off x="1791252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366">
              <a:extLst>
                <a:ext uri="{FF2B5EF4-FFF2-40B4-BE49-F238E27FC236}">
                  <a16:creationId xmlns:a16="http://schemas.microsoft.com/office/drawing/2014/main" id="{84E0B4DB-528A-B75A-E492-7F3886DB5B3F}"/>
                </a:ext>
              </a:extLst>
            </p:cNvPr>
            <p:cNvCxnSpPr>
              <a:stCxn id="87" idx="3"/>
            </p:cNvCxnSpPr>
            <p:nvPr/>
          </p:nvCxnSpPr>
          <p:spPr>
            <a:xfrm flipV="1">
              <a:off x="1791252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378">
              <a:extLst>
                <a:ext uri="{FF2B5EF4-FFF2-40B4-BE49-F238E27FC236}">
                  <a16:creationId xmlns:a16="http://schemas.microsoft.com/office/drawing/2014/main" id="{4ACE4CB3-FAA0-54A6-6987-71C47F01BCAB}"/>
                </a:ext>
              </a:extLst>
            </p:cNvPr>
            <p:cNvCxnSpPr/>
            <p:nvPr/>
          </p:nvCxnSpPr>
          <p:spPr>
            <a:xfrm flipV="1">
              <a:off x="2661666" y="6078223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379">
              <a:extLst>
                <a:ext uri="{FF2B5EF4-FFF2-40B4-BE49-F238E27FC236}">
                  <a16:creationId xmlns:a16="http://schemas.microsoft.com/office/drawing/2014/main" id="{E8D00048-AFF4-AECD-62FE-EEA2FF84ECE0}"/>
                </a:ext>
              </a:extLst>
            </p:cNvPr>
            <p:cNvCxnSpPr/>
            <p:nvPr/>
          </p:nvCxnSpPr>
          <p:spPr>
            <a:xfrm>
              <a:off x="2661666" y="5745253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單箭頭接點 380">
              <a:extLst>
                <a:ext uri="{FF2B5EF4-FFF2-40B4-BE49-F238E27FC236}">
                  <a16:creationId xmlns:a16="http://schemas.microsoft.com/office/drawing/2014/main" id="{D6E36EB8-633B-4F2E-EA41-E7206B6355D7}"/>
                </a:ext>
              </a:extLst>
            </p:cNvPr>
            <p:cNvCxnSpPr/>
            <p:nvPr/>
          </p:nvCxnSpPr>
          <p:spPr>
            <a:xfrm flipV="1">
              <a:off x="2661666" y="5734612"/>
              <a:ext cx="619466" cy="34497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385">
              <a:extLst>
                <a:ext uri="{FF2B5EF4-FFF2-40B4-BE49-F238E27FC236}">
                  <a16:creationId xmlns:a16="http://schemas.microsoft.com/office/drawing/2014/main" id="{B005CCB2-752E-E781-E19C-BF5FEB97A398}"/>
                </a:ext>
              </a:extLst>
            </p:cNvPr>
            <p:cNvCxnSpPr/>
            <p:nvPr/>
          </p:nvCxnSpPr>
          <p:spPr>
            <a:xfrm>
              <a:off x="4247435" y="5353919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單箭頭接點 386">
              <a:extLst>
                <a:ext uri="{FF2B5EF4-FFF2-40B4-BE49-F238E27FC236}">
                  <a16:creationId xmlns:a16="http://schemas.microsoft.com/office/drawing/2014/main" id="{E1C8317E-F7E2-A79F-7CCA-C15074560E85}"/>
                </a:ext>
              </a:extLst>
            </p:cNvPr>
            <p:cNvCxnSpPr/>
            <p:nvPr/>
          </p:nvCxnSpPr>
          <p:spPr>
            <a:xfrm>
              <a:off x="4247435" y="5767715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333">
              <a:extLst>
                <a:ext uri="{FF2B5EF4-FFF2-40B4-BE49-F238E27FC236}">
                  <a16:creationId xmlns:a16="http://schemas.microsoft.com/office/drawing/2014/main" id="{C34C3B1E-6452-8884-93BF-2AAFD26A3DF9}"/>
                </a:ext>
              </a:extLst>
            </p:cNvPr>
            <p:cNvCxnSpPr/>
            <p:nvPr/>
          </p:nvCxnSpPr>
          <p:spPr>
            <a:xfrm flipV="1">
              <a:off x="1797739" y="5740862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334">
              <a:extLst>
                <a:ext uri="{FF2B5EF4-FFF2-40B4-BE49-F238E27FC236}">
                  <a16:creationId xmlns:a16="http://schemas.microsoft.com/office/drawing/2014/main" id="{68744AA7-0BDB-064D-BACA-A7DED8FF8B58}"/>
                </a:ext>
              </a:extLst>
            </p:cNvPr>
            <p:cNvCxnSpPr/>
            <p:nvPr/>
          </p:nvCxnSpPr>
          <p:spPr>
            <a:xfrm flipV="1">
              <a:off x="2678739" y="5733965"/>
              <a:ext cx="612978" cy="265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橢圓 330">
              <a:extLst>
                <a:ext uri="{FF2B5EF4-FFF2-40B4-BE49-F238E27FC236}">
                  <a16:creationId xmlns:a16="http://schemas.microsoft.com/office/drawing/2014/main" id="{B8076BD1-C027-7DFA-325A-B6F2F2D081AF}"/>
                </a:ext>
              </a:extLst>
            </p:cNvPr>
            <p:cNvSpPr/>
            <p:nvPr/>
          </p:nvSpPr>
          <p:spPr>
            <a:xfrm>
              <a:off x="2406838" y="559039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9" name="橢圓 331">
              <a:extLst>
                <a:ext uri="{FF2B5EF4-FFF2-40B4-BE49-F238E27FC236}">
                  <a16:creationId xmlns:a16="http://schemas.microsoft.com/office/drawing/2014/main" id="{98D19430-EB11-100D-9339-243BA7AFF9F0}"/>
                </a:ext>
              </a:extLst>
            </p:cNvPr>
            <p:cNvSpPr/>
            <p:nvPr/>
          </p:nvSpPr>
          <p:spPr>
            <a:xfrm>
              <a:off x="2405946" y="5936927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00" name="文字方塊 446">
            <a:extLst>
              <a:ext uri="{FF2B5EF4-FFF2-40B4-BE49-F238E27FC236}">
                <a16:creationId xmlns:a16="http://schemas.microsoft.com/office/drawing/2014/main" id="{B3930FB4-7034-707C-3C8B-5D091CE612B2}"/>
              </a:ext>
            </a:extLst>
          </p:cNvPr>
          <p:cNvSpPr txBox="1"/>
          <p:nvPr/>
        </p:nvSpPr>
        <p:spPr>
          <a:xfrm>
            <a:off x="1118208" y="3031532"/>
            <a:ext cx="142519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chemeClr val="tx1"/>
                </a:solidFill>
              </a:rPr>
              <a:t>minibatch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1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01" name="文字方塊 454">
            <a:extLst>
              <a:ext uri="{FF2B5EF4-FFF2-40B4-BE49-F238E27FC236}">
                <a16:creationId xmlns:a16="http://schemas.microsoft.com/office/drawing/2014/main" id="{1493FF0C-9D63-D176-AD9E-6EB24E3F7E7C}"/>
              </a:ext>
            </a:extLst>
          </p:cNvPr>
          <p:cNvSpPr txBox="1"/>
          <p:nvPr/>
        </p:nvSpPr>
        <p:spPr>
          <a:xfrm>
            <a:off x="2775641" y="3027204"/>
            <a:ext cx="142519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chemeClr val="tx1"/>
                </a:solidFill>
              </a:rPr>
              <a:t>minibatch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2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02" name="文字方塊 455">
            <a:extLst>
              <a:ext uri="{FF2B5EF4-FFF2-40B4-BE49-F238E27FC236}">
                <a16:creationId xmlns:a16="http://schemas.microsoft.com/office/drawing/2014/main" id="{C3EECFB4-6EA3-3058-E11B-D69147C3D585}"/>
              </a:ext>
            </a:extLst>
          </p:cNvPr>
          <p:cNvSpPr txBox="1"/>
          <p:nvPr/>
        </p:nvSpPr>
        <p:spPr>
          <a:xfrm>
            <a:off x="4427375" y="3031532"/>
            <a:ext cx="142519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chemeClr val="tx1"/>
                </a:solidFill>
              </a:rPr>
              <a:t>minibatch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3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03" name="文字方塊 456">
            <a:extLst>
              <a:ext uri="{FF2B5EF4-FFF2-40B4-BE49-F238E27FC236}">
                <a16:creationId xmlns:a16="http://schemas.microsoft.com/office/drawing/2014/main" id="{3512C241-39C6-6B4C-EA0B-E87A2EE14871}"/>
              </a:ext>
            </a:extLst>
          </p:cNvPr>
          <p:cNvSpPr txBox="1"/>
          <p:nvPr/>
        </p:nvSpPr>
        <p:spPr>
          <a:xfrm>
            <a:off x="6934200" y="3013501"/>
            <a:ext cx="142519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chemeClr val="tx1"/>
                </a:solidFill>
              </a:rPr>
              <a:t>minibatch</a:t>
            </a:r>
            <a:r>
              <a:rPr lang="en-US" altLang="zh-TW" sz="2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zh-TW" sz="2400" dirty="0">
                <a:solidFill>
                  <a:schemeClr val="tx1"/>
                </a:solidFill>
              </a:rPr>
              <a:t>n</a:t>
            </a:r>
            <a:endParaRPr lang="zh-TW" altLang="en-US" sz="2400" baseline="-25000" dirty="0">
              <a:solidFill>
                <a:schemeClr val="tx1"/>
              </a:solidFill>
            </a:endParaRPr>
          </a:p>
        </p:txBody>
      </p:sp>
      <p:grpSp>
        <p:nvGrpSpPr>
          <p:cNvPr id="104" name="群組 451">
            <a:extLst>
              <a:ext uri="{FF2B5EF4-FFF2-40B4-BE49-F238E27FC236}">
                <a16:creationId xmlns:a16="http://schemas.microsoft.com/office/drawing/2014/main" id="{E35BF37C-5351-77C4-92DC-4DA10B645F8C}"/>
              </a:ext>
            </a:extLst>
          </p:cNvPr>
          <p:cNvGrpSpPr/>
          <p:nvPr/>
        </p:nvGrpSpPr>
        <p:grpSpPr>
          <a:xfrm rot="5400000">
            <a:off x="5979670" y="4356558"/>
            <a:ext cx="2671956" cy="2064057"/>
            <a:chOff x="5238336" y="4879452"/>
            <a:chExt cx="2816562" cy="2085503"/>
          </a:xfrm>
        </p:grpSpPr>
        <p:sp>
          <p:nvSpPr>
            <p:cNvPr id="105" name="橢圓 395">
              <a:extLst>
                <a:ext uri="{FF2B5EF4-FFF2-40B4-BE49-F238E27FC236}">
                  <a16:creationId xmlns:a16="http://schemas.microsoft.com/office/drawing/2014/main" id="{C465374F-0316-8FC0-B977-4A0D4AE1FB7B}"/>
                </a:ext>
              </a:extLst>
            </p:cNvPr>
            <p:cNvSpPr/>
            <p:nvPr/>
          </p:nvSpPr>
          <p:spPr>
            <a:xfrm>
              <a:off x="5988865" y="4896536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6" name="橢圓 397">
              <a:extLst>
                <a:ext uri="{FF2B5EF4-FFF2-40B4-BE49-F238E27FC236}">
                  <a16:creationId xmlns:a16="http://schemas.microsoft.com/office/drawing/2014/main" id="{6E4948DE-6317-769A-B968-70D02564B178}"/>
                </a:ext>
              </a:extLst>
            </p:cNvPr>
            <p:cNvSpPr/>
            <p:nvPr/>
          </p:nvSpPr>
          <p:spPr>
            <a:xfrm>
              <a:off x="7566875" y="519814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7" name="橢圓 398">
              <a:extLst>
                <a:ext uri="{FF2B5EF4-FFF2-40B4-BE49-F238E27FC236}">
                  <a16:creationId xmlns:a16="http://schemas.microsoft.com/office/drawing/2014/main" id="{781B99D0-C9E3-5441-9C04-70FD871CF0D3}"/>
                </a:ext>
              </a:extLst>
            </p:cNvPr>
            <p:cNvSpPr/>
            <p:nvPr/>
          </p:nvSpPr>
          <p:spPr>
            <a:xfrm>
              <a:off x="7566875" y="5610981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8" name="矩形 399">
              <a:extLst>
                <a:ext uri="{FF2B5EF4-FFF2-40B4-BE49-F238E27FC236}">
                  <a16:creationId xmlns:a16="http://schemas.microsoft.com/office/drawing/2014/main" id="{E127C1C8-DB25-42C2-1F7F-7EB0DD8AB956}"/>
                </a:ext>
              </a:extLst>
            </p:cNvPr>
            <p:cNvSpPr/>
            <p:nvPr/>
          </p:nvSpPr>
          <p:spPr>
            <a:xfrm>
              <a:off x="5238336" y="4945837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9" name="直線單箭頭接點 400">
              <a:extLst>
                <a:ext uri="{FF2B5EF4-FFF2-40B4-BE49-F238E27FC236}">
                  <a16:creationId xmlns:a16="http://schemas.microsoft.com/office/drawing/2014/main" id="{ACF3978D-1912-BC0B-CE4C-180F59082B55}"/>
                </a:ext>
              </a:extLst>
            </p:cNvPr>
            <p:cNvCxnSpPr>
              <a:stCxn id="108" idx="3"/>
              <a:endCxn id="105" idx="2"/>
            </p:cNvCxnSpPr>
            <p:nvPr/>
          </p:nvCxnSpPr>
          <p:spPr>
            <a:xfrm>
              <a:off x="5369400" y="5011369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403">
              <a:extLst>
                <a:ext uri="{FF2B5EF4-FFF2-40B4-BE49-F238E27FC236}">
                  <a16:creationId xmlns:a16="http://schemas.microsoft.com/office/drawing/2014/main" id="{6773A081-EC49-DB78-B055-4E2874D45536}"/>
                </a:ext>
              </a:extLst>
            </p:cNvPr>
            <p:cNvCxnSpPr>
              <a:stCxn id="108" idx="3"/>
            </p:cNvCxnSpPr>
            <p:nvPr/>
          </p:nvCxnSpPr>
          <p:spPr>
            <a:xfrm>
              <a:off x="5369400" y="5011369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單箭頭接點 405">
              <a:extLst>
                <a:ext uri="{FF2B5EF4-FFF2-40B4-BE49-F238E27FC236}">
                  <a16:creationId xmlns:a16="http://schemas.microsoft.com/office/drawing/2014/main" id="{4E5E98EF-9D1C-4FC2-53D9-4EF7B7DA3A1D}"/>
                </a:ext>
              </a:extLst>
            </p:cNvPr>
            <p:cNvCxnSpPr>
              <a:endCxn id="106" idx="2"/>
            </p:cNvCxnSpPr>
            <p:nvPr/>
          </p:nvCxnSpPr>
          <p:spPr>
            <a:xfrm>
              <a:off x="7108244" y="5000376"/>
              <a:ext cx="458631" cy="3232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406">
              <a:extLst>
                <a:ext uri="{FF2B5EF4-FFF2-40B4-BE49-F238E27FC236}">
                  <a16:creationId xmlns:a16="http://schemas.microsoft.com/office/drawing/2014/main" id="{B821FE61-BD28-35F5-F102-60F7274CDEC2}"/>
                </a:ext>
              </a:extLst>
            </p:cNvPr>
            <p:cNvCxnSpPr>
              <a:endCxn id="107" idx="2"/>
            </p:cNvCxnSpPr>
            <p:nvPr/>
          </p:nvCxnSpPr>
          <p:spPr>
            <a:xfrm>
              <a:off x="7108245" y="5022010"/>
              <a:ext cx="458630" cy="7144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410">
              <a:extLst>
                <a:ext uri="{FF2B5EF4-FFF2-40B4-BE49-F238E27FC236}">
                  <a16:creationId xmlns:a16="http://schemas.microsoft.com/office/drawing/2014/main" id="{4819F3D4-38FB-65BE-2237-12F21067E48B}"/>
                </a:ext>
              </a:extLst>
            </p:cNvPr>
            <p:cNvCxnSpPr>
              <a:endCxn id="106" idx="2"/>
            </p:cNvCxnSpPr>
            <p:nvPr/>
          </p:nvCxnSpPr>
          <p:spPr>
            <a:xfrm flipV="1">
              <a:off x="7108244" y="5323616"/>
              <a:ext cx="458631" cy="7168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單箭頭接點 411">
              <a:extLst>
                <a:ext uri="{FF2B5EF4-FFF2-40B4-BE49-F238E27FC236}">
                  <a16:creationId xmlns:a16="http://schemas.microsoft.com/office/drawing/2014/main" id="{E331634E-2939-C890-9829-33C970A03BB8}"/>
                </a:ext>
              </a:extLst>
            </p:cNvPr>
            <p:cNvCxnSpPr>
              <a:endCxn id="107" idx="2"/>
            </p:cNvCxnSpPr>
            <p:nvPr/>
          </p:nvCxnSpPr>
          <p:spPr>
            <a:xfrm flipV="1">
              <a:off x="7108245" y="5736456"/>
              <a:ext cx="458630" cy="31765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單箭頭接點 412">
              <a:extLst>
                <a:ext uri="{FF2B5EF4-FFF2-40B4-BE49-F238E27FC236}">
                  <a16:creationId xmlns:a16="http://schemas.microsoft.com/office/drawing/2014/main" id="{D01E15A1-DBBE-95D7-669C-1F56ADBC9221}"/>
                </a:ext>
              </a:extLst>
            </p:cNvPr>
            <p:cNvCxnSpPr>
              <a:stCxn id="117" idx="2"/>
              <a:endCxn id="105" idx="2"/>
            </p:cNvCxnSpPr>
            <p:nvPr/>
          </p:nvCxnSpPr>
          <p:spPr>
            <a:xfrm flipV="1">
              <a:off x="5303868" y="5022010"/>
              <a:ext cx="684997" cy="39332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415">
              <a:extLst>
                <a:ext uri="{FF2B5EF4-FFF2-40B4-BE49-F238E27FC236}">
                  <a16:creationId xmlns:a16="http://schemas.microsoft.com/office/drawing/2014/main" id="{979F4E3E-416D-7230-59BD-D8DAF1859711}"/>
                </a:ext>
              </a:extLst>
            </p:cNvPr>
            <p:cNvCxnSpPr>
              <a:stCxn id="117" idx="3"/>
            </p:cNvCxnSpPr>
            <p:nvPr/>
          </p:nvCxnSpPr>
          <p:spPr>
            <a:xfrm>
              <a:off x="5369400" y="5349800"/>
              <a:ext cx="619466" cy="704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 416">
              <a:extLst>
                <a:ext uri="{FF2B5EF4-FFF2-40B4-BE49-F238E27FC236}">
                  <a16:creationId xmlns:a16="http://schemas.microsoft.com/office/drawing/2014/main" id="{42DDEEA7-B426-6FB3-981D-5DAC7BCE7AE2}"/>
                </a:ext>
              </a:extLst>
            </p:cNvPr>
            <p:cNvSpPr/>
            <p:nvPr/>
          </p:nvSpPr>
          <p:spPr>
            <a:xfrm>
              <a:off x="5238336" y="528426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8" name="橢圓 417">
              <a:extLst>
                <a:ext uri="{FF2B5EF4-FFF2-40B4-BE49-F238E27FC236}">
                  <a16:creationId xmlns:a16="http://schemas.microsoft.com/office/drawing/2014/main" id="{1C66E92F-76E7-D4E9-B4DB-43DEDCAFC02D}"/>
                </a:ext>
              </a:extLst>
            </p:cNvPr>
            <p:cNvSpPr/>
            <p:nvPr/>
          </p:nvSpPr>
          <p:spPr>
            <a:xfrm>
              <a:off x="6857296" y="4879452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橢圓 420">
              <a:extLst>
                <a:ext uri="{FF2B5EF4-FFF2-40B4-BE49-F238E27FC236}">
                  <a16:creationId xmlns:a16="http://schemas.microsoft.com/office/drawing/2014/main" id="{38F46CC2-33A1-D10D-63BD-E0B86D193B83}"/>
                </a:ext>
              </a:extLst>
            </p:cNvPr>
            <p:cNvSpPr/>
            <p:nvPr/>
          </p:nvSpPr>
          <p:spPr>
            <a:xfrm>
              <a:off x="6857296" y="5911548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0" name="矩形 421">
              <a:extLst>
                <a:ext uri="{FF2B5EF4-FFF2-40B4-BE49-F238E27FC236}">
                  <a16:creationId xmlns:a16="http://schemas.microsoft.com/office/drawing/2014/main" id="{3D78CAA9-2736-A475-C0EF-B9D668E90434}"/>
                </a:ext>
              </a:extLst>
            </p:cNvPr>
            <p:cNvSpPr/>
            <p:nvPr/>
          </p:nvSpPr>
          <p:spPr>
            <a:xfrm>
              <a:off x="5238336" y="5655604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1" name="矩形 422">
              <a:extLst>
                <a:ext uri="{FF2B5EF4-FFF2-40B4-BE49-F238E27FC236}">
                  <a16:creationId xmlns:a16="http://schemas.microsoft.com/office/drawing/2014/main" id="{CF0CB2EF-5D7C-B3BB-6C7D-4F84FA86E047}"/>
                </a:ext>
              </a:extLst>
            </p:cNvPr>
            <p:cNvSpPr/>
            <p:nvPr/>
          </p:nvSpPr>
          <p:spPr>
            <a:xfrm>
              <a:off x="5238336" y="5989938"/>
              <a:ext cx="131064" cy="131064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2" name="直線單箭頭接點 423">
              <a:extLst>
                <a:ext uri="{FF2B5EF4-FFF2-40B4-BE49-F238E27FC236}">
                  <a16:creationId xmlns:a16="http://schemas.microsoft.com/office/drawing/2014/main" id="{8FA9377B-1552-913D-64F3-2FF237D95798}"/>
                </a:ext>
              </a:extLst>
            </p:cNvPr>
            <p:cNvCxnSpPr>
              <a:stCxn id="121" idx="3"/>
            </p:cNvCxnSpPr>
            <p:nvPr/>
          </p:nvCxnSpPr>
          <p:spPr>
            <a:xfrm flipV="1">
              <a:off x="5369400" y="6054106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單箭頭接點 424">
              <a:extLst>
                <a:ext uri="{FF2B5EF4-FFF2-40B4-BE49-F238E27FC236}">
                  <a16:creationId xmlns:a16="http://schemas.microsoft.com/office/drawing/2014/main" id="{66605D71-CC11-ECE5-1C22-FCFE68794157}"/>
                </a:ext>
              </a:extLst>
            </p:cNvPr>
            <p:cNvCxnSpPr>
              <a:stCxn id="120" idx="3"/>
            </p:cNvCxnSpPr>
            <p:nvPr/>
          </p:nvCxnSpPr>
          <p:spPr>
            <a:xfrm>
              <a:off x="5369400" y="5721136"/>
              <a:ext cx="619466" cy="3329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427">
              <a:extLst>
                <a:ext uri="{FF2B5EF4-FFF2-40B4-BE49-F238E27FC236}">
                  <a16:creationId xmlns:a16="http://schemas.microsoft.com/office/drawing/2014/main" id="{A9BDEE71-EA6E-6D1B-34A7-0E692C1E7DB3}"/>
                </a:ext>
              </a:extLst>
            </p:cNvPr>
            <p:cNvCxnSpPr>
              <a:stCxn id="121" idx="3"/>
              <a:endCxn id="105" idx="2"/>
            </p:cNvCxnSpPr>
            <p:nvPr/>
          </p:nvCxnSpPr>
          <p:spPr>
            <a:xfrm flipV="1">
              <a:off x="5369400" y="5022010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單箭頭接點 429">
              <a:extLst>
                <a:ext uri="{FF2B5EF4-FFF2-40B4-BE49-F238E27FC236}">
                  <a16:creationId xmlns:a16="http://schemas.microsoft.com/office/drawing/2014/main" id="{4FEFAAD4-45B9-BC51-CAB3-FEF7CCB42C12}"/>
                </a:ext>
              </a:extLst>
            </p:cNvPr>
            <p:cNvCxnSpPr>
              <a:stCxn id="120" idx="3"/>
              <a:endCxn id="105" idx="2"/>
            </p:cNvCxnSpPr>
            <p:nvPr/>
          </p:nvCxnSpPr>
          <p:spPr>
            <a:xfrm flipV="1">
              <a:off x="5369400" y="5022010"/>
              <a:ext cx="619466" cy="699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單箭頭接點 430">
              <a:extLst>
                <a:ext uri="{FF2B5EF4-FFF2-40B4-BE49-F238E27FC236}">
                  <a16:creationId xmlns:a16="http://schemas.microsoft.com/office/drawing/2014/main" id="{F7220ED4-6D44-1164-CEBE-1DB63703AB14}"/>
                </a:ext>
              </a:extLst>
            </p:cNvPr>
            <p:cNvCxnSpPr/>
            <p:nvPr/>
          </p:nvCxnSpPr>
          <p:spPr>
            <a:xfrm>
              <a:off x="6239814" y="5011369"/>
              <a:ext cx="619466" cy="106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433">
              <a:extLst>
                <a:ext uri="{FF2B5EF4-FFF2-40B4-BE49-F238E27FC236}">
                  <a16:creationId xmlns:a16="http://schemas.microsoft.com/office/drawing/2014/main" id="{3DAD4620-EFA8-C2C8-AE60-489057FAE407}"/>
                </a:ext>
              </a:extLst>
            </p:cNvPr>
            <p:cNvCxnSpPr/>
            <p:nvPr/>
          </p:nvCxnSpPr>
          <p:spPr>
            <a:xfrm>
              <a:off x="6239814" y="5011369"/>
              <a:ext cx="619466" cy="1042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單箭頭接點 437">
              <a:extLst>
                <a:ext uri="{FF2B5EF4-FFF2-40B4-BE49-F238E27FC236}">
                  <a16:creationId xmlns:a16="http://schemas.microsoft.com/office/drawing/2014/main" id="{BCD132C4-7F8A-E06F-02AB-840E9DF02DDE}"/>
                </a:ext>
              </a:extLst>
            </p:cNvPr>
            <p:cNvCxnSpPr/>
            <p:nvPr/>
          </p:nvCxnSpPr>
          <p:spPr>
            <a:xfrm flipV="1">
              <a:off x="6239814" y="6054106"/>
              <a:ext cx="619466" cy="13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線單箭頭接點 441">
              <a:extLst>
                <a:ext uri="{FF2B5EF4-FFF2-40B4-BE49-F238E27FC236}">
                  <a16:creationId xmlns:a16="http://schemas.microsoft.com/office/drawing/2014/main" id="{7C81A527-5002-F728-DA1C-51189BE43946}"/>
                </a:ext>
              </a:extLst>
            </p:cNvPr>
            <p:cNvCxnSpPr/>
            <p:nvPr/>
          </p:nvCxnSpPr>
          <p:spPr>
            <a:xfrm flipV="1">
              <a:off x="6239814" y="5022010"/>
              <a:ext cx="619466" cy="10334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單箭頭接點 444">
              <a:extLst>
                <a:ext uri="{FF2B5EF4-FFF2-40B4-BE49-F238E27FC236}">
                  <a16:creationId xmlns:a16="http://schemas.microsoft.com/office/drawing/2014/main" id="{21D742B8-342F-7F22-2B32-7DCAD0E9149B}"/>
                </a:ext>
              </a:extLst>
            </p:cNvPr>
            <p:cNvCxnSpPr/>
            <p:nvPr/>
          </p:nvCxnSpPr>
          <p:spPr>
            <a:xfrm>
              <a:off x="7825583" y="5329802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445">
              <a:extLst>
                <a:ext uri="{FF2B5EF4-FFF2-40B4-BE49-F238E27FC236}">
                  <a16:creationId xmlns:a16="http://schemas.microsoft.com/office/drawing/2014/main" id="{FAB9041E-7673-6B17-16AD-64E670C0A072}"/>
                </a:ext>
              </a:extLst>
            </p:cNvPr>
            <p:cNvCxnSpPr/>
            <p:nvPr/>
          </p:nvCxnSpPr>
          <p:spPr>
            <a:xfrm>
              <a:off x="7825583" y="5743598"/>
              <a:ext cx="22931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橢圓 390">
              <a:extLst>
                <a:ext uri="{FF2B5EF4-FFF2-40B4-BE49-F238E27FC236}">
                  <a16:creationId xmlns:a16="http://schemas.microsoft.com/office/drawing/2014/main" id="{43FAB09E-E504-C2E6-434A-9B1357B428EC}"/>
                </a:ext>
              </a:extLst>
            </p:cNvPr>
            <p:cNvSpPr/>
            <p:nvPr/>
          </p:nvSpPr>
          <p:spPr>
            <a:xfrm>
              <a:off x="5984094" y="5912810"/>
              <a:ext cx="250949" cy="25094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3" name="文字方塊 448">
              <a:extLst>
                <a:ext uri="{FF2B5EF4-FFF2-40B4-BE49-F238E27FC236}">
                  <a16:creationId xmlns:a16="http://schemas.microsoft.com/office/drawing/2014/main" id="{B8670BD0-6B02-DF3F-2AEA-65E2BA4AEF54}"/>
                </a:ext>
              </a:extLst>
            </p:cNvPr>
            <p:cNvSpPr txBox="1"/>
            <p:nvPr/>
          </p:nvSpPr>
          <p:spPr>
            <a:xfrm>
              <a:off x="6063856" y="6441735"/>
              <a:ext cx="964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392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38D6-029F-DFA0-85D2-7C5F723F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Input data and targets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FB93B-DFF7-AE06-4B43-8594EBAB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D7D62C-7F21-4F78-9AC3-19D702C7842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Google Shape;328;p43">
            <a:extLst>
              <a:ext uri="{FF2B5EF4-FFF2-40B4-BE49-F238E27FC236}">
                <a16:creationId xmlns:a16="http://schemas.microsoft.com/office/drawing/2014/main" id="{D3E1E946-2B29-9639-DE4E-628023C1CC2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0545" r="33070" b="34119"/>
          <a:stretch/>
        </p:blipFill>
        <p:spPr>
          <a:xfrm>
            <a:off x="1752600" y="2590800"/>
            <a:ext cx="1669200" cy="26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24;p43">
            <a:extLst>
              <a:ext uri="{FF2B5EF4-FFF2-40B4-BE49-F238E27FC236}">
                <a16:creationId xmlns:a16="http://schemas.microsoft.com/office/drawing/2014/main" id="{E7D4F03E-CD5B-AB9D-A50B-59934424BD7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043" y="2961612"/>
            <a:ext cx="2502357" cy="192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25;p43">
            <a:extLst>
              <a:ext uri="{FF2B5EF4-FFF2-40B4-BE49-F238E27FC236}">
                <a16:creationId xmlns:a16="http://schemas.microsoft.com/office/drawing/2014/main" id="{31E4BB04-84D4-2C0C-C9A6-099E6003C55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7616" y="3478255"/>
            <a:ext cx="670014" cy="9936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6;p43">
            <a:extLst>
              <a:ext uri="{FF2B5EF4-FFF2-40B4-BE49-F238E27FC236}">
                <a16:creationId xmlns:a16="http://schemas.microsoft.com/office/drawing/2014/main" id="{94C07E32-C390-B46B-8828-0880C0CEAA2C}"/>
              </a:ext>
            </a:extLst>
          </p:cNvPr>
          <p:cNvSpPr txBox="1"/>
          <p:nvPr/>
        </p:nvSpPr>
        <p:spPr>
          <a:xfrm>
            <a:off x="7281614" y="3612279"/>
            <a:ext cx="6699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cat</a:t>
            </a:r>
            <a:endParaRPr sz="1800" b="1"/>
          </a:p>
        </p:txBody>
      </p:sp>
      <p:sp>
        <p:nvSpPr>
          <p:cNvPr id="9" name="Google Shape;327;p43">
            <a:extLst>
              <a:ext uri="{FF2B5EF4-FFF2-40B4-BE49-F238E27FC236}">
                <a16:creationId xmlns:a16="http://schemas.microsoft.com/office/drawing/2014/main" id="{9791F33E-A20E-1C8C-4891-24E43E7300A2}"/>
              </a:ext>
            </a:extLst>
          </p:cNvPr>
          <p:cNvSpPr txBox="1"/>
          <p:nvPr/>
        </p:nvSpPr>
        <p:spPr>
          <a:xfrm>
            <a:off x="7281619" y="4021939"/>
            <a:ext cx="5673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99999"/>
                </a:solidFill>
              </a:rPr>
              <a:t>dog</a:t>
            </a:r>
            <a:endParaRPr sz="1800">
              <a:solidFill>
                <a:srgbClr val="9999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57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3D39-E335-9A2E-62CA-ED9EBEF66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vs Shallow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410F8-6737-4776-D287-2D46091E6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Deeper networks </a:t>
            </a:r>
            <a:r>
              <a:rPr lang="en-US" dirty="0"/>
              <a:t>perform better than shallow networks</a:t>
            </a:r>
          </a:p>
          <a:p>
            <a:pPr lvl="1"/>
            <a:r>
              <a:rPr lang="en-US" dirty="0"/>
              <a:t>But only up to some limit: after a certain number of layers, the performance of deeper networks plateaus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A39B2-279C-5DAC-C52B-861FD205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466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3E828-9E49-EF80-F1DA-144362211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grpSp>
        <p:nvGrpSpPr>
          <p:cNvPr id="6" name="群組 127">
            <a:extLst>
              <a:ext uri="{FF2B5EF4-FFF2-40B4-BE49-F238E27FC236}">
                <a16:creationId xmlns:a16="http://schemas.microsoft.com/office/drawing/2014/main" id="{3C4410BD-25FB-C380-692F-0C9B375ED991}"/>
              </a:ext>
            </a:extLst>
          </p:cNvPr>
          <p:cNvGrpSpPr/>
          <p:nvPr/>
        </p:nvGrpSpPr>
        <p:grpSpPr>
          <a:xfrm>
            <a:off x="776619" y="505219"/>
            <a:ext cx="4495802" cy="4856801"/>
            <a:chOff x="361950" y="1140963"/>
            <a:chExt cx="4495802" cy="4856801"/>
          </a:xfrm>
        </p:grpSpPr>
        <p:sp>
          <p:nvSpPr>
            <p:cNvPr id="7" name="矩形 3">
              <a:extLst>
                <a:ext uri="{FF2B5EF4-FFF2-40B4-BE49-F238E27FC236}">
                  <a16:creationId xmlns:a16="http://schemas.microsoft.com/office/drawing/2014/main" id="{A5245EA8-1009-6EDA-1639-A0290FB8643E}"/>
                </a:ext>
              </a:extLst>
            </p:cNvPr>
            <p:cNvSpPr/>
            <p:nvPr/>
          </p:nvSpPr>
          <p:spPr>
            <a:xfrm rot="5400000">
              <a:off x="2252363" y="2404343"/>
              <a:ext cx="714976" cy="4495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4">
              <a:extLst>
                <a:ext uri="{FF2B5EF4-FFF2-40B4-BE49-F238E27FC236}">
                  <a16:creationId xmlns:a16="http://schemas.microsoft.com/office/drawing/2014/main" id="{80365FDE-D854-57E9-A28B-C823913BFDC3}"/>
                </a:ext>
              </a:extLst>
            </p:cNvPr>
            <p:cNvSpPr/>
            <p:nvPr/>
          </p:nvSpPr>
          <p:spPr>
            <a:xfrm rot="5400000">
              <a:off x="2195397" y="2432167"/>
              <a:ext cx="714976" cy="201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9">
              <a:extLst>
                <a:ext uri="{FF2B5EF4-FFF2-40B4-BE49-F238E27FC236}">
                  <a16:creationId xmlns:a16="http://schemas.microsoft.com/office/drawing/2014/main" id="{9AE6D173-44B9-E209-9A51-B3643E4342D7}"/>
                </a:ext>
              </a:extLst>
            </p:cNvPr>
            <p:cNvSpPr/>
            <p:nvPr/>
          </p:nvSpPr>
          <p:spPr>
            <a:xfrm rot="5400000">
              <a:off x="2331114" y="4469637"/>
              <a:ext cx="491526" cy="2564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10">
              <a:extLst>
                <a:ext uri="{FF2B5EF4-FFF2-40B4-BE49-F238E27FC236}">
                  <a16:creationId xmlns:a16="http://schemas.microsoft.com/office/drawing/2014/main" id="{79ABF48A-6564-7373-1FEF-D08BA5914AEB}"/>
                </a:ext>
              </a:extLst>
            </p:cNvPr>
            <p:cNvGrpSpPr/>
            <p:nvPr/>
          </p:nvGrpSpPr>
          <p:grpSpPr>
            <a:xfrm>
              <a:off x="1351533" y="3162509"/>
              <a:ext cx="2474555" cy="2765327"/>
              <a:chOff x="1091509" y="3383234"/>
              <a:chExt cx="2474555" cy="2765327"/>
            </a:xfrm>
          </p:grpSpPr>
          <p:sp>
            <p:nvSpPr>
              <p:cNvPr id="26" name="橢圓 11">
                <a:extLst>
                  <a:ext uri="{FF2B5EF4-FFF2-40B4-BE49-F238E27FC236}">
                    <a16:creationId xmlns:a16="http://schemas.microsoft.com/office/drawing/2014/main" id="{C87252FE-9064-F9CD-4AFC-214A8AB3BE03}"/>
                  </a:ext>
                </a:extLst>
              </p:cNvPr>
              <p:cNvSpPr/>
              <p:nvPr/>
            </p:nvSpPr>
            <p:spPr>
              <a:xfrm>
                <a:off x="1091509" y="4646168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7" name="群組 12">
                <a:extLst>
                  <a:ext uri="{FF2B5EF4-FFF2-40B4-BE49-F238E27FC236}">
                    <a16:creationId xmlns:a16="http://schemas.microsoft.com/office/drawing/2014/main" id="{869BBB11-5370-37EB-A11C-F7FC14E6D5AA}"/>
                  </a:ext>
                </a:extLst>
              </p:cNvPr>
              <p:cNvGrpSpPr/>
              <p:nvPr/>
            </p:nvGrpSpPr>
            <p:grpSpPr>
              <a:xfrm>
                <a:off x="1211127" y="5591689"/>
                <a:ext cx="2283266" cy="556872"/>
                <a:chOff x="755858" y="5735182"/>
                <a:chExt cx="2283266" cy="556872"/>
              </a:xfrm>
            </p:grpSpPr>
            <p:grpSp>
              <p:nvGrpSpPr>
                <p:cNvPr id="47" name="群組 32">
                  <a:extLst>
                    <a:ext uri="{FF2B5EF4-FFF2-40B4-BE49-F238E27FC236}">
                      <a16:creationId xmlns:a16="http://schemas.microsoft.com/office/drawing/2014/main" id="{688185B6-253E-21A8-C82B-FDB9C584C185}"/>
                    </a:ext>
                  </a:extLst>
                </p:cNvPr>
                <p:cNvGrpSpPr/>
                <p:nvPr/>
              </p:nvGrpSpPr>
              <p:grpSpPr>
                <a:xfrm>
                  <a:off x="755858" y="5895047"/>
                  <a:ext cx="289125" cy="383103"/>
                  <a:chOff x="2268775" y="3538012"/>
                  <a:chExt cx="289125" cy="383103"/>
                </a:xfrm>
              </p:grpSpPr>
              <p:sp>
                <p:nvSpPr>
                  <p:cNvPr id="55" name="矩形 40">
                    <a:extLst>
                      <a:ext uri="{FF2B5EF4-FFF2-40B4-BE49-F238E27FC236}">
                        <a16:creationId xmlns:a16="http://schemas.microsoft.com/office/drawing/2014/main" id="{653A4F3D-7129-3BCC-A39B-BC4A59E85FDF}"/>
                      </a:ext>
                    </a:extLst>
                  </p:cNvPr>
                  <p:cNvSpPr/>
                  <p:nvPr/>
                </p:nvSpPr>
                <p:spPr>
                  <a:xfrm>
                    <a:off x="2268775" y="3617002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56" name="Object 12">
                    <a:extLst>
                      <a:ext uri="{FF2B5EF4-FFF2-40B4-BE49-F238E27FC236}">
                        <a16:creationId xmlns:a16="http://schemas.microsoft.com/office/drawing/2014/main" id="{88907C93-51A2-EA71-BEF0-52DC5EE69EC2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279483" y="3538012"/>
                  <a:ext cx="274401" cy="38310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方程式" r:id="rId2" imgW="152280" imgH="215640" progId="Equation.3">
                          <p:embed/>
                        </p:oleObj>
                      </mc:Choice>
                      <mc:Fallback>
                        <p:oleObj name="方程式" r:id="rId2" imgW="152280" imgH="215640" progId="Equation.3">
                          <p:embed/>
                          <p:pic>
                            <p:nvPicPr>
                              <p:cNvPr id="56" name="Object 12">
                                <a:extLst>
                                  <a:ext uri="{FF2B5EF4-FFF2-40B4-BE49-F238E27FC236}">
                                    <a16:creationId xmlns:a16="http://schemas.microsoft.com/office/drawing/2014/main" id="{88907C93-51A2-EA71-BEF0-52DC5EE69EC2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79483" y="3538012"/>
                                <a:ext cx="274401" cy="38310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48" name="群組 33">
                  <a:extLst>
                    <a:ext uri="{FF2B5EF4-FFF2-40B4-BE49-F238E27FC236}">
                      <a16:creationId xmlns:a16="http://schemas.microsoft.com/office/drawing/2014/main" id="{DEF2F598-5735-E742-B623-579797342BCD}"/>
                    </a:ext>
                  </a:extLst>
                </p:cNvPr>
                <p:cNvGrpSpPr/>
                <p:nvPr/>
              </p:nvGrpSpPr>
              <p:grpSpPr>
                <a:xfrm>
                  <a:off x="1456763" y="5895047"/>
                  <a:ext cx="317234" cy="383104"/>
                  <a:chOff x="2263870" y="4021266"/>
                  <a:chExt cx="317234" cy="383104"/>
                </a:xfrm>
              </p:grpSpPr>
              <p:sp>
                <p:nvSpPr>
                  <p:cNvPr id="53" name="矩形 38">
                    <a:extLst>
                      <a:ext uri="{FF2B5EF4-FFF2-40B4-BE49-F238E27FC236}">
                        <a16:creationId xmlns:a16="http://schemas.microsoft.com/office/drawing/2014/main" id="{A1CCC1BD-1F7D-27A7-05CB-0A2E9A19717F}"/>
                      </a:ext>
                    </a:extLst>
                  </p:cNvPr>
                  <p:cNvSpPr/>
                  <p:nvPr/>
                </p:nvSpPr>
                <p:spPr>
                  <a:xfrm>
                    <a:off x="2263870" y="4089974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54" name="Object 12">
                    <a:extLst>
                      <a:ext uri="{FF2B5EF4-FFF2-40B4-BE49-F238E27FC236}">
                        <a16:creationId xmlns:a16="http://schemas.microsoft.com/office/drawing/2014/main" id="{88F784C1-1D0B-8F7B-62CA-008B91782E27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283948" y="4021266"/>
                  <a:ext cx="297156" cy="38310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方程式" r:id="rId4" imgW="164880" imgH="215640" progId="Equation.3">
                          <p:embed/>
                        </p:oleObj>
                      </mc:Choice>
                      <mc:Fallback>
                        <p:oleObj name="方程式" r:id="rId4" imgW="164880" imgH="215640" progId="Equation.3">
                          <p:embed/>
                          <p:pic>
                            <p:nvPicPr>
                              <p:cNvPr id="54" name="Object 12">
                                <a:extLst>
                                  <a:ext uri="{FF2B5EF4-FFF2-40B4-BE49-F238E27FC236}">
                                    <a16:creationId xmlns:a16="http://schemas.microsoft.com/office/drawing/2014/main" id="{88F784C1-1D0B-8F7B-62CA-008B91782E27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83948" y="4021266"/>
                                <a:ext cx="297156" cy="38310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49" name="文字方塊 34">
                  <a:extLst>
                    <a:ext uri="{FF2B5EF4-FFF2-40B4-BE49-F238E27FC236}">
                      <a16:creationId xmlns:a16="http://schemas.microsoft.com/office/drawing/2014/main" id="{25AAB96A-FD80-28A8-7755-1DF6F4C17D15}"/>
                    </a:ext>
                  </a:extLst>
                </p:cNvPr>
                <p:cNvSpPr txBox="1"/>
                <p:nvPr/>
              </p:nvSpPr>
              <p:spPr>
                <a:xfrm>
                  <a:off x="1728860" y="5735182"/>
                  <a:ext cx="10613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……</a:t>
                  </a:r>
                  <a:endParaRPr lang="zh-TW" altLang="en-US" sz="2800" dirty="0"/>
                </a:p>
              </p:txBody>
            </p:sp>
            <p:grpSp>
              <p:nvGrpSpPr>
                <p:cNvPr id="50" name="群組 35">
                  <a:extLst>
                    <a:ext uri="{FF2B5EF4-FFF2-40B4-BE49-F238E27FC236}">
                      <a16:creationId xmlns:a16="http://schemas.microsoft.com/office/drawing/2014/main" id="{CA3517FC-F211-4C75-94C2-F59AD3F0C960}"/>
                    </a:ext>
                  </a:extLst>
                </p:cNvPr>
                <p:cNvGrpSpPr/>
                <p:nvPr/>
              </p:nvGrpSpPr>
              <p:grpSpPr>
                <a:xfrm>
                  <a:off x="2687405" y="5886570"/>
                  <a:ext cx="351719" cy="405484"/>
                  <a:chOff x="2257778" y="5192060"/>
                  <a:chExt cx="351719" cy="405484"/>
                </a:xfrm>
              </p:grpSpPr>
              <p:sp>
                <p:nvSpPr>
                  <p:cNvPr id="51" name="矩形 36">
                    <a:extLst>
                      <a:ext uri="{FF2B5EF4-FFF2-40B4-BE49-F238E27FC236}">
                        <a16:creationId xmlns:a16="http://schemas.microsoft.com/office/drawing/2014/main" id="{ECEAE69D-F336-F226-ADE1-CA2805183739}"/>
                      </a:ext>
                    </a:extLst>
                  </p:cNvPr>
                  <p:cNvSpPr/>
                  <p:nvPr/>
                </p:nvSpPr>
                <p:spPr>
                  <a:xfrm>
                    <a:off x="2257778" y="5273306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52" name="Object 12">
                    <a:extLst>
                      <a:ext uri="{FF2B5EF4-FFF2-40B4-BE49-F238E27FC236}">
                        <a16:creationId xmlns:a16="http://schemas.microsoft.com/office/drawing/2014/main" id="{67A873CD-B687-3312-52BC-3D863CB4FE16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2266830" y="5192060"/>
                  <a:ext cx="342667" cy="4054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方程式" r:id="rId6" imgW="190440" imgH="228600" progId="Equation.3">
                          <p:embed/>
                        </p:oleObj>
                      </mc:Choice>
                      <mc:Fallback>
                        <p:oleObj name="方程式" r:id="rId6" imgW="190440" imgH="228600" progId="Equation.3">
                          <p:embed/>
                          <p:pic>
                            <p:nvPicPr>
                              <p:cNvPr id="52" name="Object 12">
                                <a:extLst>
                                  <a:ext uri="{FF2B5EF4-FFF2-40B4-BE49-F238E27FC236}">
                                    <a16:creationId xmlns:a16="http://schemas.microsoft.com/office/drawing/2014/main" id="{67A873CD-B687-3312-52BC-3D863CB4FE16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66830" y="5192060"/>
                                <a:ext cx="342667" cy="40548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28" name="橢圓 13">
                <a:extLst>
                  <a:ext uri="{FF2B5EF4-FFF2-40B4-BE49-F238E27FC236}">
                    <a16:creationId xmlns:a16="http://schemas.microsoft.com/office/drawing/2014/main" id="{54CC991E-9EA3-2194-4FC2-F4A8717F08E2}"/>
                  </a:ext>
                </a:extLst>
              </p:cNvPr>
              <p:cNvSpPr/>
              <p:nvPr/>
            </p:nvSpPr>
            <p:spPr>
              <a:xfrm>
                <a:off x="1836539" y="4666527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9" name="橢圓 14">
                <a:extLst>
                  <a:ext uri="{FF2B5EF4-FFF2-40B4-BE49-F238E27FC236}">
                    <a16:creationId xmlns:a16="http://schemas.microsoft.com/office/drawing/2014/main" id="{DF494A12-8E8E-27BA-040F-19E1C852BA34}"/>
                  </a:ext>
                </a:extLst>
              </p:cNvPr>
              <p:cNvSpPr/>
              <p:nvPr/>
            </p:nvSpPr>
            <p:spPr>
              <a:xfrm>
                <a:off x="3081948" y="4653966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0" name="文字方塊 15">
                <a:extLst>
                  <a:ext uri="{FF2B5EF4-FFF2-40B4-BE49-F238E27FC236}">
                    <a16:creationId xmlns:a16="http://schemas.microsoft.com/office/drawing/2014/main" id="{D6698B37-90BB-F7E9-285C-661AA9C417C0}"/>
                  </a:ext>
                </a:extLst>
              </p:cNvPr>
              <p:cNvSpPr txBox="1"/>
              <p:nvPr/>
            </p:nvSpPr>
            <p:spPr>
              <a:xfrm>
                <a:off x="2186531" y="4544968"/>
                <a:ext cx="10613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31" name="橢圓 16">
                <a:extLst>
                  <a:ext uri="{FF2B5EF4-FFF2-40B4-BE49-F238E27FC236}">
                    <a16:creationId xmlns:a16="http://schemas.microsoft.com/office/drawing/2014/main" id="{F5D5DFED-692D-CED4-A5C9-4883A933EA9D}"/>
                  </a:ext>
                </a:extLst>
              </p:cNvPr>
              <p:cNvSpPr/>
              <p:nvPr/>
            </p:nvSpPr>
            <p:spPr>
              <a:xfrm>
                <a:off x="1513734" y="3397463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2" name="橢圓 17">
                <a:extLst>
                  <a:ext uri="{FF2B5EF4-FFF2-40B4-BE49-F238E27FC236}">
                    <a16:creationId xmlns:a16="http://schemas.microsoft.com/office/drawing/2014/main" id="{FF3DF129-2476-2019-6916-D01D30258D9F}"/>
                  </a:ext>
                </a:extLst>
              </p:cNvPr>
              <p:cNvSpPr/>
              <p:nvPr/>
            </p:nvSpPr>
            <p:spPr>
              <a:xfrm>
                <a:off x="2627689" y="3383234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3" name="直線單箭頭接點 18">
                <a:extLst>
                  <a:ext uri="{FF2B5EF4-FFF2-40B4-BE49-F238E27FC236}">
                    <a16:creationId xmlns:a16="http://schemas.microsoft.com/office/drawing/2014/main" id="{BF6215F8-1292-AF8B-7838-F3DE9ED6036D}"/>
                  </a:ext>
                </a:extLst>
              </p:cNvPr>
              <p:cNvCxnSpPr>
                <a:endCxn id="26" idx="4"/>
              </p:cNvCxnSpPr>
              <p:nvPr/>
            </p:nvCxnSpPr>
            <p:spPr>
              <a:xfrm flipV="1">
                <a:off x="1333567" y="5122315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19">
                <a:extLst>
                  <a:ext uri="{FF2B5EF4-FFF2-40B4-BE49-F238E27FC236}">
                    <a16:creationId xmlns:a16="http://schemas.microsoft.com/office/drawing/2014/main" id="{3EF8DF87-821B-4486-5317-B9053A78D757}"/>
                  </a:ext>
                </a:extLst>
              </p:cNvPr>
              <p:cNvCxnSpPr/>
              <p:nvPr/>
            </p:nvCxnSpPr>
            <p:spPr>
              <a:xfrm flipV="1">
                <a:off x="2078597" y="5112033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20">
                <a:extLst>
                  <a:ext uri="{FF2B5EF4-FFF2-40B4-BE49-F238E27FC236}">
                    <a16:creationId xmlns:a16="http://schemas.microsoft.com/office/drawing/2014/main" id="{3D4B761B-6BA6-0389-43D0-55859D0B2ABD}"/>
                  </a:ext>
                </a:extLst>
              </p:cNvPr>
              <p:cNvCxnSpPr/>
              <p:nvPr/>
            </p:nvCxnSpPr>
            <p:spPr>
              <a:xfrm flipV="1">
                <a:off x="3303861" y="5128445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單箭頭接點 21">
                <a:extLst>
                  <a:ext uri="{FF2B5EF4-FFF2-40B4-BE49-F238E27FC236}">
                    <a16:creationId xmlns:a16="http://schemas.microsoft.com/office/drawing/2014/main" id="{33B824F2-1FCB-D3D9-8DB0-5AE0782CBFEA}"/>
                  </a:ext>
                </a:extLst>
              </p:cNvPr>
              <p:cNvCxnSpPr>
                <a:endCxn id="28" idx="4"/>
              </p:cNvCxnSpPr>
              <p:nvPr/>
            </p:nvCxnSpPr>
            <p:spPr>
              <a:xfrm flipH="1" flipV="1">
                <a:off x="2078597" y="5142674"/>
                <a:ext cx="1164518" cy="687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單箭頭接點 22">
                <a:extLst>
                  <a:ext uri="{FF2B5EF4-FFF2-40B4-BE49-F238E27FC236}">
                    <a16:creationId xmlns:a16="http://schemas.microsoft.com/office/drawing/2014/main" id="{D02D85E0-6027-19DE-9C0D-CC392876E96E}"/>
                  </a:ext>
                </a:extLst>
              </p:cNvPr>
              <p:cNvCxnSpPr/>
              <p:nvPr/>
            </p:nvCxnSpPr>
            <p:spPr>
              <a:xfrm flipH="1" flipV="1">
                <a:off x="1349851" y="5128445"/>
                <a:ext cx="1951605" cy="7327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單箭頭接點 23">
                <a:extLst>
                  <a:ext uri="{FF2B5EF4-FFF2-40B4-BE49-F238E27FC236}">
                    <a16:creationId xmlns:a16="http://schemas.microsoft.com/office/drawing/2014/main" id="{58F6C771-8CD4-29CB-B552-D434EB18CF0E}"/>
                  </a:ext>
                </a:extLst>
              </p:cNvPr>
              <p:cNvCxnSpPr>
                <a:endCxn id="28" idx="4"/>
              </p:cNvCxnSpPr>
              <p:nvPr/>
            </p:nvCxnSpPr>
            <p:spPr>
              <a:xfrm flipV="1">
                <a:off x="1337430" y="5142674"/>
                <a:ext cx="741167" cy="7310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單箭頭接點 24">
                <a:extLst>
                  <a:ext uri="{FF2B5EF4-FFF2-40B4-BE49-F238E27FC236}">
                    <a16:creationId xmlns:a16="http://schemas.microsoft.com/office/drawing/2014/main" id="{A6525475-0A46-3D41-E567-3CD2B920DDED}"/>
                  </a:ext>
                </a:extLst>
              </p:cNvPr>
              <p:cNvCxnSpPr>
                <a:endCxn id="29" idx="4"/>
              </p:cNvCxnSpPr>
              <p:nvPr/>
            </p:nvCxnSpPr>
            <p:spPr>
              <a:xfrm flipV="1">
                <a:off x="2071100" y="5130113"/>
                <a:ext cx="1252906" cy="713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單箭頭接點 25">
                <a:extLst>
                  <a:ext uri="{FF2B5EF4-FFF2-40B4-BE49-F238E27FC236}">
                    <a16:creationId xmlns:a16="http://schemas.microsoft.com/office/drawing/2014/main" id="{4C08D2F9-CEFE-7A11-82DF-6ADE512490C7}"/>
                  </a:ext>
                </a:extLst>
              </p:cNvPr>
              <p:cNvCxnSpPr>
                <a:endCxn id="26" idx="4"/>
              </p:cNvCxnSpPr>
              <p:nvPr/>
            </p:nvCxnSpPr>
            <p:spPr>
              <a:xfrm flipH="1" flipV="1">
                <a:off x="1333567" y="5122315"/>
                <a:ext cx="664283" cy="7211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26">
                <a:extLst>
                  <a:ext uri="{FF2B5EF4-FFF2-40B4-BE49-F238E27FC236}">
                    <a16:creationId xmlns:a16="http://schemas.microsoft.com/office/drawing/2014/main" id="{0050F743-4373-56F1-F3BC-C680E1E190B5}"/>
                  </a:ext>
                </a:extLst>
              </p:cNvPr>
              <p:cNvCxnSpPr>
                <a:stCxn id="26" idx="0"/>
                <a:endCxn id="31" idx="4"/>
              </p:cNvCxnSpPr>
              <p:nvPr/>
            </p:nvCxnSpPr>
            <p:spPr>
              <a:xfrm flipV="1">
                <a:off x="1333567" y="3873610"/>
                <a:ext cx="422225" cy="7725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單箭頭接點 27">
                <a:extLst>
                  <a:ext uri="{FF2B5EF4-FFF2-40B4-BE49-F238E27FC236}">
                    <a16:creationId xmlns:a16="http://schemas.microsoft.com/office/drawing/2014/main" id="{1B882A25-70EC-B16A-2886-178AF687B652}"/>
                  </a:ext>
                </a:extLst>
              </p:cNvPr>
              <p:cNvCxnSpPr>
                <a:stCxn id="28" idx="0"/>
                <a:endCxn id="31" idx="4"/>
              </p:cNvCxnSpPr>
              <p:nvPr/>
            </p:nvCxnSpPr>
            <p:spPr>
              <a:xfrm flipH="1" flipV="1">
                <a:off x="1755792" y="3873610"/>
                <a:ext cx="322805" cy="7929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單箭頭接點 28">
                <a:extLst>
                  <a:ext uri="{FF2B5EF4-FFF2-40B4-BE49-F238E27FC236}">
                    <a16:creationId xmlns:a16="http://schemas.microsoft.com/office/drawing/2014/main" id="{512054CC-C314-49B2-AB85-F662FCFF6636}"/>
                  </a:ext>
                </a:extLst>
              </p:cNvPr>
              <p:cNvCxnSpPr>
                <a:stCxn id="29" idx="0"/>
                <a:endCxn id="31" idx="4"/>
              </p:cNvCxnSpPr>
              <p:nvPr/>
            </p:nvCxnSpPr>
            <p:spPr>
              <a:xfrm flipH="1" flipV="1">
                <a:off x="1755792" y="3873610"/>
                <a:ext cx="1568214" cy="7803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29">
                <a:extLst>
                  <a:ext uri="{FF2B5EF4-FFF2-40B4-BE49-F238E27FC236}">
                    <a16:creationId xmlns:a16="http://schemas.microsoft.com/office/drawing/2014/main" id="{229EFBF7-E477-A65F-E3EA-4130DB792C95}"/>
                  </a:ext>
                </a:extLst>
              </p:cNvPr>
              <p:cNvCxnSpPr>
                <a:stCxn id="29" idx="0"/>
                <a:endCxn id="32" idx="4"/>
              </p:cNvCxnSpPr>
              <p:nvPr/>
            </p:nvCxnSpPr>
            <p:spPr>
              <a:xfrm flipH="1" flipV="1">
                <a:off x="2869747" y="3859381"/>
                <a:ext cx="454259" cy="7945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單箭頭接點 30">
                <a:extLst>
                  <a:ext uri="{FF2B5EF4-FFF2-40B4-BE49-F238E27FC236}">
                    <a16:creationId xmlns:a16="http://schemas.microsoft.com/office/drawing/2014/main" id="{E861ABF2-0403-4E3E-CD37-4D0F2D556821}"/>
                  </a:ext>
                </a:extLst>
              </p:cNvPr>
              <p:cNvCxnSpPr>
                <a:stCxn id="28" idx="0"/>
                <a:endCxn id="32" idx="4"/>
              </p:cNvCxnSpPr>
              <p:nvPr/>
            </p:nvCxnSpPr>
            <p:spPr>
              <a:xfrm flipV="1">
                <a:off x="2078597" y="3859381"/>
                <a:ext cx="791150" cy="8071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單箭頭接點 31">
                <a:extLst>
                  <a:ext uri="{FF2B5EF4-FFF2-40B4-BE49-F238E27FC236}">
                    <a16:creationId xmlns:a16="http://schemas.microsoft.com/office/drawing/2014/main" id="{76E8C354-FD21-4197-9288-6E8DB137232B}"/>
                  </a:ext>
                </a:extLst>
              </p:cNvPr>
              <p:cNvCxnSpPr>
                <a:stCxn id="26" idx="0"/>
                <a:endCxn id="32" idx="4"/>
              </p:cNvCxnSpPr>
              <p:nvPr/>
            </p:nvCxnSpPr>
            <p:spPr>
              <a:xfrm flipV="1">
                <a:off x="1333567" y="3859381"/>
                <a:ext cx="1536180" cy="786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字方塊 86">
              <a:extLst>
                <a:ext uri="{FF2B5EF4-FFF2-40B4-BE49-F238E27FC236}">
                  <a16:creationId xmlns:a16="http://schemas.microsoft.com/office/drawing/2014/main" id="{36F8B472-7E3E-4818-129D-CA001F54A773}"/>
                </a:ext>
              </a:extLst>
            </p:cNvPr>
            <p:cNvSpPr txBox="1"/>
            <p:nvPr/>
          </p:nvSpPr>
          <p:spPr>
            <a:xfrm>
              <a:off x="1835038" y="1140963"/>
              <a:ext cx="14570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Shallow NN</a:t>
              </a:r>
              <a:endParaRPr lang="zh-TW" altLang="en-US" sz="2800" dirty="0"/>
            </a:p>
          </p:txBody>
        </p:sp>
        <p:cxnSp>
          <p:nvCxnSpPr>
            <p:cNvPr id="12" name="直線單箭頭接點 88">
              <a:extLst>
                <a:ext uri="{FF2B5EF4-FFF2-40B4-BE49-F238E27FC236}">
                  <a16:creationId xmlns:a16="http://schemas.microsoft.com/office/drawing/2014/main" id="{0CA3407C-3CDF-1AC7-E764-C6DAE57F1166}"/>
                </a:ext>
              </a:extLst>
            </p:cNvPr>
            <p:cNvCxnSpPr/>
            <p:nvPr/>
          </p:nvCxnSpPr>
          <p:spPr>
            <a:xfrm flipV="1">
              <a:off x="2022770" y="2826808"/>
              <a:ext cx="8602" cy="3972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89">
              <a:extLst>
                <a:ext uri="{FF2B5EF4-FFF2-40B4-BE49-F238E27FC236}">
                  <a16:creationId xmlns:a16="http://schemas.microsoft.com/office/drawing/2014/main" id="{B9241C2A-6417-0C98-A1DB-ECDB7E9053DC}"/>
                </a:ext>
              </a:extLst>
            </p:cNvPr>
            <p:cNvCxnSpPr/>
            <p:nvPr/>
          </p:nvCxnSpPr>
          <p:spPr>
            <a:xfrm flipV="1">
              <a:off x="3151277" y="2795203"/>
              <a:ext cx="8602" cy="3972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橢圓 92">
              <a:extLst>
                <a:ext uri="{FF2B5EF4-FFF2-40B4-BE49-F238E27FC236}">
                  <a16:creationId xmlns:a16="http://schemas.microsoft.com/office/drawing/2014/main" id="{CD26C8A9-29CD-BBB3-C034-68516B6BF76F}"/>
                </a:ext>
              </a:extLst>
            </p:cNvPr>
            <p:cNvSpPr/>
            <p:nvPr/>
          </p:nvSpPr>
          <p:spPr>
            <a:xfrm>
              <a:off x="533220" y="4405331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橢圓 93">
              <a:extLst>
                <a:ext uri="{FF2B5EF4-FFF2-40B4-BE49-F238E27FC236}">
                  <a16:creationId xmlns:a16="http://schemas.microsoft.com/office/drawing/2014/main" id="{187F7787-9BAA-44C7-2294-3711D37F0A88}"/>
                </a:ext>
              </a:extLst>
            </p:cNvPr>
            <p:cNvSpPr/>
            <p:nvPr/>
          </p:nvSpPr>
          <p:spPr>
            <a:xfrm>
              <a:off x="4195437" y="4450170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94">
              <a:extLst>
                <a:ext uri="{FF2B5EF4-FFF2-40B4-BE49-F238E27FC236}">
                  <a16:creationId xmlns:a16="http://schemas.microsoft.com/office/drawing/2014/main" id="{3ED2E9BB-9B1A-1895-956E-19B837B63D38}"/>
                </a:ext>
              </a:extLst>
            </p:cNvPr>
            <p:cNvCxnSpPr>
              <a:endCxn id="15" idx="3"/>
            </p:cNvCxnSpPr>
            <p:nvPr/>
          </p:nvCxnSpPr>
          <p:spPr>
            <a:xfrm flipV="1">
              <a:off x="3541139" y="4856587"/>
              <a:ext cx="725195" cy="8310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98">
              <a:extLst>
                <a:ext uri="{FF2B5EF4-FFF2-40B4-BE49-F238E27FC236}">
                  <a16:creationId xmlns:a16="http://schemas.microsoft.com/office/drawing/2014/main" id="{DCC6D470-98A0-F23C-757C-8C1823EBF650}"/>
                </a:ext>
              </a:extLst>
            </p:cNvPr>
            <p:cNvCxnSpPr>
              <a:endCxn id="14" idx="4"/>
            </p:cNvCxnSpPr>
            <p:nvPr/>
          </p:nvCxnSpPr>
          <p:spPr>
            <a:xfrm flipH="1" flipV="1">
              <a:off x="775278" y="4881478"/>
              <a:ext cx="2819573" cy="8062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02">
              <a:extLst>
                <a:ext uri="{FF2B5EF4-FFF2-40B4-BE49-F238E27FC236}">
                  <a16:creationId xmlns:a16="http://schemas.microsoft.com/office/drawing/2014/main" id="{D0A7D1A7-16D6-C90F-D2B0-912700E5AA29}"/>
                </a:ext>
              </a:extLst>
            </p:cNvPr>
            <p:cNvCxnSpPr>
              <a:endCxn id="15" idx="3"/>
            </p:cNvCxnSpPr>
            <p:nvPr/>
          </p:nvCxnSpPr>
          <p:spPr>
            <a:xfrm flipV="1">
              <a:off x="2346118" y="4856587"/>
              <a:ext cx="1920216" cy="795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06">
              <a:extLst>
                <a:ext uri="{FF2B5EF4-FFF2-40B4-BE49-F238E27FC236}">
                  <a16:creationId xmlns:a16="http://schemas.microsoft.com/office/drawing/2014/main" id="{7931F42F-7C40-0228-A4D9-4C40C1C64359}"/>
                </a:ext>
              </a:extLst>
            </p:cNvPr>
            <p:cNvCxnSpPr>
              <a:endCxn id="14" idx="4"/>
            </p:cNvCxnSpPr>
            <p:nvPr/>
          </p:nvCxnSpPr>
          <p:spPr>
            <a:xfrm flipH="1" flipV="1">
              <a:off x="775278" y="4881478"/>
              <a:ext cx="1565332" cy="79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09">
              <a:extLst>
                <a:ext uri="{FF2B5EF4-FFF2-40B4-BE49-F238E27FC236}">
                  <a16:creationId xmlns:a16="http://schemas.microsoft.com/office/drawing/2014/main" id="{E1978161-EDC1-A3EB-351C-906091E70881}"/>
                </a:ext>
              </a:extLst>
            </p:cNvPr>
            <p:cNvCxnSpPr>
              <a:endCxn id="15" idx="3"/>
            </p:cNvCxnSpPr>
            <p:nvPr/>
          </p:nvCxnSpPr>
          <p:spPr>
            <a:xfrm flipV="1">
              <a:off x="1577134" y="4856587"/>
              <a:ext cx="2689200" cy="795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112">
              <a:extLst>
                <a:ext uri="{FF2B5EF4-FFF2-40B4-BE49-F238E27FC236}">
                  <a16:creationId xmlns:a16="http://schemas.microsoft.com/office/drawing/2014/main" id="{47DB1AB2-9F45-865B-B352-D29A1C06B87F}"/>
                </a:ext>
              </a:extLst>
            </p:cNvPr>
            <p:cNvCxnSpPr>
              <a:endCxn id="14" idx="4"/>
            </p:cNvCxnSpPr>
            <p:nvPr/>
          </p:nvCxnSpPr>
          <p:spPr>
            <a:xfrm flipH="1" flipV="1">
              <a:off x="775278" y="4881478"/>
              <a:ext cx="803632" cy="7589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115">
              <a:extLst>
                <a:ext uri="{FF2B5EF4-FFF2-40B4-BE49-F238E27FC236}">
                  <a16:creationId xmlns:a16="http://schemas.microsoft.com/office/drawing/2014/main" id="{615265FC-9091-54BD-5683-C2B728E26511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3222223" y="3701326"/>
              <a:ext cx="1215272" cy="7488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118">
              <a:extLst>
                <a:ext uri="{FF2B5EF4-FFF2-40B4-BE49-F238E27FC236}">
                  <a16:creationId xmlns:a16="http://schemas.microsoft.com/office/drawing/2014/main" id="{19163B72-1FC9-E04B-3D42-6D60B4AF63ED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2117281" y="3675932"/>
              <a:ext cx="2320214" cy="7742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121">
              <a:extLst>
                <a:ext uri="{FF2B5EF4-FFF2-40B4-BE49-F238E27FC236}">
                  <a16:creationId xmlns:a16="http://schemas.microsoft.com/office/drawing/2014/main" id="{25F686B3-790C-303A-A5DB-E207F88D0FE0}"/>
                </a:ext>
              </a:extLst>
            </p:cNvPr>
            <p:cNvCxnSpPr>
              <a:endCxn id="32" idx="4"/>
            </p:cNvCxnSpPr>
            <p:nvPr/>
          </p:nvCxnSpPr>
          <p:spPr>
            <a:xfrm flipV="1">
              <a:off x="856319" y="3638656"/>
              <a:ext cx="2273452" cy="8115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123">
              <a:extLst>
                <a:ext uri="{FF2B5EF4-FFF2-40B4-BE49-F238E27FC236}">
                  <a16:creationId xmlns:a16="http://schemas.microsoft.com/office/drawing/2014/main" id="{6113F9CA-590B-5F6B-8427-5D078496A0C8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775278" y="3679127"/>
              <a:ext cx="1189281" cy="726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343BF35A-E59B-29B3-63BA-2866BB67C615}"/>
              </a:ext>
            </a:extLst>
          </p:cNvPr>
          <p:cNvSpPr txBox="1"/>
          <p:nvPr/>
        </p:nvSpPr>
        <p:spPr>
          <a:xfrm>
            <a:off x="2038957" y="5480357"/>
            <a:ext cx="1838591" cy="40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5E8E2B-F117-6DB3-0987-7FB0996BB5C5}"/>
              </a:ext>
            </a:extLst>
          </p:cNvPr>
          <p:cNvSpPr txBox="1"/>
          <p:nvPr/>
        </p:nvSpPr>
        <p:spPr>
          <a:xfrm>
            <a:off x="2038957" y="1764071"/>
            <a:ext cx="1838591" cy="40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7E4E7BD-0799-9FAD-4D6F-1C6CB07990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1405" y="1490895"/>
            <a:ext cx="2381250" cy="4781550"/>
          </a:xfrm>
          <a:prstGeom prst="rect">
            <a:avLst/>
          </a:prstGeom>
        </p:spPr>
      </p:pic>
      <p:sp>
        <p:nvSpPr>
          <p:cNvPr id="60" name="文字方塊 87">
            <a:extLst>
              <a:ext uri="{FF2B5EF4-FFF2-40B4-BE49-F238E27FC236}">
                <a16:creationId xmlns:a16="http://schemas.microsoft.com/office/drawing/2014/main" id="{5347A125-BB8F-7579-602A-8F45F44F41C3}"/>
              </a:ext>
            </a:extLst>
          </p:cNvPr>
          <p:cNvSpPr txBox="1"/>
          <p:nvPr/>
        </p:nvSpPr>
        <p:spPr>
          <a:xfrm>
            <a:off x="6071405" y="457200"/>
            <a:ext cx="1818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Deep</a:t>
            </a:r>
          </a:p>
          <a:p>
            <a:pPr algn="ctr"/>
            <a:r>
              <a:rPr lang="en-US" altLang="zh-TW" sz="2800" dirty="0"/>
              <a:t>NN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98856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5B7D-15D2-56D7-5C72-63CBE0EA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FBFE8-A2A0-47EC-FD52-756A1B930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8044" y="2920568"/>
            <a:ext cx="7772400" cy="15001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15E6E-2D6E-0667-CC77-4620EC4C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ADDFCB-DC42-4915-9BC9-E55121D52BB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07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BDDE-17F6-8A5F-5370-D8DFFA0E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00B23-B9E9-639C-BF3B-8569A81F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  <a:p>
            <a:pPr lvl="1"/>
            <a:r>
              <a:rPr lang="en-US" dirty="0">
                <a:hlinkClick r:id="rId2"/>
              </a:rPr>
              <a:t>https://www.deeplearningbook.org/</a:t>
            </a:r>
            <a:endParaRPr lang="en-US" dirty="0"/>
          </a:p>
          <a:p>
            <a:pPr lvl="1"/>
            <a:r>
              <a:rPr lang="en-US" dirty="0"/>
              <a:t>Free book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E83AC-7405-B37C-2730-4F7EEAD8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37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BA08-20E2-54E7-7D20-6CAF562B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(CNNs)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4F7C4-5029-23A5-DEF3-FF211D4C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CNNs were primarily designed for image data</a:t>
            </a:r>
          </a:p>
          <a:p>
            <a:r>
              <a:rPr lang="en-US" sz="2400" dirty="0"/>
              <a:t>CNNs use </a:t>
            </a:r>
            <a:r>
              <a:rPr lang="en-US" sz="2400" dirty="0">
                <a:solidFill>
                  <a:srgbClr val="FF0000"/>
                </a:solidFill>
              </a:rPr>
              <a:t>a convolutional operator </a:t>
            </a:r>
            <a:r>
              <a:rPr lang="en-US" sz="2400" dirty="0"/>
              <a:t>for extracting data features</a:t>
            </a:r>
          </a:p>
          <a:p>
            <a:pPr lvl="1"/>
            <a:r>
              <a:rPr lang="en-US" sz="2000" dirty="0"/>
              <a:t>Allows </a:t>
            </a:r>
            <a:r>
              <a:rPr lang="en-US" sz="2000" dirty="0">
                <a:solidFill>
                  <a:srgbClr val="FF0000"/>
                </a:solidFill>
              </a:rPr>
              <a:t>parameter sharing</a:t>
            </a:r>
          </a:p>
          <a:p>
            <a:pPr lvl="1"/>
            <a:r>
              <a:rPr lang="en-US" sz="2000" dirty="0"/>
              <a:t>Efficient to train</a:t>
            </a:r>
          </a:p>
          <a:p>
            <a:pPr lvl="1"/>
            <a:r>
              <a:rPr lang="en-US" sz="2000" dirty="0"/>
              <a:t>Have </a:t>
            </a:r>
            <a:r>
              <a:rPr lang="en-US" sz="2000" dirty="0">
                <a:solidFill>
                  <a:srgbClr val="FF0000"/>
                </a:solidFill>
              </a:rPr>
              <a:t>less parameters </a:t>
            </a:r>
            <a:r>
              <a:rPr lang="en-US" sz="2000" dirty="0"/>
              <a:t>than NNs with fully-connected layers</a:t>
            </a:r>
          </a:p>
          <a:p>
            <a:r>
              <a:rPr lang="en-US" sz="2400" dirty="0"/>
              <a:t>CNNs are </a:t>
            </a:r>
            <a:r>
              <a:rPr lang="en-US" sz="2400" dirty="0">
                <a:solidFill>
                  <a:srgbClr val="FF0000"/>
                </a:solidFill>
              </a:rPr>
              <a:t>robust to spatial translations </a:t>
            </a:r>
            <a:r>
              <a:rPr lang="en-US" sz="2400" dirty="0"/>
              <a:t>of objects in images</a:t>
            </a:r>
          </a:p>
          <a:p>
            <a:r>
              <a:rPr lang="en-US" sz="2400" dirty="0"/>
              <a:t>A convolutional filter slides (i.e., convolves) across the image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410EC-92DB-937B-6C84-B95FEBBD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94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E11E-75CF-EF6F-E1F4-AAB001F5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CNNs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0D07A-1759-8382-F749-FCD5376B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pic>
        <p:nvPicPr>
          <p:cNvPr id="5" name="Picture 4" descr="convolution_schematic.gif">
            <a:extLst>
              <a:ext uri="{FF2B5EF4-FFF2-40B4-BE49-F238E27FC236}">
                <a16:creationId xmlns:a16="http://schemas.microsoft.com/office/drawing/2014/main" id="{05964EA0-CD32-D1A4-1122-CE1094E4B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161" y="2663955"/>
            <a:ext cx="2450893" cy="1792444"/>
          </a:xfrm>
          <a:prstGeom prst="rect">
            <a:avLst/>
          </a:prstGeom>
        </p:spPr>
      </p:pic>
      <p:pic>
        <p:nvPicPr>
          <p:cNvPr id="6" name="Εικόνα 12">
            <a:extLst>
              <a:ext uri="{FF2B5EF4-FFF2-40B4-BE49-F238E27FC236}">
                <a16:creationId xmlns:a16="http://schemas.microsoft.com/office/drawing/2014/main" id="{62FE9B3D-C7F8-7C9B-5516-C04546EEF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3" y="2761633"/>
            <a:ext cx="1447800" cy="1371600"/>
          </a:xfrm>
          <a:prstGeom prst="rect">
            <a:avLst/>
          </a:prstGeom>
        </p:spPr>
      </p:pic>
      <p:pic>
        <p:nvPicPr>
          <p:cNvPr id="7" name="Εικόνα 13">
            <a:extLst>
              <a:ext uri="{FF2B5EF4-FFF2-40B4-BE49-F238E27FC236}">
                <a16:creationId xmlns:a16="http://schemas.microsoft.com/office/drawing/2014/main" id="{D10B181E-A755-E5D3-0549-1F41978B7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222" y="3085484"/>
            <a:ext cx="889000" cy="800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3E9022-2B67-F8E8-F7CB-397070D37AFA}"/>
              </a:ext>
            </a:extLst>
          </p:cNvPr>
          <p:cNvSpPr txBox="1"/>
          <p:nvPr/>
        </p:nvSpPr>
        <p:spPr>
          <a:xfrm>
            <a:off x="710045" y="413323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matrix</a:t>
            </a:r>
            <a:endParaRPr lang="el-G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810BB-9077-52AA-B237-2C25045ED3FA}"/>
              </a:ext>
            </a:extLst>
          </p:cNvPr>
          <p:cNvSpPr txBox="1"/>
          <p:nvPr/>
        </p:nvSpPr>
        <p:spPr>
          <a:xfrm>
            <a:off x="2710262" y="3810068"/>
            <a:ext cx="181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Convolutional </a:t>
            </a:r>
          </a:p>
          <a:p>
            <a:pPr algn="ctr"/>
            <a:r>
              <a:rPr lang="en-US" dirty="0"/>
              <a:t>3x3 filter</a:t>
            </a:r>
            <a:endParaRPr lang="el-GR" dirty="0"/>
          </a:p>
        </p:txBody>
      </p:sp>
      <p:sp>
        <p:nvSpPr>
          <p:cNvPr id="10" name="Δεξιό βέλος 16">
            <a:extLst>
              <a:ext uri="{FF2B5EF4-FFF2-40B4-BE49-F238E27FC236}">
                <a16:creationId xmlns:a16="http://schemas.microsoft.com/office/drawing/2014/main" id="{2217B637-BEB0-6142-2B36-919A404C2F31}"/>
              </a:ext>
            </a:extLst>
          </p:cNvPr>
          <p:cNvSpPr/>
          <p:nvPr/>
        </p:nvSpPr>
        <p:spPr>
          <a:xfrm>
            <a:off x="4648200" y="3186684"/>
            <a:ext cx="742880" cy="48463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7911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E317-E420-2982-7A0B-B7879D03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Optimizer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4C72E-9DCF-1A8A-F265-2DF56B929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315200" cy="4114800"/>
          </a:xfrm>
        </p:spPr>
        <p:txBody>
          <a:bodyPr/>
          <a:lstStyle/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How to update the weights based on the loss function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i="1" dirty="0"/>
              <a:t>Learning rate (+scheduling)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Stochastic gradient descent, momentum, and their variants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CDD1C-414E-6273-CCE3-4A0D1818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4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9B94-D2DE-C847-D65A-D9171091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as a complex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44A61-05F2-412F-FB18-2472B6474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nonlinear activation function </a:t>
            </a:r>
            <a:r>
              <a:rPr lang="en-US" dirty="0" err="1"/>
              <a:t>g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endParaRPr lang="en-US" dirty="0"/>
          </a:p>
          <a:p>
            <a:r>
              <a:rPr lang="en-US" dirty="0"/>
              <a:t>Each unit has an extra input from a dummy unit 0 that is fixed to +1 and a weight W</a:t>
            </a:r>
            <a:r>
              <a:rPr lang="en-US" baseline="-25000" dirty="0"/>
              <a:t>0,j </a:t>
            </a:r>
            <a:endParaRPr lang="en-US" dirty="0"/>
          </a:p>
          <a:p>
            <a:pPr lvl="1"/>
            <a:r>
              <a:rPr lang="en-US" dirty="0"/>
              <a:t>This allows the total weighted input to unit j to be nonzero even when the outputs of the preceding layer are all zero</a:t>
            </a:r>
          </a:p>
          <a:p>
            <a:r>
              <a:rPr lang="en-US" dirty="0"/>
              <a:t>The non-linearity is what allows sufficiently large networks of units to represent arbitrary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70717-F136-013E-27C9-4E9C5DAF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3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795B-9B79-3424-ECEA-3CD83995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NN with two inputs</a:t>
            </a:r>
          </a:p>
        </p:txBody>
      </p:sp>
      <p:pic>
        <p:nvPicPr>
          <p:cNvPr id="6" name="Content Placeholder 5" descr="A diagram of a network&#10;&#10;Description automatically generated">
            <a:extLst>
              <a:ext uri="{FF2B5EF4-FFF2-40B4-BE49-F238E27FC236}">
                <a16:creationId xmlns:a16="http://schemas.microsoft.com/office/drawing/2014/main" id="{1C67554E-D06D-65DB-3635-1F9199F88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979" y="1981200"/>
            <a:ext cx="5300041" cy="4114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01F41-989C-26C1-42CF-01734A4A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5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0514-5ABE-CD82-86EE-EF0888EAB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276C-9A61-0776-BAD8-3F392D627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within a network is called a unit. </a:t>
            </a:r>
          </a:p>
          <a:p>
            <a:r>
              <a:rPr lang="en-US" dirty="0"/>
              <a:t>Traditionally, following the design proposed by McCulloch and Pitts, </a:t>
            </a:r>
          </a:p>
          <a:p>
            <a:pPr lvl="1"/>
            <a:r>
              <a:rPr lang="en-US" dirty="0"/>
              <a:t>a unit calculates the weighted sum of the inputs from predecessor nodes and then applies a nonlinear function to produce its output.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DBB37-A9DF-1B11-0CC0-A237B40F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6" name="Picture 5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E7F9C3F-F872-3CC6-5901-0739874B6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953000"/>
            <a:ext cx="3771900" cy="97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710E56-CCA2-F2D4-C50F-6F1B5D1E4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857832"/>
            <a:ext cx="7772400" cy="66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190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19482</TotalTime>
  <Words>1740</Words>
  <Application>Microsoft Macintosh PowerPoint</Application>
  <PresentationFormat>On-screen Show (4:3)</PresentationFormat>
  <Paragraphs>277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Google Sans</vt:lpstr>
      <vt:lpstr>Cambria Math</vt:lpstr>
      <vt:lpstr>Times New Roman</vt:lpstr>
      <vt:lpstr>Default Design</vt:lpstr>
      <vt:lpstr>方程式</vt:lpstr>
      <vt:lpstr> 12. Deep Learning</vt:lpstr>
      <vt:lpstr>Anatomy of a deep neural network</vt:lpstr>
      <vt:lpstr>Layers </vt:lpstr>
      <vt:lpstr>Input data and targets</vt:lpstr>
      <vt:lpstr>Input data and targets</vt:lpstr>
      <vt:lpstr>Optimizer</vt:lpstr>
      <vt:lpstr>Networks as a complex function</vt:lpstr>
      <vt:lpstr>NN with two inputs</vt:lpstr>
      <vt:lpstr>Each unit</vt:lpstr>
      <vt:lpstr>Dummy unit</vt:lpstr>
      <vt:lpstr>Activation Functions</vt:lpstr>
      <vt:lpstr>The entire network expression and Loss function</vt:lpstr>
      <vt:lpstr>The gradient of Loss</vt:lpstr>
      <vt:lpstr>The gradient of loss w.r.t weights</vt:lpstr>
      <vt:lpstr>Perceived error in each node</vt:lpstr>
      <vt:lpstr>Gradient decent</vt:lpstr>
      <vt:lpstr>PowerPoint Presentation</vt:lpstr>
      <vt:lpstr>PowerPoint Presentation</vt:lpstr>
      <vt:lpstr>Batch Gradient Descent</vt:lpstr>
      <vt:lpstr>InClass Exercise:  Gradient descent</vt:lpstr>
      <vt:lpstr>The error surface for a linear neuron</vt:lpstr>
      <vt:lpstr>Parabolas </vt:lpstr>
      <vt:lpstr>Example </vt:lpstr>
      <vt:lpstr>How the learning goes wrong</vt:lpstr>
      <vt:lpstr>Stochastic gradient descent</vt:lpstr>
      <vt:lpstr>Online  Stochastic gradient descent</vt:lpstr>
      <vt:lpstr>Mini-batches  Stochastic gradient descent</vt:lpstr>
      <vt:lpstr>In practice</vt:lpstr>
      <vt:lpstr>Gradient Descent (GD) Algorithm</vt:lpstr>
      <vt:lpstr>Gradient Descent Algorithm</vt:lpstr>
      <vt:lpstr>Gradient Descent Algorithm</vt:lpstr>
      <vt:lpstr>Backpropagation</vt:lpstr>
      <vt:lpstr>Backpropagation</vt:lpstr>
      <vt:lpstr>Backpropagation</vt:lpstr>
      <vt:lpstr>Vanishing Gradient Problem</vt:lpstr>
      <vt:lpstr>regularization</vt:lpstr>
      <vt:lpstr>Regularization </vt:lpstr>
      <vt:lpstr>Generalization error</vt:lpstr>
      <vt:lpstr>Overfitting</vt:lpstr>
      <vt:lpstr>Overfitting</vt:lpstr>
      <vt:lpstr>Multiple hidden layers</vt:lpstr>
      <vt:lpstr>Regularization: limiting number of hidden units</vt:lpstr>
      <vt:lpstr>Effect of number of  hidden units</vt:lpstr>
      <vt:lpstr>Other ways to avoid overfitting</vt:lpstr>
      <vt:lpstr>Regularization: Weight Decay</vt:lpstr>
      <vt:lpstr>Weight Decay</vt:lpstr>
      <vt:lpstr>Regularization: Weight Decay</vt:lpstr>
      <vt:lpstr>Regularization: Dropout</vt:lpstr>
      <vt:lpstr>Regularization: Dropout</vt:lpstr>
      <vt:lpstr>Deep vs Shallow Networks</vt:lpstr>
      <vt:lpstr>PowerPoint Presentation</vt:lpstr>
      <vt:lpstr>Convolutional Neural Networks</vt:lpstr>
      <vt:lpstr>Reference</vt:lpstr>
      <vt:lpstr>Convolutional Neural Networks (CNNs)</vt:lpstr>
      <vt:lpstr>CNNs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IV. Adversarial Search </dc:title>
  <dc:creator>Han, Hyoil</dc:creator>
  <cp:lastModifiedBy>Han, Hyoil</cp:lastModifiedBy>
  <cp:revision>251</cp:revision>
  <cp:lastPrinted>2020-10-13T14:15:54Z</cp:lastPrinted>
  <dcterms:created xsi:type="dcterms:W3CDTF">2020-09-17T14:21:25Z</dcterms:created>
  <dcterms:modified xsi:type="dcterms:W3CDTF">2024-11-12T22:45:31Z</dcterms:modified>
</cp:coreProperties>
</file>