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24" r:id="rId2"/>
    <p:sldId id="779" r:id="rId3"/>
    <p:sldId id="283" r:id="rId4"/>
    <p:sldId id="284" r:id="rId5"/>
    <p:sldId id="280" r:id="rId6"/>
    <p:sldId id="286" r:id="rId7"/>
    <p:sldId id="778" r:id="rId8"/>
    <p:sldId id="289" r:id="rId9"/>
    <p:sldId id="290" r:id="rId10"/>
    <p:sldId id="291" r:id="rId11"/>
    <p:sldId id="673" r:id="rId12"/>
    <p:sldId id="77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856"/>
    <p:restoredTop sz="97391"/>
  </p:normalViewPr>
  <p:slideViewPr>
    <p:cSldViewPr>
      <p:cViewPr varScale="1">
        <p:scale>
          <a:sx n="67" d="100"/>
          <a:sy n="67" d="100"/>
        </p:scale>
        <p:origin x="132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C534296-C06C-464D-9D12-84D47FE5CC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3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84D86E-E204-4D68-89E6-310B286F5E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8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84D86E-E204-4D68-89E6-310B286F5EB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7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9C01E-E72E-4F7B-BF65-23D8F272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7D62C-7F21-4F78-9AC3-19D702C784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09CB6-B9BC-4535-9E09-588A31F03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97E6-1E33-974A-827D-AE98988E0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03289-D7BF-AF42-AFE1-811F8A0CC1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A78CA-CAEE-6547-9E22-4F1DD3196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54FA1-EEF9-5A48-8F76-FC6322F6B3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47E09-ACE5-FA41-9CC8-B898649842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32850C7-B8A9-7543-86CD-C7455F2CDAD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03C8D-9C32-E34B-BA72-DCE813B51B9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73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41314C-F54C-464D-9EDC-1B1B98857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DFCB-DC42-4915-9BC9-E55121D5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E4CD7-C80E-4767-B027-FF13F44B1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89F17-FFD8-4B61-9504-DFCBFC6AE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6DB8-5A0D-49F6-B73C-4D1A01AC4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3DAD5-62DA-4968-908A-F84AEFE329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F43D7-43BF-4E00-B105-B72036EE22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8319D4-211B-4E6B-AB05-542C96B753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9906C87-50EA-445A-8F60-59FDBB67CE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69AF8-A31D-D344-AD20-6900A015D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6000" dirty="0"/>
              <a:t>13. Language model - smoothing</a:t>
            </a:r>
            <a:br>
              <a:rPr lang="en-US" sz="6000" dirty="0"/>
            </a:br>
            <a:r>
              <a:rPr lang="en-US" sz="6000" dirty="0"/>
              <a:t>IT348/448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A4283-4FFC-8F4F-BDB8-D8D0D19C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9C01E-E72E-4F7B-BF65-23D8F272D03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41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57697338-B4E2-DF4C-8129-A180DA1EE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AC8E662B-3905-6C42-9726-2551E4C1A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Community-based Question Answering (CQA) System:</a:t>
            </a:r>
          </a:p>
          <a:p>
            <a:pPr lvl="1"/>
            <a:r>
              <a:rPr lang="en-US" altLang="zh-TW" dirty="0"/>
              <a:t>Question Search.</a:t>
            </a:r>
          </a:p>
          <a:p>
            <a:pPr lvl="2"/>
            <a:r>
              <a:rPr lang="en-US" altLang="zh-TW" dirty="0"/>
              <a:t>Given a queried question, find a semantically equivalent question for the queried question.</a:t>
            </a:r>
          </a:p>
          <a:p>
            <a:r>
              <a:rPr lang="en-US" altLang="zh-TW" dirty="0"/>
              <a:t>General Search Engine</a:t>
            </a:r>
          </a:p>
          <a:p>
            <a:pPr lvl="1"/>
            <a:r>
              <a:rPr lang="en-US" altLang="zh-TW" dirty="0"/>
              <a:t>Given a query, rank documents.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43B831-5ACA-3548-B625-5D71235AF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AC0A-A268-C742-AEF5-71DDE634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9216A-8A12-EE42-B04A-24ED8D86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 models</a:t>
            </a:r>
          </a:p>
          <a:p>
            <a:pPr lvl="1"/>
            <a:r>
              <a:rPr lang="en-US" dirty="0"/>
              <a:t>Is a sequence of N words</a:t>
            </a:r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1-gram = unigram</a:t>
            </a:r>
          </a:p>
          <a:p>
            <a:pPr lvl="1"/>
            <a:r>
              <a:rPr lang="en-US" dirty="0"/>
              <a:t>2-gram = bigram</a:t>
            </a:r>
          </a:p>
          <a:p>
            <a:pPr lvl="1"/>
            <a:r>
              <a:rPr lang="en-US" dirty="0"/>
              <a:t>3-gram = trigram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7341-E5FC-7A4D-AD0C-7D190E0A7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12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E31FB-3810-4642-9F13-64CF50BF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1B10-C63F-D947-B021-749C1F447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N-grams: a continuous sequence of n tokens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7A984-27B8-2746-920F-7924AB16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556200-84F7-A744-97DF-53260AC19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678976"/>
            <a:ext cx="7772400" cy="339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3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F837-4862-338B-AF5B-6DF9CBAA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Models (LMs)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21564-9ED7-6487-5E27-EBD40C28D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</a:rPr>
              <a:t>A language model is a function LANGUAGE MODEL that puts a probability measure over strings drawn from some vocabulary</a:t>
            </a:r>
          </a:p>
          <a:p>
            <a:r>
              <a:rPr lang="en-US" sz="2800" dirty="0"/>
              <a:t>For a LM </a:t>
            </a:r>
            <a:r>
              <a:rPr lang="en-US" sz="2800" i="1" dirty="0"/>
              <a:t>M </a:t>
            </a:r>
            <a:r>
              <a:rPr lang="en-US" sz="2800" dirty="0"/>
              <a:t>over all alphabet  , ,</a:t>
            </a:r>
            <a:endParaRPr lang="en-US" sz="280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74CEF-4F42-9D77-B228-D7F6A196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6" name="Picture 5" descr="A close up of a math equation&#10;&#10;Description automatically generated with medium confidence">
            <a:extLst>
              <a:ext uri="{FF2B5EF4-FFF2-40B4-BE49-F238E27FC236}">
                <a16:creationId xmlns:a16="http://schemas.microsoft.com/office/drawing/2014/main" id="{5E98AD24-34DF-4F0E-F279-665F38F6D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75157"/>
            <a:ext cx="2247900" cy="863600"/>
          </a:xfrm>
          <a:prstGeom prst="rect">
            <a:avLst/>
          </a:prstGeom>
        </p:spPr>
      </p:pic>
      <p:pic>
        <p:nvPicPr>
          <p:cNvPr id="13" name="Picture 12" descr="A close up of a letter&#10;&#10;Description automatically generated">
            <a:extLst>
              <a:ext uri="{FF2B5EF4-FFF2-40B4-BE49-F238E27FC236}">
                <a16:creationId xmlns:a16="http://schemas.microsoft.com/office/drawing/2014/main" id="{0ED08BF8-F115-12FB-7B55-59BFF7EE5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06" y="5497766"/>
            <a:ext cx="1930400" cy="368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1B2DBF-008D-956B-491B-26CAD869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50" y="3519557"/>
            <a:ext cx="215900" cy="35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87DB88-85ED-E244-09FE-FD72B520D057}"/>
              </a:ext>
            </a:extLst>
          </p:cNvPr>
          <p:cNvSpPr txBox="1"/>
          <p:nvPr/>
        </p:nvSpPr>
        <p:spPr>
          <a:xfrm>
            <a:off x="1798983" y="49795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means the following:</a:t>
            </a:r>
          </a:p>
        </p:txBody>
      </p:sp>
    </p:spTree>
    <p:extLst>
      <p:ext uri="{BB962C8B-B14F-4D97-AF65-F5344CB8AC3E}">
        <p14:creationId xmlns:p14="http://schemas.microsoft.com/office/powerpoint/2010/main" val="417468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F24F360F-9AA5-AE4B-8705-0C0066513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Language Models (LMs):</a:t>
            </a:r>
            <a:br>
              <a:rPr lang="en-US" altLang="zh-TW" dirty="0"/>
            </a:br>
            <a:r>
              <a:rPr lang="en-US" altLang="zh-TW" dirty="0"/>
              <a:t>Example 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401E41C-1E07-F84D-A7C2-D93862A54D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12647" name="Text Box 7">
            <a:extLst>
              <a:ext uri="{FF2B5EF4-FFF2-40B4-BE49-F238E27FC236}">
                <a16:creationId xmlns:a16="http://schemas.microsoft.com/office/drawing/2014/main" id="{CEC9CD64-7BFC-1E4D-A4CC-E22F91E63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980285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dirty="0"/>
              <a:t>P(s|M</a:t>
            </a:r>
            <a:r>
              <a:rPr lang="en-US" altLang="zh-TW" baseline="-25000" dirty="0"/>
              <a:t>1</a:t>
            </a:r>
            <a:r>
              <a:rPr lang="en-US" altLang="zh-TW" dirty="0"/>
              <a:t>) &gt; P(s|M</a:t>
            </a:r>
            <a:r>
              <a:rPr lang="en-US" altLang="zh-TW" baseline="-25000" dirty="0"/>
              <a:t>2</a:t>
            </a:r>
            <a:r>
              <a:rPr lang="en-US" altLang="zh-TW" dirty="0"/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9D990B-9D96-DC45-96ED-83D6DECC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674D0C3-1C6B-E84A-9C49-0DCA9C806D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93" y="2826542"/>
            <a:ext cx="2554112" cy="1974057"/>
          </a:xfrm>
          <a:prstGeom prst="rect">
            <a:avLst/>
          </a:prstGeo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604C714-7512-4C4B-9BC3-A9C185FD5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035300"/>
            <a:ext cx="522179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42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DC55B80-CB38-8A40-AB34-EAFAFCB9F5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Language Models (LMs)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FC5E9AEC-6923-7446-AD65-10324FE6A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419600"/>
          </a:xfrm>
        </p:spPr>
        <p:txBody>
          <a:bodyPr/>
          <a:lstStyle/>
          <a:p>
            <a:r>
              <a:rPr lang="en-US" altLang="zh-TW" sz="2000" dirty="0"/>
              <a:t>Basic LM using chain rule: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r>
              <a:rPr lang="en-US" altLang="zh-TW" sz="2000" dirty="0"/>
              <a:t>Unigram language model:</a:t>
            </a:r>
          </a:p>
          <a:p>
            <a:pPr lvl="1"/>
            <a:r>
              <a:rPr lang="en-US" altLang="zh-TW" sz="1800" dirty="0"/>
              <a:t>Throws away all conditioning context.</a:t>
            </a:r>
          </a:p>
          <a:p>
            <a:pPr lvl="1"/>
            <a:r>
              <a:rPr lang="en-US" altLang="zh-TW" sz="1800" dirty="0"/>
              <a:t>Most used in Information Retrieval.</a:t>
            </a:r>
          </a:p>
          <a:p>
            <a:pPr marL="457200" lvl="1" indent="0">
              <a:buNone/>
            </a:pPr>
            <a:endParaRPr lang="en-US" altLang="zh-TW" sz="1800" dirty="0"/>
          </a:p>
          <a:p>
            <a:pPr marL="457200" lvl="1" indent="0">
              <a:buNone/>
            </a:pPr>
            <a:endParaRPr lang="en-US" altLang="zh-TW" sz="1800" dirty="0"/>
          </a:p>
          <a:p>
            <a:r>
              <a:rPr lang="en-US" altLang="zh-TW" sz="2000" dirty="0"/>
              <a:t>Bigram language model:</a:t>
            </a:r>
          </a:p>
          <a:p>
            <a:pPr lvl="1"/>
            <a:r>
              <a:rPr lang="en-US" altLang="zh-TW" sz="1800" dirty="0"/>
              <a:t>Condition on the previous term.</a:t>
            </a:r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4E4400-815C-AA41-951B-6FFA8907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41314C-F54C-464D-9EDC-1B1B988577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CA7C3-FDE5-6843-9D93-43EA24491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37830"/>
            <a:ext cx="5322979" cy="4669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FE094-6EB4-EB42-B94E-3B9B65ADD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073794"/>
            <a:ext cx="4114800" cy="466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D1A75-1ADE-E649-AC4E-FBF9AFD4C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600700"/>
            <a:ext cx="4191000" cy="35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E07EACC-37C0-0A40-9801-942DB92D8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Likelihood Model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3E82CFBD-910E-774B-B123-8255168714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6705600" cy="3886200"/>
          </a:xfrm>
        </p:spPr>
        <p:txBody>
          <a:bodyPr/>
          <a:lstStyle/>
          <a:p>
            <a:r>
              <a:rPr lang="en-US" altLang="zh-TW" sz="2400" dirty="0"/>
              <a:t>Query likelihood model:</a:t>
            </a:r>
          </a:p>
          <a:p>
            <a:pPr lvl="1"/>
            <a:r>
              <a:rPr lang="en-US" altLang="zh-TW" sz="2000" dirty="0"/>
              <a:t>Rank document by P(</a:t>
            </a:r>
            <a:r>
              <a:rPr lang="en-US" altLang="zh-TW" sz="2000" dirty="0" err="1"/>
              <a:t>d|q</a:t>
            </a:r>
            <a:r>
              <a:rPr lang="en-US" altLang="zh-TW" sz="2000" dirty="0"/>
              <a:t>)</a:t>
            </a:r>
          </a:p>
          <a:p>
            <a:pPr lvl="1"/>
            <a:r>
              <a:rPr lang="en-US" altLang="zh-TW" sz="2000" dirty="0"/>
              <a:t>Likelihood that document d is relevant to the query.</a:t>
            </a:r>
          </a:p>
          <a:p>
            <a:pPr lvl="1"/>
            <a:r>
              <a:rPr lang="en-US" altLang="zh-TW" sz="2000" dirty="0"/>
              <a:t>Using Bayes rule:</a:t>
            </a:r>
          </a:p>
          <a:p>
            <a:pPr lvl="2"/>
            <a:r>
              <a:rPr lang="en-US" altLang="zh-TW" sz="1800" dirty="0"/>
              <a:t>P(q) is the same for all documents.</a:t>
            </a:r>
          </a:p>
          <a:p>
            <a:pPr lvl="2"/>
            <a:r>
              <a:rPr lang="en-US" altLang="zh-TW" sz="1800" dirty="0"/>
              <a:t>P(d) is treated as uniform across all d.</a:t>
            </a:r>
          </a:p>
        </p:txBody>
      </p:sp>
      <p:graphicFrame>
        <p:nvGraphicFramePr>
          <p:cNvPr id="109573" name="Object 5">
            <a:extLst>
              <a:ext uri="{FF2B5EF4-FFF2-40B4-BE49-F238E27FC236}">
                <a16:creationId xmlns:a16="http://schemas.microsoft.com/office/drawing/2014/main" id="{AB69B511-D30D-2343-A3C5-F91FCC2DB83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026811"/>
              </p:ext>
            </p:extLst>
          </p:nvPr>
        </p:nvGraphicFramePr>
        <p:xfrm>
          <a:off x="1752600" y="5307074"/>
          <a:ext cx="16764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19200" imgH="4686300" progId="Equation.3">
                  <p:embed/>
                </p:oleObj>
              </mc:Choice>
              <mc:Fallback>
                <p:oleObj name="Equation" r:id="rId2" imgW="26619200" imgH="4686300" progId="Equation.3">
                  <p:embed/>
                  <p:pic>
                    <p:nvPicPr>
                      <p:cNvPr id="109573" name="Object 5">
                        <a:extLst>
                          <a:ext uri="{FF2B5EF4-FFF2-40B4-BE49-F238E27FC236}">
                            <a16:creationId xmlns:a16="http://schemas.microsoft.com/office/drawing/2014/main" id="{AB69B511-D30D-2343-A3C5-F91FCC2DB8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307074"/>
                        <a:ext cx="16764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Line 7">
            <a:extLst>
              <a:ext uri="{FF2B5EF4-FFF2-40B4-BE49-F238E27FC236}">
                <a16:creationId xmlns:a16="http://schemas.microsoft.com/office/drawing/2014/main" id="{5B23BBF4-D311-2E46-9D3D-BCC1BC646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398" y="4846568"/>
            <a:ext cx="2" cy="4176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431B-B803-2643-9AA5-A219A26F8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850C7-B8A9-7543-86CD-C7455F2CDADB}" type="slidenum">
              <a:rPr lang="en-US" altLang="zh-TW" smtClean="0"/>
              <a:pPr/>
              <a:t>5</a:t>
            </a:fld>
            <a:endParaRPr lang="en-US" altLang="zh-TW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09B0FE8-8B55-6D4C-8ED4-F4C9ADD59B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428924"/>
            <a:ext cx="2857068" cy="417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A119C7-EBE3-9B3D-C657-CC2B41FFA5DF}"/>
              </a:ext>
            </a:extLst>
          </p:cNvPr>
          <p:cNvSpPr txBox="1"/>
          <p:nvPr/>
        </p:nvSpPr>
        <p:spPr>
          <a:xfrm>
            <a:off x="7010399" y="4938057"/>
            <a:ext cx="19049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general form of Bayes’ rule with normalization: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29FB9A-4467-00C8-DA73-E6C43FB6A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399" y="5895500"/>
            <a:ext cx="2057403" cy="56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48CAFAEC-3835-DC4F-A5BA-76EB50F83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Likelihood Model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16450A18-4587-2747-8F1E-FE65B03F142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Retrieve based on a language model:</a:t>
            </a:r>
          </a:p>
          <a:p>
            <a:pPr lvl="1"/>
            <a:r>
              <a:rPr lang="en-US" altLang="zh-TW" sz="2400" dirty="0"/>
              <a:t>Infer a LM for each document.</a:t>
            </a:r>
          </a:p>
          <a:p>
            <a:pPr lvl="1"/>
            <a:r>
              <a:rPr lang="en-US" altLang="zh-TW" sz="2400" dirty="0"/>
              <a:t>Estimate P(</a:t>
            </a:r>
            <a:r>
              <a:rPr lang="en-US" altLang="zh-TW" sz="2400" dirty="0" err="1"/>
              <a:t>q|M</a:t>
            </a:r>
            <a:r>
              <a:rPr lang="en-US" altLang="zh-TW" sz="2400" baseline="-25000" dirty="0" err="1"/>
              <a:t>di</a:t>
            </a:r>
            <a:r>
              <a:rPr lang="en-US" altLang="zh-TW" sz="2400" dirty="0"/>
              <a:t>).</a:t>
            </a:r>
          </a:p>
          <a:p>
            <a:pPr lvl="1"/>
            <a:r>
              <a:rPr lang="en-US" altLang="zh-TW" sz="2400" dirty="0"/>
              <a:t>Rank the documents according to these probabilities.</a:t>
            </a:r>
          </a:p>
          <a:p>
            <a:pPr lvl="1">
              <a:buFont typeface="Wingdings" pitchFamily="2" charset="2"/>
              <a:buNone/>
            </a:pPr>
            <a:endParaRPr lang="en-US" altLang="zh-TW" sz="2400" dirty="0"/>
          </a:p>
          <a:p>
            <a:pPr lvl="1"/>
            <a:endParaRPr lang="en-US" altLang="zh-TW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B7FF43-CBF8-0341-B7E4-EFFDD850F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850C7-B8A9-7543-86CD-C7455F2CDADB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556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A75F3CE2-A076-834C-B097-B4D1617BF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Likelihood Model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E0B01E0-0605-5F4F-A7E6-C73AC9A3A99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Estimating the query generation probability: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2800" dirty="0"/>
          </a:p>
          <a:p>
            <a:pPr>
              <a:lnSpc>
                <a:spcPct val="90000"/>
              </a:lnSpc>
            </a:pPr>
            <a:endParaRPr lang="en-US" altLang="zh-TW" sz="2800" dirty="0"/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M</a:t>
            </a:r>
            <a:r>
              <a:rPr lang="en-US" altLang="zh-TW" sz="2000" baseline="-25000" dirty="0"/>
              <a:t>d</a:t>
            </a:r>
            <a:r>
              <a:rPr lang="en-US" altLang="zh-TW" sz="2000" dirty="0"/>
              <a:t> is the language model of document </a:t>
            </a:r>
            <a:r>
              <a:rPr lang="en-US" altLang="zh-TW" sz="2000" i="1" dirty="0"/>
              <a:t>d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 err="1"/>
              <a:t>Tf</a:t>
            </a:r>
            <a:r>
              <a:rPr lang="en-US" altLang="zh-TW" sz="2000" baseline="-25000" dirty="0" err="1"/>
              <a:t>t,d</a:t>
            </a:r>
            <a:r>
              <a:rPr lang="en-US" altLang="zh-TW" sz="2000" dirty="0"/>
              <a:t> is the (raw) term frequency of term </a:t>
            </a:r>
            <a:r>
              <a:rPr lang="en-US" altLang="zh-TW" sz="2000" i="1" dirty="0"/>
              <a:t>t</a:t>
            </a:r>
            <a:r>
              <a:rPr lang="en-US" altLang="zh-TW" sz="2000" dirty="0"/>
              <a:t> in document </a:t>
            </a:r>
            <a:r>
              <a:rPr lang="en-US" altLang="zh-TW" sz="2000" i="1" dirty="0"/>
              <a:t>d</a:t>
            </a:r>
          </a:p>
          <a:p>
            <a:pPr lvl="2">
              <a:lnSpc>
                <a:spcPct val="90000"/>
              </a:lnSpc>
            </a:pPr>
            <a:r>
              <a:rPr lang="en-US" altLang="zh-TW" sz="2000" i="1" dirty="0" err="1"/>
              <a:t>L</a:t>
            </a:r>
            <a:r>
              <a:rPr lang="en-US" altLang="zh-TW" sz="2000" i="1" baseline="-25000" dirty="0" err="1"/>
              <a:t>d</a:t>
            </a:r>
            <a:r>
              <a:rPr lang="en-US" altLang="zh-TW" sz="2000" i="1" dirty="0"/>
              <a:t> </a:t>
            </a:r>
            <a:r>
              <a:rPr lang="en-US" altLang="zh-TW" sz="2000" dirty="0"/>
              <a:t>is the number of tokens in document </a:t>
            </a:r>
            <a:r>
              <a:rPr lang="en-US" altLang="zh-TW" sz="2000" i="1" dirty="0"/>
              <a:t>d</a:t>
            </a:r>
          </a:p>
          <a:p>
            <a:pPr lvl="2">
              <a:lnSpc>
                <a:spcPct val="90000"/>
              </a:lnSpc>
            </a:pPr>
            <a:endParaRPr lang="en-US" altLang="zh-TW" sz="20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Smoothing:</a:t>
            </a:r>
          </a:p>
          <a:p>
            <a:pPr lvl="1">
              <a:lnSpc>
                <a:spcPct val="90000"/>
              </a:lnSpc>
            </a:pPr>
            <a:r>
              <a:rPr lang="en-US" altLang="zh-TW" sz="2400" dirty="0"/>
              <a:t>Use the whole collection to smooth.</a:t>
            </a:r>
          </a:p>
          <a:p>
            <a:pPr lvl="2">
              <a:lnSpc>
                <a:spcPct val="90000"/>
              </a:lnSpc>
            </a:pPr>
            <a:r>
              <a:rPr lang="en-US" altLang="zh-TW" sz="2000" dirty="0"/>
              <a:t>Linear Interpolation (Jelinek-Mercer Smoothing)</a:t>
            </a:r>
          </a:p>
          <a:p>
            <a:pPr lvl="1">
              <a:lnSpc>
                <a:spcPct val="90000"/>
              </a:lnSpc>
            </a:pPr>
            <a:endParaRPr lang="en-US" altLang="zh-TW" sz="2400" dirty="0"/>
          </a:p>
          <a:p>
            <a:pPr lvl="1">
              <a:lnSpc>
                <a:spcPct val="90000"/>
              </a:lnSpc>
            </a:pPr>
            <a:endParaRPr lang="en-US" altLang="zh-TW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ECF2B-5313-F545-BADC-B509DF4CCE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850C7-B8A9-7543-86CD-C7455F2CDADB}" type="slidenum">
              <a:rPr lang="en-US" altLang="zh-TW" smtClean="0"/>
              <a:pPr/>
              <a:t>7</a:t>
            </a:fld>
            <a:endParaRPr lang="en-US" altLang="zh-TW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FA377A7-DDF4-0A48-9D64-D9B9E9EE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590800"/>
            <a:ext cx="429078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88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FA56C03D-73A9-CF49-AE13-CAFDBD309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Query Likelihood Model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65BE8B1D-E308-6947-AB74-C195BE9B368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1200"/>
            <a:ext cx="8458200" cy="3886200"/>
          </a:xfrm>
        </p:spPr>
        <p:txBody>
          <a:bodyPr/>
          <a:lstStyle/>
          <a:p>
            <a:r>
              <a:rPr lang="en-US" altLang="zh-TW" dirty="0"/>
              <a:t>Query likelihood model with linear interpolation: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r>
              <a:rPr lang="en-US" altLang="zh-TW" sz="2000" i="1" dirty="0"/>
              <a:t>M</a:t>
            </a:r>
            <a:r>
              <a:rPr lang="en-US" altLang="zh-TW" sz="2000" i="1" baseline="-25000" dirty="0"/>
              <a:t>c</a:t>
            </a:r>
            <a:r>
              <a:rPr lang="en-US" altLang="zh-TW" sz="2000" dirty="0"/>
              <a:t> is the language model built from the entire document collection. </a:t>
            </a:r>
          </a:p>
          <a:p>
            <a:pPr lvl="1"/>
            <a:r>
              <a:rPr lang="en-US" altLang="zh-TW" sz="2000" dirty="0"/>
              <a:t>This mixes the probability from the document with the general collection frequency of the word.</a:t>
            </a:r>
          </a:p>
          <a:p>
            <a:pPr lvl="1"/>
            <a:r>
              <a:rPr lang="en-US" altLang="zh-TW" sz="2000" dirty="0"/>
              <a:t>This equation captures the probability that the document that the user had in mind is in fact </a:t>
            </a:r>
            <a:r>
              <a:rPr lang="en-US" altLang="zh-TW" sz="2000" i="1" dirty="0"/>
              <a:t>d</a:t>
            </a:r>
            <a:r>
              <a:rPr lang="en-US" altLang="zh-TW" sz="2000" dirty="0"/>
              <a:t>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9FDCA0-FBC5-3345-AC3F-00BBB7B57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850C7-B8A9-7543-86CD-C7455F2CDADB}" type="slidenum">
              <a:rPr lang="en-US" altLang="zh-TW" smtClean="0"/>
              <a:pPr/>
              <a:t>8</a:t>
            </a:fld>
            <a:endParaRPr lang="en-US" altLang="zh-TW"/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204724EB-9C0F-F947-8874-645872B08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136758"/>
            <a:ext cx="5715000" cy="7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6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039BF344-8078-EE43-A5CC-B8D9BB800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Query Likelihood Model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5F6FD95-35FF-594B-A131-662ABF87136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683327"/>
            <a:ext cx="7962900" cy="3886200"/>
          </a:xfrm>
        </p:spPr>
        <p:txBody>
          <a:bodyPr/>
          <a:lstStyle/>
          <a:p>
            <a:r>
              <a:rPr lang="en-US" altLang="zh-TW" sz="2400" dirty="0"/>
              <a:t>Example:</a:t>
            </a:r>
          </a:p>
          <a:p>
            <a:pPr lvl="1"/>
            <a:r>
              <a:rPr lang="en-US" altLang="zh-TW" sz="2000" dirty="0"/>
              <a:t>d1: Xyzzy reports a profit but </a:t>
            </a:r>
            <a:r>
              <a:rPr lang="en-US" altLang="zh-TW" sz="2000" dirty="0">
                <a:solidFill>
                  <a:srgbClr val="FF0000"/>
                </a:solidFill>
              </a:rPr>
              <a:t>revenue</a:t>
            </a:r>
            <a:r>
              <a:rPr lang="en-US" altLang="zh-TW" sz="2000" dirty="0"/>
              <a:t> is </a:t>
            </a:r>
            <a:r>
              <a:rPr lang="en-US" altLang="zh-TW" sz="2000" dirty="0">
                <a:solidFill>
                  <a:srgbClr val="00B050"/>
                </a:solidFill>
              </a:rPr>
              <a:t>down</a:t>
            </a:r>
          </a:p>
          <a:p>
            <a:pPr lvl="1"/>
            <a:r>
              <a:rPr lang="en-US" altLang="zh-TW" sz="2000" dirty="0"/>
              <a:t>d2: </a:t>
            </a:r>
            <a:r>
              <a:rPr lang="en-US" altLang="zh-TW" sz="2000" dirty="0" err="1"/>
              <a:t>Quorus</a:t>
            </a:r>
            <a:r>
              <a:rPr lang="en-US" altLang="zh-TW" sz="2000" dirty="0"/>
              <a:t> narrows quarter loss but </a:t>
            </a:r>
            <a:r>
              <a:rPr lang="en-US" altLang="zh-TW" sz="2000" dirty="0">
                <a:solidFill>
                  <a:srgbClr val="FF0000"/>
                </a:solidFill>
              </a:rPr>
              <a:t>revenue</a:t>
            </a:r>
            <a:r>
              <a:rPr lang="en-US" altLang="zh-TW" sz="2000" dirty="0"/>
              <a:t> decreases further</a:t>
            </a:r>
          </a:p>
          <a:p>
            <a:pPr lvl="1"/>
            <a:r>
              <a:rPr lang="el-GR" altLang="zh-TW" sz="2000" dirty="0">
                <a:cs typeface="Arial" panose="020B0604020202020204" pitchFamily="34" charset="0"/>
              </a:rPr>
              <a:t>λ</a:t>
            </a:r>
            <a:r>
              <a:rPr lang="en-US" altLang="zh-TW" sz="2000" dirty="0">
                <a:cs typeface="Arial" panose="020B0604020202020204" pitchFamily="34" charset="0"/>
              </a:rPr>
              <a:t>=1/2</a:t>
            </a:r>
          </a:p>
          <a:p>
            <a:pPr lvl="1"/>
            <a:r>
              <a:rPr lang="en-US" altLang="zh-TW" sz="2000" dirty="0">
                <a:cs typeface="Arial" panose="020B0604020202020204" pitchFamily="34" charset="0"/>
              </a:rPr>
              <a:t>Corpus (i.e., document collection) = d1 + d2</a:t>
            </a:r>
            <a:br>
              <a:rPr lang="en-US" altLang="zh-TW" sz="2000" dirty="0">
                <a:cs typeface="Arial" panose="020B0604020202020204" pitchFamily="34" charset="0"/>
              </a:rPr>
            </a:br>
            <a:r>
              <a:rPr lang="en-US" altLang="zh-TW" sz="2000" dirty="0">
                <a:cs typeface="Arial" panose="020B0604020202020204" pitchFamily="34" charset="0"/>
              </a:rPr>
              <a:t>	number of terms in the corpus = 16</a:t>
            </a:r>
            <a:endParaRPr lang="en-US" altLang="zh-TW" sz="1600" dirty="0">
              <a:cs typeface="Arial" panose="020B0604020202020204" pitchFamily="34" charset="0"/>
            </a:endParaRPr>
          </a:p>
          <a:p>
            <a:pPr lvl="1"/>
            <a:r>
              <a:rPr lang="en-US" altLang="zh-TW" sz="2000" dirty="0">
                <a:cs typeface="Arial" panose="020B0604020202020204" pitchFamily="34" charset="0"/>
              </a:rPr>
              <a:t>query: revenue down</a:t>
            </a:r>
          </a:p>
          <a:p>
            <a:pPr lvl="1"/>
            <a:endParaRPr lang="en-US" altLang="zh-TW" sz="2400" dirty="0">
              <a:cs typeface="Arial" panose="020B0604020202020204" pitchFamily="34" charset="0"/>
            </a:endParaRPr>
          </a:p>
          <a:p>
            <a:pPr lvl="1"/>
            <a:endParaRPr lang="en-US" altLang="zh-TW" sz="2400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TW" sz="2400" dirty="0">
              <a:cs typeface="Arial" panose="020B0604020202020204" pitchFamily="34" charset="0"/>
            </a:endParaRPr>
          </a:p>
          <a:p>
            <a:pPr lvl="1"/>
            <a:r>
              <a:rPr lang="en-US" altLang="zh-TW" sz="2400" dirty="0">
                <a:cs typeface="Arial" panose="020B0604020202020204" pitchFamily="34" charset="0"/>
              </a:rPr>
              <a:t>ranking: d1 &gt; d2</a:t>
            </a:r>
          </a:p>
          <a:p>
            <a:pPr lvl="1"/>
            <a:endParaRPr lang="el-GR" altLang="zh-TW" sz="2400" dirty="0"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674012-173B-2842-9B31-C4FC86015C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2850C7-B8A9-7543-86CD-C7455F2CDADB}" type="slidenum">
              <a:rPr lang="en-US" altLang="zh-TW" smtClean="0"/>
              <a:pPr/>
              <a:t>9</a:t>
            </a:fld>
            <a:endParaRPr lang="en-US" altLang="zh-TW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E63FF87-15E6-2445-966F-7CA65D38A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459907"/>
            <a:ext cx="4572000" cy="113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45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7866</TotalTime>
  <Words>453</Words>
  <Application>Microsoft Office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Default Design</vt:lpstr>
      <vt:lpstr>Equation</vt:lpstr>
      <vt:lpstr> 13. Language model - smoothing IT348/448</vt:lpstr>
      <vt:lpstr>Language Models (LMs)</vt:lpstr>
      <vt:lpstr>Language Models (LMs): Example </vt:lpstr>
      <vt:lpstr>Language Models (LMs)</vt:lpstr>
      <vt:lpstr>Query Likelihood Model</vt:lpstr>
      <vt:lpstr>Query Likelihood Model</vt:lpstr>
      <vt:lpstr>Query Likelihood Model</vt:lpstr>
      <vt:lpstr>Query Likelihood Model</vt:lpstr>
      <vt:lpstr>Query Likelihood Model</vt:lpstr>
      <vt:lpstr>Application</vt:lpstr>
      <vt:lpstr>Language Models</vt:lpstr>
      <vt:lpstr>N-grams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IV. Adversarial Search </dc:title>
  <dc:creator>Han, Hyoil</dc:creator>
  <cp:lastModifiedBy>Han, Hyoil</cp:lastModifiedBy>
  <cp:revision>259</cp:revision>
  <cp:lastPrinted>2020-10-13T14:15:54Z</cp:lastPrinted>
  <dcterms:created xsi:type="dcterms:W3CDTF">2020-09-17T14:21:25Z</dcterms:created>
  <dcterms:modified xsi:type="dcterms:W3CDTF">2024-11-19T23:04:39Z</dcterms:modified>
</cp:coreProperties>
</file>