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4" r:id="rId2"/>
    <p:sldId id="772" r:id="rId3"/>
    <p:sldId id="674" r:id="rId4"/>
    <p:sldId id="744" r:id="rId5"/>
    <p:sldId id="778" r:id="rId6"/>
    <p:sldId id="263" r:id="rId7"/>
    <p:sldId id="264" r:id="rId8"/>
    <p:sldId id="265" r:id="rId9"/>
    <p:sldId id="268" r:id="rId10"/>
    <p:sldId id="269" r:id="rId11"/>
    <p:sldId id="272" r:id="rId12"/>
    <p:sldId id="273" r:id="rId13"/>
    <p:sldId id="275" r:id="rId14"/>
    <p:sldId id="276" r:id="rId15"/>
    <p:sldId id="277" r:id="rId16"/>
    <p:sldId id="278" r:id="rId17"/>
    <p:sldId id="777" r:id="rId18"/>
    <p:sldId id="746" r:id="rId19"/>
    <p:sldId id="747" r:id="rId20"/>
    <p:sldId id="748" r:id="rId21"/>
    <p:sldId id="750" r:id="rId22"/>
    <p:sldId id="751" r:id="rId23"/>
    <p:sldId id="287" r:id="rId24"/>
    <p:sldId id="773" r:id="rId25"/>
    <p:sldId id="77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7391"/>
  </p:normalViewPr>
  <p:slideViewPr>
    <p:cSldViewPr>
      <p:cViewPr varScale="1">
        <p:scale>
          <a:sx n="128" d="100"/>
          <a:sy n="128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20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4D86E-E204-4D68-89E6-310B286F5E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8.e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10" Type="http://schemas.openxmlformats.org/officeDocument/2006/relationships/image" Target="../media/image17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5400" dirty="0"/>
              <a:t>3. Supervised </a:t>
            </a:r>
            <a:r>
              <a:rPr lang="en-US" sz="5400"/>
              <a:t>Learning (II) </a:t>
            </a:r>
            <a:r>
              <a:rPr lang="en-US" sz="5400" dirty="0"/>
              <a:t>– application to natural language processing (NLP)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4283-4FFC-8F4F-BDB8-D8D0D19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A732-76EB-3750-5203-E1C37480567D}"/>
              </a:ext>
            </a:extLst>
          </p:cNvPr>
          <p:cNvSpPr txBox="1"/>
          <p:nvPr/>
        </p:nvSpPr>
        <p:spPr>
          <a:xfrm>
            <a:off x="3581400" y="446275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IT348/448</a:t>
            </a:r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67600" cy="99060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112642" y="571500"/>
            <a:ext cx="3235960" cy="68580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096000" y="1258536"/>
            <a:ext cx="3048000" cy="55118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3581400" y="1347436"/>
            <a:ext cx="2971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95401" y="2178051"/>
          <a:ext cx="4449764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92100" progId="Equation.3">
                  <p:embed/>
                </p:oleObj>
              </mc:Choice>
              <mc:Fallback>
                <p:oleObj name="Equation" r:id="rId2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2178051"/>
                        <a:ext cx="4449764" cy="114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09800" y="3327400"/>
          <a:ext cx="4343401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19100" progId="Equation.3">
                  <p:embed/>
                </p:oleObj>
              </mc:Choice>
              <mc:Fallback>
                <p:oleObj name="Equation" r:id="rId4" imgW="13716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27400"/>
                        <a:ext cx="4343401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09800" y="5156200"/>
          <a:ext cx="41878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" imgH="292100" progId="Equation.3">
                  <p:embed/>
                </p:oleObj>
              </mc:Choice>
              <mc:Fallback>
                <p:oleObj name="Equation" r:id="rId6" imgW="1346200" imgH="2921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56200"/>
                        <a:ext cx="41878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2108201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383540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525780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Dropping the denominator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6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02610"/>
              </p:ext>
            </p:extLst>
          </p:nvPr>
        </p:nvGraphicFramePr>
        <p:xfrm>
          <a:off x="838200" y="2203979"/>
          <a:ext cx="4038599" cy="84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92100" progId="Equation.3">
                  <p:embed/>
                </p:oleObj>
              </mc:Choice>
              <mc:Fallback>
                <p:oleObj name="Equation" r:id="rId2" imgW="16510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3979"/>
                        <a:ext cx="4038599" cy="84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248400" y="3733800"/>
            <a:ext cx="1676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Document d represented as features 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..x</a:t>
            </a:r>
            <a:r>
              <a:rPr lang="en-US" altLang="zh-TW" sz="1600" baseline="-25000" dirty="0"/>
              <a:t>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8419"/>
              </p:ext>
            </p:extLst>
          </p:nvPr>
        </p:nvGraphicFramePr>
        <p:xfrm>
          <a:off x="1600200" y="3202887"/>
          <a:ext cx="4495799" cy="81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292100" progId="Equation.3">
                  <p:embed/>
                </p:oleObj>
              </mc:Choice>
              <mc:Fallback>
                <p:oleObj name="Equation" r:id="rId4" imgW="19431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2887"/>
                        <a:ext cx="4495799" cy="81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ext Box 16">
            <a:extLst>
              <a:ext uri="{FF2B5EF4-FFF2-40B4-BE49-F238E27FC236}">
                <a16:creationId xmlns:a16="http://schemas.microsoft.com/office/drawing/2014/main" id="{62DA924B-73D8-4CC7-7C81-1FE9059A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119" y="4744066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How often does this class occur?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CAA7898A-47CD-26EB-17AC-F527B5F7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119" y="5570421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We can just count the relative frequencies in a corpus</a:t>
            </a:r>
          </a:p>
        </p:txBody>
      </p:sp>
    </p:spTree>
    <p:extLst>
      <p:ext uri="{BB962C8B-B14F-4D97-AF65-F5344CB8AC3E}">
        <p14:creationId xmlns:p14="http://schemas.microsoft.com/office/powerpoint/2010/main" val="4153799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498600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895599" y="1981200"/>
          <a:ext cx="3715407" cy="8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500" imgH="215900" progId="Equation.3">
                  <p:embed/>
                </p:oleObj>
              </mc:Choice>
              <mc:Fallback>
                <p:oleObj name="Equation" r:id="rId2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1981200"/>
                        <a:ext cx="3715407" cy="84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921000"/>
            <a:ext cx="8686800" cy="3454400"/>
          </a:xfrm>
        </p:spPr>
        <p:txBody>
          <a:bodyPr/>
          <a:lstStyle/>
          <a:p>
            <a:r>
              <a:rPr lang="en-US" sz="2800" b="1" dirty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>
                <a:latin typeface="Calibri" charset="0"/>
                <a:sym typeface="Symbol" charset="2"/>
              </a:rPr>
              <a:t>P</a:t>
            </a:r>
            <a:r>
              <a:rPr lang="en-US" sz="2800" dirty="0">
                <a:latin typeface="Calibri" charset="0"/>
                <a:sym typeface="Symbol" charset="2"/>
              </a:rPr>
              <a:t>(</a:t>
            </a:r>
            <a:r>
              <a:rPr lang="en-US" sz="2800" i="1" dirty="0" err="1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800" dirty="0" err="1">
                <a:latin typeface="Calibri" charset="0"/>
                <a:sym typeface="Symbol" charset="2"/>
              </a:rPr>
              <a:t>|</a:t>
            </a:r>
            <a:r>
              <a:rPr lang="en-US" sz="2800" i="1" dirty="0" err="1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8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>
                <a:latin typeface="Calibri" charset="0"/>
                <a:sym typeface="Symbol" charset="2"/>
              </a:rPr>
              <a:t>c.</a:t>
            </a:r>
            <a:endParaRPr lang="en-US" sz="2800" i="1" dirty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71500" y="5311335"/>
          <a:ext cx="8153400" cy="64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500" imgH="215900" progId="Equation.3">
                  <p:embed/>
                </p:oleObj>
              </mc:Choice>
              <mc:Fallback>
                <p:oleObj name="Equation" r:id="rId4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311335"/>
                        <a:ext cx="8153400" cy="643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2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990600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62000" y="2006601"/>
          <a:ext cx="73913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92100" progId="Equation.3">
                  <p:embed/>
                </p:oleObj>
              </mc:Choice>
              <mc:Fallback>
                <p:oleObj name="Equation" r:id="rId2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06601"/>
                        <a:ext cx="7391399" cy="114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6EF9D5F8-F7A1-3FF4-4C65-FEDECD2A6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4725"/>
              </p:ext>
            </p:extLst>
          </p:nvPr>
        </p:nvGraphicFramePr>
        <p:xfrm>
          <a:off x="1104899" y="4005972"/>
          <a:ext cx="6934201" cy="147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393700" progId="Equation.3">
                  <p:embed/>
                </p:oleObj>
              </mc:Choice>
              <mc:Fallback>
                <p:oleObj name="Equation" r:id="rId4" imgW="2146300" imgH="3937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99" y="4005972"/>
                        <a:ext cx="6934201" cy="1471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496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90600"/>
          </a:xfrm>
        </p:spPr>
        <p:txBody>
          <a:bodyPr/>
          <a:lstStyle/>
          <a:p>
            <a:r>
              <a:rPr lang="en-US" dirty="0"/>
              <a:t>Applying Naive Bayes to 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71599" y="3276600"/>
          <a:ext cx="6934201" cy="147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393700" progId="Equation.3">
                  <p:embed/>
                </p:oleObj>
              </mc:Choice>
              <mc:Fallback>
                <p:oleObj name="Equation" r:id="rId2" imgW="2146300" imgH="3937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276600"/>
                        <a:ext cx="6934201" cy="1471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2108201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test document      			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482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Learning phase: the Na</a:t>
            </a:r>
            <a:r>
              <a:rPr lang="fr-FR" sz="36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6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19304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Corpus: a collection of documents, 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/>
        </p:nvGraphicFramePr>
        <p:xfrm>
          <a:off x="2552700" y="4624502"/>
          <a:ext cx="4953000" cy="172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584200" progId="Equation.3">
                  <p:embed/>
                </p:oleObj>
              </mc:Choice>
              <mc:Fallback>
                <p:oleObj name="Equation" r:id="rId2" imgW="1739900" imgH="584200" progId="Equation.3">
                  <p:embed/>
                  <p:pic>
                    <p:nvPicPr>
                      <p:cNvPr id="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624502"/>
                        <a:ext cx="4953000" cy="1723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2743200" y="3039245"/>
          <a:ext cx="4572000" cy="1307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444500" progId="Equation.3">
                  <p:embed/>
                </p:oleObj>
              </mc:Choice>
              <mc:Fallback>
                <p:oleObj name="Equation" r:id="rId4" imgW="1587500" imgH="444500" progId="Equation.3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39245"/>
                        <a:ext cx="4572000" cy="1307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965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67600" cy="99060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623536"/>
            <a:ext cx="2496312" cy="68580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2" y="1258536"/>
            <a:ext cx="2377779" cy="55118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3048000" y="1265904"/>
            <a:ext cx="323596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4333486"/>
            <a:ext cx="8305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Create mega-document (or multi-document)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Use frequency of </a:t>
            </a:r>
            <a:r>
              <a:rPr lang="en-US" i="1" dirty="0">
                <a:ea typeface="ＭＳ Ｐゴシック" charset="0"/>
                <a:cs typeface="Calibri"/>
              </a:rPr>
              <a:t>w</a:t>
            </a:r>
            <a:r>
              <a:rPr lang="en-US" dirty="0">
                <a:ea typeface="ＭＳ Ｐゴシック" charset="0"/>
                <a:cs typeface="Calibri"/>
              </a:rPr>
              <a:t> in mega-document (i.e., corpus)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5334000" y="2311401"/>
            <a:ext cx="358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Calibri"/>
              </a:rPr>
              <a:t>fraction of times word </a:t>
            </a:r>
            <a:r>
              <a:rPr lang="en-US" i="1" dirty="0" err="1">
                <a:latin typeface="+mn-lt"/>
                <a:cs typeface="Calibri"/>
              </a:rPr>
              <a:t>w</a:t>
            </a:r>
            <a:r>
              <a:rPr lang="en-US" i="1" baseline="-25000" dirty="0" err="1">
                <a:latin typeface="+mn-lt"/>
                <a:cs typeface="Calibri"/>
              </a:rPr>
              <a:t>i</a:t>
            </a:r>
            <a:r>
              <a:rPr lang="en-US" dirty="0">
                <a:latin typeface="+mn-lt"/>
                <a:cs typeface="Calibri"/>
              </a:rPr>
              <a:t> appears </a:t>
            </a:r>
          </a:p>
          <a:p>
            <a:r>
              <a:rPr lang="en-US" dirty="0">
                <a:latin typeface="+mn-lt"/>
                <a:cs typeface="Calibri"/>
              </a:rPr>
              <a:t>among all words in documents of topic </a:t>
            </a:r>
            <a:r>
              <a:rPr lang="en-US" i="1" dirty="0" err="1">
                <a:latin typeface="+mn-lt"/>
                <a:cs typeface="Calibri"/>
              </a:rPr>
              <a:t>c</a:t>
            </a:r>
            <a:r>
              <a:rPr lang="en-US" i="1" baseline="-25000" dirty="0" err="1">
                <a:latin typeface="+mn-lt"/>
                <a:cs typeface="Calibri"/>
              </a:rPr>
              <a:t>j</a:t>
            </a:r>
            <a:endParaRPr lang="en-US" i="1" baseline="-25000" dirty="0">
              <a:latin typeface="+mn-lt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49472"/>
              </p:ext>
            </p:extLst>
          </p:nvPr>
        </p:nvGraphicFramePr>
        <p:xfrm>
          <a:off x="990600" y="2332183"/>
          <a:ext cx="3581400" cy="140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584200" progId="Equation.3">
                  <p:embed/>
                </p:oleObj>
              </mc:Choice>
              <mc:Fallback>
                <p:oleObj name="Equation" r:id="rId2" imgW="1739900" imgH="584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32183"/>
                        <a:ext cx="3581400" cy="140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809750"/>
            <a:ext cx="8077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sz="2800" b="1" i="1" dirty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and classified in the topic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Zero 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3118811"/>
          <a:ext cx="7543800" cy="113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571500" progId="Equation.3">
                  <p:embed/>
                </p:oleObj>
              </mc:Choice>
              <mc:Fallback>
                <p:oleObj name="Equation" r:id="rId2" imgW="3683000" imgH="571500" progId="Equation.3">
                  <p:embed/>
                  <p:pic>
                    <p:nvPicPr>
                      <p:cNvPr id="430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18811"/>
                        <a:ext cx="7543800" cy="1138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3124200" y="5660777"/>
          <a:ext cx="5032375" cy="8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292100" progId="Equation.3">
                  <p:embed/>
                </p:oleObj>
              </mc:Choice>
              <mc:Fallback>
                <p:oleObj name="Equation" r:id="rId4" imgW="1968500" imgH="292100" progId="Equation.3">
                  <p:embed/>
                  <p:pic>
                    <p:nvPicPr>
                      <p:cNvPr id="430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60777"/>
                        <a:ext cx="5032375" cy="829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335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1FB-3810-4642-9F13-64CF50BF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1B10-C63F-D947-B021-749C1F4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N-grams: a continuous sequence of n tokens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7A984-27B8-2746-920F-7924AB16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556200-84F7-A744-97DF-53260AC1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78976"/>
            <a:ext cx="7772400" cy="33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4209"/>
            <a:ext cx="7467600" cy="990600"/>
          </a:xfrm>
        </p:spPr>
        <p:txBody>
          <a:bodyPr/>
          <a:lstStyle/>
          <a:p>
            <a:r>
              <a:rPr lang="en-US" sz="3600" dirty="0"/>
              <a:t>Laplace Smoothing for Na</a:t>
            </a:r>
            <a:r>
              <a:rPr lang="fr-FR" sz="3600" dirty="0" err="1"/>
              <a:t>ï</a:t>
            </a:r>
            <a:r>
              <a:rPr lang="en-US" sz="3600" dirty="0" err="1"/>
              <a:t>ve</a:t>
            </a:r>
            <a:r>
              <a:rPr lang="en-US" sz="3600" dirty="0"/>
              <a:t> Bayes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511424" y="3770567"/>
          <a:ext cx="4879975" cy="22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711200" progId="Equation.3">
                  <p:embed/>
                </p:oleObj>
              </mc:Choice>
              <mc:Fallback>
                <p:oleObj name="Equation" r:id="rId2" imgW="1612900" imgH="711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4" y="3770567"/>
                        <a:ext cx="4879975" cy="2241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311720" y="1972747"/>
          <a:ext cx="5475000" cy="180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571500" progId="Equation.3">
                  <p:embed/>
                </p:oleObj>
              </mc:Choice>
              <mc:Fallback>
                <p:oleObj name="Equation" r:id="rId4" imgW="1727200" imgH="5715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972747"/>
                        <a:ext cx="5475000" cy="1801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Na</a:t>
            </a:r>
            <a:r>
              <a:rPr lang="fr-FR" sz="3600" dirty="0" err="1"/>
              <a:t>ï</a:t>
            </a:r>
            <a:r>
              <a:rPr lang="en-US" sz="3600" dirty="0" err="1"/>
              <a:t>ve</a:t>
            </a:r>
            <a:r>
              <a:rPr lang="en-US" sz="3600" dirty="0"/>
              <a:t> Bayes and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782"/>
            <a:ext cx="8229600" cy="4525963"/>
          </a:xfrm>
        </p:spPr>
        <p:txBody>
          <a:bodyPr/>
          <a:lstStyle/>
          <a:p>
            <a:r>
              <a:rPr lang="fr-FR" sz="2800" dirty="0"/>
              <a:t>Naï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bayes</a:t>
            </a:r>
            <a:r>
              <a:rPr lang="en-US" sz="2800" dirty="0"/>
              <a:t> classifiers can use any sort of feature, not just the words</a:t>
            </a:r>
          </a:p>
          <a:p>
            <a:pPr lvl="1"/>
            <a:r>
              <a:rPr lang="en-US" sz="2400" dirty="0"/>
              <a:t>URL, email address, dictionaries, network features</a:t>
            </a:r>
          </a:p>
          <a:p>
            <a:r>
              <a:rPr lang="en-US" sz="2800" dirty="0"/>
              <a:t>But if</a:t>
            </a:r>
          </a:p>
          <a:p>
            <a:pPr lvl="1"/>
            <a:r>
              <a:rPr lang="en-US" sz="2400" dirty="0"/>
              <a:t>We use </a:t>
            </a:r>
            <a:r>
              <a:rPr lang="en-US" sz="2400" b="1" dirty="0"/>
              <a:t>only</a:t>
            </a:r>
            <a:r>
              <a:rPr lang="en-US" sz="2400" dirty="0"/>
              <a:t> word features </a:t>
            </a:r>
          </a:p>
          <a:p>
            <a:pPr lvl="1"/>
            <a:r>
              <a:rPr lang="en-US" sz="2400" dirty="0"/>
              <a:t>And we use </a:t>
            </a:r>
            <a:r>
              <a:rPr lang="en-US" sz="2400" b="1" dirty="0"/>
              <a:t>all</a:t>
            </a:r>
            <a:r>
              <a:rPr lang="en-US" sz="2400" dirty="0"/>
              <a:t> of the words in the text (not a subset)</a:t>
            </a:r>
          </a:p>
          <a:p>
            <a:r>
              <a:rPr lang="en-US" sz="2800" dirty="0"/>
              <a:t>Then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Na</a:t>
            </a:r>
            <a:r>
              <a:rPr lang="fr-FR" sz="2400" dirty="0" err="1"/>
              <a:t>ï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bayes</a:t>
            </a:r>
            <a:r>
              <a:rPr lang="en-US" sz="2400" dirty="0"/>
              <a:t> has an important similarity to language modeling.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6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Generative Model for Na</a:t>
            </a:r>
            <a:r>
              <a:rPr lang="fr-FR" sz="2800" dirty="0" err="1"/>
              <a:t>ï</a:t>
            </a:r>
            <a:r>
              <a:rPr lang="en-US" sz="2800" dirty="0" err="1"/>
              <a:t>ve</a:t>
            </a:r>
            <a:r>
              <a:rPr lang="en-US" sz="2800" dirty="0"/>
              <a:t> Bayes</a:t>
            </a: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886200" y="1581380"/>
            <a:ext cx="11430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=China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33400" y="4095980"/>
            <a:ext cx="16002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=Shanghai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1524000" y="2267180"/>
            <a:ext cx="2590800" cy="1828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048000" y="2394180"/>
            <a:ext cx="1295400" cy="170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4419600" y="2368780"/>
            <a:ext cx="76200" cy="17272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648200" y="2368780"/>
            <a:ext cx="1447800" cy="17272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800600" y="2292580"/>
            <a:ext cx="2667000" cy="1803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286000" y="4095980"/>
            <a:ext cx="12954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=and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657600" y="4095980"/>
            <a:ext cx="16764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=Shenzhen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5486400" y="4095980"/>
            <a:ext cx="12954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=issue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934200" y="4095980"/>
            <a:ext cx="1295400" cy="8128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=bonds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95900" y="2965608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Choosing a class for a test data point:</a:t>
            </a:r>
          </a:p>
          <a:p>
            <a:r>
              <a:rPr lang="en-US" sz="1800" dirty="0">
                <a:latin typeface="+mn-lt"/>
              </a:rPr>
              <a:t>P(c|d5)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5868" y="4356556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392083" y="11015"/>
          <a:ext cx="5757336" cy="262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28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Doc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2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Training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1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Chinese</a:t>
                      </a:r>
                      <a:r>
                        <a:rPr lang="en-US" sz="1800" baseline="0" dirty="0"/>
                        <a:t> Beijing Chinese</a:t>
                      </a:r>
                      <a:endParaRPr lang="en-US" sz="18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05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8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2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Chinese Chinese Shanghai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8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3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Chinese Macao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2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8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4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Tokyo Japan Chinese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j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128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Test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Chinese Chinese Chinese Tokyo</a:t>
                      </a:r>
                      <a:r>
                        <a:rPr lang="en-US" sz="1800" baseline="0" dirty="0"/>
                        <a:t> Japan</a:t>
                      </a:r>
                      <a:endParaRPr lang="en-US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800" dirty="0"/>
                        <a:t>?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038600"/>
            <a:ext cx="31135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Conditional Probabilities: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1566" y="262293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Priors:</a:t>
            </a: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)=3/4 </a:t>
            </a:r>
          </a:p>
          <a:p>
            <a:endParaRPr lang="en-US" sz="200" i="1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)= 1/4</a:t>
            </a: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304799" y="381000"/>
          <a:ext cx="1181797" cy="85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393700" progId="Equation.3">
                  <p:embed/>
                </p:oleObj>
              </mc:Choice>
              <mc:Fallback>
                <p:oleObj name="Equation" r:id="rId2" imgW="660400" imgH="393700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381000"/>
                        <a:ext cx="1181797" cy="859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28800" y="4267200"/>
            <a:ext cx="304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(5+1) / (8+6) = 6/14 = 3/7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4572000"/>
            <a:ext cx="238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1199" y="51815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4876800"/>
            <a:ext cx="238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4999" y="54863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4999" y="57911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38" y="3285635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≈ 0.0003</a:t>
            </a: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/>
        </p:nvGraphicFramePr>
        <p:xfrm>
          <a:off x="6400800" y="3368928"/>
          <a:ext cx="223838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26720" progId="Equation.3">
                  <p:embed/>
                </p:oleObj>
              </mc:Choice>
              <mc:Fallback>
                <p:oleObj name="Equation" r:id="rId4" imgW="152280" imgH="126720" progId="Equation.3">
                  <p:embed/>
                  <p:pic>
                    <p:nvPicPr>
                      <p:cNvPr id="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68928"/>
                        <a:ext cx="223838" cy="187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6358636" y="4449207"/>
          <a:ext cx="223838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26720" progId="Equation.3">
                  <p:embed/>
                </p:oleObj>
              </mc:Choice>
              <mc:Fallback>
                <p:oleObj name="Equation" r:id="rId6" imgW="152280" imgH="126720" progId="Equation.3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636" y="4449207"/>
                        <a:ext cx="223838" cy="187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42828-24C1-C747-AF4D-5A2D64EB4396}"/>
              </a:ext>
            </a:extLst>
          </p:cNvPr>
          <p:cNvSpPr txBox="1"/>
          <p:nvPr/>
        </p:nvSpPr>
        <p:spPr>
          <a:xfrm>
            <a:off x="1346557" y="6462095"/>
            <a:ext cx="620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 = {Chinese, Beijing, Shanghai, Macao, Tokyo, Japan}; |V| = 6 </a:t>
            </a:r>
          </a:p>
        </p:txBody>
      </p:sp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818A94D7-59C7-BD4A-B3F8-567FA660F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465264"/>
          <a:ext cx="2285999" cy="51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368300" progId="Equation.3">
                  <p:embed/>
                </p:oleObj>
              </mc:Choice>
              <mc:Fallback>
                <p:oleObj name="Equation" r:id="rId7" imgW="1828800" imgH="368300" progId="Equation.3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818A94D7-59C7-BD4A-B3F8-567FA660F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65264"/>
                        <a:ext cx="2285999" cy="51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D53C93-3D22-68AF-DBF4-62DCC9E2D80B}"/>
              </a:ext>
            </a:extLst>
          </p:cNvPr>
          <p:cNvSpPr txBox="1"/>
          <p:nvPr/>
        </p:nvSpPr>
        <p:spPr>
          <a:xfrm>
            <a:off x="119503" y="1403309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N = the number of docs in the given corpus</a:t>
            </a:r>
          </a:p>
          <a:p>
            <a:r>
              <a:rPr lang="en-US" sz="1200" dirty="0"/>
              <a:t>N</a:t>
            </a:r>
            <a:r>
              <a:rPr lang="en-US" sz="1200" baseline="-25000" dirty="0"/>
              <a:t>c</a:t>
            </a:r>
            <a:r>
              <a:rPr lang="en-US" sz="1200" dirty="0"/>
              <a:t> = the number of documents with class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7C5D-67D2-6DF5-CA72-E1F99B7B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43297" y="2757481"/>
            <a:ext cx="1755776" cy="80649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4A682-F2EB-0826-DD45-E8489CBD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6017" y="2757481"/>
            <a:ext cx="2041080" cy="671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63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7" grpId="0"/>
      <p:bldP spid="8" grpId="0" build="allAtOnce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95401" y="2178051"/>
          <a:ext cx="4449764" cy="114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92100" progId="Equation.3">
                  <p:embed/>
                </p:oleObj>
              </mc:Choice>
              <mc:Fallback>
                <p:oleObj name="Equation" r:id="rId2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2178051"/>
                        <a:ext cx="4449764" cy="114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09800" y="3327400"/>
          <a:ext cx="4343401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19100" progId="Equation.3">
                  <p:embed/>
                </p:oleObj>
              </mc:Choice>
              <mc:Fallback>
                <p:oleObj name="Equation" r:id="rId4" imgW="13716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27400"/>
                        <a:ext cx="4343401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09800" y="5156200"/>
          <a:ext cx="41878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" imgH="292100" progId="Equation.3">
                  <p:embed/>
                </p:oleObj>
              </mc:Choice>
              <mc:Fallback>
                <p:oleObj name="Equation" r:id="rId6" imgW="1346200" imgH="2921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56200"/>
                        <a:ext cx="41878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2108201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383540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525780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Dropping the denominator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2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29560"/>
              </p:ext>
            </p:extLst>
          </p:nvPr>
        </p:nvGraphicFramePr>
        <p:xfrm>
          <a:off x="381000" y="2108201"/>
          <a:ext cx="3581400" cy="69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92100" progId="Equation.3">
                  <p:embed/>
                </p:oleObj>
              </mc:Choice>
              <mc:Fallback>
                <p:oleObj name="Equation" r:id="rId2" imgW="16510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08201"/>
                        <a:ext cx="3581400" cy="692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410200" y="2307648"/>
            <a:ext cx="1676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Document d represented as features 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..x</a:t>
            </a:r>
            <a:r>
              <a:rPr lang="en-US" altLang="zh-TW" sz="1600" baseline="-25000" dirty="0"/>
              <a:t>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85085"/>
              </p:ext>
            </p:extLst>
          </p:nvPr>
        </p:nvGraphicFramePr>
        <p:xfrm>
          <a:off x="1066800" y="2895600"/>
          <a:ext cx="4114800" cy="69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292100" progId="Equation.3">
                  <p:embed/>
                </p:oleObj>
              </mc:Choice>
              <mc:Fallback>
                <p:oleObj name="Equation" r:id="rId4" imgW="19431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4114800" cy="692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486AF2A-0E4B-8680-5868-8CDDDEE41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06825"/>
              </p:ext>
            </p:extLst>
          </p:nvPr>
        </p:nvGraphicFramePr>
        <p:xfrm>
          <a:off x="266701" y="3810001"/>
          <a:ext cx="5448300" cy="84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92100" progId="Equation.3">
                  <p:embed/>
                </p:oleObj>
              </mc:Choice>
              <mc:Fallback>
                <p:oleObj name="Equation" r:id="rId6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1" y="3810001"/>
                        <a:ext cx="5448300" cy="847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ACD7F88-67C8-14BE-0A45-2972DB531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73405"/>
              </p:ext>
            </p:extLst>
          </p:nvPr>
        </p:nvGraphicFramePr>
        <p:xfrm>
          <a:off x="381000" y="4891256"/>
          <a:ext cx="4152898" cy="92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368300" progId="Equation.3">
                  <p:embed/>
                </p:oleObj>
              </mc:Choice>
              <mc:Fallback>
                <p:oleObj name="Equation" r:id="rId8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91256"/>
                        <a:ext cx="4152898" cy="92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8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8927-3A3A-2C4F-99CA-046B933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books </a:t>
            </a:r>
            <a:r>
              <a:rPr lang="en-US" dirty="0" err="1"/>
              <a:t>ngram</a:t>
            </a:r>
            <a:r>
              <a:rPr lang="en-US" dirty="0"/>
              <a:t>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6E90-C188-8E46-9362-D269453A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books.google.com</a:t>
            </a:r>
            <a:r>
              <a:rPr lang="en-US" dirty="0"/>
              <a:t>/</a:t>
            </a:r>
            <a:r>
              <a:rPr lang="en-US" dirty="0" err="1"/>
              <a:t>ngrams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CD35-EAC8-584E-AFA7-C7AB6450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2833-D675-3245-957B-5A5F0664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3552-1B14-0143-9EB3-BD0FD5F9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modelling documents</a:t>
            </a:r>
          </a:p>
          <a:p>
            <a:r>
              <a:rPr lang="en-US" dirty="0"/>
              <a:t>Feature (or attribute)</a:t>
            </a:r>
          </a:p>
          <a:p>
            <a:pPr lvl="1"/>
            <a:r>
              <a:rPr lang="en-US" dirty="0"/>
              <a:t>Unigram</a:t>
            </a:r>
          </a:p>
          <a:p>
            <a:pPr lvl="1"/>
            <a:r>
              <a:rPr lang="en-US" dirty="0"/>
              <a:t>Bigram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AD39A-8E93-E440-BAA7-E24C1156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67600" cy="99060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112642" y="571500"/>
            <a:ext cx="3235960" cy="68580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096000" y="1258536"/>
            <a:ext cx="3048000" cy="55118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3581400" y="1347436"/>
            <a:ext cx="2971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Classification/categorization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/>
              <a:t>Input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 a document </a:t>
            </a:r>
            <a:r>
              <a:rPr lang="en-US" sz="2800" i="1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sz="2800" i="1" dirty="0"/>
              <a:t> </a:t>
            </a:r>
            <a:r>
              <a:rPr lang="en-US" sz="2800" dirty="0">
                <a:ea typeface="ＭＳ Ｐゴシック" charset="0"/>
              </a:rPr>
              <a:t>a fixed set of classes  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/>
          </a:p>
          <a:p>
            <a:r>
              <a:rPr lang="en-US" sz="3200" i="1" dirty="0"/>
              <a:t>Output</a:t>
            </a:r>
            <a:r>
              <a:rPr lang="en-US" sz="3200" dirty="0"/>
              <a:t>: a predicted class </a:t>
            </a:r>
            <a:r>
              <a:rPr lang="en-US" sz="3200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C    </a:t>
            </a:r>
            <a:r>
              <a:rPr lang="en-US" sz="3200" dirty="0">
                <a:ea typeface="ＭＳ Ｐゴシック" charset="0"/>
                <a:sym typeface="Symbol" charset="0"/>
              </a:rPr>
              <a:t>for a new document</a:t>
            </a:r>
            <a:endParaRPr lang="en-US" sz="3200" baseline="-250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3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Classification Methods: </a:t>
            </a:r>
            <a:br>
              <a:rPr lang="en-US" sz="3600" dirty="0"/>
            </a:br>
            <a:r>
              <a:rPr lang="en-US" sz="3600" dirty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Rules based on combinations of words or other features</a:t>
            </a:r>
          </a:p>
          <a:p>
            <a:pPr lvl="1"/>
            <a:r>
              <a:rPr lang="en-US" dirty="0"/>
              <a:t> spam: black-list-address OR (“dollars” AND “have been selected”)</a:t>
            </a:r>
          </a:p>
          <a:p>
            <a:r>
              <a:rPr lang="en-US" dirty="0"/>
              <a:t>Accuracy can be high</a:t>
            </a:r>
          </a:p>
          <a:p>
            <a:pPr lvl="1"/>
            <a:r>
              <a:rPr lang="en-US" dirty="0"/>
              <a:t>If rules carefully refined by expert</a:t>
            </a:r>
          </a:p>
          <a:p>
            <a:r>
              <a:rPr lang="en-US" dirty="0"/>
              <a:t>But building and maintaining these rules is expensive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91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990600"/>
          </a:xfrm>
        </p:spPr>
        <p:txBody>
          <a:bodyPr/>
          <a:lstStyle/>
          <a:p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r>
              <a:rPr lang="en-US" sz="2800" i="1" dirty="0"/>
              <a:t>Input: </a:t>
            </a:r>
          </a:p>
          <a:p>
            <a:pPr lvl="1"/>
            <a:r>
              <a:rPr lang="en-US" sz="2400" dirty="0"/>
              <a:t>a document 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sz="2400" i="1" dirty="0"/>
              <a:t> </a:t>
            </a:r>
            <a:r>
              <a:rPr lang="en-US" sz="2400" dirty="0"/>
              <a:t>a fixed set of classes  </a:t>
            </a:r>
            <a:r>
              <a:rPr lang="en-US" sz="2400" i="1" dirty="0">
                <a:solidFill>
                  <a:srgbClr val="FF0000"/>
                </a:solidFill>
              </a:rPr>
              <a:t>C 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sym typeface="Symbol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}</a:t>
            </a:r>
            <a:endParaRPr lang="en-US" sz="2400" i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A training set of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i="1" dirty="0"/>
              <a:t> </a:t>
            </a:r>
            <a:r>
              <a:rPr lang="en-US" sz="2400" dirty="0"/>
              <a:t>hand-labeled documents </a:t>
            </a:r>
            <a:r>
              <a:rPr lang="en-US" sz="2400" i="1" dirty="0">
                <a:solidFill>
                  <a:srgbClr val="FF0000"/>
                </a:solidFill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</a:rPr>
              <a:t>1</a:t>
            </a:r>
            <a:r>
              <a:rPr lang="en-US" sz="2400" i="1" dirty="0">
                <a:solidFill>
                  <a:srgbClr val="FF0000"/>
                </a:solidFill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</a:rPr>
              <a:t>1</a:t>
            </a:r>
            <a:r>
              <a:rPr lang="en-US" sz="2400" i="1" dirty="0">
                <a:solidFill>
                  <a:srgbClr val="FF0000"/>
                </a:solidFill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</a:rPr>
              <a:t>m</a:t>
            </a:r>
            <a:r>
              <a:rPr lang="en-US" sz="2400" i="1" dirty="0" err="1">
                <a:solidFill>
                  <a:srgbClr val="FF0000"/>
                </a:solidFill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</a:rPr>
              <a:t>m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</a:p>
          <a:p>
            <a:r>
              <a:rPr lang="en-US" sz="2800" i="1" dirty="0"/>
              <a:t>Output: </a:t>
            </a:r>
          </a:p>
          <a:p>
            <a:pPr lvl="1"/>
            <a:r>
              <a:rPr lang="en-US" sz="2400" dirty="0"/>
              <a:t>a learned classifier </a:t>
            </a:r>
            <a:r>
              <a:rPr lang="en-US" sz="2400" i="1" dirty="0">
                <a:solidFill>
                  <a:srgbClr val="FF0000"/>
                </a:solidFill>
              </a:rPr>
              <a:t>d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9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123825"/>
            <a:ext cx="7772400" cy="1143000"/>
          </a:xfrm>
        </p:spPr>
        <p:txBody>
          <a:bodyPr/>
          <a:lstStyle/>
          <a:p>
            <a:r>
              <a:rPr lang="en-US" dirty="0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sz="2800" dirty="0"/>
              <a:t>Simple (“</a:t>
            </a:r>
            <a:r>
              <a:rPr lang="en-US" sz="2800" dirty="0" err="1"/>
              <a:t>na</a:t>
            </a:r>
            <a:r>
              <a:rPr lang="fr-FR" sz="2800" dirty="0" err="1"/>
              <a:t>ï</a:t>
            </a:r>
            <a:r>
              <a:rPr lang="en-US" sz="2800" dirty="0" err="1"/>
              <a:t>ve</a:t>
            </a:r>
            <a:r>
              <a:rPr lang="en-US" sz="2800" dirty="0"/>
              <a:t>”) classification method based on Bayes rule</a:t>
            </a:r>
          </a:p>
          <a:p>
            <a:r>
              <a:rPr lang="en-US" sz="2800" dirty="0"/>
              <a:t>Relies on very simple representation of document</a:t>
            </a:r>
          </a:p>
          <a:p>
            <a:pPr lvl="1"/>
            <a:r>
              <a:rPr lang="en-US" sz="2800" dirty="0"/>
              <a:t>Bag of words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113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7920</TotalTime>
  <Words>842</Words>
  <Application>Microsoft Macintosh PowerPoint</Application>
  <PresentationFormat>On-screen Show (4:3)</PresentationFormat>
  <Paragraphs>166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Calibri</vt:lpstr>
      <vt:lpstr>Symbol</vt:lpstr>
      <vt:lpstr>Times New Roman</vt:lpstr>
      <vt:lpstr>Wingdings</vt:lpstr>
      <vt:lpstr>Default Design</vt:lpstr>
      <vt:lpstr>Equation</vt:lpstr>
      <vt:lpstr> 3. Supervised Learning (II) – application to natural language processing (NLP) </vt:lpstr>
      <vt:lpstr>N-grams</vt:lpstr>
      <vt:lpstr>Google books ngram viewer</vt:lpstr>
      <vt:lpstr>Bag-of-words model</vt:lpstr>
      <vt:lpstr>The Bag of Words Representation</vt:lpstr>
      <vt:lpstr>Text Classification/categorization</vt:lpstr>
      <vt:lpstr>Classification Methods:  Hand-coded rules</vt:lpstr>
      <vt:lpstr>Supervised Machine Learning</vt:lpstr>
      <vt:lpstr>Naïve Bayes Intuition</vt:lpstr>
      <vt:lpstr>The Bag of Words Representation</vt:lpstr>
      <vt:lpstr>Naïve Bayes Classifier (I)</vt:lpstr>
      <vt:lpstr>Naïve Bayes Classifier (II)</vt:lpstr>
      <vt:lpstr>Naïve Bayes Independence Assumptions</vt:lpstr>
      <vt:lpstr>Naïve Bayes Classifier</vt:lpstr>
      <vt:lpstr>Applying Naive Bayes to Text Classification</vt:lpstr>
      <vt:lpstr>Learning phase: the Naïve Bayes Model</vt:lpstr>
      <vt:lpstr>The Bag of Words Representation</vt:lpstr>
      <vt:lpstr>Parameter estimation</vt:lpstr>
      <vt:lpstr>Problem with Maximum Likelihood</vt:lpstr>
      <vt:lpstr>Laplace Smoothing for Naïve Bayes</vt:lpstr>
      <vt:lpstr>Naïve Bayes and Language Modeling</vt:lpstr>
      <vt:lpstr>Generative Model for Naïve Bayes</vt:lpstr>
      <vt:lpstr>PowerPoint Presentation</vt:lpstr>
      <vt:lpstr>Recall: Naïve Bayes Classifier (I)</vt:lpstr>
      <vt:lpstr>Recall: Naïve Bayes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263</cp:revision>
  <cp:lastPrinted>2020-10-13T14:15:54Z</cp:lastPrinted>
  <dcterms:created xsi:type="dcterms:W3CDTF">2020-09-17T14:21:25Z</dcterms:created>
  <dcterms:modified xsi:type="dcterms:W3CDTF">2024-08-29T20:48:41Z</dcterms:modified>
</cp:coreProperties>
</file>