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678" r:id="rId3"/>
    <p:sldId id="685" r:id="rId4"/>
    <p:sldId id="1415" r:id="rId5"/>
    <p:sldId id="591" r:id="rId6"/>
    <p:sldId id="1418" r:id="rId7"/>
    <p:sldId id="1419" r:id="rId8"/>
    <p:sldId id="1425" r:id="rId9"/>
    <p:sldId id="1422" r:id="rId10"/>
    <p:sldId id="1426" r:id="rId11"/>
    <p:sldId id="1427" r:id="rId12"/>
    <p:sldId id="1428" r:id="rId13"/>
    <p:sldId id="658" r:id="rId14"/>
    <p:sldId id="1429" r:id="rId15"/>
    <p:sldId id="659" r:id="rId16"/>
    <p:sldId id="1430" r:id="rId17"/>
    <p:sldId id="660" r:id="rId18"/>
    <p:sldId id="688" r:id="rId19"/>
    <p:sldId id="692" r:id="rId20"/>
    <p:sldId id="68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346B3-398B-63C0-6244-9424EB5A2A3F}" v="3" dt="2023-08-29T19:02:50.873"/>
    <p1510:client id="{D2DBF4E7-B711-C0E9-43B4-3F0F2C060C89}" v="50" dt="2023-08-31T15:05:46.90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29"/>
  </p:normalViewPr>
  <p:slideViewPr>
    <p:cSldViewPr snapToGrid="0">
      <p:cViewPr varScale="1">
        <p:scale>
          <a:sx n="117" d="100"/>
          <a:sy n="117" d="100"/>
        </p:scale>
        <p:origin x="20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, Hyoil" userId="S::hhan12@ilstu.edu::ec30dc14-5759-4d59-8350-afb09d071a09" providerId="AD" clId="Web-{D2DBF4E7-B711-C0E9-43B4-3F0F2C060C89}"/>
    <pc:docChg chg="modSld">
      <pc:chgData name="Han, Hyoil" userId="S::hhan12@ilstu.edu::ec30dc14-5759-4d59-8350-afb09d071a09" providerId="AD" clId="Web-{D2DBF4E7-B711-C0E9-43B4-3F0F2C060C89}" dt="2023-08-31T15:05:46.904" v="49" actId="20577"/>
      <pc:docMkLst>
        <pc:docMk/>
      </pc:docMkLst>
      <pc:sldChg chg="modSp">
        <pc:chgData name="Han, Hyoil" userId="S::hhan12@ilstu.edu::ec30dc14-5759-4d59-8350-afb09d071a09" providerId="AD" clId="Web-{D2DBF4E7-B711-C0E9-43B4-3F0F2C060C89}" dt="2023-08-31T15:05:46.904" v="49" actId="20577"/>
        <pc:sldMkLst>
          <pc:docMk/>
          <pc:sldMk cId="924028195" sldId="687"/>
        </pc:sldMkLst>
        <pc:spChg chg="mod">
          <ac:chgData name="Han, Hyoil" userId="S::hhan12@ilstu.edu::ec30dc14-5759-4d59-8350-afb09d071a09" providerId="AD" clId="Web-{D2DBF4E7-B711-C0E9-43B4-3F0F2C060C89}" dt="2023-08-31T15:05:46.904" v="49" actId="20577"/>
          <ac:spMkLst>
            <pc:docMk/>
            <pc:sldMk cId="924028195" sldId="687"/>
            <ac:spMk id="3" creationId="{2CAF14E4-659B-FF48-B429-EDBB465CBC3C}"/>
          </ac:spMkLst>
        </pc:spChg>
      </pc:sldChg>
    </pc:docChg>
  </pc:docChgLst>
  <pc:docChgLst>
    <pc:chgData name="Han, Hyoil" userId="S::hhan12@ilstu.edu::ec30dc14-5759-4d59-8350-afb09d071a09" providerId="AD" clId="Web-{069346B3-398B-63C0-6244-9424EB5A2A3F}"/>
    <pc:docChg chg="modSld">
      <pc:chgData name="Han, Hyoil" userId="S::hhan12@ilstu.edu::ec30dc14-5759-4d59-8350-afb09d071a09" providerId="AD" clId="Web-{069346B3-398B-63C0-6244-9424EB5A2A3F}" dt="2023-08-29T19:02:50.873" v="2" actId="20577"/>
      <pc:docMkLst>
        <pc:docMk/>
      </pc:docMkLst>
      <pc:sldChg chg="modSp">
        <pc:chgData name="Han, Hyoil" userId="S::hhan12@ilstu.edu::ec30dc14-5759-4d59-8350-afb09d071a09" providerId="AD" clId="Web-{069346B3-398B-63C0-6244-9424EB5A2A3F}" dt="2023-08-29T19:02:50.873" v="2" actId="20577"/>
        <pc:sldMkLst>
          <pc:docMk/>
          <pc:sldMk cId="2019241887" sldId="324"/>
        </pc:sldMkLst>
        <pc:spChg chg="mod">
          <ac:chgData name="Han, Hyoil" userId="S::hhan12@ilstu.edu::ec30dc14-5759-4d59-8350-afb09d071a09" providerId="AD" clId="Web-{069346B3-398B-63C0-6244-9424EB5A2A3F}" dt="2023-08-29T19:02:50.873" v="2" actId="20577"/>
          <ac:spMkLst>
            <pc:docMk/>
            <pc:sldMk cId="2019241887" sldId="324"/>
            <ac:spMk id="2" creationId="{9DC69AF8-A31D-D344-AD20-6900A015D1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DAD39F5A-1386-534C-801F-87977C22A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06DF177D-E5C1-7F48-8973-AAB699900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3" tIns="47866" rIns="95733" bIns="47866"/>
          <a:lstStyle>
            <a:lvl1pPr>
              <a:defRPr sz="1300" b="1">
                <a:solidFill>
                  <a:schemeClr val="tx1"/>
                </a:solidFill>
                <a:latin typeface="Arial" charset="0"/>
              </a:defRPr>
            </a:lvl1pPr>
            <a:lvl2pPr marL="742842" indent="-285708">
              <a:defRPr sz="1300" b="1">
                <a:solidFill>
                  <a:schemeClr val="tx1"/>
                </a:solidFill>
                <a:latin typeface="Arial" charset="0"/>
              </a:defRPr>
            </a:lvl2pPr>
            <a:lvl3pPr marL="1142833" indent="-228567">
              <a:defRPr sz="1300" b="1">
                <a:solidFill>
                  <a:schemeClr val="tx1"/>
                </a:solidFill>
                <a:latin typeface="Arial" charset="0"/>
              </a:defRPr>
            </a:lvl3pPr>
            <a:lvl4pPr marL="1599966" indent="-228567">
              <a:defRPr sz="1300" b="1">
                <a:solidFill>
                  <a:schemeClr val="tx1"/>
                </a:solidFill>
                <a:latin typeface="Arial" charset="0"/>
              </a:defRPr>
            </a:lvl4pPr>
            <a:lvl5pPr marL="2057099" indent="-228567">
              <a:defRPr sz="1300" b="1">
                <a:solidFill>
                  <a:schemeClr val="tx1"/>
                </a:solidFill>
                <a:latin typeface="Arial" charset="0"/>
              </a:defRPr>
            </a:lvl5pPr>
            <a:lvl6pPr marL="2514232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6pPr>
            <a:lvl7pPr marL="2971365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7pPr>
            <a:lvl8pPr marL="3428497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8pPr>
            <a:lvl9pPr marL="3885630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42238-4519-4CD6-8380-134D011DDBF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1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6BADC31-DF05-D346-83AD-7DE25F80D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6B8F5805-74FA-BA4C-9684-C68991C37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C09FB79-D1A1-6646-A0A5-5A1A59768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E6E5BA42-4CEB-A948-B6BC-20AECC62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7D307-7F39-9DDC-FC83-09C24D3A7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568EE4E-C9B0-F71B-9B4C-FED36E9AB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43D6A210-0AC9-8423-2804-3F1F1CA34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35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D249C9D9-99EE-A546-B438-DC6FEFCB6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B4C3D366-6E19-7D43-B4F8-BBB625242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4D86E-E204-4D68-89E6-310B286F5EB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552A260D-1986-CE44-8950-63F064C086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E507-1C76-B244-BEA3-0422285A68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93270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/>
          <a:lstStyle/>
          <a:p>
            <a:br>
              <a:rPr lang="en-US" sz="4000" dirty="0"/>
            </a:br>
            <a:r>
              <a:rPr lang="en-US" sz="5400" dirty="0"/>
              <a:t>4. Supervised Learning (III)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1467E-4B13-F54B-81D5-D545533C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30486"/>
            <a:ext cx="6400800" cy="1208314"/>
          </a:xfrm>
        </p:spPr>
        <p:txBody>
          <a:bodyPr/>
          <a:lstStyle/>
          <a:p>
            <a:r>
              <a:rPr lang="en-US" dirty="0"/>
              <a:t>IT 348/448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24233-0473-A24B-B0AC-2A5359D0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6FE-1D80-9742-BC06-2852BEE4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Evaluating Classifier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9AD7-2A02-DCCB-C49D-8C719ACB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Holdout </a:t>
            </a:r>
          </a:p>
          <a:p>
            <a:r>
              <a:rPr lang="en-US" dirty="0"/>
              <a:t>Cross-Validation Methods</a:t>
            </a:r>
          </a:p>
          <a:p>
            <a:r>
              <a:rPr lang="en-US" dirty="0"/>
              <a:t>Leave-one-out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5708-01DE-C926-DC12-3C0D5C0D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E1B3-FA1A-2B55-AB2D-FC898704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8825-F4C0-9C99-C291-2B8D262D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Given data is randomly partitioned into two independent sets</a:t>
            </a:r>
          </a:p>
          <a:p>
            <a:pPr lvl="1"/>
            <a:r>
              <a:rPr lang="en-US" dirty="0"/>
              <a:t>Training set (e.g., 2/3) for model construction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Test set (e.g., 1/3) for accuracy estimation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59B9-E1E7-E8BE-EBC6-211803D9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1369-5125-EDCC-FAE4-7560298C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CE41-47FB-FC07-92E9-FF58F01C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Cross-validation</a:t>
            </a:r>
            <a:r>
              <a:rPr lang="en-US" sz="2400" dirty="0"/>
              <a:t> avoids overlapping test sets</a:t>
            </a:r>
          </a:p>
          <a:p>
            <a:pPr lvl="1"/>
            <a:r>
              <a:rPr lang="en-US" sz="2400" dirty="0"/>
              <a:t>First step: data is split into </a:t>
            </a:r>
            <a:r>
              <a:rPr lang="en-US" sz="2400" i="1" dirty="0"/>
              <a:t>k</a:t>
            </a:r>
            <a:r>
              <a:rPr lang="en-US" sz="2400" dirty="0"/>
              <a:t> subsets of equal size</a:t>
            </a:r>
          </a:p>
          <a:p>
            <a:pPr lvl="1"/>
            <a:r>
              <a:rPr lang="en-US" sz="2400" dirty="0"/>
              <a:t>Second step: each subset in turn is used for testing and the remainder for training</a:t>
            </a:r>
          </a:p>
          <a:p>
            <a:r>
              <a:rPr lang="en-US" altLang="en-US" sz="2400" b="1" dirty="0"/>
              <a:t>Cross-validation</a:t>
            </a:r>
            <a:r>
              <a:rPr lang="en-US" altLang="en-US" sz="2400" dirty="0"/>
              <a:t> (</a:t>
            </a:r>
            <a:r>
              <a:rPr lang="en-US" altLang="en-US" sz="2400" i="1" dirty="0"/>
              <a:t>k</a:t>
            </a:r>
            <a:r>
              <a:rPr lang="en-US" altLang="en-US" sz="2400" dirty="0"/>
              <a:t>-fold, where k = 10 is most popular)</a:t>
            </a:r>
          </a:p>
          <a:p>
            <a:pPr lvl="1"/>
            <a:r>
              <a:rPr lang="en-US" altLang="en-US" sz="2400" dirty="0"/>
              <a:t>Randomly partition the data into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i="1" dirty="0"/>
              <a:t>mutually exclusive</a:t>
            </a:r>
            <a:r>
              <a:rPr lang="en-US" altLang="en-US" sz="2400" dirty="0"/>
              <a:t> subsets, each approximately equal size</a:t>
            </a:r>
          </a:p>
          <a:p>
            <a:pPr lvl="1"/>
            <a:r>
              <a:rPr lang="en-US" altLang="en-US" sz="2400" dirty="0"/>
              <a:t>At the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iteration, use D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as a test set and others as a training set</a:t>
            </a:r>
          </a:p>
          <a:p>
            <a:r>
              <a:rPr lang="en-US" sz="2400" dirty="0"/>
              <a:t>The error estimates are averaged to yield an overall error estimate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8F639-4F67-E452-C890-C8EBB3B5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8489950" y="6397625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38684F5-15CE-4D16-B1DA-4BC66785424E}" type="slidenum">
              <a:rPr lang="zh-TW" altLang="en-US" sz="1200">
                <a:solidFill>
                  <a:schemeClr val="bg1"/>
                </a:solidFill>
                <a:latin typeface="Arial" charset="0"/>
                <a:ea typeface="新細明體" charset="-120"/>
                <a:cs typeface="Arial" charset="0"/>
              </a:rPr>
              <a:pPr>
                <a:spcBef>
                  <a:spcPct val="50000"/>
                </a:spcBef>
              </a:pPr>
              <a:t>13</a:t>
            </a:fld>
            <a:r>
              <a:rPr lang="en-US" altLang="zh-TW" sz="1200">
                <a:solidFill>
                  <a:schemeClr val="bg1"/>
                </a:solidFill>
                <a:latin typeface="Arial" charset="0"/>
                <a:ea typeface="新細明體" charset="-120"/>
                <a:cs typeface="Arial" charset="0"/>
              </a:rPr>
              <a:t> 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6203950" y="6400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5460" name="Picture 4" descr="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997075"/>
            <a:ext cx="3027363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28600" y="1597025"/>
            <a:ext cx="7539038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buClr>
                <a:srgbClr val="E2007F"/>
              </a:buClr>
              <a:buFontTx/>
              <a:buChar char="—"/>
            </a:pPr>
            <a:r>
              <a:rPr lang="en-US" altLang="zh-TW" sz="1900">
                <a:latin typeface="Tahoma" pitchFamily="34" charset="0"/>
                <a:ea typeface="新細明體" charset="-120"/>
                <a:cs typeface="Arial" charset="0"/>
              </a:rPr>
              <a:t>Break up data into groups of the same size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rgbClr val="E2007F"/>
              </a:buClr>
            </a:pPr>
            <a:endParaRPr lang="en-US" altLang="zh-TW" sz="1900">
              <a:latin typeface="Tahoma" pitchFamily="34" charset="0"/>
              <a:ea typeface="新細明體" charset="-12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E2007F"/>
              </a:buClr>
            </a:pPr>
            <a:endParaRPr lang="en-US" altLang="zh-TW" sz="1900">
              <a:latin typeface="Tahoma" pitchFamily="34" charset="0"/>
              <a:ea typeface="新細明體" charset="-12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E2007F"/>
              </a:buClr>
              <a:buFontTx/>
              <a:buChar char="—"/>
            </a:pPr>
            <a:endParaRPr lang="en-US" altLang="zh-TW" sz="1900">
              <a:latin typeface="Tahoma" pitchFamily="34" charset="0"/>
              <a:ea typeface="新細明體" charset="-120"/>
              <a:cs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FontTx/>
              <a:buChar char="—"/>
            </a:pPr>
            <a:r>
              <a:rPr lang="en-US" altLang="zh-TW" sz="1900">
                <a:latin typeface="Tahoma" pitchFamily="34" charset="0"/>
                <a:ea typeface="新細明體" charset="-120"/>
                <a:cs typeface="Arial" charset="0"/>
              </a:rPr>
              <a:t>Hold aside one group for testing and use the rest to build model</a:t>
            </a:r>
            <a:br>
              <a:rPr lang="en-US" altLang="zh-TW" sz="1900">
                <a:latin typeface="Tahoma" pitchFamily="34" charset="0"/>
                <a:ea typeface="新細明體" charset="-120"/>
                <a:cs typeface="Arial" charset="0"/>
              </a:rPr>
            </a:br>
            <a:endParaRPr lang="en-US" altLang="zh-TW" sz="1900">
              <a:latin typeface="Tahoma" pitchFamily="34" charset="0"/>
              <a:ea typeface="新細明體" charset="-120"/>
              <a:cs typeface="Arial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</a:pPr>
            <a:r>
              <a:rPr lang="en-US" altLang="zh-TW" sz="1900">
                <a:latin typeface="Tahoma" pitchFamily="34" charset="0"/>
                <a:ea typeface="新細明體" charset="-120"/>
                <a:cs typeface="Arial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</a:pPr>
            <a:r>
              <a:rPr lang="en-US" altLang="zh-TW" sz="1900">
                <a:latin typeface="Tahoma" pitchFamily="34" charset="0"/>
                <a:ea typeface="新細明體" charset="-120"/>
                <a:cs typeface="Arial" charset="0"/>
              </a:rPr>
              <a:t>           Repeat</a:t>
            </a:r>
            <a:endParaRPr lang="en-US" altLang="zh-TW" sz="2800">
              <a:latin typeface="Tahoma" pitchFamily="34" charset="0"/>
              <a:ea typeface="新細明體" charset="-120"/>
              <a:cs typeface="Arial" charset="0"/>
            </a:endParaRP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27432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V="1">
            <a:off x="1752600" y="4038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1372393" y="3750334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Tahoma" pitchFamily="34" charset="0"/>
                <a:ea typeface="新細明體" charset="-120"/>
              </a:rPr>
              <a:t>Test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4800" y="304800"/>
            <a:ext cx="8402638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sz="4400" b="0">
                <a:solidFill>
                  <a:schemeClr val="tx1"/>
                </a:solidFill>
                <a:latin typeface="+mj-lt"/>
              </a:rPr>
              <a:t>Cross-validation Example</a:t>
            </a:r>
          </a:p>
        </p:txBody>
      </p:sp>
    </p:spTree>
    <p:extLst>
      <p:ext uri="{BB962C8B-B14F-4D97-AF65-F5344CB8AC3E}">
        <p14:creationId xmlns:p14="http://schemas.microsoft.com/office/powerpoint/2010/main" val="131355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EAC6-F9A9-6B2E-5162-9D67CD11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Stratified 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A648-C2F1-06E8-493A-365D1C51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Often the subsets are stratified before the cross-validation is performed</a:t>
            </a:r>
          </a:p>
          <a:p>
            <a:r>
              <a:rPr lang="en-US" sz="3200" dirty="0"/>
              <a:t>Folds are stratified so that class distribution in each fold is approximately the same as that in the initial data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2571F-2B39-C00D-4CF2-51C85AE7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7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4AEA1-C8CB-C1C5-D9E5-0DECD26F1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29336B36-AEE1-0946-3AF8-AAC808897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Stratified cross-validation</a:t>
            </a:r>
            <a:endParaRPr lang="en-US" dirty="0">
              <a:ea typeface="新細明體" charset="-120"/>
              <a:cs typeface="Arial" charset="0"/>
            </a:endParaRP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56C2AA56-F5E4-4002-13D0-B5346090C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Standard method for evaluation: stratified ten-fold cross-validation</a:t>
            </a:r>
          </a:p>
          <a:p>
            <a:r>
              <a:rPr lang="en-US" sz="2800" dirty="0"/>
              <a:t>Why ten? </a:t>
            </a:r>
          </a:p>
          <a:p>
            <a:pPr lvl="1"/>
            <a:r>
              <a:rPr lang="en-US" dirty="0"/>
              <a:t>Extensive experiments have shown that this is the best choice to get an accurate estimate</a:t>
            </a:r>
          </a:p>
          <a:p>
            <a:r>
              <a:rPr lang="en-US" sz="2800" dirty="0"/>
              <a:t>Even better: repeated stratified cross-validation</a:t>
            </a:r>
          </a:p>
          <a:p>
            <a:pPr lvl="1"/>
            <a:r>
              <a:rPr lang="en-US" dirty="0"/>
              <a:t>E.g. ten-fold cross-validation is repeated ten times and results are averaged (reduces the variance)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39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96359-D5A9-9DD1-54AB-5ACB44B3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8ED9-EEF6-A4F3-F1D1-678CC69E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Leave-One-Out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4A21-F39C-B209-AF06-A94D5B41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Leave-One-Out:</a:t>
            </a:r>
            <a:br>
              <a:rPr lang="en-US" dirty="0"/>
            </a:br>
            <a:r>
              <a:rPr lang="en-US" dirty="0"/>
              <a:t>a particular form of cross-validation:</a:t>
            </a:r>
          </a:p>
          <a:p>
            <a:pPr marL="1028700" lvl="1" indent="-457200"/>
            <a:r>
              <a:rPr lang="en-US" dirty="0"/>
              <a:t>Set number of folds to number of training instances</a:t>
            </a:r>
          </a:p>
          <a:p>
            <a:pPr marL="1028700" lvl="1" indent="-457200"/>
            <a:r>
              <a:rPr lang="en-US" dirty="0"/>
              <a:t>I.e., for </a:t>
            </a:r>
            <a:r>
              <a:rPr lang="en-US" i="1" dirty="0"/>
              <a:t>n</a:t>
            </a:r>
            <a:r>
              <a:rPr lang="en-US" dirty="0"/>
              <a:t> training instances, build classifier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pPr marL="628650" indent="-457200"/>
            <a:r>
              <a:rPr lang="en-US" i="1" dirty="0"/>
              <a:t>k</a:t>
            </a:r>
            <a:r>
              <a:rPr lang="en-US" dirty="0"/>
              <a:t> folds where </a:t>
            </a:r>
            <a:r>
              <a:rPr lang="en-US" i="1" dirty="0"/>
              <a:t>k</a:t>
            </a:r>
            <a:r>
              <a:rPr lang="en-US" dirty="0"/>
              <a:t> = # of tuples, for small sized data</a:t>
            </a:r>
          </a:p>
          <a:p>
            <a:pPr marL="5715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C7A9-9812-D7B5-3C50-1FBFA6A7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Leave-One-Out cross-validation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Makes best use of the data</a:t>
            </a:r>
          </a:p>
          <a:p>
            <a:pPr marL="457200" indent="-457200"/>
            <a:r>
              <a:rPr lang="en-US" dirty="0"/>
              <a:t>Involves no random subsampling </a:t>
            </a:r>
          </a:p>
          <a:p>
            <a:pPr marL="457200" indent="-457200"/>
            <a:r>
              <a:rPr lang="en-US" dirty="0"/>
              <a:t>Very computationally expensive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stratification is not possible</a:t>
            </a:r>
          </a:p>
          <a:p>
            <a:pPr marL="857250" lvl="2" indent="-457200"/>
            <a:r>
              <a:rPr lang="en-US" sz="3200" dirty="0"/>
              <a:t>It </a:t>
            </a:r>
            <a:r>
              <a:rPr lang="en-US" sz="3200" i="1" dirty="0"/>
              <a:t>guarantees</a:t>
            </a:r>
            <a:r>
              <a:rPr lang="en-US" sz="3200" dirty="0"/>
              <a:t> a non-stratified sample because there is only one instance in the test set!</a:t>
            </a:r>
          </a:p>
          <a:p>
            <a:pPr marL="857250" lvl="2" indent="-457200"/>
            <a:endParaRPr lang="en-US" dirty="0"/>
          </a:p>
          <a:p>
            <a:pPr marL="457200" indent="-4572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29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CEE6-1083-9241-9DDA-D5822855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39" y="283647"/>
            <a:ext cx="7772400" cy="1143000"/>
          </a:xfrm>
        </p:spPr>
        <p:txBody>
          <a:bodyPr/>
          <a:lstStyle/>
          <a:p>
            <a:r>
              <a:rPr lang="en-US" dirty="0"/>
              <a:t>In Class </a:t>
            </a:r>
            <a:r>
              <a:rPr lang="en-US"/>
              <a:t>Exercise 4: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0B169-2C83-F046-849C-E0B96682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E639-B029-5941-B140-A05B1E1F8B02}"/>
              </a:ext>
            </a:extLst>
          </p:cNvPr>
          <p:cNvSpPr txBox="1"/>
          <p:nvPr/>
        </p:nvSpPr>
        <p:spPr>
          <a:xfrm>
            <a:off x="365165" y="3798096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Precision = </a:t>
            </a:r>
          </a:p>
          <a:p>
            <a:r>
              <a:rPr lang="en-US"/>
              <a:t>Recall = </a:t>
            </a:r>
          </a:p>
          <a:p>
            <a:r>
              <a:rPr lang="en-US"/>
              <a:t>Accuracy =</a:t>
            </a:r>
          </a:p>
          <a:p>
            <a:r>
              <a:rPr lang="en-US"/>
              <a:t>Sensitivity = </a:t>
            </a:r>
          </a:p>
          <a:p>
            <a:r>
              <a:rPr lang="en-US"/>
              <a:t>Specificity =  </a:t>
            </a:r>
          </a:p>
          <a:p>
            <a:endParaRPr lang="en-US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876317B-4817-4846-BFA8-E6E132911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444211"/>
              </p:ext>
            </p:extLst>
          </p:nvPr>
        </p:nvGraphicFramePr>
        <p:xfrm>
          <a:off x="4809516" y="1752600"/>
          <a:ext cx="4258282" cy="1810022"/>
        </p:xfrm>
        <a:graphic>
          <a:graphicData uri="http://schemas.openxmlformats.org/drawingml/2006/table">
            <a:tbl>
              <a:tblPr/>
              <a:tblGrid>
                <a:gridCol w="106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9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716F36-F5A6-C743-B63C-4FFBA7AC64DD}"/>
              </a:ext>
            </a:extLst>
          </p:cNvPr>
          <p:cNvSpPr txBox="1"/>
          <p:nvPr/>
        </p:nvSpPr>
        <p:spPr>
          <a:xfrm>
            <a:off x="4953001" y="3981177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Precision = </a:t>
            </a:r>
          </a:p>
          <a:p>
            <a:r>
              <a:rPr lang="en-US"/>
              <a:t>Recall = </a:t>
            </a:r>
          </a:p>
          <a:p>
            <a:r>
              <a:rPr lang="en-US"/>
              <a:t>Accuracy =</a:t>
            </a:r>
          </a:p>
          <a:p>
            <a:r>
              <a:rPr lang="en-US"/>
              <a:t>Sensitivity = </a:t>
            </a:r>
          </a:p>
          <a:p>
            <a:r>
              <a:rPr lang="en-US"/>
              <a:t>Specificity =  </a:t>
            </a:r>
          </a:p>
          <a:p>
            <a:endParaRPr lang="en-US"/>
          </a:p>
        </p:txBody>
      </p:sp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7B821D13-8CCD-BB76-5EDC-4BE1C6826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48239"/>
              </p:ext>
            </p:extLst>
          </p:nvPr>
        </p:nvGraphicFramePr>
        <p:xfrm>
          <a:off x="290957" y="1752600"/>
          <a:ext cx="4127757" cy="1810022"/>
        </p:xfrm>
        <a:graphic>
          <a:graphicData uri="http://schemas.openxmlformats.org/drawingml/2006/table">
            <a:tbl>
              <a:tblPr/>
              <a:tblGrid>
                <a:gridCol w="93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9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7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D164-36BA-9048-89A1-C89BAD70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three classes 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58E8B58-1E64-0D4E-9715-0B69FF5C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828800"/>
            <a:ext cx="7437120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331ED-C666-3244-ACF9-212A8883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B4204-2737-8341-9D86-BBB349D52A0C}"/>
              </a:ext>
            </a:extLst>
          </p:cNvPr>
          <p:cNvSpPr txBox="1"/>
          <p:nvPr/>
        </p:nvSpPr>
        <p:spPr>
          <a:xfrm>
            <a:off x="161220" y="5887180"/>
            <a:ext cx="8982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dev.to</a:t>
            </a:r>
            <a:r>
              <a:rPr lang="en-US"/>
              <a:t>/</a:t>
            </a:r>
            <a:r>
              <a:rPr lang="en-US" err="1"/>
              <a:t>overrideveloper</a:t>
            </a:r>
            <a:r>
              <a:rPr lang="en-US"/>
              <a:t>/understanding-the-confusion-matrix-264i</a:t>
            </a:r>
          </a:p>
        </p:txBody>
      </p:sp>
    </p:spTree>
    <p:extLst>
      <p:ext uri="{BB962C8B-B14F-4D97-AF65-F5344CB8AC3E}">
        <p14:creationId xmlns:p14="http://schemas.microsoft.com/office/powerpoint/2010/main" val="1594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8CB-E76E-AB49-BCE0-CD5A15F7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DD13-F279-A543-BDB6-B034D91D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 evaluation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AA33-1BCD-5A44-BD3F-60D05E8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756B-0BFB-7747-B93F-ABA02029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</a:t>
            </a:r>
            <a:r>
              <a:rPr lang="en-US"/>
              <a:t>(references)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14E4-659B-FF48-B429-EDBB465C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Classification: </a:t>
            </a:r>
          </a:p>
          <a:p>
            <a:pPr lvl="1"/>
            <a:r>
              <a:rPr lang="en-US" dirty="0"/>
              <a:t>Chapters 3 &amp; 4 (by </a:t>
            </a:r>
            <a:r>
              <a:rPr lang="en-US" dirty="0" err="1"/>
              <a:t>Geron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Classifications_Basic</a:t>
            </a:r>
            <a:r>
              <a:rPr lang="en-US" dirty="0"/>
              <a:t>"</a:t>
            </a:r>
            <a:endParaRPr lang="en-US" dirty="0">
              <a:cs typeface="Times New Roman"/>
            </a:endParaRPr>
          </a:p>
          <a:p>
            <a:pPr lvl="2"/>
            <a:r>
              <a:rPr lang="en-US" dirty="0">
                <a:cs typeface="Times New Roman"/>
              </a:rPr>
              <a:t>Chapter 8 (by Jiwei </a:t>
            </a:r>
            <a:r>
              <a:rPr lang="en-US">
                <a:cs typeface="Times New Roman"/>
              </a:rPr>
              <a:t>Han)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8C8F-7F64-704F-9D99-CFF87077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EEA1-BA21-774E-A107-90890461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BC76-D48B-5E47-8B18-3C62719E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Evaluation metrics: How can we measure accuracy?  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/>
              <a:t>validation test set</a:t>
            </a:r>
            <a:r>
              <a:rPr lang="en-US" altLang="en-US" sz="2400" dirty="0"/>
              <a:t> of class-labeled tuples instead of the training set when assessing the accuracy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Cross-validation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1D257-7721-6B40-844C-040C9AF2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5FB0FD7-29F2-AE43-82E8-46B9A0983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3600"/>
              <a:t>Classifier Evaluation Metrics: Confusion Matrix</a:t>
            </a:r>
          </a:p>
        </p:txBody>
      </p:sp>
      <p:graphicFrame>
        <p:nvGraphicFramePr>
          <p:cNvPr id="61519" name="Group 79">
            <a:extLst>
              <a:ext uri="{FF2B5EF4-FFF2-40B4-BE49-F238E27FC236}">
                <a16:creationId xmlns:a16="http://schemas.microsoft.com/office/drawing/2014/main" id="{E0CF6D77-F51D-7F4F-A1B7-184EF70F6C9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54" name="Rectangle 63">
            <a:extLst>
              <a:ext uri="{FF2B5EF4-FFF2-40B4-BE49-F238E27FC236}">
                <a16:creationId xmlns:a16="http://schemas.microsoft.com/office/drawing/2014/main" id="{312BE6F3-F6C3-B94D-95D8-CC955E69B88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410200"/>
            <a:ext cx="8458200" cy="125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</a:t>
            </a:r>
            <a:r>
              <a:rPr lang="en-US" altLang="en-US" sz="2400" i="1" dirty="0"/>
              <a:t> m</a:t>
            </a:r>
            <a:r>
              <a:rPr lang="en-US" altLang="en-US" sz="2400" dirty="0"/>
              <a:t> classes, an entry, </a:t>
            </a:r>
            <a:r>
              <a:rPr lang="en-US" altLang="en-US" sz="2400" b="1" i="1" dirty="0" err="1"/>
              <a:t>CM</a:t>
            </a:r>
            <a:r>
              <a:rPr lang="en-US" altLang="en-US" sz="2400" b="1" i="1" baseline="-25000" dirty="0" err="1"/>
              <a:t>i,j</a:t>
            </a:r>
            <a:r>
              <a:rPr lang="en-US" altLang="en-US" sz="2400" b="1" baseline="-25000" dirty="0"/>
              <a:t> </a:t>
            </a:r>
            <a:r>
              <a:rPr lang="en-US" altLang="en-US" sz="2400" dirty="0"/>
              <a:t> in a </a:t>
            </a:r>
            <a:r>
              <a:rPr lang="en-US" altLang="en-US" sz="2400" b="1" dirty="0"/>
              <a:t>confusion matrix</a:t>
            </a:r>
            <a:r>
              <a:rPr lang="en-US" altLang="en-US" sz="2400" dirty="0"/>
              <a:t> indicates # of tuples in class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 that were labeled by the classifier as class </a:t>
            </a:r>
            <a:r>
              <a:rPr lang="en-US" altLang="en-US" sz="2400" i="1" dirty="0"/>
              <a:t>j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May have extra rows/columns to provide totals</a:t>
            </a:r>
          </a:p>
        </p:txBody>
      </p:sp>
      <p:sp>
        <p:nvSpPr>
          <p:cNvPr id="52255" name="Text Box 66">
            <a:extLst>
              <a:ext uri="{FF2B5EF4-FFF2-40B4-BE49-F238E27FC236}">
                <a16:creationId xmlns:a16="http://schemas.microsoft.com/office/drawing/2014/main" id="{AA5CBDAD-3C78-E649-BB9C-104FBBAE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</a:rPr>
              <a:t>Confusion Matrix:</a:t>
            </a:r>
          </a:p>
        </p:txBody>
      </p:sp>
      <p:graphicFrame>
        <p:nvGraphicFramePr>
          <p:cNvPr id="61517" name="Group 77">
            <a:extLst>
              <a:ext uri="{FF2B5EF4-FFF2-40B4-BE49-F238E27FC236}">
                <a16:creationId xmlns:a16="http://schemas.microsoft.com/office/drawing/2014/main" id="{66D082C0-C5FA-E44C-A17D-447BF51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82116"/>
              </p:ext>
            </p:extLst>
          </p:nvPr>
        </p:nvGraphicFramePr>
        <p:xfrm>
          <a:off x="533400" y="1676400"/>
          <a:ext cx="7924800" cy="1265238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74" name="Rectangle 78">
            <a:extLst>
              <a:ext uri="{FF2B5EF4-FFF2-40B4-BE49-F238E27FC236}">
                <a16:creationId xmlns:a16="http://schemas.microsoft.com/office/drawing/2014/main" id="{2CC29C0C-53E7-5D4C-BD72-23458344B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39805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Example of Confusion Matrix:</a:t>
            </a:r>
          </a:p>
        </p:txBody>
      </p:sp>
      <p:sp>
        <p:nvSpPr>
          <p:cNvPr id="52275" name="Slide Number Placeholder 7">
            <a:extLst>
              <a:ext uri="{FF2B5EF4-FFF2-40B4-BE49-F238E27FC236}">
                <a16:creationId xmlns:a16="http://schemas.microsoft.com/office/drawing/2014/main" id="{0A0D03A3-A81A-1A45-BD94-CD4FC1CE4802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D4C74D9-46E2-E840-9F36-B3E348682070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98" y="262218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Measures of Classification Performance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22289"/>
              </p:ext>
            </p:extLst>
          </p:nvPr>
        </p:nvGraphicFramePr>
        <p:xfrm>
          <a:off x="63500" y="1951719"/>
          <a:ext cx="3149600" cy="1387476"/>
        </p:xfrm>
        <a:graphic>
          <a:graphicData uri="http://schemas.openxmlformats.org/drawingml/2006/table">
            <a:tbl>
              <a:tblPr/>
              <a:tblGrid>
                <a:gridCol w="98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90BE1CA1-1BD1-0544-B86D-C4803B7D5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676400"/>
            <a:ext cx="5778500" cy="3949700"/>
          </a:xfrm>
          <a:prstGeom prst="rect">
            <a:avLst/>
          </a:prstGeom>
        </p:spPr>
      </p:pic>
      <p:graphicFrame>
        <p:nvGraphicFramePr>
          <p:cNvPr id="2" name="Group 131">
            <a:extLst>
              <a:ext uri="{FF2B5EF4-FFF2-40B4-BE49-F238E27FC236}">
                <a16:creationId xmlns:a16="http://schemas.microsoft.com/office/drawing/2014/main" id="{31B974D5-D625-8B84-ED90-EFDE48CF2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51453"/>
              </p:ext>
            </p:extLst>
          </p:nvPr>
        </p:nvGraphicFramePr>
        <p:xfrm>
          <a:off x="347780" y="3866470"/>
          <a:ext cx="24003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66">
            <a:extLst>
              <a:ext uri="{FF2B5EF4-FFF2-40B4-BE49-F238E27FC236}">
                <a16:creationId xmlns:a16="http://schemas.microsoft.com/office/drawing/2014/main" id="{0B8C6BE7-01C7-4B43-BEE8-DA8776E2B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98" y="1388948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</a:rPr>
              <a:t>Confusion Matrix: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3C2BDC8-6991-AB47-BD34-2EE0CCD7D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143000"/>
          </a:xfrm>
        </p:spPr>
        <p:txBody>
          <a:bodyPr/>
          <a:lstStyle/>
          <a:p>
            <a:r>
              <a:rPr lang="en-US" altLang="en-US" sz="3200" dirty="0"/>
              <a:t>Classifier Evaluation Metrics: Accuracy, Error Rate, Sensitivity and Specificity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22DEE4F-3471-3B4F-A56A-15C58F1D1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4593771" cy="3505200"/>
          </a:xfrm>
        </p:spPr>
        <p:txBody>
          <a:bodyPr/>
          <a:lstStyle/>
          <a:p>
            <a:r>
              <a:rPr lang="en-US" altLang="en-US" sz="2400" b="1" dirty="0"/>
              <a:t>Classifier Accuracy, </a:t>
            </a:r>
            <a:r>
              <a:rPr lang="en-US" altLang="en-US" sz="2400" dirty="0"/>
              <a:t>or recognition rate: percentage of test set tuples that are correctly classified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/>
              <a:t>Accuracy = (TP + TN)/All</a:t>
            </a:r>
            <a:endParaRPr lang="en-US" altLang="en-US" sz="2400" dirty="0"/>
          </a:p>
          <a:p>
            <a:r>
              <a:rPr lang="en-US" altLang="en-US" sz="2400" b="1" dirty="0"/>
              <a:t>Error rate:</a:t>
            </a:r>
            <a:r>
              <a:rPr lang="en-US" altLang="en-US" sz="2400" dirty="0"/>
              <a:t> </a:t>
            </a:r>
            <a:r>
              <a:rPr lang="en-US" altLang="en-US" sz="2400" i="1" dirty="0"/>
              <a:t>1 –</a:t>
            </a:r>
            <a:r>
              <a:rPr lang="en-US" altLang="en-US" sz="2400" dirty="0"/>
              <a:t> </a:t>
            </a:r>
            <a:r>
              <a:rPr lang="en-US" altLang="en-US" sz="2400" i="1" dirty="0"/>
              <a:t>accuracy</a:t>
            </a:r>
            <a:r>
              <a:rPr lang="en-US" altLang="en-US" sz="2400" dirty="0"/>
              <a:t>, or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/>
              <a:t>Error rate = (FP + FN)/All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FC3D69E-34A7-854A-BC90-B1B496B4F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 dirty="0">
                <a:latin typeface="+mn-lt"/>
              </a:rPr>
              <a:t>Class Imbalance Problem</a:t>
            </a:r>
            <a:r>
              <a:rPr lang="en-US" altLang="en-US" sz="2400" dirty="0">
                <a:latin typeface="+mn-lt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 dirty="0">
                <a:latin typeface="+mn-lt"/>
              </a:rPr>
              <a:t>One class may be </a:t>
            </a:r>
            <a:r>
              <a:rPr lang="en-US" altLang="en-US" sz="2400" i="1" dirty="0">
                <a:latin typeface="+mn-lt"/>
              </a:rPr>
              <a:t>rare</a:t>
            </a:r>
            <a:r>
              <a:rPr lang="en-US" altLang="en-US" sz="2400" dirty="0">
                <a:latin typeface="+mn-lt"/>
              </a:rPr>
              <a:t>, e.g. fraud, or HIV-positive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 dirty="0">
                <a:latin typeface="+mn-lt"/>
              </a:rPr>
              <a:t>Significant </a:t>
            </a:r>
            <a:r>
              <a:rPr lang="en-US" altLang="en-US" sz="2400" i="1" dirty="0">
                <a:latin typeface="+mn-lt"/>
              </a:rPr>
              <a:t>majority of the negative class</a:t>
            </a:r>
            <a:r>
              <a:rPr lang="en-US" altLang="en-US" sz="2400" dirty="0">
                <a:latin typeface="+mn-lt"/>
              </a:rPr>
              <a:t> and minority of the positive class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 b="1" dirty="0">
                <a:latin typeface="+mn-lt"/>
              </a:rPr>
              <a:t>Sensitivity</a:t>
            </a:r>
            <a:r>
              <a:rPr lang="en-US" altLang="en-US" sz="2400" dirty="0">
                <a:latin typeface="+mn-lt"/>
              </a:rPr>
              <a:t>: True Positive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2400" b="1" dirty="0">
                <a:latin typeface="+mn-lt"/>
              </a:rPr>
              <a:t>Sensitivity = TP/P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 b="1" dirty="0">
                <a:latin typeface="+mn-lt"/>
              </a:rPr>
              <a:t>Specificity</a:t>
            </a:r>
            <a:r>
              <a:rPr lang="en-US" altLang="en-US" sz="2400" dirty="0">
                <a:latin typeface="+mn-lt"/>
              </a:rPr>
              <a:t>: True Negative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2400" b="1" dirty="0">
                <a:latin typeface="+mn-lt"/>
              </a:rPr>
              <a:t>Specificity = TN/N</a:t>
            </a:r>
          </a:p>
        </p:txBody>
      </p:sp>
      <p:graphicFrame>
        <p:nvGraphicFramePr>
          <p:cNvPr id="62595" name="Group 131">
            <a:extLst>
              <a:ext uri="{FF2B5EF4-FFF2-40B4-BE49-F238E27FC236}">
                <a16:creationId xmlns:a16="http://schemas.microsoft.com/office/drawing/2014/main" id="{EB864E9C-384A-5B44-8B52-32EAC2C70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89926"/>
              </p:ext>
            </p:extLst>
          </p:nvPr>
        </p:nvGraphicFramePr>
        <p:xfrm>
          <a:off x="1120666" y="1352548"/>
          <a:ext cx="24003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>
            <a:extLst>
              <a:ext uri="{FF2B5EF4-FFF2-40B4-BE49-F238E27FC236}">
                <a16:creationId xmlns:a16="http://schemas.microsoft.com/office/drawing/2014/main" id="{A2C4D4D7-0CC5-9E4B-94D4-9049CFE9A1B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B3B9C5D-DDB0-444E-8CE1-B4319583F710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8" descr="8recall">
            <a:extLst>
              <a:ext uri="{FF2B5EF4-FFF2-40B4-BE49-F238E27FC236}">
                <a16:creationId xmlns:a16="http://schemas.microsoft.com/office/drawing/2014/main" id="{FF38B405-21A8-2741-95AD-53817414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1" y="4545692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>
            <a:extLst>
              <a:ext uri="{FF2B5EF4-FFF2-40B4-BE49-F238E27FC236}">
                <a16:creationId xmlns:a16="http://schemas.microsoft.com/office/drawing/2014/main" id="{8394F40C-FFB0-9940-82E7-0673C4D8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04" y="2436443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>
            <a:extLst>
              <a:ext uri="{FF2B5EF4-FFF2-40B4-BE49-F238E27FC236}">
                <a16:creationId xmlns:a16="http://schemas.microsoft.com/office/drawing/2014/main" id="{0F65AFE0-6848-8144-A5D2-11177734F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7019"/>
            <a:ext cx="8402638" cy="1219200"/>
          </a:xfrm>
        </p:spPr>
        <p:txBody>
          <a:bodyPr/>
          <a:lstStyle/>
          <a:p>
            <a:r>
              <a:rPr lang="en-US" altLang="en-US" sz="3600" dirty="0"/>
              <a:t>Classifier Evaluation Metrics: </a:t>
            </a:r>
            <a:br>
              <a:rPr lang="en-US" altLang="en-US" sz="3600" dirty="0"/>
            </a:br>
            <a:r>
              <a:rPr lang="en-US" altLang="en-US" sz="3600" dirty="0"/>
              <a:t>Precision and Recall, and F-measures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B62452EE-EA7A-DD4F-8491-BA2AC0CEE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05" y="1643403"/>
            <a:ext cx="7903028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Precision</a:t>
            </a:r>
            <a:r>
              <a:rPr lang="en-US" altLang="en-US" sz="2400" dirty="0"/>
              <a:t>: exactness – what % of tuples that the classifier labeled as positive are actually positive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Recall: </a:t>
            </a:r>
            <a:r>
              <a:rPr lang="en-US" altLang="en-US" sz="24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Perfect score of precision and recall is 1.0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Inverse relationship between precision &amp; recall exists.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 b="1" i="1" dirty="0"/>
          </a:p>
        </p:txBody>
      </p:sp>
      <p:sp>
        <p:nvSpPr>
          <p:cNvPr id="54279" name="Text Box 5">
            <a:extLst>
              <a:ext uri="{FF2B5EF4-FFF2-40B4-BE49-F238E27FC236}">
                <a16:creationId xmlns:a16="http://schemas.microsoft.com/office/drawing/2014/main" id="{15C6E0CD-A26E-5B44-A188-B7FABC341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>
            <a:extLst>
              <a:ext uri="{FF2B5EF4-FFF2-40B4-BE49-F238E27FC236}">
                <a16:creationId xmlns:a16="http://schemas.microsoft.com/office/drawing/2014/main" id="{F3EFF37E-04D7-7E46-ADCF-8D8CF0CB9747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49B1CC3-119D-4448-A5DB-6E02869B2B47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7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graphicFrame>
        <p:nvGraphicFramePr>
          <p:cNvPr id="2" name="Group 131">
            <a:extLst>
              <a:ext uri="{FF2B5EF4-FFF2-40B4-BE49-F238E27FC236}">
                <a16:creationId xmlns:a16="http://schemas.microsoft.com/office/drawing/2014/main" id="{89C520A0-BA3C-8788-4E83-4DCF92051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86787"/>
              </p:ext>
            </p:extLst>
          </p:nvPr>
        </p:nvGraphicFramePr>
        <p:xfrm>
          <a:off x="6743700" y="4182154"/>
          <a:ext cx="24003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3D27-B20E-EA2A-EA6B-AD6A4E92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>
            <a:extLst>
              <a:ext uri="{FF2B5EF4-FFF2-40B4-BE49-F238E27FC236}">
                <a16:creationId xmlns:a16="http://schemas.microsoft.com/office/drawing/2014/main" id="{6596251F-47BC-CA51-858C-9830B0B6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06" y="2482169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>
            <a:extLst>
              <a:ext uri="{FF2B5EF4-FFF2-40B4-BE49-F238E27FC236}">
                <a16:creationId xmlns:a16="http://schemas.microsoft.com/office/drawing/2014/main" id="{2477E150-981C-461C-56FA-815ABA934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0681" y="261257"/>
            <a:ext cx="8402638" cy="1219200"/>
          </a:xfrm>
        </p:spPr>
        <p:txBody>
          <a:bodyPr/>
          <a:lstStyle/>
          <a:p>
            <a:r>
              <a:rPr lang="en-US" altLang="en-US" sz="3600" dirty="0"/>
              <a:t>Classifier Evaluation Metrics: </a:t>
            </a:r>
            <a:br>
              <a:rPr lang="en-US" altLang="en-US" sz="3600" dirty="0"/>
            </a:br>
            <a:r>
              <a:rPr lang="en-US" altLang="en-US" sz="3600" dirty="0"/>
              <a:t>Precision and Recall, and F-measures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501C08F7-E123-9CA0-4EFD-C65F42215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6" y="1770628"/>
            <a:ext cx="7613196" cy="434884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i="1" dirty="0"/>
              <a:t>F</a:t>
            </a:r>
            <a:r>
              <a:rPr lang="en-US" altLang="en-US" sz="2400" b="1" dirty="0"/>
              <a:t> measure (</a:t>
            </a:r>
            <a:r>
              <a:rPr lang="en-US" altLang="en-US" sz="2400" b="1" i="1" dirty="0"/>
              <a:t>F</a:t>
            </a:r>
            <a:r>
              <a:rPr lang="en-US" altLang="en-US" sz="2400" b="1" i="1" baseline="-25000" dirty="0"/>
              <a:t>1</a:t>
            </a:r>
            <a:r>
              <a:rPr lang="en-US" altLang="en-US" sz="2400" b="1" dirty="0"/>
              <a:t> </a:t>
            </a:r>
            <a:r>
              <a:rPr lang="en-US" altLang="en-US" sz="2400" dirty="0"/>
              <a:t>or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-score)</a:t>
            </a:r>
            <a:r>
              <a:rPr lang="en-US" altLang="en-US" sz="2400" dirty="0"/>
              <a:t>: harmonic mean of precision and recall</a:t>
            </a:r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 b="1" i="1" dirty="0"/>
          </a:p>
          <a:p>
            <a:pPr>
              <a:lnSpc>
                <a:spcPct val="80000"/>
              </a:lnSpc>
            </a:pPr>
            <a:endParaRPr lang="en-US" altLang="en-US" sz="2400" b="1" i="1" dirty="0"/>
          </a:p>
          <a:p>
            <a:pPr>
              <a:lnSpc>
                <a:spcPct val="80000"/>
              </a:lnSpc>
            </a:pPr>
            <a:r>
              <a:rPr lang="en-US" altLang="en-US" sz="2400" b="1" i="1" dirty="0" err="1"/>
              <a:t>F</a:t>
            </a:r>
            <a:r>
              <a:rPr lang="en-US" altLang="en-US" sz="2400" b="1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400" b="1" dirty="0"/>
              <a:t>:  </a:t>
            </a:r>
            <a:r>
              <a:rPr lang="en-US" altLang="en-US" sz="2400" dirty="0"/>
              <a:t>weighted measure of precision and recall</a:t>
            </a:r>
          </a:p>
        </p:txBody>
      </p:sp>
      <p:sp>
        <p:nvSpPr>
          <p:cNvPr id="54279" name="Text Box 5">
            <a:extLst>
              <a:ext uri="{FF2B5EF4-FFF2-40B4-BE49-F238E27FC236}">
                <a16:creationId xmlns:a16="http://schemas.microsoft.com/office/drawing/2014/main" id="{948E2477-566B-7B73-86CA-5238852F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>
            <a:extLst>
              <a:ext uri="{FF2B5EF4-FFF2-40B4-BE49-F238E27FC236}">
                <a16:creationId xmlns:a16="http://schemas.microsoft.com/office/drawing/2014/main" id="{7000E848-720C-DF73-A238-83762D5EE826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49B1CC3-119D-4448-A5DB-6E02869B2B47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54281" name="Picture 8" descr="8Fbeta">
            <a:extLst>
              <a:ext uri="{FF2B5EF4-FFF2-40B4-BE49-F238E27FC236}">
                <a16:creationId xmlns:a16="http://schemas.microsoft.com/office/drawing/2014/main" id="{A209E54C-BB28-A1EA-0073-DB68A2CD7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55198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Group 131">
            <a:extLst>
              <a:ext uri="{FF2B5EF4-FFF2-40B4-BE49-F238E27FC236}">
                <a16:creationId xmlns:a16="http://schemas.microsoft.com/office/drawing/2014/main" id="{43514EDD-2FAD-A19F-AC77-EB3D80A3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15825"/>
              </p:ext>
            </p:extLst>
          </p:nvPr>
        </p:nvGraphicFramePr>
        <p:xfrm>
          <a:off x="6743700" y="2331354"/>
          <a:ext cx="24003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21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DE0AE2C-CF21-EB4B-9473-0DB3CF12F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1" y="519113"/>
            <a:ext cx="9144000" cy="762000"/>
          </a:xfrm>
        </p:spPr>
        <p:txBody>
          <a:bodyPr/>
          <a:lstStyle/>
          <a:p>
            <a:r>
              <a:rPr lang="en-US" altLang="en-US" dirty="0"/>
              <a:t>Classifier Evaluation Metrics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sp>
        <p:nvSpPr>
          <p:cNvPr id="55299" name="Rectangle 35">
            <a:extLst>
              <a:ext uri="{FF2B5EF4-FFF2-40B4-BE49-F238E27FC236}">
                <a16:creationId xmlns:a16="http://schemas.microsoft.com/office/drawing/2014/main" id="{9B5F23B1-F14D-9F49-932C-774B7E518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/>
          </a:p>
        </p:txBody>
      </p:sp>
      <p:sp>
        <p:nvSpPr>
          <p:cNvPr id="55300" name="Slide Number Placeholder 7">
            <a:extLst>
              <a:ext uri="{FF2B5EF4-FFF2-40B4-BE49-F238E27FC236}">
                <a16:creationId xmlns:a16="http://schemas.microsoft.com/office/drawing/2014/main" id="{9812C06C-937E-0740-B921-A5CAA9A2D9F7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B78E548-1CE6-494A-9CF1-68A5AA1D4A02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55301" name="Content Placeholder 1">
            <a:extLst>
              <a:ext uri="{FF2B5EF4-FFF2-40B4-BE49-F238E27FC236}">
                <a16:creationId xmlns:a16="http://schemas.microsoft.com/office/drawing/2014/main" id="{D0230FB8-C2F5-D147-AA90-B0E80D4DA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3962399"/>
            <a:ext cx="8458200" cy="2231571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400" i="1" dirty="0"/>
              <a:t>Precision</a:t>
            </a:r>
            <a:r>
              <a:rPr lang="en-US" altLang="en-US" sz="2400" dirty="0"/>
              <a:t> = 90/230 = 39.13%            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400" i="1" dirty="0"/>
              <a:t>Recall</a:t>
            </a:r>
            <a:r>
              <a:rPr lang="en-US" altLang="en-US" sz="2400" dirty="0"/>
              <a:t> = 90/300 = 30.00%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400" dirty="0"/>
              <a:t>Accuracy = (90 + 9560) / 10000 = 0.96 = 96%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 sz="2400" b="1" dirty="0"/>
              <a:t>Sensitivity = TP/P = 90/300 = 0.3 = 30%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en-US" sz="2400" dirty="0"/>
          </a:p>
          <a:p>
            <a:endParaRPr lang="en-US" altLang="en-US" dirty="0"/>
          </a:p>
        </p:txBody>
      </p:sp>
      <p:graphicFrame>
        <p:nvGraphicFramePr>
          <p:cNvPr id="7" name="Group 54">
            <a:extLst>
              <a:ext uri="{FF2B5EF4-FFF2-40B4-BE49-F238E27FC236}">
                <a16:creationId xmlns:a16="http://schemas.microsoft.com/office/drawing/2014/main" id="{69FED6C6-F173-684E-BAC1-921887256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07082"/>
              </p:ext>
            </p:extLst>
          </p:nvPr>
        </p:nvGraphicFramePr>
        <p:xfrm>
          <a:off x="228600" y="1889125"/>
          <a:ext cx="8839200" cy="1693863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1007</Words>
  <Application>Microsoft Macintosh PowerPoint</Application>
  <PresentationFormat>On-screen Show (4:3)</PresentationFormat>
  <Paragraphs>273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新細明體</vt:lpstr>
      <vt:lpstr>Arial</vt:lpstr>
      <vt:lpstr>Calibri</vt:lpstr>
      <vt:lpstr>Monotype Sorts</vt:lpstr>
      <vt:lpstr>Tahoma</vt:lpstr>
      <vt:lpstr>Times New Roman</vt:lpstr>
      <vt:lpstr>Wingdings</vt:lpstr>
      <vt:lpstr>Default Design</vt:lpstr>
      <vt:lpstr> 4. Supervised Learning (III)</vt:lpstr>
      <vt:lpstr> Topics </vt:lpstr>
      <vt:lpstr>Model Evaluation</vt:lpstr>
      <vt:lpstr>Classifier Evaluation Metrics: Confusion Matrix</vt:lpstr>
      <vt:lpstr>Measures of Classification Performance</vt:lpstr>
      <vt:lpstr>Classifier Evaluation Metrics: Accuracy, Error Rate, Sensitivity and Specificity</vt:lpstr>
      <vt:lpstr>Classifier Evaluation Metrics:  Precision and Recall, and F-measures</vt:lpstr>
      <vt:lpstr>Classifier Evaluation Metrics:  Precision and Recall, and F-measures</vt:lpstr>
      <vt:lpstr>Classifier Evaluation Metrics Example</vt:lpstr>
      <vt:lpstr> Evaluating Classifier Accuracy </vt:lpstr>
      <vt:lpstr>Holdout Method</vt:lpstr>
      <vt:lpstr>Cross-validation</vt:lpstr>
      <vt:lpstr>PowerPoint Presentation</vt:lpstr>
      <vt:lpstr>Stratified cross-validation</vt:lpstr>
      <vt:lpstr>Stratified cross-validation</vt:lpstr>
      <vt:lpstr>Leave-One-Out cross-validation</vt:lpstr>
      <vt:lpstr>Leave-One-Out cross-validation</vt:lpstr>
      <vt:lpstr>In Class Exercise 4: Example</vt:lpstr>
      <vt:lpstr>For three classes </vt:lpstr>
      <vt:lpstr>Readings (references)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29</cp:revision>
  <cp:lastPrinted>2020-10-13T14:15:54Z</cp:lastPrinted>
  <dcterms:created xsi:type="dcterms:W3CDTF">2020-09-17T14:21:25Z</dcterms:created>
  <dcterms:modified xsi:type="dcterms:W3CDTF">2024-08-29T21:52:18Z</dcterms:modified>
</cp:coreProperties>
</file>