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ink/ink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0"/>
  </p:notesMasterIdLst>
  <p:handoutMasterIdLst>
    <p:handoutMasterId r:id="rId81"/>
  </p:handoutMasterIdLst>
  <p:sldIdLst>
    <p:sldId id="324" r:id="rId2"/>
    <p:sldId id="651" r:id="rId3"/>
    <p:sldId id="671" r:id="rId4"/>
    <p:sldId id="668" r:id="rId5"/>
    <p:sldId id="654" r:id="rId6"/>
    <p:sldId id="658" r:id="rId7"/>
    <p:sldId id="653" r:id="rId8"/>
    <p:sldId id="269" r:id="rId9"/>
    <p:sldId id="657" r:id="rId10"/>
    <p:sldId id="659" r:id="rId11"/>
    <p:sldId id="685" r:id="rId12"/>
    <p:sldId id="450" r:id="rId13"/>
    <p:sldId id="451" r:id="rId14"/>
    <p:sldId id="452" r:id="rId15"/>
    <p:sldId id="670" r:id="rId16"/>
    <p:sldId id="455" r:id="rId17"/>
    <p:sldId id="456" r:id="rId18"/>
    <p:sldId id="457" r:id="rId19"/>
    <p:sldId id="458" r:id="rId20"/>
    <p:sldId id="693" r:id="rId21"/>
    <p:sldId id="459" r:id="rId22"/>
    <p:sldId id="460" r:id="rId23"/>
    <p:sldId id="462" r:id="rId24"/>
    <p:sldId id="463" r:id="rId25"/>
    <p:sldId id="464" r:id="rId26"/>
    <p:sldId id="465" r:id="rId27"/>
    <p:sldId id="466" r:id="rId28"/>
    <p:sldId id="467" r:id="rId29"/>
    <p:sldId id="468" r:id="rId30"/>
    <p:sldId id="469" r:id="rId31"/>
    <p:sldId id="669" r:id="rId32"/>
    <p:sldId id="672" r:id="rId33"/>
    <p:sldId id="303" r:id="rId34"/>
    <p:sldId id="645" r:id="rId35"/>
    <p:sldId id="637" r:id="rId36"/>
    <p:sldId id="638" r:id="rId37"/>
    <p:sldId id="639" r:id="rId38"/>
    <p:sldId id="640" r:id="rId39"/>
    <p:sldId id="642" r:id="rId40"/>
    <p:sldId id="305" r:id="rId41"/>
    <p:sldId id="646" r:id="rId42"/>
    <p:sldId id="647" r:id="rId43"/>
    <p:sldId id="648" r:id="rId44"/>
    <p:sldId id="673" r:id="rId45"/>
    <p:sldId id="652" r:id="rId46"/>
    <p:sldId id="674" r:id="rId47"/>
    <p:sldId id="675" r:id="rId48"/>
    <p:sldId id="307" r:id="rId49"/>
    <p:sldId id="655" r:id="rId50"/>
    <p:sldId id="649" r:id="rId51"/>
    <p:sldId id="656" r:id="rId52"/>
    <p:sldId id="676" r:id="rId53"/>
    <p:sldId id="677" r:id="rId54"/>
    <p:sldId id="308" r:id="rId55"/>
    <p:sldId id="660" r:id="rId56"/>
    <p:sldId id="306" r:id="rId57"/>
    <p:sldId id="682" r:id="rId58"/>
    <p:sldId id="557" r:id="rId59"/>
    <p:sldId id="488" r:id="rId60"/>
    <p:sldId id="603" r:id="rId61"/>
    <p:sldId id="489" r:id="rId62"/>
    <p:sldId id="490" r:id="rId63"/>
    <p:sldId id="492" r:id="rId64"/>
    <p:sldId id="493" r:id="rId65"/>
    <p:sldId id="494" r:id="rId66"/>
    <p:sldId id="495" r:id="rId67"/>
    <p:sldId id="684" r:id="rId68"/>
    <p:sldId id="497" r:id="rId69"/>
    <p:sldId id="498" r:id="rId70"/>
    <p:sldId id="499" r:id="rId71"/>
    <p:sldId id="505" r:id="rId72"/>
    <p:sldId id="687" r:id="rId73"/>
    <p:sldId id="689" r:id="rId74"/>
    <p:sldId id="690" r:id="rId75"/>
    <p:sldId id="691" r:id="rId76"/>
    <p:sldId id="688" r:id="rId77"/>
    <p:sldId id="686" r:id="rId78"/>
    <p:sldId id="692" r:id="rId7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8" autoAdjust="0"/>
    <p:restoredTop sz="92879" autoAdjust="0"/>
  </p:normalViewPr>
  <p:slideViewPr>
    <p:cSldViewPr>
      <p:cViewPr varScale="1">
        <p:scale>
          <a:sx n="128" d="100"/>
          <a:sy n="128" d="100"/>
        </p:scale>
        <p:origin x="1688" y="176"/>
      </p:cViewPr>
      <p:guideLst>
        <p:guide orient="horz" pos="2160"/>
        <p:guide pos="2880"/>
      </p:guideLst>
    </p:cSldViewPr>
  </p:slideViewPr>
  <p:outlineViewPr>
    <p:cViewPr>
      <p:scale>
        <a:sx n="33" d="100"/>
        <a:sy n="33" d="100"/>
      </p:scale>
      <p:origin x="0" y="-522"/>
    </p:cViewPr>
  </p:outlineViewPr>
  <p:notesTextViewPr>
    <p:cViewPr>
      <p:scale>
        <a:sx n="100" d="100"/>
        <a:sy n="100" d="100"/>
      </p:scale>
      <p:origin x="0" y="0"/>
    </p:cViewPr>
  </p:notesTextViewPr>
  <p:sorterViewPr>
    <p:cViewPr>
      <p:scale>
        <a:sx n="1" d="1"/>
        <a:sy n="1" d="1"/>
      </p:scale>
      <p:origin x="0" y="-297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Hyoil" userId="ec30dc14-5759-4d59-8350-afb09d071a09" providerId="ADAL" clId="{C20B2800-4C06-4490-B936-4572FE2F4D8E}"/>
    <pc:docChg chg="delSld modSld">
      <pc:chgData name="Han, Hyoil" userId="ec30dc14-5759-4d59-8350-afb09d071a09" providerId="ADAL" clId="{C20B2800-4C06-4490-B936-4572FE2F4D8E}" dt="2023-09-05T17:22:51.024" v="12" actId="47"/>
      <pc:docMkLst>
        <pc:docMk/>
      </pc:docMkLst>
      <pc:sldChg chg="modSp mod">
        <pc:chgData name="Han, Hyoil" userId="ec30dc14-5759-4d59-8350-afb09d071a09" providerId="ADAL" clId="{C20B2800-4C06-4490-B936-4572FE2F4D8E}" dt="2023-09-05T17:21:47.368" v="10" actId="20577"/>
        <pc:sldMkLst>
          <pc:docMk/>
          <pc:sldMk cId="2019241887" sldId="324"/>
        </pc:sldMkLst>
        <pc:spChg chg="mod">
          <ac:chgData name="Han, Hyoil" userId="ec30dc14-5759-4d59-8350-afb09d071a09" providerId="ADAL" clId="{C20B2800-4C06-4490-B936-4572FE2F4D8E}" dt="2023-09-05T17:21:47.368" v="10" actId="20577"/>
          <ac:spMkLst>
            <pc:docMk/>
            <pc:sldMk cId="2019241887" sldId="324"/>
            <ac:spMk id="2" creationId="{9DC69AF8-A31D-D344-AD20-6900A015D118}"/>
          </ac:spMkLst>
        </pc:spChg>
        <pc:spChg chg="mod">
          <ac:chgData name="Han, Hyoil" userId="ec30dc14-5759-4d59-8350-afb09d071a09" providerId="ADAL" clId="{C20B2800-4C06-4490-B936-4572FE2F4D8E}" dt="2023-09-05T17:21:37.355" v="4" actId="20577"/>
          <ac:spMkLst>
            <pc:docMk/>
            <pc:sldMk cId="2019241887" sldId="324"/>
            <ac:spMk id="3" creationId="{2F01467E-4B13-F54B-81D5-D545533CCD1B}"/>
          </ac:spMkLst>
        </pc:spChg>
      </pc:sldChg>
      <pc:sldChg chg="del">
        <pc:chgData name="Han, Hyoil" userId="ec30dc14-5759-4d59-8350-afb09d071a09" providerId="ADAL" clId="{C20B2800-4C06-4490-B936-4572FE2F4D8E}" dt="2023-09-05T17:22:06.303" v="11" actId="47"/>
        <pc:sldMkLst>
          <pc:docMk/>
          <pc:sldMk cId="2407166377" sldId="650"/>
        </pc:sldMkLst>
      </pc:sldChg>
      <pc:sldChg chg="del">
        <pc:chgData name="Han, Hyoil" userId="ec30dc14-5759-4d59-8350-afb09d071a09" providerId="ADAL" clId="{C20B2800-4C06-4490-B936-4572FE2F4D8E}" dt="2023-09-05T17:22:51.024" v="12" actId="47"/>
        <pc:sldMkLst>
          <pc:docMk/>
          <pc:sldMk cId="226308164" sldId="6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C534296-C06C-464D-9D12-84D47FE5CC1B}" type="slidenum">
              <a:rPr lang="en-US"/>
              <a:pPr>
                <a:defRPr/>
              </a:pPr>
              <a:t>‹#›</a:t>
            </a:fld>
            <a:endParaRPr lang="en-US"/>
          </a:p>
        </p:txBody>
      </p:sp>
    </p:spTree>
    <p:extLst>
      <p:ext uri="{BB962C8B-B14F-4D97-AF65-F5344CB8AC3E}">
        <p14:creationId xmlns:p14="http://schemas.microsoft.com/office/powerpoint/2010/main" val="308393946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2:38:29.184"/>
    </inkml:context>
    <inkml:brush xml:id="br0">
      <inkml:brushProperty name="width" value="0.05" units="cm"/>
      <inkml:brushProperty name="height" value="0.05" units="cm"/>
      <inkml:brushProperty name="color" value="#FF0066"/>
    </inkml:brush>
  </inkml:definitions>
  <inkml:trace contextRef="#ctx0" brushRef="#br0">707 202 24575,'-14'0'0,"-13"0"0,-1 0 0,-7 0 0,1 0 0,-13 0 0,-3-5 0,-16 3 0,17-3 0,2 9 0,12 1 0,10 3 0,8 0 0,2-1 0,8 0 0,1-1 0,-1 4 0,0-3 0,-2 3 0,-1-1 0,-1-1 0,-1 1 0,5-2 0,-3-1 0,3 1 0,1 2 0,-1-1 0,1 4 0,-1-4 0,0 4 0,1-2 0,-1 3 0,4 1 0,-3-1 0,1 5 0,1 2 0,-3 5 0,-2 12 0,0-9 0,1 8 0,1-16 0,3 4 0,0-4 0,0 5 0,4 0 0,-4 1 0,3-1 0,-2 0 0,3 0 0,0 12 0,0-9 0,3 8 0,-2-1 0,3-7 0,0 7 0,0-10 0,1 10 0,-1-8 0,-4 8 0,0-15 0,0-4 0,0-4 0,0-4 0,3 1 0,-3 1 0,10 11 0,-8-5 0,7 9 0,-4-7 0,2-3 0,1 9 0,-1-5 0,4 1 0,-2 4 0,1-4 0,3 5 0,-5-5 0,6-1 0,-6-9 0,4 0 0,-5-4 0,3 1 0,-4-1 0,1 1 0,0-1 0,2 1 0,1 0 0,9 0 0,1 4 0,5-1 0,21 11 0,-15-10 0,15 10 0,-11-11 0,-8 3 0,18-2 0,-18-2 0,18 2 0,-17-2 0,16 3 0,-7-2 0,10 2 0,21 5 0,-16-4 0,16 4 0,-11-11 0,2 5 0,9-9 0,1 4 0,-10-11 0,-2-2 0,-10 1 0,-10-3 0,-2 4 0,-10-3 0,-5 0 0,4-4 0,-13 4 0,4-6 0,-8 7 0,-1-2 0,-2 2 0,2 0 0,-5 1 0,2-1 0,0 1 0,3-4 0,2 3 0,1-6 0,1 6 0,15-10 0,7 6 0,24-7 0,3 5 0,20 6 0,-18-5 0,15 11 0,-27-4 0,8 5 0,-20 0 0,-2 0 0,-10 0 0,-8 0 0,-2 0 0,-8 0 0,-1 0 0,1 0 0,-3-3 0,2-1 0,-3 1 0,1-3 0,2 2 0,-3 0 0,4-1 0,0 1 0,8-3 0,11 3 0,2-4 0,16 7 0,-6-8 0,-1 4 0,-2-5 0,-15 3 0,-5-1 0,-5 2 0,-7-1 0,0 1 0,-3-1 0,-3-3 0,-1-5 0,0 0 0,-3-3 0,4 5 0,-1 2 0,-2-1 0,3 5 0,-1-3 0,-2 3 0,5 1 0,-2-9 0,0 3 0,3-6 0,-6 5 0,5-6 0,-2 5 0,3-5 0,0 9 0,0 0 0,0 4 0,0-1 0,0 0 0,0 1 0,0-1 0,0 1 0,3-1 0,-2 0 0,2 1 0,-3-4 0,0 3 0,0-11 0,0 7 0,0-8 0,-4 0 0,0 5 0,-4-10 0,4 4 0,-3-5 0,2 0 0,-3 5 0,0-4 0,4 4 0,1-5 0,3 0 0,0 5 0,0 4 0,0 7 0,0-1 0,0 3 0,0-3 0,-3 4 0,2-1 0,-5 0 0,5 1 0,-2-1 0,0 1 0,0-4 0,-5-6 0,-3-3 0,-5-16 0,2 7 0,-8-16 0,11 6 0,-6-9 0,7 10 0,-2-8 0,-3 8 0,3 0 0,-7 2 0,10 10 0,-2 8 0,3 2 0,-1 5 0,1 3 0,-1 0 0,2 5 0,1 2 0,-1 0 0,0 0 0,1 0 0,-1 0 0,1-3 0,-4 2 0,0-5 0,-9 2 0,5-3 0,-10-1 0,4 0 0,-5 0 0,0-1 0,-10-1 0,-3 0 0,-9-2 0,1 0 0,-1 1 0,0-1 0,0 5 0,0-3 0,0 9 0,-2-8 0,12 8 0,6-3 0,12 4 0,6 0 0,3 0 0,0 3 0,0-2 0,0 2 0,0 0 0,0-3 0,4 3 0,-1-3 0,1 0 0,-4 3 0,0-2 0,-3 2 0,-6-3 0,-1 0 0,-5 0 0,-21 4 0,21-3 0,-20 6 0,30-3 0,0 3 0,5 0 0,7 0 0,0-1 0,3 1 0,0-1 0,-3 1 0,2 0 0,-5-1 0,3 1 0,-4-1 0,0 1 0,1 0 0,-1-4 0,3 3 0,-1-5 0,1 2 0,-3 0 0,1 0 0,-9 5 0,-2 3 0,-8-2 0,-10 5 0,-2-4 0,-10 2 0,0 0 0,0-1 0,9 0 0,4-1 0,14-3 0,4-2 0,9 1 0,5-9 0,-1 0 0,2-5 0,-2-1 0,3 5 0,0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2:38:33.405"/>
    </inkml:context>
    <inkml:brush xml:id="br0">
      <inkml:brushProperty name="width" value="0.05" units="cm"/>
      <inkml:brushProperty name="height" value="0.05" units="cm"/>
      <inkml:brushProperty name="color" value="#FF0066"/>
    </inkml:brush>
  </inkml:definitions>
  <inkml:trace contextRef="#ctx0" brushRef="#br0">99 402 24575,'0'10'0,"0"5"0,-3 0 0,2 0 0,-2-5 0,3-3 0,3-1 0,-2 1 0,5-1 0,-6 4 0,6-3 0,-5 6 0,2-3 0,0 3 0,-3 6 0,3 1 0,-3 5 0,0 0 0,4 0 0,-3 1 0,7-1 0,-8 0 0,4 0 0,-4 0 0,4 1 0,-3 9 0,3-8 0,-4 8 0,5 0 0,-4-7 0,10 16 0,-10-16 0,4 16 0,-5-16 0,4 7 0,2 0 0,-1-8 0,4 8 0,-3 0 0,4 2 0,2 10 0,-2-9 0,0-4 0,-5-8 0,2-6 0,0 9 0,1-7 0,4 9 0,-4-6 0,0 0 0,0-5 0,-1-1 0,0-6 0,3 0 0,-3-3 0,5 3 0,-1-6 0,12 15 0,7-10 0,12 16 0,5-15 0,10 5 0,-8-6 0,8 0 0,-11 0 0,1 0 0,0-1 0,0-4 0,-9 2 0,-4-8 0,-8 3 0,-1-4 0,-5 0 0,4 0 0,-9 0 0,9 0 0,-4 0 0,5 3 0,1-2 0,9 8 0,2-7 0,31 13 0,-16-12 0,16 7 0,-21-5 0,-10-3 0,-11 3 0,-11-5 0,-8 0 0,-1-3 0,-2-1 0,-1-2 0,0-1 0,-2 1 0,5-4 0,-3 3 0,4-6 0,2 3 0,-1 0 0,1-3 0,-2 6 0,-3-3 0,1 1 0,-1 2 0,3-3 0,-1 0 0,4 3 0,5-3 0,15 1 0,28-2 0,-6 0 0,16-1 0,-31 2 0,-2 0 0,-18 5 0,-2 1 0,-11 2 0,2-2 0,-3-3 0,4 1 0,-1-1 0,9 0 0,-3 0 0,12-1 0,-4 0 0,15-2 0,-8 5 0,3 0 0,-12 5 0,-7-3 0,-2 2 0,-2-2 0,-1 3 0,-2-3 0,-1 0 0,0-4 0,-2 1 0,1-1 0,-2 0 0,3 1 0,1-1 0,3 1 0,-1-1 0,1 3 0,-1-2 0,1 6 0,0-6 0,-1 2 0,1 0 0,2 2 0,17-4 0,6 5 0,15-9 0,-1 8 0,1-8 0,-9 5 0,-3-5 0,-18 2 0,-5 1 0,-10 0 0,-2 1 0,-2-1 0,1 1 0,-5-1 0,2 0 0,1 1 0,-3-4 0,5 3 0,-5 0 0,2 1 0,-2 3 0,2-4 0,-2 1 0,3-1 0,-1 0 0,-2 1 0,2-1 0,1 1 0,0-1 0,3 0 0,0 1 0,3-1 0,-2 1 0,1-1 0,-2 0 0,0 1 0,3-1 0,1 1 0,0-1 0,2 0 0,-6 1 0,3-1 0,0 1 0,-2-4 0,2 3 0,-3-6 0,0 3 0,-3-3 0,2 0 0,-5-6 0,2 5 0,-4-2 0,1-2 0,-1 1 0,0-8 0,0 5 0,0-4 0,4 10 0,-3-10 0,6 12 0,-6-3 0,6 6 0,-2 1 0,3-4 0,0 5 0,0-6 0,0 3 0,0 0 0,3-3 0,-2 3 0,2-3 0,-3 0 0,0-1 0,0 1 0,0 0 0,-4-6 0,0 8 0,0-12 0,1 6 0,3-9 0,-3 7 0,2 0 0,-5 0 0,2 5 0,-4-5 0,2 6 0,-5-11 0,4 8 0,-3-9 0,3 12 0,0 0 0,1 3 0,-1 0 0,1 4 0,-1-1 0,0 0 0,1 1 0,-1-1 0,1 1 0,-1-1 0,0 0 0,1 1 0,-1-1 0,1 1 0,-1-1 0,0 0 0,1 1 0,-1 2 0,4-2 0,-3 3 0,2-1 0,-3-2 0,-2 2 0,-7-3 0,-13-2 0,1-4 0,-16 1 0,-3-3 0,-3 3 0,-16-1 0,17-4 0,-8 3 0,20-2 0,2 6 0,10 2 0,-1 0 0,7 0 0,-5 0 0,12 1 0,-6 0 0,11 0 0,-3 0 0,4 4 0,-1-3 0,1 2 0,-1-2 0,-5-4 0,1 3 0,-11-4 0,2 4 0,-5-2 0,0 1 0,-10-2 0,-2 0 0,-1-4 0,3 3 0,1-8 0,-4 8 0,-10-9 0,10 10 0,10 1 0,10 5 0,11 4 0,-3 0 0,4 0 0,-1 3 0,0 1 0,1 3 0,-1-1 0,1 1 0,-1-1 0,-2 1 0,-2 0 0,-7 0 0,3 0 0,-3 0 0,-1 1 0,-1-1 0,-5 2 0,5-2 0,-1 4 0,10-4 0,-5 2 0,9-2 0,-6 0 0,6-1 0,-5 4 0,-4-2 0,-4 6 0,0-2 0,-4 4 0,5-5 0,-7 5 0,1-3 0,0 4 0,5-4 0,1-2 0,6-2 0,3 1 0,-3 1 0,6-2 0,-2-2 0,2-1 0,0 1 0,1 0 0,-1-1 0,-2-2 0,1 2 0,-1-3 0,-12 5 0,3-1 0,-13 2 0,-4-4 0,-3 3 0,-9-6 0,1 3 0,-1 0 0,0-3 0,0 3 0,9-2 0,4-2 0,14 3 0,1-4 0,6 0 0,6 3 0,1 1 0,6 2 0,3-2 0,0 2 0,4-5 0,-3-1 0,-1-1 0,-3-2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2:39:24.568"/>
    </inkml:context>
    <inkml:brush xml:id="br0">
      <inkml:brushProperty name="width" value="0.05" units="cm"/>
      <inkml:brushProperty name="height" value="0.05" units="cm"/>
      <inkml:brushProperty name="color" value="#FF0066"/>
    </inkml:brush>
  </inkml:definitions>
  <inkml:trace contextRef="#ctx0" brushRef="#br0">59 1 24575,'-3'6'0,"3"1"0,-3-1 0,3 1 0,0 0 0,0 2 0,0-2 0,-3 6 0,2-6 0,-5 3 0,3-4 0,-4 1 0,0 0 0,4-1 0,-3 1 0,2-1 0,1 1 0,-3 0 0,5-1 0,-2 9 0,3 8 0,0 13 0,0-2 0,0 10 0,0-6 0,5 8 0,3 11 0,4-8 0,0 8 0,0-10 0,0 0 0,-1 0 0,1 0 0,0 0 0,0 0 0,-2-10 0,5 19 0,-5-26 0,5 26 0,-10-19 0,5 10 0,-3 0 0,3-10 0,1 8 0,0-8 0,0 10 0,1 0 0,-5-10 0,-2 19 0,-1-25 0,-3 15 0,6-21 0,-2 0 0,-1 10 0,4-7 0,-7 16 0,8-6 0,-3 8 0,6 1 0,0 0 0,-1 0 0,1 0 0,0 0 0,0 0 0,3 11 0,-2-8 0,2 8 0,-3-11 0,0 0 0,5 0 0,-4 0 0,9 0 0,1 21 0,-1-26 0,0 14 0,-10-31 0,-5-5 0,1 4 0,-1-9 0,1 3 0,-2-5 0,1-2 0,-1-2 0,1-2 0,0 2 0,-4-1 0,3 1 0,-2-2 0,2-1 0,2 9 0,-1 2 0,2 8 0,-1 1 0,4-1 0,10 4 0,7 11 0,16 6 0,13 11 0,5-7 0,9 0 0,-23-28 0,1-3 0,26 10 0,-26-17 0,-1-4 0,20-2 0,9-12 0,-6-2 0,-4-6 0,-11 2 0,-20 2 0,-2 0 0,-10-3 0,0 0 0,22-10 0,-17 8 0,26-5 0,-19 10 0,20-3 0,2 0 0,9 5 0,1 2 0,0 0 0,-10 5 0,18-16 0,-34 15 0,7-12 0,-34 11 0,-7-1 0,-2-2 0,-7 2 0,0-5 0,-7 2 0,3-3 0,2 0 0,2 0 0,0-3 0,0 0 0,0-6 0,0-1 0,0-15 0,0-2 0,5-10 0,1 0 0,11 0 0,2 0 0,-1 0 0,4 1 0,-5-13 0,-5 10 0,-3-10 0,-9 13 0,0 8 0,0-6 0,0 16 0,0-7 0,0 10 0,0 0 0,0 8 0,0-1 0,0 5 0,0-1 0,0-2 0,0 3 0,0-1 0,0 1 0,0 0 0,0-6 0,0 5 0,0-10 0,0 4 0,0-5 0,0 0 0,0-10 0,0 7 0,-3-7 0,2-1 0,-6 13 0,3-12 0,-4 15 0,0-5 0,-1 0 0,1-1 0,-1 1 0,1 0 0,-1 0 0,2 5 0,-1-4 0,1 9 0,-1-3 0,1-1 0,-4-1 0,1-5 0,-2 0 0,4 0 0,-4 0 0,2-1 0,-2 1 0,4 0 0,-4 0 0,2-1 0,-6 1 0,3 0 0,0 0 0,-3 0 0,8 5 0,-8-4 0,8 4 0,-16-10 0,8 4 0,-17-8 0,6 3 0,-8-4 0,-9-3 0,-2-1 0,-9-2 0,0 0 0,9 2 0,-23-17 0,23 22 0,-24-21 0,19 22 0,-1-1 0,7-2 0,9 14 0,7-3 0,9 10 0,1 3 0,9 2 0,0 4 0,1-1 0,1 0 0,-1 1 0,2 2 0,1-2 0,-1 6 0,1-3 0,-9 3 0,-12 0 0,-10 5 0,-10-4 0,-10 4 0,-2-5 0,-9 6 0,-1-4 0,10 4 0,2-6 0,20 0 0,2 0 0,12-3 0,7-1 0,3 1 0,7 0 0,-1 3 0,-8 0 0,-2-4 0,-17-2 0,-4-4 0,-9-2 0,-9-1 0,6 1 0,-16-1 0,17 1 0,2 1 0,12 1 0,15 2 0,4 7 0,7 2 0,2 2 0,1 0 0,-1 0 0,-8-2 0,-2 2 0,-8-3 0,0-4 0,0 3 0,-1-3 0,7 4 0,0-3 0,9 3 0,3-3 0,4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2:39:41.513"/>
    </inkml:context>
    <inkml:brush xml:id="br0">
      <inkml:brushProperty name="width" value="0.05" units="cm"/>
      <inkml:brushProperty name="height" value="0.05" units="cm"/>
      <inkml:brushProperty name="color" value="#FF0066"/>
    </inkml:brush>
  </inkml:definitions>
  <inkml:trace contextRef="#ctx0" brushRef="#br0">1954 2358 24575,'-91'-22'0,"31"11"0,-1-1 0,12-3 0,0 0 0,-3 4 0,3 1 0,-18-10 0,20 8 0,10 2 0,8 1 0,10 1 0,9 2 0,-3-1 0,6 0 0,-5 1 0,1-1 0,-17-7 0,6 5 0,-23-13 0,8 5 0,-14-14 0,0-2 0,0-1 0,-19-7 0,15 8 0,-22-4 0,14-3 0,4 13 0,3-5 0,-11 6 0,16 2 0,-6 0 0,22 8 0,15 5 0,5 4 0,5 0 0,1-3 0,1 3 0,-1-2 0,2 2 0,0 0 0,1 1 0,-1-1 0,1 1 0,-1-1 0,-2 0 0,-2 1 0,-2-1 0,-6-5 0,-1-1 0,0 0 0,1-2 0,6 8 0,0-2 0,2-1 0,2 3 0,2-3 0,1 4 0,-1-4 0,1 3 0,-5-17 0,3 6 0,-3-8 0,3 2 0,1 4 0,-2-5 0,1 0 0,-1-1 0,1 1 0,-1 0 0,5 0 0,-4 0 0,4-1 0,-1 1 0,-3 0 0,8 0 0,-4-1 0,4 1 0,0 0 0,0 5 0,0-4 0,0 10 0,0-2 0,3 7 0,-3 2 0,6-3 0,-2 3 0,0-2 0,2-1 0,-3-11 0,4 5 0,-4-9 0,3 12 0,-2 0 0,3 0 0,-1-1 0,1 1 0,-1-3 0,1 2 0,0-2 0,0-3 0,0 5 0,0-5 0,0 6 0,0-5 0,0 3 0,0-3 0,0 4 0,0 4 0,2-8 0,-2 9 0,3-9 0,-3 7 0,4-7 0,-4 3 0,5-9 0,-2 10 0,3-10 0,0 9 0,12-13 0,-8 7 0,7-3 0,-10 5 0,5 4 0,-4 2 0,8-4 0,-3 6 0,6-5 0,8 0 0,-6 2 0,2 0 0,-7 6 0,-8 1 0,9-1 0,-10 1 0,5-1 0,-6 2 0,0-1 0,1 1 0,4-2 0,2 1 0,5-2 0,0 1 0,10-2 0,-7 1 0,16-2 0,-6 1 0,-1-1 0,-2 1 0,-10 2 0,0 0 0,1-1 0,-1 1 0,0 3 0,0 1 0,3 4 0,-2-3 0,3 2 0,-10-3 0,5 4 0,-4 0 0,0 0 0,4 0 0,-9 0 0,8 0 0,-3 0 0,6 4 0,8-3 0,-6 6 0,28-1 0,-16 5 0,8-5 0,-3 4 0,-8-8 0,1 3 0,-4-5 0,-14 0 0,-1 3 0,-9-2 0,0 2 0,-1-3 0,1 3 0,1 0 0,6 5 0,10 1 0,14 14 0,7-3 0,12 7 0,-1-3 0,0-9 0,-2 4 0,-20-9 0,-8-1 0,-10-2 0,-9 0 0,0-3 0,-4 1 0,1 2 0,-1 3 0,6 9 0,8 5 0,7 7 0,8 4 0,1 0 0,-11-9 0,8 7 0,-16-12 0,3 3 0,-8-6 0,-6-4 0,1-1 0,-1-3 0,1 0 0,0-4 0,-1 4 0,1 0 0,-1 0 0,2 8 0,-1-1 0,1 3 0,0 4 0,0-4 0,0 5 0,4 0 0,-2 0 0,6 1 0,-7-1 0,3 0 0,-4 0 0,1 0 0,-1 1 0,1-1 0,-1 0 0,0 0 0,1 1 0,-1-1 0,1 0 0,-1 0 0,1 0 0,-5-5 0,3-4 0,-6-4 0,2-4 0,-1 1 0,-1-2 0,2 8 0,-3-4 0,0 11 0,0-11 0,0 10 0,0-4 0,-4 8 0,3 0 0,-6 0 0,2 0 0,-3 1 0,-1-1 0,1 0 0,0 0 0,-1 12 0,1-9 0,-1 8 0,1-11 0,0 1 0,-1-1 0,1 0 0,-1 0 0,1 1 0,0-6 0,0 3 0,1-8 0,-3 6 0,3-10 0,-3 5 0,4-9 0,-1 6 0,-3-6 0,0 2 0,-3 1 0,3-3 0,-8 4 0,6-2 0,-12 4 0,-1 8 0,3-4 0,-7 1 0,12 0 0,-7-7 0,3 8 0,1-10 0,-4 6 0,4-6 0,-5 3 0,0-3 0,5-2 0,-4 1 0,9-1 0,-9 1 0,13-1 0,-10 1 0,13-5 0,-5 0 0,7 0 0,-1-2 0,4 5 0,-3-6 0,2 6 0,-11-1 0,-2 2 0,-8 2 0,0-1 0,0 1 0,-1-1 0,1 0 0,0 1 0,0-1 0,-1 1 0,10-2 0,1 1 0,4-16 0,6 8 0,-3-11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2:39:55.627"/>
    </inkml:context>
    <inkml:brush xml:id="br0">
      <inkml:brushProperty name="width" value="0.05" units="cm"/>
      <inkml:brushProperty name="height" value="0.05" units="cm"/>
      <inkml:brushProperty name="color" value="#FF0066"/>
    </inkml:brush>
  </inkml:definitions>
  <inkml:trace contextRef="#ctx0" brushRef="#br0">1062 144 24575,'-57'8'0,"24"-6"0,-25 9 0,33-6 0,0-1 0,0 4 0,0-7 0,-1 6 0,1-6 0,5 6 0,2-4 0,4 1 0,1 2 0,3-5 0,0 5 0,1-3 0,-1 4 0,-9 0 0,-1 1 0,-5 0 0,0 1 0,-10 0 0,-2 2 0,-10-5 0,-10-1 0,8-5 0,-18 0 0,18 0 0,-7 6 0,18-1 0,3 5 0,10-2 0,5 3 0,5-3 0,5 1 0,6 1 0,4-3 0,5 11 0,3-1 0,0 8 0,-3 0 0,-2 1 0,-3-7 0,0 5 0,0 2 0,-3-5 0,3 4 0,-7-7 0,6 2 0,-6 5 0,2 1 0,0 9 0,-2-8 0,6 8 0,-7-10 0,7 1 0,-2-1 0,0-5 0,2-1 0,-2-8 0,3 1 0,3-5 0,-2 11 0,5-9 0,-6 9 0,3-3 0,0 0 0,-2 0 0,2-2 0,-3-6 0,3 3 0,-2-4 0,4 1 0,-4 0 0,5-1 0,-5 1 0,5-1 0,-3 1 0,4 2 0,-1-1 0,1 4 0,0-4 0,2 4 0,-1-2 0,9 5 0,-5-1 0,12 2 0,-10-5 0,10 1 0,-4-1 0,5-2 0,1 7 0,-1-6 0,10 3 0,-8-4 0,18 2 0,-8 0 0,12-1 0,-2 1 0,-8-2 0,5 2 0,-6 0 0,9 0 0,-10 0 0,-2-1 0,-10-2 0,-5 0 0,-2-1 0,-7 0 0,1-1 0,4 2 0,4-1 0,5 2 0,6 2 0,-4-2 0,-2 2 0,-1-7 0,-4-1 0,15-3 0,-7-4 0,16-2 0,-6-4 0,8-2 0,1 0 0,0 1 0,0-1 0,0 0 0,0 0 0,-10 2 0,-2 4 0,-9 2 0,-9 1 0,0 3 0,-9-3 0,1 3 0,1 0 0,-3 0 0,6-3 0,2 2 0,5-2 0,5-1 0,0 3 0,-5-5 0,-1 2 0,-9-2 0,0-1 0,-4 0 0,-2 1 0,-1-1 0,-3 1 0,0-1 0,6-6 0,-1-3 0,8-1 0,-5-2 0,10 8 0,-7 1 0,8 3 0,-6 0 0,-3 1 0,0-1 0,-4-2 0,-2 1 0,5-7 0,-4-1 0,5-2 0,-3 0 0,3 4 0,-3 1 0,5 0 0,-4 0 0,2-6 0,-3 5 0,-3-2 0,-1 4 0,4-7 0,-2 4 0,6-12 0,-5 12 0,2-3 0,-2 5 0,1 0 0,0-1 0,-1 1 0,-2 3 0,-1 0 0,-3 4 0,0-1 0,-3 1 0,-1-4 0,1 3 0,-3-6 0,2 3 0,0 0 0,-1-3 0,0-2 0,-3-5 0,4-5 0,-5-10 0,2-3 0,-4-9 0,-1 0 0,5 10 0,-2 2 0,1-1 0,-1 13 0,-2-12 0,4 23 0,-1-2 0,2 7 0,-1 0 0,1 1 0,-1-1 0,0 1 0,1-1 0,-4-3 0,3 3 0,-6-2 0,3 2 0,-8-4 0,-7-10 0,-1 3 0,-13-10 0,11 10 0,-17-5 0,18 6 0,-18-6 0,8 2 0,-10 3 0,0 1 0,0 6 0,0-1 0,10 5 0,2 2 0,18 5 0,2 0 0,6 3 0,1 1 0,-1 5 0,2-1 0,1-2 0,-1 0 0,0-2 0,1 2 0,-4 1 0,0-1 0,-9 2 0,0-4 0,-7 3 0,1-6 0,0 3 0,-10 1 0,7-4 0,-1 8 0,13-6 0,4 4 0,4-1 0,-1 1 0,5 0 0,4 2 0,4-2 0,0 3 0,1-3 0,-4-1 0,-1-8 0,-3-2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11T02:40:27.905"/>
    </inkml:context>
    <inkml:brush xml:id="br0">
      <inkml:brushProperty name="width" value="0.05" units="cm"/>
      <inkml:brushProperty name="height" value="0.05" units="cm"/>
      <inkml:brushProperty name="color" value="#FF0066"/>
    </inkml:brush>
  </inkml:definitions>
  <inkml:trace contextRef="#ctx0" brushRef="#br0">967 103 24575,'-15'-6'0,"6"5"0,-9-8 0,11 8 0,-3-5 0,4 3 0,-1-1 0,0-2 0,1 5 0,-1-1 0,1-1 0,-1 2 0,0-2 0,1 3 0,-4 0 0,0 0 0,-9 4 0,0 0 0,-7 5 0,-9 1 0,-2 0 0,-10 2 0,0-1 0,0 1 0,10-2 0,2 0 0,15-2 0,-4 0 0,10-1 0,-5 0 0,1 1 0,3-2 0,-3 2 0,-1-1 0,5 0 0,-10 1 0,4 0 0,0-1 0,-4 2 0,9-3 0,-8 6 0,8-4 0,-3 3 0,7-1 0,-1 0 0,4 0 0,-1 3 0,2 2 0,-1 5 0,0 6 0,-8 10 0,2-8 0,-5 18 0,7-18 0,2 7 0,2-10 0,-1 0 0,4 0 0,2 1 0,3-1 0,0 0 0,5 10 0,7 23 0,-5-6 0,10 26 0,-9-19 0,6 19 0,0 3-617,15 9 617,-4 1 0,12-1 0,-2-9 0,-7-13 0,4-11 0,-9-10 0,-2-10 0,-2-2 0,-6-10 0,3 0 617,-7-5-617,5-1 0,-7-6 0,3 0 0,-1 0 0,-1-2 0,1-2 0,-2-2 0,2-1 0,2 1 0,2 0 0,0-1 0,0 1 0,6 0 0,1 1 0,5 0 0,0 1 0,10 1 0,-7-2 0,26 5 0,-15-3 0,18-3 0,0-1 0,2-6 0,19 0 0,-7 0 0,17 0 0,-27-6 0,6 0 0,-20-6 0,0 0 0,-10-1 0,-2 2 0,-15-1 0,-2 5 0,-7 3 0,-2-2 0,-2 3 0,-1-4 0,1 1 0,-1-1 0,1 3 0,0-2 0,2 3 0,7-5 0,4 1 0,15-3 0,2 0 0,10 3 0,40-5 0,-30 5 0,30-1 0,-50 3 0,-2 1 0,-15 0 0,-4 0 0,-10-2 0,0 5 0,-2-4 0,-1 1 0,3-3 0,-2 1 0,0-1 0,2-8 0,-2 4 0,4-13 0,0 4 0,0 0 0,0-4 0,-1 4 0,1 0 0,0-4 0,-4 10 0,3-5 0,-4 6 0,1 0 0,2 0 0,-5 2 0,7-4 0,-6 7 0,7-4 0,-9 2 0,6 3 0,-5-11 0,6 1 0,-6-8 0,6-1 0,-6 1 0,7 0 0,-4 0 0,1 0 0,-1-1 0,-4 1 0,3 0 0,-2 5 0,6 1 0,-6 0 0,2-1 0,-3-5 0,3-1 0,-2 1 0,3 0 0,-4 0 0,0 0 0,0-1 0,0 1 0,0-11 0,0 13 0,0-7 0,0 17 0,0 3 0,0-3 0,0 6 0,0-6 0,0 3 0,0 0 0,-3 0 0,2-4 0,-4 2 0,1-7 0,-3 6 0,1 0 0,-1 3 0,0-3 0,0-2 0,0 3 0,-1-11 0,-2 11 0,2-3 0,-4 2 0,4 3 0,-4-3 0,5 3 0,-6-3 0,6 3 0,-9-6 0,5 2 0,-5-2 0,-2 1 0,-2 3 0,-10-12 0,4 13 0,-8-21 0,7 17 0,-12-13 0,11 10 0,-6 2 0,8 4 0,1 3 0,0 1 0,0 0 0,-1-1 0,7 2 0,-5-2 0,4 2 0,0-1 0,-4 0 0,10 1 0,-10-1 0,4 0 0,0 4 0,1-3 0,6 3 0,-5-3 0,3 0 0,-9-1 0,4 0 0,0 1 0,-15-5 0,13 3 0,-15-3 0,2 2 0,8 1 0,-18-2 0,8 1 0,-10-2 0,10 2 0,2 0 0,-2 2 0,15 0 0,-5 3 0,17 3 0,4 2 0,-1 0 0,0 5 0,1-3 0,2 7 0,1-9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D84D86E-E204-4D68-89E6-310B286F5EB3}" type="slidenum">
              <a:rPr lang="en-US"/>
              <a:pPr>
                <a:defRPr/>
              </a:pPr>
              <a:t>‹#›</a:t>
            </a:fld>
            <a:endParaRPr lang="en-US"/>
          </a:p>
        </p:txBody>
      </p:sp>
    </p:spTree>
    <p:extLst>
      <p:ext uri="{BB962C8B-B14F-4D97-AF65-F5344CB8AC3E}">
        <p14:creationId xmlns:p14="http://schemas.microsoft.com/office/powerpoint/2010/main" val="35684389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4C56F23-BCDC-45F6-9BC5-CBB2FE563956}" type="slidenum">
              <a:rPr lang="en-US" smtClean="0"/>
              <a:pPr/>
              <a:t>7</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8881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24B450-5018-584D-A981-0416CA063149}"/>
              </a:ext>
            </a:extLst>
          </p:cNvPr>
          <p:cNvSpPr>
            <a:spLocks noGrp="1" noChangeArrowheads="1"/>
          </p:cNvSpPr>
          <p:nvPr>
            <p:ph type="sldNum" sz="quarter" idx="5"/>
          </p:nvPr>
        </p:nvSpPr>
        <p:spPr>
          <a:ln/>
        </p:spPr>
        <p:txBody>
          <a:bodyPr/>
          <a:lstStyle/>
          <a:p>
            <a:fld id="{8B322B07-C389-914A-B26E-EF82F03CD236}" type="slidenum">
              <a:rPr lang="en-US" altLang="en-US"/>
              <a:pPr/>
              <a:t>8</a:t>
            </a:fld>
            <a:endParaRPr lang="en-US" altLang="en-US"/>
          </a:p>
        </p:txBody>
      </p:sp>
      <p:sp>
        <p:nvSpPr>
          <p:cNvPr id="57346" name="Rectangle 2">
            <a:extLst>
              <a:ext uri="{FF2B5EF4-FFF2-40B4-BE49-F238E27FC236}">
                <a16:creationId xmlns:a16="http://schemas.microsoft.com/office/drawing/2014/main" id="{1387AC01-D812-8C46-992F-A548100FA968}"/>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726B9B38-8937-E54A-96F2-D4D64401782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024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defRPr sz="2000">
                <a:solidFill>
                  <a:schemeClr val="tx1"/>
                </a:solidFill>
                <a:latin typeface="Times New Roman" pitchFamily="18" charset="0"/>
              </a:defRPr>
            </a:lvl1pPr>
            <a:lvl2pPr marL="750365" indent="-288601" eaLnBrk="0" hangingPunct="0">
              <a:defRPr sz="2000">
                <a:solidFill>
                  <a:schemeClr val="tx1"/>
                </a:solidFill>
                <a:latin typeface="Times New Roman" pitchFamily="18" charset="0"/>
              </a:defRPr>
            </a:lvl2pPr>
            <a:lvl3pPr marL="1154406" indent="-230882" eaLnBrk="0" hangingPunct="0">
              <a:defRPr sz="2000">
                <a:solidFill>
                  <a:schemeClr val="tx1"/>
                </a:solidFill>
                <a:latin typeface="Times New Roman" pitchFamily="18" charset="0"/>
              </a:defRPr>
            </a:lvl3pPr>
            <a:lvl4pPr marL="1616168" indent="-230882" eaLnBrk="0" hangingPunct="0">
              <a:defRPr sz="2000">
                <a:solidFill>
                  <a:schemeClr val="tx1"/>
                </a:solidFill>
                <a:latin typeface="Times New Roman" pitchFamily="18" charset="0"/>
              </a:defRPr>
            </a:lvl4pPr>
            <a:lvl5pPr marL="2077930" indent="-230882" eaLnBrk="0" hangingPunct="0">
              <a:defRPr sz="2000">
                <a:solidFill>
                  <a:schemeClr val="tx1"/>
                </a:solidFill>
                <a:latin typeface="Times New Roman" pitchFamily="18" charset="0"/>
              </a:defRPr>
            </a:lvl5pPr>
            <a:lvl6pPr marL="2539693" indent="-230882" algn="ctr" eaLnBrk="0" fontAlgn="base" hangingPunct="0">
              <a:spcBef>
                <a:spcPct val="0"/>
              </a:spcBef>
              <a:spcAft>
                <a:spcPct val="0"/>
              </a:spcAft>
              <a:defRPr sz="2000">
                <a:solidFill>
                  <a:schemeClr val="tx1"/>
                </a:solidFill>
                <a:latin typeface="Times New Roman" pitchFamily="18" charset="0"/>
              </a:defRPr>
            </a:lvl6pPr>
            <a:lvl7pPr marL="3001455" indent="-230882" algn="ctr" eaLnBrk="0" fontAlgn="base" hangingPunct="0">
              <a:spcBef>
                <a:spcPct val="0"/>
              </a:spcBef>
              <a:spcAft>
                <a:spcPct val="0"/>
              </a:spcAft>
              <a:defRPr sz="2000">
                <a:solidFill>
                  <a:schemeClr val="tx1"/>
                </a:solidFill>
                <a:latin typeface="Times New Roman" pitchFamily="18" charset="0"/>
              </a:defRPr>
            </a:lvl7pPr>
            <a:lvl8pPr marL="3463218" indent="-230882" algn="ctr" eaLnBrk="0" fontAlgn="base" hangingPunct="0">
              <a:spcBef>
                <a:spcPct val="0"/>
              </a:spcBef>
              <a:spcAft>
                <a:spcPct val="0"/>
              </a:spcAft>
              <a:defRPr sz="2000">
                <a:solidFill>
                  <a:schemeClr val="tx1"/>
                </a:solidFill>
                <a:latin typeface="Times New Roman" pitchFamily="18" charset="0"/>
              </a:defRPr>
            </a:lvl8pPr>
            <a:lvl9pPr marL="3924980" indent="-230882" algn="ctr" eaLnBrk="0" fontAlgn="base" hangingPunct="0">
              <a:spcBef>
                <a:spcPct val="0"/>
              </a:spcBef>
              <a:spcAft>
                <a:spcPct val="0"/>
              </a:spcAft>
              <a:defRPr sz="2000">
                <a:solidFill>
                  <a:schemeClr val="tx1"/>
                </a:solidFill>
                <a:latin typeface="Times New Roman" pitchFamily="18" charset="0"/>
              </a:defRPr>
            </a:lvl9pPr>
          </a:lstStyle>
          <a:p>
            <a:pPr eaLnBrk="1" hangingPunct="1"/>
            <a:fld id="{FF3895C6-006E-4198-B75D-779BA3F97517}" type="slidenum">
              <a:rPr lang="en-US" sz="1200"/>
              <a:pPr eaLnBrk="1" hangingPunct="1"/>
              <a:t>23</a:t>
            </a:fld>
            <a:endParaRPr lang="en-US" sz="120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1470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 income </a:t>
            </a:r>
          </a:p>
        </p:txBody>
      </p:sp>
      <p:sp>
        <p:nvSpPr>
          <p:cNvPr id="4" name="Slide Number Placeholder 3"/>
          <p:cNvSpPr>
            <a:spLocks noGrp="1"/>
          </p:cNvSpPr>
          <p:nvPr>
            <p:ph type="sldNum" sz="quarter" idx="5"/>
          </p:nvPr>
        </p:nvSpPr>
        <p:spPr/>
        <p:txBody>
          <a:bodyPr/>
          <a:lstStyle/>
          <a:p>
            <a:pPr>
              <a:defRPr/>
            </a:pPr>
            <a:fld id="{0D84D86E-E204-4D68-89E6-310B286F5EB3}" type="slidenum">
              <a:rPr lang="en-US" smtClean="0"/>
              <a:pPr>
                <a:defRPr/>
              </a:pPr>
              <a:t>29</a:t>
            </a:fld>
            <a:endParaRPr lang="en-US"/>
          </a:p>
        </p:txBody>
      </p:sp>
    </p:spTree>
    <p:extLst>
      <p:ext uri="{BB962C8B-B14F-4D97-AF65-F5344CB8AC3E}">
        <p14:creationId xmlns:p14="http://schemas.microsoft.com/office/powerpoint/2010/main" val="344502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433176D-802B-487B-93D2-872FDDE2CF91}" type="slidenum">
              <a:rPr lang="en-US" smtClean="0"/>
              <a:pPr/>
              <a:t>31</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511678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D84D86E-E204-4D68-89E6-310B286F5EB3}" type="slidenum">
              <a:rPr lang="en-US" smtClean="0"/>
              <a:pPr>
                <a:defRPr/>
              </a:pPr>
              <a:t>49</a:t>
            </a:fld>
            <a:endParaRPr lang="en-US"/>
          </a:p>
        </p:txBody>
      </p:sp>
    </p:spTree>
    <p:extLst>
      <p:ext uri="{BB962C8B-B14F-4D97-AF65-F5344CB8AC3E}">
        <p14:creationId xmlns:p14="http://schemas.microsoft.com/office/powerpoint/2010/main" val="2693483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070" eaLnBrk="0" hangingPunct="0">
              <a:defRPr>
                <a:solidFill>
                  <a:schemeClr val="tx1"/>
                </a:solidFill>
                <a:latin typeface="Tahoma" pitchFamily="34" charset="0"/>
              </a:defRPr>
            </a:lvl1pPr>
            <a:lvl2pPr marL="739130" indent="-284281" defTabSz="927070" eaLnBrk="0" hangingPunct="0">
              <a:defRPr>
                <a:solidFill>
                  <a:schemeClr val="tx1"/>
                </a:solidFill>
                <a:latin typeface="Tahoma" pitchFamily="34" charset="0"/>
              </a:defRPr>
            </a:lvl2pPr>
            <a:lvl3pPr marL="1137121" indent="-227424" defTabSz="927070" eaLnBrk="0" hangingPunct="0">
              <a:defRPr>
                <a:solidFill>
                  <a:schemeClr val="tx1"/>
                </a:solidFill>
                <a:latin typeface="Tahoma" pitchFamily="34" charset="0"/>
              </a:defRPr>
            </a:lvl3pPr>
            <a:lvl4pPr marL="1591969" indent="-227424" defTabSz="927070" eaLnBrk="0" hangingPunct="0">
              <a:defRPr>
                <a:solidFill>
                  <a:schemeClr val="tx1"/>
                </a:solidFill>
                <a:latin typeface="Tahoma" pitchFamily="34" charset="0"/>
              </a:defRPr>
            </a:lvl4pPr>
            <a:lvl5pPr marL="2046819" indent="-227424" defTabSz="927070" eaLnBrk="0" hangingPunct="0">
              <a:defRPr>
                <a:solidFill>
                  <a:schemeClr val="tx1"/>
                </a:solidFill>
                <a:latin typeface="Tahoma" pitchFamily="34" charset="0"/>
              </a:defRPr>
            </a:lvl5pPr>
            <a:lvl6pPr marL="2501668" indent="-227424" defTabSz="927070" eaLnBrk="0" fontAlgn="base" hangingPunct="0">
              <a:spcBef>
                <a:spcPct val="0"/>
              </a:spcBef>
              <a:spcAft>
                <a:spcPct val="0"/>
              </a:spcAft>
              <a:defRPr>
                <a:solidFill>
                  <a:schemeClr val="tx1"/>
                </a:solidFill>
                <a:latin typeface="Tahoma" pitchFamily="34" charset="0"/>
              </a:defRPr>
            </a:lvl6pPr>
            <a:lvl7pPr marL="2956516" indent="-227424" defTabSz="927070" eaLnBrk="0" fontAlgn="base" hangingPunct="0">
              <a:spcBef>
                <a:spcPct val="0"/>
              </a:spcBef>
              <a:spcAft>
                <a:spcPct val="0"/>
              </a:spcAft>
              <a:defRPr>
                <a:solidFill>
                  <a:schemeClr val="tx1"/>
                </a:solidFill>
                <a:latin typeface="Tahoma" pitchFamily="34" charset="0"/>
              </a:defRPr>
            </a:lvl7pPr>
            <a:lvl8pPr marL="3411365" indent="-227424" defTabSz="927070" eaLnBrk="0" fontAlgn="base" hangingPunct="0">
              <a:spcBef>
                <a:spcPct val="0"/>
              </a:spcBef>
              <a:spcAft>
                <a:spcPct val="0"/>
              </a:spcAft>
              <a:defRPr>
                <a:solidFill>
                  <a:schemeClr val="tx1"/>
                </a:solidFill>
                <a:latin typeface="Tahoma" pitchFamily="34" charset="0"/>
              </a:defRPr>
            </a:lvl8pPr>
            <a:lvl9pPr marL="3866213" indent="-227424" defTabSz="927070" eaLnBrk="0" fontAlgn="base" hangingPunct="0">
              <a:spcBef>
                <a:spcPct val="0"/>
              </a:spcBef>
              <a:spcAft>
                <a:spcPct val="0"/>
              </a:spcAft>
              <a:defRPr>
                <a:solidFill>
                  <a:schemeClr val="tx1"/>
                </a:solidFill>
                <a:latin typeface="Tahoma" pitchFamily="34" charset="0"/>
              </a:defRPr>
            </a:lvl9pPr>
          </a:lstStyle>
          <a:p>
            <a:fld id="{0582D08D-A094-45AD-AECE-AB1F2D0D7F9E}" type="slidenum">
              <a:rPr lang="en-US">
                <a:latin typeface="Times New Roman" pitchFamily="18" charset="0"/>
              </a:rPr>
              <a:pPr/>
              <a:t>59</a:t>
            </a:fld>
            <a:endParaRPr lang="en-US">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134787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070" eaLnBrk="0" hangingPunct="0">
              <a:defRPr>
                <a:solidFill>
                  <a:schemeClr val="tx1"/>
                </a:solidFill>
                <a:latin typeface="Tahoma" pitchFamily="34" charset="0"/>
              </a:defRPr>
            </a:lvl1pPr>
            <a:lvl2pPr marL="739130" indent="-284281" defTabSz="927070" eaLnBrk="0" hangingPunct="0">
              <a:defRPr>
                <a:solidFill>
                  <a:schemeClr val="tx1"/>
                </a:solidFill>
                <a:latin typeface="Tahoma" pitchFamily="34" charset="0"/>
              </a:defRPr>
            </a:lvl2pPr>
            <a:lvl3pPr marL="1137121" indent="-227424" defTabSz="927070" eaLnBrk="0" hangingPunct="0">
              <a:defRPr>
                <a:solidFill>
                  <a:schemeClr val="tx1"/>
                </a:solidFill>
                <a:latin typeface="Tahoma" pitchFamily="34" charset="0"/>
              </a:defRPr>
            </a:lvl3pPr>
            <a:lvl4pPr marL="1591969" indent="-227424" defTabSz="927070" eaLnBrk="0" hangingPunct="0">
              <a:defRPr>
                <a:solidFill>
                  <a:schemeClr val="tx1"/>
                </a:solidFill>
                <a:latin typeface="Tahoma" pitchFamily="34" charset="0"/>
              </a:defRPr>
            </a:lvl4pPr>
            <a:lvl5pPr marL="2046819" indent="-227424" defTabSz="927070" eaLnBrk="0" hangingPunct="0">
              <a:defRPr>
                <a:solidFill>
                  <a:schemeClr val="tx1"/>
                </a:solidFill>
                <a:latin typeface="Tahoma" pitchFamily="34" charset="0"/>
              </a:defRPr>
            </a:lvl5pPr>
            <a:lvl6pPr marL="2501668" indent="-227424" defTabSz="927070" eaLnBrk="0" fontAlgn="base" hangingPunct="0">
              <a:spcBef>
                <a:spcPct val="0"/>
              </a:spcBef>
              <a:spcAft>
                <a:spcPct val="0"/>
              </a:spcAft>
              <a:defRPr>
                <a:solidFill>
                  <a:schemeClr val="tx1"/>
                </a:solidFill>
                <a:latin typeface="Tahoma" pitchFamily="34" charset="0"/>
              </a:defRPr>
            </a:lvl6pPr>
            <a:lvl7pPr marL="2956516" indent="-227424" defTabSz="927070" eaLnBrk="0" fontAlgn="base" hangingPunct="0">
              <a:spcBef>
                <a:spcPct val="0"/>
              </a:spcBef>
              <a:spcAft>
                <a:spcPct val="0"/>
              </a:spcAft>
              <a:defRPr>
                <a:solidFill>
                  <a:schemeClr val="tx1"/>
                </a:solidFill>
                <a:latin typeface="Tahoma" pitchFamily="34" charset="0"/>
              </a:defRPr>
            </a:lvl7pPr>
            <a:lvl8pPr marL="3411365" indent="-227424" defTabSz="927070" eaLnBrk="0" fontAlgn="base" hangingPunct="0">
              <a:spcBef>
                <a:spcPct val="0"/>
              </a:spcBef>
              <a:spcAft>
                <a:spcPct val="0"/>
              </a:spcAft>
              <a:defRPr>
                <a:solidFill>
                  <a:schemeClr val="tx1"/>
                </a:solidFill>
                <a:latin typeface="Tahoma" pitchFamily="34" charset="0"/>
              </a:defRPr>
            </a:lvl8pPr>
            <a:lvl9pPr marL="3866213" indent="-227424" defTabSz="927070" eaLnBrk="0" fontAlgn="base" hangingPunct="0">
              <a:spcBef>
                <a:spcPct val="0"/>
              </a:spcBef>
              <a:spcAft>
                <a:spcPct val="0"/>
              </a:spcAft>
              <a:defRPr>
                <a:solidFill>
                  <a:schemeClr val="tx1"/>
                </a:solidFill>
                <a:latin typeface="Tahoma" pitchFamily="34" charset="0"/>
              </a:defRPr>
            </a:lvl9pPr>
          </a:lstStyle>
          <a:p>
            <a:fld id="{0582D08D-A094-45AD-AECE-AB1F2D0D7F9E}" type="slidenum">
              <a:rPr lang="en-US">
                <a:latin typeface="Times New Roman" pitchFamily="18" charset="0"/>
              </a:rPr>
              <a:pPr/>
              <a:t>61</a:t>
            </a:fld>
            <a:endParaRPr lang="en-US">
              <a:latin typeface="Times New Roman"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92379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070" eaLnBrk="0" hangingPunct="0">
              <a:defRPr>
                <a:solidFill>
                  <a:schemeClr val="tx1"/>
                </a:solidFill>
                <a:latin typeface="Tahoma" pitchFamily="34" charset="0"/>
              </a:defRPr>
            </a:lvl1pPr>
            <a:lvl2pPr marL="739130" indent="-284281" defTabSz="927070" eaLnBrk="0" hangingPunct="0">
              <a:defRPr>
                <a:solidFill>
                  <a:schemeClr val="tx1"/>
                </a:solidFill>
                <a:latin typeface="Tahoma" pitchFamily="34" charset="0"/>
              </a:defRPr>
            </a:lvl2pPr>
            <a:lvl3pPr marL="1137121" indent="-227424" defTabSz="927070" eaLnBrk="0" hangingPunct="0">
              <a:defRPr>
                <a:solidFill>
                  <a:schemeClr val="tx1"/>
                </a:solidFill>
                <a:latin typeface="Tahoma" pitchFamily="34" charset="0"/>
              </a:defRPr>
            </a:lvl3pPr>
            <a:lvl4pPr marL="1591969" indent="-227424" defTabSz="927070" eaLnBrk="0" hangingPunct="0">
              <a:defRPr>
                <a:solidFill>
                  <a:schemeClr val="tx1"/>
                </a:solidFill>
                <a:latin typeface="Tahoma" pitchFamily="34" charset="0"/>
              </a:defRPr>
            </a:lvl4pPr>
            <a:lvl5pPr marL="2046819" indent="-227424" defTabSz="927070" eaLnBrk="0" hangingPunct="0">
              <a:defRPr>
                <a:solidFill>
                  <a:schemeClr val="tx1"/>
                </a:solidFill>
                <a:latin typeface="Tahoma" pitchFamily="34" charset="0"/>
              </a:defRPr>
            </a:lvl5pPr>
            <a:lvl6pPr marL="2501668" indent="-227424" defTabSz="927070" eaLnBrk="0" fontAlgn="base" hangingPunct="0">
              <a:spcBef>
                <a:spcPct val="0"/>
              </a:spcBef>
              <a:spcAft>
                <a:spcPct val="0"/>
              </a:spcAft>
              <a:defRPr>
                <a:solidFill>
                  <a:schemeClr val="tx1"/>
                </a:solidFill>
                <a:latin typeface="Tahoma" pitchFamily="34" charset="0"/>
              </a:defRPr>
            </a:lvl6pPr>
            <a:lvl7pPr marL="2956516" indent="-227424" defTabSz="927070" eaLnBrk="0" fontAlgn="base" hangingPunct="0">
              <a:spcBef>
                <a:spcPct val="0"/>
              </a:spcBef>
              <a:spcAft>
                <a:spcPct val="0"/>
              </a:spcAft>
              <a:defRPr>
                <a:solidFill>
                  <a:schemeClr val="tx1"/>
                </a:solidFill>
                <a:latin typeface="Tahoma" pitchFamily="34" charset="0"/>
              </a:defRPr>
            </a:lvl7pPr>
            <a:lvl8pPr marL="3411365" indent="-227424" defTabSz="927070" eaLnBrk="0" fontAlgn="base" hangingPunct="0">
              <a:spcBef>
                <a:spcPct val="0"/>
              </a:spcBef>
              <a:spcAft>
                <a:spcPct val="0"/>
              </a:spcAft>
              <a:defRPr>
                <a:solidFill>
                  <a:schemeClr val="tx1"/>
                </a:solidFill>
                <a:latin typeface="Tahoma" pitchFamily="34" charset="0"/>
              </a:defRPr>
            </a:lvl8pPr>
            <a:lvl9pPr marL="3866213" indent="-227424" defTabSz="927070" eaLnBrk="0" fontAlgn="base" hangingPunct="0">
              <a:spcBef>
                <a:spcPct val="0"/>
              </a:spcBef>
              <a:spcAft>
                <a:spcPct val="0"/>
              </a:spcAft>
              <a:defRPr>
                <a:solidFill>
                  <a:schemeClr val="tx1"/>
                </a:solidFill>
                <a:latin typeface="Tahoma" pitchFamily="34" charset="0"/>
              </a:defRPr>
            </a:lvl9pPr>
          </a:lstStyle>
          <a:p>
            <a:fld id="{517C16BB-73CE-490B-9634-BB5B1B9963B2}" type="slidenum">
              <a:rPr lang="en-US">
                <a:latin typeface="Times New Roman" pitchFamily="18" charset="0"/>
              </a:rPr>
              <a:pPr/>
              <a:t>71</a:t>
            </a:fld>
            <a:endParaRPr lang="en-US">
              <a:latin typeface="Times New Roman" pitchFamily="18" charset="0"/>
            </a:endParaRPr>
          </a:p>
        </p:txBody>
      </p:sp>
    </p:spTree>
    <p:extLst>
      <p:ext uri="{BB962C8B-B14F-4D97-AF65-F5344CB8AC3E}">
        <p14:creationId xmlns:p14="http://schemas.microsoft.com/office/powerpoint/2010/main" val="4132344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089C01E-E72E-4F7B-BF65-23D8F272D03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D7D62C-7F21-4F78-9AC3-19D702C7842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309CB6-B9BC-4535-9E09-588A31F0310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a:t>Click to edit Master title style</a:t>
            </a:r>
          </a:p>
        </p:txBody>
      </p:sp>
      <p:sp>
        <p:nvSpPr>
          <p:cNvPr id="3" name="SmartArt Placeholder 2"/>
          <p:cNvSpPr>
            <a:spLocks noGrp="1"/>
          </p:cNvSpPr>
          <p:nvPr>
            <p:ph type="dgm" idx="1"/>
          </p:nvPr>
        </p:nvSpPr>
        <p:spPr>
          <a:xfrm>
            <a:off x="1066800" y="1752600"/>
            <a:ext cx="7620000" cy="4114800"/>
          </a:xfrm>
        </p:spPr>
        <p:txBody>
          <a:bodyPr/>
          <a:lstStyle/>
          <a:p>
            <a:endParaRPr lang="en-US"/>
          </a:p>
        </p:txBody>
      </p:sp>
      <p:sp>
        <p:nvSpPr>
          <p:cNvPr id="4" name="Date Placeholder 3"/>
          <p:cNvSpPr>
            <a:spLocks noGrp="1"/>
          </p:cNvSpPr>
          <p:nvPr>
            <p:ph type="dt" sz="half" idx="10"/>
          </p:nvPr>
        </p:nvSpPr>
        <p:spPr>
          <a:xfrm>
            <a:off x="1014413" y="6107113"/>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452813" y="6107113"/>
            <a:ext cx="2895600" cy="4572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6881813" y="6107113"/>
            <a:ext cx="1905000" cy="457200"/>
          </a:xfrm>
        </p:spPr>
        <p:txBody>
          <a:bodyPr/>
          <a:lstStyle>
            <a:lvl1pPr>
              <a:defRPr/>
            </a:lvl1pPr>
          </a:lstStyle>
          <a:p>
            <a:fld id="{5F66EA81-52CF-45BE-93E5-F50CB835202D}" type="slidenum">
              <a:rPr lang="en-US"/>
              <a:pPr/>
              <a:t>‹#›</a:t>
            </a:fld>
            <a:endParaRPr lang="en-US"/>
          </a:p>
        </p:txBody>
      </p:sp>
    </p:spTree>
    <p:extLst>
      <p:ext uri="{BB962C8B-B14F-4D97-AF65-F5344CB8AC3E}">
        <p14:creationId xmlns:p14="http://schemas.microsoft.com/office/powerpoint/2010/main" val="1394037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23419BCC-98F5-4746-BF2C-C27E70EE0DD2}" type="slidenum">
              <a:rPr lang="en-US"/>
              <a:pPr/>
              <a:t>‹#›</a:t>
            </a:fld>
            <a:endParaRPr lang="en-US"/>
          </a:p>
        </p:txBody>
      </p:sp>
    </p:spTree>
    <p:extLst>
      <p:ext uri="{BB962C8B-B14F-4D97-AF65-F5344CB8AC3E}">
        <p14:creationId xmlns:p14="http://schemas.microsoft.com/office/powerpoint/2010/main" val="3395960062"/>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1F030836-DC66-4B41-8320-730566534FCC}" type="slidenum">
              <a:rPr lang="en-US"/>
              <a:pPr/>
              <a:t>‹#›</a:t>
            </a:fld>
            <a:endParaRPr lang="en-US"/>
          </a:p>
        </p:txBody>
      </p:sp>
    </p:spTree>
    <p:extLst>
      <p:ext uri="{BB962C8B-B14F-4D97-AF65-F5344CB8AC3E}">
        <p14:creationId xmlns:p14="http://schemas.microsoft.com/office/powerpoint/2010/main" val="1742772209"/>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729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41314C-F54C-464D-9EDC-1B1B988577E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6ADDFCB-DC42-4915-9BC9-E55121D52BB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14E4CD7-C80E-4767-B027-FF13F44B10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8C89F17-FFD8-4B61-9504-DFCBFC6AE5B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A3D6DB8-5A0D-49F6-B73C-4D1A01AC4B0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63DAD5-62DA-4968-908A-F84AEFE3295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ADF43D7-43BF-4E00-B105-B72036EE227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8319D4-211B-4E6B-AB05-542C96B753C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9906C87-50EA-445A-8F60-59FDBB67CE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customXml" Target="../ink/ink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customXml" Target="../ink/ink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7.emf"/><Relationship Id="rId7" Type="http://schemas.openxmlformats.org/officeDocument/2006/relationships/image" Target="../media/image29.e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31.emf"/><Relationship Id="rId5" Type="http://schemas.openxmlformats.org/officeDocument/2006/relationships/image" Target="../media/image28.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0.emf"/></Relationships>
</file>

<file path=ppt/slides/_rels/slide6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3.wmf"/><Relationship Id="rId5" Type="http://schemas.openxmlformats.org/officeDocument/2006/relationships/oleObject" Target="../embeddings/oleObject14.bin"/><Relationship Id="rId4" Type="http://schemas.openxmlformats.org/officeDocument/2006/relationships/image" Target="../media/image32.wmf"/></Relationships>
</file>

<file path=ppt/slides/_rels/slide6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6.bin"/><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40.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22.bin"/><Relationship Id="rId1" Type="http://schemas.openxmlformats.org/officeDocument/2006/relationships/slideLayout" Target="../slideLayouts/slideLayout6.xml"/><Relationship Id="rId6" Type="http://schemas.openxmlformats.org/officeDocument/2006/relationships/oleObject" Target="../embeddings/oleObject24.bin"/><Relationship Id="rId5" Type="http://schemas.openxmlformats.org/officeDocument/2006/relationships/image" Target="../media/image43.wmf"/><Relationship Id="rId4" Type="http://schemas.openxmlformats.org/officeDocument/2006/relationships/oleObject" Target="../embeddings/oleObject23.bin"/><Relationship Id="rId9" Type="http://schemas.openxmlformats.org/officeDocument/2006/relationships/image" Target="../media/image45.wmf"/></Relationships>
</file>

<file path=ppt/slides/_rels/slide65.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26.bin"/><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27.bin"/><Relationship Id="rId1" Type="http://schemas.openxmlformats.org/officeDocument/2006/relationships/slideLayout" Target="../slideLayouts/slideLayout15.xml"/><Relationship Id="rId5" Type="http://schemas.openxmlformats.org/officeDocument/2006/relationships/image" Target="../media/image48.emf"/><Relationship Id="rId4" Type="http://schemas.openxmlformats.org/officeDocument/2006/relationships/oleObject" Target="../embeddings/oleObject28.bin"/></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29.bin"/><Relationship Id="rId1" Type="http://schemas.openxmlformats.org/officeDocument/2006/relationships/slideLayout" Target="../slideLayouts/slideLayout14.xml"/><Relationship Id="rId5" Type="http://schemas.openxmlformats.org/officeDocument/2006/relationships/image" Target="../media/image51.emf"/><Relationship Id="rId4" Type="http://schemas.openxmlformats.org/officeDocument/2006/relationships/oleObject" Target="../embeddings/oleObject30.bin"/></Relationships>
</file>

<file path=ppt/slides/_rels/slide6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9AF8-A31D-D344-AD20-6900A015D118}"/>
              </a:ext>
            </a:extLst>
          </p:cNvPr>
          <p:cNvSpPr>
            <a:spLocks noGrp="1"/>
          </p:cNvSpPr>
          <p:nvPr>
            <p:ph type="ctrTitle"/>
          </p:nvPr>
        </p:nvSpPr>
        <p:spPr>
          <a:xfrm>
            <a:off x="304800" y="2133600"/>
            <a:ext cx="8991600" cy="1470025"/>
          </a:xfrm>
        </p:spPr>
        <p:txBody>
          <a:bodyPr/>
          <a:lstStyle/>
          <a:p>
            <a:br>
              <a:rPr lang="en-US" dirty="0"/>
            </a:br>
            <a:r>
              <a:rPr lang="en-US" sz="6000" dirty="0"/>
              <a:t>4. Supervised Learning (III)</a:t>
            </a:r>
          </a:p>
        </p:txBody>
      </p:sp>
      <p:sp>
        <p:nvSpPr>
          <p:cNvPr id="3" name="Subtitle 2">
            <a:extLst>
              <a:ext uri="{FF2B5EF4-FFF2-40B4-BE49-F238E27FC236}">
                <a16:creationId xmlns:a16="http://schemas.microsoft.com/office/drawing/2014/main" id="{2F01467E-4B13-F54B-81D5-D545533CCD1B}"/>
              </a:ext>
            </a:extLst>
          </p:cNvPr>
          <p:cNvSpPr>
            <a:spLocks noGrp="1"/>
          </p:cNvSpPr>
          <p:nvPr>
            <p:ph type="subTitle" idx="1"/>
          </p:nvPr>
        </p:nvSpPr>
        <p:spPr>
          <a:xfrm>
            <a:off x="1371600" y="4495800"/>
            <a:ext cx="6400800" cy="1143000"/>
          </a:xfrm>
        </p:spPr>
        <p:txBody>
          <a:bodyPr/>
          <a:lstStyle/>
          <a:p>
            <a:r>
              <a:rPr lang="en-US" dirty="0"/>
              <a:t>IT 348/448</a:t>
            </a:r>
          </a:p>
        </p:txBody>
      </p:sp>
      <p:sp>
        <p:nvSpPr>
          <p:cNvPr id="4" name="Slide Number Placeholder 3">
            <a:extLst>
              <a:ext uri="{FF2B5EF4-FFF2-40B4-BE49-F238E27FC236}">
                <a16:creationId xmlns:a16="http://schemas.microsoft.com/office/drawing/2014/main" id="{AC324233-0473-A24B-B0AC-2A5359D06A75}"/>
              </a:ext>
            </a:extLst>
          </p:cNvPr>
          <p:cNvSpPr>
            <a:spLocks noGrp="1"/>
          </p:cNvSpPr>
          <p:nvPr>
            <p:ph type="sldNum" sz="quarter" idx="12"/>
          </p:nvPr>
        </p:nvSpPr>
        <p:spPr/>
        <p:txBody>
          <a:bodyPr/>
          <a:lstStyle/>
          <a:p>
            <a:pPr>
              <a:defRPr/>
            </a:pPr>
            <a:fld id="{A089C01E-E72E-4F7B-BF65-23D8F272D03C}" type="slidenum">
              <a:rPr lang="en-US" smtClean="0"/>
              <a:pPr>
                <a:defRPr/>
              </a:pPr>
              <a:t>1</a:t>
            </a:fld>
            <a:endParaRPr lang="en-US"/>
          </a:p>
        </p:txBody>
      </p:sp>
    </p:spTree>
    <p:extLst>
      <p:ext uri="{BB962C8B-B14F-4D97-AF65-F5344CB8AC3E}">
        <p14:creationId xmlns:p14="http://schemas.microsoft.com/office/powerpoint/2010/main" val="2019241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A44D-FFB5-7C4F-B317-7C32AC6DC4D1}"/>
              </a:ext>
            </a:extLst>
          </p:cNvPr>
          <p:cNvSpPr>
            <a:spLocks noGrp="1"/>
          </p:cNvSpPr>
          <p:nvPr>
            <p:ph type="title"/>
          </p:nvPr>
        </p:nvSpPr>
        <p:spPr/>
        <p:txBody>
          <a:bodyPr/>
          <a:lstStyle/>
          <a:p>
            <a:r>
              <a:rPr lang="en-US" altLang="en-US" dirty="0"/>
              <a:t>Decision trees</a:t>
            </a:r>
            <a:endParaRPr lang="en-US" dirty="0"/>
          </a:p>
        </p:txBody>
      </p:sp>
      <p:sp>
        <p:nvSpPr>
          <p:cNvPr id="3" name="Content Placeholder 2">
            <a:extLst>
              <a:ext uri="{FF2B5EF4-FFF2-40B4-BE49-F238E27FC236}">
                <a16:creationId xmlns:a16="http://schemas.microsoft.com/office/drawing/2014/main" id="{BB53B93F-1C8F-D841-9663-38B1AE5455B6}"/>
              </a:ext>
            </a:extLst>
          </p:cNvPr>
          <p:cNvSpPr>
            <a:spLocks noGrp="1"/>
          </p:cNvSpPr>
          <p:nvPr>
            <p:ph idx="1"/>
          </p:nvPr>
        </p:nvSpPr>
        <p:spPr/>
        <p:txBody>
          <a:bodyPr/>
          <a:lstStyle/>
          <a:p>
            <a:r>
              <a:rPr lang="en-US" altLang="en-US" sz="2000" dirty="0"/>
              <a:t>One possible representation for hypotheses</a:t>
            </a:r>
          </a:p>
          <a:p>
            <a:r>
              <a:rPr lang="en-US" altLang="en-US" sz="2000" dirty="0"/>
              <a:t>We imagine someone talking a sequence of decisions.</a:t>
            </a:r>
          </a:p>
          <a:p>
            <a:r>
              <a:rPr lang="en-US" altLang="en-US" sz="2000" dirty="0"/>
              <a:t>Ex:  the “true” tree for deciding whether to wait:</a:t>
            </a:r>
          </a:p>
          <a:p>
            <a:endParaRPr lang="en-US" sz="2000" dirty="0"/>
          </a:p>
        </p:txBody>
      </p:sp>
      <p:sp>
        <p:nvSpPr>
          <p:cNvPr id="4" name="Slide Number Placeholder 3">
            <a:extLst>
              <a:ext uri="{FF2B5EF4-FFF2-40B4-BE49-F238E27FC236}">
                <a16:creationId xmlns:a16="http://schemas.microsoft.com/office/drawing/2014/main" id="{3C4EB447-CA5C-A340-8794-35852C8B5A24}"/>
              </a:ext>
            </a:extLst>
          </p:cNvPr>
          <p:cNvSpPr>
            <a:spLocks noGrp="1"/>
          </p:cNvSpPr>
          <p:nvPr>
            <p:ph type="sldNum" sz="quarter" idx="12"/>
          </p:nvPr>
        </p:nvSpPr>
        <p:spPr/>
        <p:txBody>
          <a:bodyPr/>
          <a:lstStyle/>
          <a:p>
            <a:pPr>
              <a:defRPr/>
            </a:pPr>
            <a:fld id="{1141314C-F54C-464D-9EDC-1B1B988577E6}" type="slidenum">
              <a:rPr lang="en-US" smtClean="0"/>
              <a:pPr>
                <a:defRPr/>
              </a:pPr>
              <a:t>10</a:t>
            </a:fld>
            <a:endParaRPr lang="en-US"/>
          </a:p>
        </p:txBody>
      </p:sp>
    </p:spTree>
    <p:extLst>
      <p:ext uri="{BB962C8B-B14F-4D97-AF65-F5344CB8AC3E}">
        <p14:creationId xmlns:p14="http://schemas.microsoft.com/office/powerpoint/2010/main" val="3270515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F1B2-C93F-0201-0AEE-0520B1987F84}"/>
              </a:ext>
            </a:extLst>
          </p:cNvPr>
          <p:cNvSpPr>
            <a:spLocks noGrp="1"/>
          </p:cNvSpPr>
          <p:nvPr>
            <p:ph type="title"/>
          </p:nvPr>
        </p:nvSpPr>
        <p:spPr/>
        <p:txBody>
          <a:bodyPr/>
          <a:lstStyle/>
          <a:p>
            <a:r>
              <a:rPr lang="en-US" dirty="0"/>
              <a:t>Example: Decision Tree</a:t>
            </a:r>
          </a:p>
        </p:txBody>
      </p:sp>
      <p:pic>
        <p:nvPicPr>
          <p:cNvPr id="6" name="Content Placeholder 5" descr="A diagram of different types of objects&#10;&#10;Description automatically generated with medium confidence">
            <a:extLst>
              <a:ext uri="{FF2B5EF4-FFF2-40B4-BE49-F238E27FC236}">
                <a16:creationId xmlns:a16="http://schemas.microsoft.com/office/drawing/2014/main" id="{C383293E-B842-52F3-791A-A224F5A5310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21194" y="1981200"/>
            <a:ext cx="5301611" cy="4114800"/>
          </a:xfrm>
        </p:spPr>
      </p:pic>
      <p:sp>
        <p:nvSpPr>
          <p:cNvPr id="4" name="Slide Number Placeholder 3">
            <a:extLst>
              <a:ext uri="{FF2B5EF4-FFF2-40B4-BE49-F238E27FC236}">
                <a16:creationId xmlns:a16="http://schemas.microsoft.com/office/drawing/2014/main" id="{CD96A703-E948-B6FE-72ED-D2F1AF3D3F99}"/>
              </a:ext>
            </a:extLst>
          </p:cNvPr>
          <p:cNvSpPr>
            <a:spLocks noGrp="1"/>
          </p:cNvSpPr>
          <p:nvPr>
            <p:ph type="sldNum" sz="quarter" idx="12"/>
          </p:nvPr>
        </p:nvSpPr>
        <p:spPr/>
        <p:txBody>
          <a:bodyPr/>
          <a:lstStyle/>
          <a:p>
            <a:pPr>
              <a:defRPr/>
            </a:pPr>
            <a:fld id="{1141314C-F54C-464D-9EDC-1B1B988577E6}" type="slidenum">
              <a:rPr lang="en-US" smtClean="0"/>
              <a:pPr>
                <a:defRPr/>
              </a:pPr>
              <a:t>11</a:t>
            </a:fld>
            <a:endParaRPr lang="en-US"/>
          </a:p>
        </p:txBody>
      </p:sp>
    </p:spTree>
    <p:extLst>
      <p:ext uri="{BB962C8B-B14F-4D97-AF65-F5344CB8AC3E}">
        <p14:creationId xmlns:p14="http://schemas.microsoft.com/office/powerpoint/2010/main" val="413888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Decision Tree Algorithms</a:t>
            </a:r>
          </a:p>
        </p:txBody>
      </p:sp>
      <p:sp>
        <p:nvSpPr>
          <p:cNvPr id="28675" name="Rectangle 3"/>
          <p:cNvSpPr>
            <a:spLocks noGrp="1" noChangeArrowheads="1"/>
          </p:cNvSpPr>
          <p:nvPr>
            <p:ph type="body" idx="1"/>
          </p:nvPr>
        </p:nvSpPr>
        <p:spPr/>
        <p:txBody>
          <a:bodyPr/>
          <a:lstStyle/>
          <a:p>
            <a:r>
              <a:rPr lang="en-US" sz="2800" dirty="0"/>
              <a:t>The basic idea behind any decision tree algorithm is as follows:</a:t>
            </a:r>
          </a:p>
          <a:p>
            <a:pPr lvl="1"/>
            <a:r>
              <a:rPr lang="en-US" sz="2400" dirty="0"/>
              <a:t>Choose the </a:t>
            </a:r>
            <a:r>
              <a:rPr lang="en-US" sz="2400" i="1" dirty="0">
                <a:solidFill>
                  <a:srgbClr val="FF0000"/>
                </a:solidFill>
              </a:rPr>
              <a:t>best</a:t>
            </a:r>
            <a:r>
              <a:rPr lang="en-US" sz="2400" dirty="0"/>
              <a:t> attribute(s) to split the remaining instances and make that attribute a decision node</a:t>
            </a:r>
          </a:p>
          <a:p>
            <a:pPr lvl="1"/>
            <a:r>
              <a:rPr lang="en-US" sz="2400" dirty="0"/>
              <a:t>Repeat this process for recursively for each child</a:t>
            </a:r>
          </a:p>
          <a:p>
            <a:pPr lvl="1"/>
            <a:r>
              <a:rPr lang="en-US" sz="2400" dirty="0"/>
              <a:t>Stop when:</a:t>
            </a:r>
          </a:p>
          <a:p>
            <a:pPr lvl="2"/>
            <a:r>
              <a:rPr lang="en-US" sz="2000" dirty="0"/>
              <a:t>All the instances have the same target attribute value</a:t>
            </a:r>
          </a:p>
          <a:p>
            <a:pPr lvl="2"/>
            <a:r>
              <a:rPr lang="en-US" sz="2000" dirty="0"/>
              <a:t>There are no more attributes</a:t>
            </a:r>
          </a:p>
          <a:p>
            <a:pPr lvl="2"/>
            <a:r>
              <a:rPr lang="en-US" sz="2000" dirty="0"/>
              <a:t>There are no more instances</a:t>
            </a:r>
          </a:p>
        </p:txBody>
      </p:sp>
    </p:spTree>
    <p:extLst>
      <p:ext uri="{BB962C8B-B14F-4D97-AF65-F5344CB8AC3E}">
        <p14:creationId xmlns:p14="http://schemas.microsoft.com/office/powerpoint/2010/main" val="342433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ID3 Heuristic</a:t>
            </a:r>
          </a:p>
        </p:txBody>
      </p:sp>
      <p:sp>
        <p:nvSpPr>
          <p:cNvPr id="30723" name="Rectangle 3"/>
          <p:cNvSpPr>
            <a:spLocks noGrp="1" noChangeArrowheads="1"/>
          </p:cNvSpPr>
          <p:nvPr>
            <p:ph type="body" idx="1"/>
          </p:nvPr>
        </p:nvSpPr>
        <p:spPr/>
        <p:txBody>
          <a:bodyPr/>
          <a:lstStyle/>
          <a:p>
            <a:r>
              <a:rPr lang="en-US" dirty="0"/>
              <a:t>To determine the best attribute, we look at the ID3 heuristic</a:t>
            </a:r>
          </a:p>
          <a:p>
            <a:r>
              <a:rPr lang="en-US" dirty="0"/>
              <a:t>ID3 splits attributes based on their </a:t>
            </a:r>
            <a:r>
              <a:rPr lang="en-US" i="1" dirty="0"/>
              <a:t>entropy</a:t>
            </a:r>
            <a:r>
              <a:rPr lang="en-US" dirty="0"/>
              <a:t>.</a:t>
            </a:r>
          </a:p>
          <a:p>
            <a:r>
              <a:rPr lang="en-US" dirty="0"/>
              <a:t>Entropy is the measure of disinformation…</a:t>
            </a:r>
          </a:p>
        </p:txBody>
      </p:sp>
    </p:spTree>
    <p:extLst>
      <p:ext uri="{BB962C8B-B14F-4D97-AF65-F5344CB8AC3E}">
        <p14:creationId xmlns:p14="http://schemas.microsoft.com/office/powerpoint/2010/main" val="165788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Attribute Selection Criteria</a:t>
            </a:r>
          </a:p>
        </p:txBody>
      </p:sp>
      <p:sp>
        <p:nvSpPr>
          <p:cNvPr id="16387" name="Rectangle 3"/>
          <p:cNvSpPr>
            <a:spLocks noGrp="1" noChangeArrowheads="1"/>
          </p:cNvSpPr>
          <p:nvPr>
            <p:ph type="body" idx="1"/>
          </p:nvPr>
        </p:nvSpPr>
        <p:spPr/>
        <p:txBody>
          <a:bodyPr/>
          <a:lstStyle/>
          <a:p>
            <a:pPr>
              <a:lnSpc>
                <a:spcPct val="90000"/>
              </a:lnSpc>
            </a:pPr>
            <a:r>
              <a:rPr lang="en-US" sz="3600" dirty="0"/>
              <a:t>Main principle</a:t>
            </a:r>
          </a:p>
          <a:p>
            <a:pPr lvl="1">
              <a:lnSpc>
                <a:spcPct val="90000"/>
              </a:lnSpc>
            </a:pPr>
            <a:r>
              <a:rPr lang="en-US" sz="3200" dirty="0"/>
              <a:t>Select attribute which partitions the learning set into subsets as “pure” as possible</a:t>
            </a:r>
          </a:p>
        </p:txBody>
      </p:sp>
    </p:spTree>
    <p:extLst>
      <p:ext uri="{BB962C8B-B14F-4D97-AF65-F5344CB8AC3E}">
        <p14:creationId xmlns:p14="http://schemas.microsoft.com/office/powerpoint/2010/main" val="365660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853F-EE26-9142-914E-554F65815BD4}"/>
              </a:ext>
            </a:extLst>
          </p:cNvPr>
          <p:cNvSpPr>
            <a:spLocks noGrp="1"/>
          </p:cNvSpPr>
          <p:nvPr>
            <p:ph type="title"/>
          </p:nvPr>
        </p:nvSpPr>
        <p:spPr/>
        <p:txBody>
          <a:bodyPr/>
          <a:lstStyle/>
          <a:p>
            <a:r>
              <a:rPr lang="en-US" dirty="0"/>
              <a:t>Entropy</a:t>
            </a:r>
          </a:p>
        </p:txBody>
      </p:sp>
      <p:sp>
        <p:nvSpPr>
          <p:cNvPr id="3" name="Content Placeholder 2">
            <a:extLst>
              <a:ext uri="{FF2B5EF4-FFF2-40B4-BE49-F238E27FC236}">
                <a16:creationId xmlns:a16="http://schemas.microsoft.com/office/drawing/2014/main" id="{86B51A71-9E17-7641-B18C-B02FF44DADDB}"/>
              </a:ext>
            </a:extLst>
          </p:cNvPr>
          <p:cNvSpPr>
            <a:spLocks noGrp="1"/>
          </p:cNvSpPr>
          <p:nvPr>
            <p:ph idx="1"/>
          </p:nvPr>
        </p:nvSpPr>
        <p:spPr/>
        <p:txBody>
          <a:bodyPr/>
          <a:lstStyle/>
          <a:p>
            <a:r>
              <a:rPr lang="en-US" dirty="0"/>
              <a:t>Entropy is minimized </a:t>
            </a:r>
          </a:p>
          <a:p>
            <a:pPr lvl="1"/>
            <a:r>
              <a:rPr lang="en-US" dirty="0"/>
              <a:t>when all values of the target attribute are the same.</a:t>
            </a:r>
          </a:p>
          <a:p>
            <a:r>
              <a:rPr lang="en-US" dirty="0"/>
              <a:t>Entropy is maximized </a:t>
            </a:r>
          </a:p>
          <a:p>
            <a:pPr lvl="1"/>
            <a:r>
              <a:rPr lang="en-US" dirty="0"/>
              <a:t>when there is an equal chance of all values for the target attribute </a:t>
            </a:r>
          </a:p>
          <a:p>
            <a:pPr lvl="1"/>
            <a:r>
              <a:rPr lang="en-US" dirty="0"/>
              <a:t>(i.e., the result is random) - chaos</a:t>
            </a:r>
          </a:p>
          <a:p>
            <a:endParaRPr lang="en-US" dirty="0"/>
          </a:p>
          <a:p>
            <a:endParaRPr lang="en-US" dirty="0"/>
          </a:p>
        </p:txBody>
      </p:sp>
      <p:sp>
        <p:nvSpPr>
          <p:cNvPr id="4" name="Slide Number Placeholder 3">
            <a:extLst>
              <a:ext uri="{FF2B5EF4-FFF2-40B4-BE49-F238E27FC236}">
                <a16:creationId xmlns:a16="http://schemas.microsoft.com/office/drawing/2014/main" id="{746FDF2F-11F3-9F45-9C3B-FAA5294317E4}"/>
              </a:ext>
            </a:extLst>
          </p:cNvPr>
          <p:cNvSpPr>
            <a:spLocks noGrp="1"/>
          </p:cNvSpPr>
          <p:nvPr>
            <p:ph type="sldNum" sz="quarter" idx="12"/>
          </p:nvPr>
        </p:nvSpPr>
        <p:spPr/>
        <p:txBody>
          <a:bodyPr/>
          <a:lstStyle/>
          <a:p>
            <a:pPr>
              <a:defRPr/>
            </a:pPr>
            <a:fld id="{1141314C-F54C-464D-9EDC-1B1B988577E6}" type="slidenum">
              <a:rPr lang="en-US" smtClean="0"/>
              <a:pPr>
                <a:defRPr/>
              </a:pPr>
              <a:t>15</a:t>
            </a:fld>
            <a:endParaRPr lang="en-US"/>
          </a:p>
        </p:txBody>
      </p:sp>
    </p:spTree>
    <p:extLst>
      <p:ext uri="{BB962C8B-B14F-4D97-AF65-F5344CB8AC3E}">
        <p14:creationId xmlns:p14="http://schemas.microsoft.com/office/powerpoint/2010/main" val="65175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Measuring Information Content … 1</a:t>
            </a:r>
          </a:p>
        </p:txBody>
      </p:sp>
      <p:sp>
        <p:nvSpPr>
          <p:cNvPr id="3" name="Content Placeholder 2"/>
          <p:cNvSpPr>
            <a:spLocks noGrp="1"/>
          </p:cNvSpPr>
          <p:nvPr>
            <p:ph idx="1"/>
          </p:nvPr>
        </p:nvSpPr>
        <p:spPr/>
        <p:txBody>
          <a:bodyPr>
            <a:normAutofit lnSpcReduction="10000"/>
          </a:bodyPr>
          <a:lstStyle/>
          <a:p>
            <a:r>
              <a:rPr lang="en-US" sz="2800" dirty="0"/>
              <a:t>Information theory </a:t>
            </a:r>
          </a:p>
          <a:p>
            <a:pPr lvl="1"/>
            <a:r>
              <a:rPr lang="en-US" sz="2400" dirty="0"/>
              <a:t>Provides a formula for determining the number of bits required in an optimal code even when we don't know the code. </a:t>
            </a:r>
          </a:p>
          <a:p>
            <a:r>
              <a:rPr lang="en-US" sz="2800" dirty="0"/>
              <a:t>Example</a:t>
            </a:r>
          </a:p>
          <a:p>
            <a:pPr lvl="1"/>
            <a:r>
              <a:rPr lang="en-US" sz="2400" dirty="0"/>
              <a:t>In probability terms, each possible value of a six-sided die occurs with equal probability P=1/6.</a:t>
            </a:r>
          </a:p>
          <a:p>
            <a:pPr lvl="1"/>
            <a:r>
              <a:rPr lang="en-US" sz="2400" dirty="0"/>
              <a:t>Information theory tells us that the minimum number of bits required to encode a throw is </a:t>
            </a:r>
          </a:p>
          <a:p>
            <a:pPr lvl="2"/>
            <a:r>
              <a:rPr lang="en-US" sz="2000" b="1" dirty="0"/>
              <a:t>- log P = - log 1/6 </a:t>
            </a:r>
            <a:r>
              <a:rPr lang="en-US" sz="2000" dirty="0"/>
              <a:t>= 2.58 =&gt; 3 bits </a:t>
            </a:r>
          </a:p>
        </p:txBody>
      </p:sp>
    </p:spTree>
    <p:extLst>
      <p:ext uri="{BB962C8B-B14F-4D97-AF65-F5344CB8AC3E}">
        <p14:creationId xmlns:p14="http://schemas.microsoft.com/office/powerpoint/2010/main" val="2339299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Measuring Information Content … 2</a:t>
            </a:r>
          </a:p>
        </p:txBody>
      </p:sp>
      <p:sp>
        <p:nvSpPr>
          <p:cNvPr id="3" name="Content Placeholder 2"/>
          <p:cNvSpPr>
            <a:spLocks noGrp="1"/>
          </p:cNvSpPr>
          <p:nvPr>
            <p:ph idx="1"/>
          </p:nvPr>
        </p:nvSpPr>
        <p:spPr>
          <a:xfrm>
            <a:off x="685800" y="1866900"/>
            <a:ext cx="7772400" cy="4114800"/>
          </a:xfrm>
        </p:spPr>
        <p:txBody>
          <a:bodyPr/>
          <a:lstStyle/>
          <a:p>
            <a:r>
              <a:rPr lang="en-US" sz="2400" dirty="0"/>
              <a:t>Consider how to apply the formula </a:t>
            </a:r>
            <a:r>
              <a:rPr lang="en-US" sz="2400" b="1" dirty="0"/>
              <a:t>-log P</a:t>
            </a:r>
            <a:r>
              <a:rPr lang="en-US" sz="2400" dirty="0"/>
              <a:t> to biased (non-uniform) probability distributions. </a:t>
            </a:r>
          </a:p>
          <a:p>
            <a:pPr lvl="1"/>
            <a:r>
              <a:rPr lang="en-US" sz="2400" dirty="0"/>
              <a:t>Let the variable </a:t>
            </a:r>
            <a:r>
              <a:rPr lang="en-US" sz="2400" b="1" dirty="0"/>
              <a:t>x</a:t>
            </a:r>
            <a:r>
              <a:rPr lang="en-US" sz="2400" dirty="0"/>
              <a:t> range over the values encoded, and let </a:t>
            </a:r>
            <a:r>
              <a:rPr lang="en-US" sz="2400" b="1" dirty="0"/>
              <a:t>P(x) </a:t>
            </a:r>
            <a:r>
              <a:rPr lang="en-US" sz="2400" dirty="0"/>
              <a:t>denote the probability of that value occurring. </a:t>
            </a:r>
          </a:p>
          <a:p>
            <a:pPr lvl="1"/>
            <a:r>
              <a:rPr lang="en-US" sz="2400" dirty="0"/>
              <a:t>The expected number of bits required to encode one value </a:t>
            </a:r>
          </a:p>
          <a:p>
            <a:pPr lvl="2"/>
            <a:r>
              <a:rPr lang="en-US" dirty="0"/>
              <a:t>is the weighted average of the number of bits required to encode each possible value, where the weight is the probability of that value</a:t>
            </a:r>
          </a:p>
        </p:txBody>
      </p:sp>
    </p:spTree>
    <p:extLst>
      <p:ext uri="{BB962C8B-B14F-4D97-AF65-F5344CB8AC3E}">
        <p14:creationId xmlns:p14="http://schemas.microsoft.com/office/powerpoint/2010/main" val="30647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8839200" cy="5257800"/>
          </a:xfrm>
        </p:spPr>
        <p:txBody>
          <a:bodyPr/>
          <a:lstStyle/>
          <a:p>
            <a:r>
              <a:rPr lang="en-US" sz="2000" dirty="0"/>
              <a:t>Since the actual distribution we're trying to encode is not uniform, </a:t>
            </a:r>
          </a:p>
          <a:p>
            <a:pPr lvl="1"/>
            <a:r>
              <a:rPr lang="en-US" sz="2000" dirty="0"/>
              <a:t>We take the weighted average of the estimated information content of each value (heads or tails, in the case of a coin), weighted by the probability P of that value occurring. </a:t>
            </a:r>
          </a:p>
          <a:p>
            <a:r>
              <a:rPr lang="en-US" sz="2000" dirty="0"/>
              <a:t>With the heavily biased coin we have the following:</a:t>
            </a:r>
          </a:p>
          <a:p>
            <a:pPr lvl="1"/>
            <a:r>
              <a:rPr lang="en-US" sz="2000" dirty="0"/>
              <a:t>P(heads) = 1/1000,  </a:t>
            </a:r>
          </a:p>
          <a:p>
            <a:pPr lvl="2"/>
            <a:r>
              <a:rPr lang="en-US" sz="2000" dirty="0"/>
              <a:t>so heads takes -log(1/1000) = 9.96578 bits to encode</a:t>
            </a:r>
          </a:p>
          <a:p>
            <a:pPr lvl="1"/>
            <a:r>
              <a:rPr lang="en-US" sz="2000" dirty="0"/>
              <a:t>P(tails) = 999/1000,  </a:t>
            </a:r>
          </a:p>
          <a:p>
            <a:pPr lvl="2"/>
            <a:r>
              <a:rPr lang="en-US" sz="2000" dirty="0"/>
              <a:t>so tails takes -log(999/1000) = 0.00144 bits to encode </a:t>
            </a:r>
          </a:p>
          <a:p>
            <a:pPr lvl="1"/>
            <a:r>
              <a:rPr lang="en-US" sz="2000" dirty="0"/>
              <a:t> Average bits required  	=	=  </a:t>
            </a:r>
            <a:br>
              <a:rPr lang="en-US" sz="2000" dirty="0"/>
            </a:br>
            <a:r>
              <a:rPr lang="en-US" sz="2000" dirty="0"/>
              <a:t>        </a:t>
            </a:r>
          </a:p>
          <a:p>
            <a:pPr marL="457200" lvl="1" indent="0">
              <a:buNone/>
            </a:pPr>
            <a:r>
              <a:rPr lang="en-US" sz="2000" dirty="0"/>
              <a:t> 				= (1/1000) × 9.96578 +   (999/1000) × 0.00144  </a:t>
            </a:r>
          </a:p>
          <a:p>
            <a:pPr marL="457200" lvl="1" indent="0">
              <a:buNone/>
            </a:pPr>
            <a:r>
              <a:rPr lang="en-US" sz="2000" dirty="0"/>
              <a:t>				=  0.01141 bits per coin toss </a:t>
            </a:r>
          </a:p>
          <a:p>
            <a:endParaRPr lang="en-US" sz="2000" dirty="0"/>
          </a:p>
        </p:txBody>
      </p:sp>
      <p:sp>
        <p:nvSpPr>
          <p:cNvPr id="5" name="Title 1"/>
          <p:cNvSpPr>
            <a:spLocks noGrp="1"/>
          </p:cNvSpPr>
          <p:nvPr>
            <p:ph type="title"/>
          </p:nvPr>
        </p:nvSpPr>
        <p:spPr>
          <a:xfrm>
            <a:off x="304800" y="304800"/>
            <a:ext cx="8534400" cy="609600"/>
          </a:xfrm>
        </p:spPr>
        <p:txBody>
          <a:bodyPr>
            <a:noAutofit/>
          </a:bodyPr>
          <a:lstStyle/>
          <a:p>
            <a:r>
              <a:rPr lang="en-US" sz="3600" dirty="0"/>
              <a:t>The Intuition Behind the </a:t>
            </a:r>
            <a:r>
              <a:rPr lang="en-US" sz="3600" i="1" dirty="0"/>
              <a:t>-P log P </a:t>
            </a:r>
            <a:r>
              <a:rPr lang="en-US" sz="3600" dirty="0"/>
              <a:t>Formula</a:t>
            </a:r>
          </a:p>
        </p:txBody>
      </p:sp>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429125"/>
            <a:ext cx="2057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160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of Information</a:t>
            </a:r>
          </a:p>
        </p:txBody>
      </p:sp>
      <p:sp>
        <p:nvSpPr>
          <p:cNvPr id="3" name="Content Placeholder 2"/>
          <p:cNvSpPr>
            <a:spLocks noGrp="1"/>
          </p:cNvSpPr>
          <p:nvPr>
            <p:ph idx="1"/>
          </p:nvPr>
        </p:nvSpPr>
        <p:spPr/>
        <p:txBody>
          <a:bodyPr/>
          <a:lstStyle/>
          <a:p>
            <a:r>
              <a:rPr lang="en-US" sz="2800" dirty="0"/>
              <a:t>Information content of symbol </a:t>
            </a:r>
            <a:r>
              <a:rPr lang="en-US" sz="2800" i="1" dirty="0" err="1"/>
              <a:t>s</a:t>
            </a:r>
            <a:r>
              <a:rPr lang="en-US" sz="2800" i="1" baseline="-25000" dirty="0" err="1"/>
              <a:t>i</a:t>
            </a:r>
            <a:r>
              <a:rPr lang="en-US" sz="2800" i="1" dirty="0"/>
              <a:t> :</a:t>
            </a:r>
          </a:p>
          <a:p>
            <a:pPr marL="0" indent="0">
              <a:buNone/>
            </a:pPr>
            <a:r>
              <a:rPr lang="en-US" sz="2400" i="1" dirty="0"/>
              <a:t> 	</a:t>
            </a:r>
            <a:r>
              <a:rPr lang="en-US" sz="2400" dirty="0"/>
              <a:t>  – log</a:t>
            </a:r>
            <a:r>
              <a:rPr lang="en-US" sz="2400" baseline="-25000" dirty="0"/>
              <a:t>2</a:t>
            </a:r>
            <a:r>
              <a:rPr lang="en-US" sz="2400" i="1" dirty="0"/>
              <a:t>p(</a:t>
            </a:r>
            <a:r>
              <a:rPr lang="en-US" sz="2400" i="1" dirty="0" err="1"/>
              <a:t>s</a:t>
            </a:r>
            <a:r>
              <a:rPr lang="en-US" sz="2400" i="1" baseline="-25000" dirty="0" err="1"/>
              <a:t>i</a:t>
            </a:r>
            <a:r>
              <a:rPr lang="en-US" sz="2400" i="1" dirty="0"/>
              <a:t>)  	</a:t>
            </a:r>
            <a:r>
              <a:rPr lang="en-US" sz="2400" dirty="0"/>
              <a:t> </a:t>
            </a:r>
          </a:p>
          <a:p>
            <a:r>
              <a:rPr lang="en-US" sz="2800" dirty="0"/>
              <a:t>Examples</a:t>
            </a:r>
          </a:p>
          <a:p>
            <a:pPr lvl="1"/>
            <a:r>
              <a:rPr lang="en-US" sz="2400" i="1" dirty="0"/>
              <a:t>p(</a:t>
            </a:r>
            <a:r>
              <a:rPr lang="en-US" sz="2400" i="1" dirty="0" err="1"/>
              <a:t>s</a:t>
            </a:r>
            <a:r>
              <a:rPr lang="en-US" sz="2400" i="1" baseline="-25000" dirty="0" err="1"/>
              <a:t>i</a:t>
            </a:r>
            <a:r>
              <a:rPr lang="en-US" sz="2400" i="1" dirty="0"/>
              <a:t>)</a:t>
            </a:r>
            <a:r>
              <a:rPr lang="en-US" sz="2400" dirty="0"/>
              <a:t> = 1 has no information </a:t>
            </a:r>
          </a:p>
          <a:p>
            <a:pPr lvl="1"/>
            <a:r>
              <a:rPr lang="en-US" sz="2400" dirty="0"/>
              <a:t>smaller </a:t>
            </a:r>
            <a:r>
              <a:rPr lang="en-US" sz="2400" i="1" dirty="0"/>
              <a:t>p(</a:t>
            </a:r>
            <a:r>
              <a:rPr lang="en-US" sz="2400" i="1" dirty="0" err="1"/>
              <a:t>s</a:t>
            </a:r>
            <a:r>
              <a:rPr lang="en-US" sz="2400" i="1" baseline="-25000" dirty="0" err="1"/>
              <a:t>i</a:t>
            </a:r>
            <a:r>
              <a:rPr lang="en-US" sz="2400" i="1" dirty="0"/>
              <a:t>)</a:t>
            </a:r>
            <a:r>
              <a:rPr lang="en-US" sz="2400" dirty="0"/>
              <a:t> has more information, as it was unexpected or surprising</a:t>
            </a:r>
          </a:p>
          <a:p>
            <a:pPr lvl="2"/>
            <a:r>
              <a:rPr lang="en-US" sz="2000" dirty="0"/>
              <a:t>Sun will rise tomorrow morning === 1</a:t>
            </a:r>
          </a:p>
          <a:p>
            <a:pPr lvl="2"/>
            <a:r>
              <a:rPr lang="en-US" sz="2000" dirty="0"/>
              <a:t>Stock goes up tomorrow morning ==== 0.2</a:t>
            </a:r>
          </a:p>
        </p:txBody>
      </p:sp>
    </p:spTree>
    <p:extLst>
      <p:ext uri="{BB962C8B-B14F-4D97-AF65-F5344CB8AC3E}">
        <p14:creationId xmlns:p14="http://schemas.microsoft.com/office/powerpoint/2010/main" val="125465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0C10-4824-EE4C-B6FF-CE021745F361}"/>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4AD03F4B-8767-DC41-8242-A49DDF7D6187}"/>
              </a:ext>
            </a:extLst>
          </p:cNvPr>
          <p:cNvSpPr>
            <a:spLocks noGrp="1"/>
          </p:cNvSpPr>
          <p:nvPr>
            <p:ph idx="1"/>
          </p:nvPr>
        </p:nvSpPr>
        <p:spPr/>
        <p:txBody>
          <a:bodyPr/>
          <a:lstStyle/>
          <a:p>
            <a:r>
              <a:rPr lang="en-US" dirty="0"/>
              <a:t>Given training set of N examples of y = f(x)</a:t>
            </a:r>
          </a:p>
          <a:p>
            <a:pPr lvl="1"/>
            <a:r>
              <a:rPr lang="en-US" dirty="0"/>
              <a:t>(x</a:t>
            </a:r>
            <a:r>
              <a:rPr lang="en-US" baseline="-25000" dirty="0"/>
              <a:t>1</a:t>
            </a:r>
            <a:r>
              <a:rPr lang="en-US" dirty="0"/>
              <a:t>,y</a:t>
            </a:r>
            <a:r>
              <a:rPr lang="en-US" baseline="-25000" dirty="0"/>
              <a:t>1</a:t>
            </a:r>
            <a:r>
              <a:rPr lang="en-US" dirty="0"/>
              <a:t>), (x</a:t>
            </a:r>
            <a:r>
              <a:rPr lang="en-US" baseline="-25000" dirty="0"/>
              <a:t>2</a:t>
            </a:r>
            <a:r>
              <a:rPr lang="en-US" dirty="0"/>
              <a:t>,y</a:t>
            </a:r>
            <a:r>
              <a:rPr lang="en-US" baseline="-25000" dirty="0"/>
              <a:t>2</a:t>
            </a:r>
            <a:r>
              <a:rPr lang="en-US" dirty="0"/>
              <a:t>), (x</a:t>
            </a:r>
            <a:r>
              <a:rPr lang="en-US" baseline="-25000" dirty="0"/>
              <a:t>3</a:t>
            </a:r>
            <a:r>
              <a:rPr lang="en-US" dirty="0"/>
              <a:t>,y</a:t>
            </a:r>
            <a:r>
              <a:rPr lang="en-US" baseline="-25000" dirty="0"/>
              <a:t>3</a:t>
            </a:r>
            <a:r>
              <a:rPr lang="en-US" dirty="0"/>
              <a:t>), …, (</a:t>
            </a:r>
            <a:r>
              <a:rPr lang="en-US" dirty="0" err="1"/>
              <a:t>x</a:t>
            </a:r>
            <a:r>
              <a:rPr lang="en-US" baseline="-25000" dirty="0" err="1"/>
              <a:t>N</a:t>
            </a:r>
            <a:r>
              <a:rPr lang="en-US" dirty="0" err="1"/>
              <a:t>,y</a:t>
            </a:r>
            <a:r>
              <a:rPr lang="en-US" baseline="-25000" dirty="0" err="1"/>
              <a:t>N</a:t>
            </a:r>
            <a:r>
              <a:rPr lang="en-US" dirty="0"/>
              <a:t>)</a:t>
            </a:r>
          </a:p>
          <a:p>
            <a:r>
              <a:rPr lang="en-US" dirty="0"/>
              <a:t>Find hypothesis (or a model) h that approximates f</a:t>
            </a:r>
          </a:p>
        </p:txBody>
      </p:sp>
      <p:sp>
        <p:nvSpPr>
          <p:cNvPr id="4" name="Slide Number Placeholder 3">
            <a:extLst>
              <a:ext uri="{FF2B5EF4-FFF2-40B4-BE49-F238E27FC236}">
                <a16:creationId xmlns:a16="http://schemas.microsoft.com/office/drawing/2014/main" id="{B4A3E24D-551C-BD4F-B62C-492E1F5D56C9}"/>
              </a:ext>
            </a:extLst>
          </p:cNvPr>
          <p:cNvSpPr>
            <a:spLocks noGrp="1"/>
          </p:cNvSpPr>
          <p:nvPr>
            <p:ph type="sldNum" sz="quarter" idx="12"/>
          </p:nvPr>
        </p:nvSpPr>
        <p:spPr/>
        <p:txBody>
          <a:bodyPr/>
          <a:lstStyle/>
          <a:p>
            <a:pPr>
              <a:defRPr/>
            </a:pPr>
            <a:fld id="{1141314C-F54C-464D-9EDC-1B1B988577E6}" type="slidenum">
              <a:rPr lang="en-US" smtClean="0"/>
              <a:pPr>
                <a:defRPr/>
              </a:pPr>
              <a:t>2</a:t>
            </a:fld>
            <a:endParaRPr lang="en-US"/>
          </a:p>
        </p:txBody>
      </p:sp>
    </p:spTree>
    <p:extLst>
      <p:ext uri="{BB962C8B-B14F-4D97-AF65-F5344CB8AC3E}">
        <p14:creationId xmlns:p14="http://schemas.microsoft.com/office/powerpoint/2010/main" val="65552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DAC8-FD9B-2A54-CE7B-350C35FE5936}"/>
              </a:ext>
            </a:extLst>
          </p:cNvPr>
          <p:cNvSpPr>
            <a:spLocks noGrp="1"/>
          </p:cNvSpPr>
          <p:nvPr>
            <p:ph type="title"/>
          </p:nvPr>
        </p:nvSpPr>
        <p:spPr/>
        <p:txBody>
          <a:bodyPr/>
          <a:lstStyle/>
          <a:p>
            <a:r>
              <a:rPr lang="en-US" dirty="0"/>
              <a:t>Entropy</a:t>
            </a:r>
          </a:p>
        </p:txBody>
      </p:sp>
      <p:sp>
        <p:nvSpPr>
          <p:cNvPr id="3" name="Content Placeholder 2">
            <a:extLst>
              <a:ext uri="{FF2B5EF4-FFF2-40B4-BE49-F238E27FC236}">
                <a16:creationId xmlns:a16="http://schemas.microsoft.com/office/drawing/2014/main" id="{F338D55B-2EB5-BE00-73C3-67442402C7D3}"/>
              </a:ext>
            </a:extLst>
          </p:cNvPr>
          <p:cNvSpPr>
            <a:spLocks noGrp="1"/>
          </p:cNvSpPr>
          <p:nvPr>
            <p:ph idx="1"/>
          </p:nvPr>
        </p:nvSpPr>
        <p:spPr/>
        <p:txBody>
          <a:bodyPr/>
          <a:lstStyle/>
          <a:p>
            <a:r>
              <a:rPr lang="en-US" sz="3200" dirty="0"/>
              <a:t>The expected encoding length measured in bits</a:t>
            </a:r>
          </a:p>
          <a:p>
            <a:pPr lvl="1"/>
            <a:r>
              <a:rPr lang="en-US" sz="2800" dirty="0"/>
              <a:t>The average amount of information needed to classify an object is given by the entropy measure</a:t>
            </a:r>
          </a:p>
          <a:p>
            <a:pPr lvl="1"/>
            <a:endParaRPr lang="en-US" dirty="0"/>
          </a:p>
        </p:txBody>
      </p:sp>
      <p:sp>
        <p:nvSpPr>
          <p:cNvPr id="4" name="Slide Number Placeholder 3">
            <a:extLst>
              <a:ext uri="{FF2B5EF4-FFF2-40B4-BE49-F238E27FC236}">
                <a16:creationId xmlns:a16="http://schemas.microsoft.com/office/drawing/2014/main" id="{A5D8786B-8B93-058B-18F2-69C6EF45DE09}"/>
              </a:ext>
            </a:extLst>
          </p:cNvPr>
          <p:cNvSpPr>
            <a:spLocks noGrp="1"/>
          </p:cNvSpPr>
          <p:nvPr>
            <p:ph type="sldNum" sz="quarter" idx="12"/>
          </p:nvPr>
        </p:nvSpPr>
        <p:spPr/>
        <p:txBody>
          <a:bodyPr/>
          <a:lstStyle/>
          <a:p>
            <a:pPr>
              <a:defRPr/>
            </a:pPr>
            <a:fld id="{1141314C-F54C-464D-9EDC-1B1B988577E6}" type="slidenum">
              <a:rPr lang="en-US" smtClean="0"/>
              <a:pPr>
                <a:defRPr/>
              </a:pPr>
              <a:t>20</a:t>
            </a:fld>
            <a:endParaRPr lang="en-US"/>
          </a:p>
        </p:txBody>
      </p:sp>
    </p:spTree>
    <p:extLst>
      <p:ext uri="{BB962C8B-B14F-4D97-AF65-F5344CB8AC3E}">
        <p14:creationId xmlns:p14="http://schemas.microsoft.com/office/powerpoint/2010/main" val="2326492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a:t>
            </a:r>
          </a:p>
        </p:txBody>
      </p:sp>
      <p:sp>
        <p:nvSpPr>
          <p:cNvPr id="3" name="Content Placeholder 2"/>
          <p:cNvSpPr>
            <a:spLocks noGrp="1"/>
          </p:cNvSpPr>
          <p:nvPr>
            <p:ph idx="1"/>
          </p:nvPr>
        </p:nvSpPr>
        <p:spPr/>
        <p:txBody>
          <a:bodyPr>
            <a:normAutofit lnSpcReduction="10000"/>
          </a:bodyPr>
          <a:lstStyle/>
          <a:p>
            <a:r>
              <a:rPr lang="en-US" sz="3100" dirty="0"/>
              <a:t>Weigh information content of each source symbol by its probability of occurrence:</a:t>
            </a:r>
          </a:p>
          <a:p>
            <a:pPr lvl="1"/>
            <a:endParaRPr lang="en-US" sz="2400" dirty="0"/>
          </a:p>
          <a:p>
            <a:pPr lvl="1"/>
            <a:endParaRPr lang="en-US" sz="2400" dirty="0"/>
          </a:p>
          <a:p>
            <a:pPr lvl="1"/>
            <a:endParaRPr lang="en-US" sz="2400" dirty="0"/>
          </a:p>
          <a:p>
            <a:pPr lvl="1"/>
            <a:endParaRPr lang="en-US" sz="2400" dirty="0"/>
          </a:p>
          <a:p>
            <a:pPr lvl="1"/>
            <a:endParaRPr lang="en-US" dirty="0"/>
          </a:p>
          <a:p>
            <a:pPr lvl="1"/>
            <a:r>
              <a:rPr lang="en-US" dirty="0"/>
              <a:t>Produces lower bound on number of bits needed to represent the information with coding</a:t>
            </a:r>
          </a:p>
          <a:p>
            <a:pPr lvl="1"/>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2740774209"/>
              </p:ext>
            </p:extLst>
          </p:nvPr>
        </p:nvGraphicFramePr>
        <p:xfrm>
          <a:off x="2743200" y="3352800"/>
          <a:ext cx="3436938" cy="1230313"/>
        </p:xfrm>
        <a:graphic>
          <a:graphicData uri="http://schemas.openxmlformats.org/presentationml/2006/ole">
            <mc:AlternateContent xmlns:mc="http://schemas.openxmlformats.org/markup-compatibility/2006">
              <mc:Choice xmlns:v="urn:schemas-microsoft-com:vml" Requires="v">
                <p:oleObj name="Equation" r:id="rId2" imgW="1206360" imgH="431640" progId="Equation.3">
                  <p:embed/>
                </p:oleObj>
              </mc:Choice>
              <mc:Fallback>
                <p:oleObj name="Equation" r:id="rId2" imgW="1206360" imgH="431640" progId="Equation.3">
                  <p:embed/>
                  <p:pic>
                    <p:nvPicPr>
                      <p:cNvPr id="6" name="Object 5"/>
                      <p:cNvPicPr>
                        <a:picLocks noChangeAspect="1" noChangeArrowheads="1"/>
                      </p:cNvPicPr>
                      <p:nvPr/>
                    </p:nvPicPr>
                    <p:blipFill>
                      <a:blip r:embed="rId3"/>
                      <a:srcRect/>
                      <a:stretch>
                        <a:fillRect/>
                      </a:stretch>
                    </p:blipFill>
                    <p:spPr bwMode="auto">
                      <a:xfrm>
                        <a:off x="2743200" y="3352800"/>
                        <a:ext cx="3436938"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00802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lstStyle/>
          <a:p>
            <a:r>
              <a:rPr lang="en-US" sz="2800" dirty="0"/>
              <a:t>Alphabet = {A, B}</a:t>
            </a:r>
          </a:p>
          <a:p>
            <a:pPr lvl="1"/>
            <a:r>
              <a:rPr lang="en-US" sz="2400" dirty="0"/>
              <a:t>p(A) = 0.4; p(B) = 0.6</a:t>
            </a:r>
          </a:p>
          <a:p>
            <a:pPr lvl="1"/>
            <a:r>
              <a:rPr lang="en-US" dirty="0"/>
              <a:t>Compute Entropy </a:t>
            </a:r>
          </a:p>
          <a:p>
            <a:pPr lvl="2"/>
            <a:r>
              <a:rPr lang="en-US" dirty="0"/>
              <a:t>(-0.4*log</a:t>
            </a:r>
            <a:r>
              <a:rPr lang="en-US" baseline="-25000" dirty="0"/>
              <a:t>2 </a:t>
            </a:r>
            <a:r>
              <a:rPr lang="en-US" dirty="0"/>
              <a:t>0.4) + (-0.6*log</a:t>
            </a:r>
            <a:r>
              <a:rPr lang="en-US" baseline="-25000" dirty="0"/>
              <a:t>2 </a:t>
            </a:r>
            <a:r>
              <a:rPr lang="en-US" dirty="0"/>
              <a:t>0.6) = .97 bits</a:t>
            </a:r>
          </a:p>
          <a:p>
            <a:pPr lvl="2"/>
            <a:endParaRPr lang="en-US" sz="2000" dirty="0"/>
          </a:p>
          <a:p>
            <a:r>
              <a:rPr lang="en-US" sz="2800" dirty="0"/>
              <a:t>Maximum uncertainty (gives largest entropy)</a:t>
            </a:r>
          </a:p>
          <a:p>
            <a:pPr lvl="1"/>
            <a:r>
              <a:rPr lang="en-US" dirty="0"/>
              <a:t>occurs when all probabilities are equal</a:t>
            </a:r>
          </a:p>
          <a:p>
            <a:pPr lvl="1"/>
            <a:r>
              <a:rPr lang="en-US" dirty="0"/>
              <a:t>Compute Entropy </a:t>
            </a:r>
          </a:p>
          <a:p>
            <a:pPr lvl="2"/>
            <a:r>
              <a:rPr lang="en-US" dirty="0"/>
              <a:t>(-0.5*log</a:t>
            </a:r>
            <a:r>
              <a:rPr lang="en-US" baseline="-25000" dirty="0"/>
              <a:t>2 </a:t>
            </a:r>
            <a:r>
              <a:rPr lang="en-US" dirty="0"/>
              <a:t>0.5) + (-0.5*log</a:t>
            </a:r>
            <a:r>
              <a:rPr lang="en-US" baseline="-25000" dirty="0"/>
              <a:t>2 </a:t>
            </a:r>
            <a:r>
              <a:rPr lang="en-US" dirty="0"/>
              <a:t>0.5) = 1 bit</a:t>
            </a:r>
          </a:p>
          <a:p>
            <a:pPr lvl="1"/>
            <a:endParaRPr lang="en-US" dirty="0"/>
          </a:p>
          <a:p>
            <a:endParaRPr lang="en-US" sz="2400" dirty="0"/>
          </a:p>
        </p:txBody>
      </p:sp>
    </p:spTree>
    <p:extLst>
      <p:ext uri="{BB962C8B-B14F-4D97-AF65-F5344CB8AC3E}">
        <p14:creationId xmlns:p14="http://schemas.microsoft.com/office/powerpoint/2010/main" val="2234788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447800" y="228600"/>
            <a:ext cx="5943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sz="4000" dirty="0">
                <a:cs typeface="Times New Roman" pitchFamily="18" charset="0"/>
              </a:rPr>
              <a:t>Entropy: Used by ID3</a:t>
            </a:r>
          </a:p>
        </p:txBody>
      </p:sp>
      <p:pic>
        <p:nvPicPr>
          <p:cNvPr id="39939" name="Picture 3" descr="entr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069905"/>
            <a:ext cx="47625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4"/>
          <p:cNvSpPr>
            <a:spLocks noChangeArrowheads="1"/>
          </p:cNvSpPr>
          <p:nvPr/>
        </p:nvSpPr>
        <p:spPr bwMode="auto">
          <a:xfrm>
            <a:off x="1600200" y="5029200"/>
            <a:ext cx="579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Clr>
                <a:schemeClr val="tx2"/>
              </a:buClr>
              <a:buSzPct val="90000"/>
              <a:buFont typeface="Wingdings" pitchFamily="2" charset="2"/>
              <a:buChar char="§"/>
            </a:pPr>
            <a:r>
              <a:rPr lang="sv-SE" sz="2000" dirty="0">
                <a:latin typeface="+mn-lt"/>
              </a:rPr>
              <a:t>Entropy measures the impurity of S</a:t>
            </a:r>
          </a:p>
          <a:p>
            <a:pPr marL="342900" indent="-342900" algn="l">
              <a:spcBef>
                <a:spcPct val="20000"/>
              </a:spcBef>
              <a:buClr>
                <a:schemeClr val="tx2"/>
              </a:buClr>
              <a:buSzPct val="90000"/>
              <a:buFont typeface="Wingdings" pitchFamily="2" charset="2"/>
              <a:buChar char="§"/>
            </a:pPr>
            <a:r>
              <a:rPr lang="sv-SE" sz="2000" dirty="0">
                <a:latin typeface="+mn-lt"/>
              </a:rPr>
              <a:t>S is a set of examples</a:t>
            </a:r>
          </a:p>
          <a:p>
            <a:pPr marL="342900" indent="-342900" algn="l">
              <a:spcBef>
                <a:spcPct val="20000"/>
              </a:spcBef>
              <a:buClr>
                <a:schemeClr val="tx2"/>
              </a:buClr>
              <a:buSzPct val="90000"/>
              <a:buFont typeface="Wingdings" pitchFamily="2" charset="2"/>
              <a:buChar char="§"/>
            </a:pPr>
            <a:r>
              <a:rPr lang="sv-SE" sz="2000" dirty="0">
                <a:latin typeface="+mn-lt"/>
              </a:rPr>
              <a:t>p is the proportion of positive examples</a:t>
            </a:r>
          </a:p>
          <a:p>
            <a:pPr marL="342900" indent="-342900" algn="l">
              <a:spcBef>
                <a:spcPct val="20000"/>
              </a:spcBef>
              <a:buClr>
                <a:schemeClr val="tx2"/>
              </a:buClr>
              <a:buSzPct val="90000"/>
              <a:buFont typeface="Wingdings" pitchFamily="2" charset="2"/>
              <a:buChar char="§"/>
            </a:pPr>
            <a:r>
              <a:rPr lang="sv-SE" sz="2000" dirty="0">
                <a:latin typeface="+mn-lt"/>
              </a:rPr>
              <a:t>q is the proportion of negative examples</a:t>
            </a:r>
          </a:p>
        </p:txBody>
      </p:sp>
      <p:sp>
        <p:nvSpPr>
          <p:cNvPr id="39941" name="Text Box 5"/>
          <p:cNvSpPr txBox="1">
            <a:spLocks noChangeArrowheads="1"/>
          </p:cNvSpPr>
          <p:nvPr/>
        </p:nvSpPr>
        <p:spPr bwMode="auto">
          <a:xfrm>
            <a:off x="762000" y="4565615"/>
            <a:ext cx="351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r>
              <a:rPr lang="sv-SE" dirty="0" err="1">
                <a:solidFill>
                  <a:srgbClr val="0000FF"/>
                </a:solidFill>
              </a:rPr>
              <a:t>Entropy</a:t>
            </a:r>
            <a:r>
              <a:rPr lang="sv-SE" dirty="0">
                <a:solidFill>
                  <a:srgbClr val="0000FF"/>
                </a:solidFill>
              </a:rPr>
              <a:t>(S) = - p log</a:t>
            </a:r>
            <a:r>
              <a:rPr lang="sv-SE" baseline="-25000" dirty="0">
                <a:solidFill>
                  <a:srgbClr val="0000FF"/>
                </a:solidFill>
              </a:rPr>
              <a:t>2</a:t>
            </a:r>
            <a:r>
              <a:rPr lang="sv-SE" dirty="0">
                <a:solidFill>
                  <a:srgbClr val="0000FF"/>
                </a:solidFill>
              </a:rPr>
              <a:t> p - q log</a:t>
            </a:r>
            <a:r>
              <a:rPr lang="sv-SE" baseline="-25000" dirty="0">
                <a:solidFill>
                  <a:srgbClr val="0000FF"/>
                </a:solidFill>
              </a:rPr>
              <a:t>2</a:t>
            </a:r>
            <a:r>
              <a:rPr lang="sv-SE" dirty="0">
                <a:solidFill>
                  <a:srgbClr val="0000FF"/>
                </a:solidFill>
              </a:rPr>
              <a:t> q</a:t>
            </a:r>
            <a:endParaRPr lang="sv-SE" baseline="-25000" dirty="0">
              <a:solidFill>
                <a:srgbClr val="0000FF"/>
              </a:solidFill>
            </a:endParaRPr>
          </a:p>
        </p:txBody>
      </p:sp>
      <p:sp>
        <p:nvSpPr>
          <p:cNvPr id="6" name="Text Box 22"/>
          <p:cNvSpPr txBox="1">
            <a:spLocks noChangeArrowheads="1"/>
          </p:cNvSpPr>
          <p:nvPr/>
        </p:nvSpPr>
        <p:spPr bwMode="auto">
          <a:xfrm>
            <a:off x="5257800" y="1473407"/>
            <a:ext cx="3429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From information theory, </a:t>
            </a:r>
          </a:p>
          <a:p>
            <a:r>
              <a:rPr lang="en-US" sz="2000" dirty="0"/>
              <a:t>entropy is the number of</a:t>
            </a:r>
          </a:p>
          <a:p>
            <a:r>
              <a:rPr lang="en-US" sz="2000" dirty="0"/>
              <a:t>bits to encode the class label of an object.</a:t>
            </a:r>
          </a:p>
          <a:p>
            <a:endParaRPr lang="en-US" sz="2000" dirty="0"/>
          </a:p>
          <a:p>
            <a:r>
              <a:rPr lang="en-US" sz="2000" dirty="0"/>
              <a:t>Can be generalized to </a:t>
            </a:r>
          </a:p>
          <a:p>
            <a:r>
              <a:rPr lang="en-US" sz="2000" dirty="0"/>
              <a:t>Multi-class.</a:t>
            </a:r>
          </a:p>
        </p:txBody>
      </p:sp>
    </p:spTree>
    <p:extLst>
      <p:ext uri="{BB962C8B-B14F-4D97-AF65-F5344CB8AC3E}">
        <p14:creationId xmlns:p14="http://schemas.microsoft.com/office/powerpoint/2010/main" val="77190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457200"/>
            <a:ext cx="9144000" cy="609600"/>
          </a:xfrm>
        </p:spPr>
        <p:txBody>
          <a:bodyPr>
            <a:normAutofit/>
          </a:bodyPr>
          <a:lstStyle/>
          <a:p>
            <a:r>
              <a:rPr lang="en-US" sz="3200" dirty="0"/>
              <a:t>Attribute Selection Measure: Information Gain (ID3)</a:t>
            </a:r>
          </a:p>
        </p:txBody>
      </p:sp>
      <p:sp>
        <p:nvSpPr>
          <p:cNvPr id="32771" name="Rectangle 3"/>
          <p:cNvSpPr>
            <a:spLocks noGrp="1" noChangeArrowheads="1"/>
          </p:cNvSpPr>
          <p:nvPr>
            <p:ph type="body" idx="1"/>
          </p:nvPr>
        </p:nvSpPr>
        <p:spPr>
          <a:xfrm>
            <a:off x="685800" y="1676400"/>
            <a:ext cx="7772400" cy="4114800"/>
          </a:xfrm>
        </p:spPr>
        <p:txBody>
          <a:bodyPr>
            <a:normAutofit fontScale="85000" lnSpcReduction="20000"/>
          </a:bodyPr>
          <a:lstStyle/>
          <a:p>
            <a:r>
              <a:rPr lang="en-US" sz="2800" dirty="0"/>
              <a:t>Select the attribute with the highest information gain</a:t>
            </a:r>
          </a:p>
          <a:p>
            <a:r>
              <a:rPr lang="en-US" sz="2800" dirty="0"/>
              <a:t>Let </a:t>
            </a:r>
            <a:r>
              <a:rPr lang="en-US" sz="2800" i="1" dirty="0"/>
              <a:t>p</a:t>
            </a:r>
            <a:r>
              <a:rPr lang="en-US" sz="2800" i="1" baseline="-25000" dirty="0"/>
              <a:t>i</a:t>
            </a:r>
            <a:r>
              <a:rPr lang="en-US" sz="2800" dirty="0"/>
              <a:t> be the probability that an arbitrary tuple (or instance or example) in D belongs to class C</a:t>
            </a:r>
            <a:r>
              <a:rPr lang="en-US" sz="2800" baseline="-25000" dirty="0"/>
              <a:t>i</a:t>
            </a:r>
            <a:r>
              <a:rPr lang="en-US" sz="2800" dirty="0"/>
              <a:t>, estimated by |</a:t>
            </a:r>
            <a:r>
              <a:rPr lang="en-US" sz="2800" dirty="0" err="1"/>
              <a:t>C</a:t>
            </a:r>
            <a:r>
              <a:rPr lang="en-US" sz="2800" baseline="-25000" dirty="0" err="1"/>
              <a:t>i</a:t>
            </a:r>
            <a:r>
              <a:rPr lang="en-US" sz="2800" dirty="0" err="1"/>
              <a:t>,</a:t>
            </a:r>
            <a:r>
              <a:rPr lang="en-US" sz="2800" baseline="-25000" dirty="0" err="1"/>
              <a:t>D</a:t>
            </a:r>
            <a:r>
              <a:rPr lang="en-US" sz="2800" dirty="0"/>
              <a:t>|/|D|</a:t>
            </a:r>
          </a:p>
          <a:p>
            <a:r>
              <a:rPr lang="en-US" sz="2800" dirty="0">
                <a:solidFill>
                  <a:schemeClr val="hlink"/>
                </a:solidFill>
              </a:rPr>
              <a:t>Expected information</a:t>
            </a:r>
            <a:r>
              <a:rPr lang="en-US" sz="2800" dirty="0"/>
              <a:t> (entropy) needed to classify a tuple in D:</a:t>
            </a:r>
          </a:p>
          <a:p>
            <a:endParaRPr lang="en-US" dirty="0"/>
          </a:p>
          <a:p>
            <a:endParaRPr lang="en-US" sz="2800" dirty="0"/>
          </a:p>
          <a:p>
            <a:endParaRPr lang="en-US" dirty="0"/>
          </a:p>
          <a:p>
            <a:pPr lvl="1"/>
            <a:r>
              <a:rPr lang="en-US" dirty="0"/>
              <a:t>Where m is the number of classes in target variable</a:t>
            </a:r>
          </a:p>
          <a:p>
            <a:pPr lvl="1"/>
            <a:r>
              <a:rPr lang="en-US" i="1" dirty="0"/>
              <a:t>p</a:t>
            </a:r>
            <a:r>
              <a:rPr lang="en-US" i="1" baseline="-25000" dirty="0"/>
              <a:t>i</a:t>
            </a:r>
            <a:r>
              <a:rPr lang="en-US" dirty="0"/>
              <a:t> is the proportion of the training set that is of class </a:t>
            </a:r>
            <a:r>
              <a:rPr lang="en-US" i="1" dirty="0"/>
              <a:t>i</a:t>
            </a:r>
          </a:p>
          <a:p>
            <a:pPr lvl="1"/>
            <a:r>
              <a:rPr lang="en-US" i="1" dirty="0"/>
              <a:t>D is the training dataset</a:t>
            </a:r>
          </a:p>
        </p:txBody>
      </p:sp>
      <p:graphicFrame>
        <p:nvGraphicFramePr>
          <p:cNvPr id="32772" name="Object 4"/>
          <p:cNvGraphicFramePr>
            <a:graphicFrameLocks noGrp="1" noChangeAspect="1"/>
          </p:cNvGraphicFramePr>
          <p:nvPr>
            <p:ph sz="half" idx="4294967295"/>
            <p:extLst>
              <p:ext uri="{D42A27DB-BD31-4B8C-83A1-F6EECF244321}">
                <p14:modId xmlns:p14="http://schemas.microsoft.com/office/powerpoint/2010/main" val="4230736826"/>
              </p:ext>
            </p:extLst>
          </p:nvPr>
        </p:nvGraphicFramePr>
        <p:xfrm>
          <a:off x="2438400" y="3435927"/>
          <a:ext cx="3810000" cy="1020763"/>
        </p:xfrm>
        <a:graphic>
          <a:graphicData uri="http://schemas.openxmlformats.org/presentationml/2006/ole">
            <mc:AlternateContent xmlns:mc="http://schemas.openxmlformats.org/markup-compatibility/2006">
              <mc:Choice xmlns:v="urn:schemas-microsoft-com:vml" Requires="v">
                <p:oleObj name="Equation" r:id="rId2" imgW="1612800" imgH="431640" progId="Equation.DSMT4">
                  <p:embed/>
                </p:oleObj>
              </mc:Choice>
              <mc:Fallback>
                <p:oleObj name="Equation" r:id="rId2" imgW="1612800" imgH="431640" progId="Equation.DSMT4">
                  <p:embed/>
                  <p:pic>
                    <p:nvPicPr>
                      <p:cNvPr id="32772" name="Object 4"/>
                      <p:cNvPicPr>
                        <a:picLocks noChangeAspect="1" noChangeArrowheads="1"/>
                      </p:cNvPicPr>
                      <p:nvPr/>
                    </p:nvPicPr>
                    <p:blipFill>
                      <a:blip r:embed="rId3"/>
                      <a:srcRect/>
                      <a:stretch>
                        <a:fillRect/>
                      </a:stretch>
                    </p:blipFill>
                    <p:spPr bwMode="auto">
                      <a:xfrm>
                        <a:off x="2438400" y="3435927"/>
                        <a:ext cx="3810000"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4733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400" y="228600"/>
            <a:ext cx="8839200" cy="609600"/>
          </a:xfrm>
        </p:spPr>
        <p:txBody>
          <a:bodyPr>
            <a:normAutofit/>
          </a:bodyPr>
          <a:lstStyle/>
          <a:p>
            <a:r>
              <a:rPr lang="en-US" sz="3200" dirty="0"/>
              <a:t>Attribute Selection Measure: Information Gain (ID3)</a:t>
            </a:r>
          </a:p>
        </p:txBody>
      </p:sp>
      <p:sp>
        <p:nvSpPr>
          <p:cNvPr id="33795" name="Rectangle 3"/>
          <p:cNvSpPr>
            <a:spLocks noGrp="1" noChangeArrowheads="1"/>
          </p:cNvSpPr>
          <p:nvPr>
            <p:ph type="body" idx="1"/>
          </p:nvPr>
        </p:nvSpPr>
        <p:spPr>
          <a:xfrm>
            <a:off x="609600" y="1447800"/>
            <a:ext cx="7772400" cy="5029200"/>
          </a:xfrm>
        </p:spPr>
        <p:txBody>
          <a:bodyPr/>
          <a:lstStyle/>
          <a:p>
            <a:r>
              <a:rPr lang="en-US" sz="2400" dirty="0">
                <a:solidFill>
                  <a:schemeClr val="hlink"/>
                </a:solidFill>
              </a:rPr>
              <a:t>Information</a:t>
            </a:r>
            <a:r>
              <a:rPr lang="en-US" sz="2400" dirty="0"/>
              <a:t> needed (after using A to split D into v partitions) to classify D:</a:t>
            </a:r>
          </a:p>
          <a:p>
            <a:endParaRPr lang="en-US" sz="2400" dirty="0"/>
          </a:p>
          <a:p>
            <a:endParaRPr lang="en-US" sz="2400" dirty="0"/>
          </a:p>
          <a:p>
            <a:endParaRPr lang="en-US" sz="2400" dirty="0"/>
          </a:p>
          <a:p>
            <a:pPr lvl="1"/>
            <a:r>
              <a:rPr lang="en-US" sz="2400" i="1" dirty="0"/>
              <a:t>v is </a:t>
            </a:r>
            <a:r>
              <a:rPr lang="en-US" sz="2400" dirty="0"/>
              <a:t> the number of outcomes (or partitions) of a test on A</a:t>
            </a:r>
          </a:p>
          <a:p>
            <a:endParaRPr lang="en-US" sz="2400" dirty="0">
              <a:solidFill>
                <a:schemeClr val="hlink"/>
              </a:solidFill>
            </a:endParaRPr>
          </a:p>
          <a:p>
            <a:r>
              <a:rPr lang="en-US" sz="2400" dirty="0">
                <a:solidFill>
                  <a:schemeClr val="hlink"/>
                </a:solidFill>
              </a:rPr>
              <a:t>Information gained</a:t>
            </a:r>
            <a:r>
              <a:rPr lang="en-US" sz="2400" dirty="0"/>
              <a:t> by branching on attribute A</a:t>
            </a:r>
          </a:p>
          <a:p>
            <a:endParaRPr lang="en-US" sz="2400" dirty="0"/>
          </a:p>
          <a:p>
            <a:endParaRPr lang="en-US" sz="2400" dirty="0"/>
          </a:p>
          <a:p>
            <a:endParaRPr lang="en-US" sz="2400" dirty="0"/>
          </a:p>
          <a:p>
            <a:endParaRPr lang="en-US" sz="2400" dirty="0"/>
          </a:p>
        </p:txBody>
      </p:sp>
      <p:graphicFrame>
        <p:nvGraphicFramePr>
          <p:cNvPr id="33796" name="Object 4"/>
          <p:cNvGraphicFramePr>
            <a:graphicFrameLocks noGrp="1" noChangeAspect="1"/>
          </p:cNvGraphicFramePr>
          <p:nvPr>
            <p:ph sz="half" idx="4294967295"/>
          </p:nvPr>
        </p:nvGraphicFramePr>
        <p:xfrm>
          <a:off x="2286000" y="2406650"/>
          <a:ext cx="3657600" cy="884238"/>
        </p:xfrm>
        <a:graphic>
          <a:graphicData uri="http://schemas.openxmlformats.org/presentationml/2006/ole">
            <mc:AlternateContent xmlns:mc="http://schemas.openxmlformats.org/markup-compatibility/2006">
              <mc:Choice xmlns:v="urn:schemas-microsoft-com:vml" Requires="v">
                <p:oleObj name="Equation" r:id="rId2" imgW="1892160" imgH="457200" progId="Equation.3">
                  <p:embed/>
                </p:oleObj>
              </mc:Choice>
              <mc:Fallback>
                <p:oleObj name="Equation" r:id="rId2" imgW="1892160" imgH="457200" progId="Equation.3">
                  <p:embed/>
                  <p:pic>
                    <p:nvPicPr>
                      <p:cNvPr id="33796" name="Object 4"/>
                      <p:cNvPicPr>
                        <a:picLocks noChangeAspect="1" noChangeArrowheads="1"/>
                      </p:cNvPicPr>
                      <p:nvPr/>
                    </p:nvPicPr>
                    <p:blipFill>
                      <a:blip r:embed="rId3"/>
                      <a:srcRect/>
                      <a:stretch>
                        <a:fillRect/>
                      </a:stretch>
                    </p:blipFill>
                    <p:spPr bwMode="auto">
                      <a:xfrm>
                        <a:off x="2286000" y="2406650"/>
                        <a:ext cx="3657600"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p:cNvGraphicFramePr>
            <a:graphicFrameLocks noGrp="1" noChangeAspect="1"/>
          </p:cNvGraphicFramePr>
          <p:nvPr>
            <p:ph sz="half" idx="4294967295"/>
          </p:nvPr>
        </p:nvGraphicFramePr>
        <p:xfrm>
          <a:off x="1981200" y="5486400"/>
          <a:ext cx="4191000" cy="488950"/>
        </p:xfrm>
        <a:graphic>
          <a:graphicData uri="http://schemas.openxmlformats.org/presentationml/2006/ole">
            <mc:AlternateContent xmlns:mc="http://schemas.openxmlformats.org/markup-compatibility/2006">
              <mc:Choice xmlns:v="urn:schemas-microsoft-com:vml" Requires="v">
                <p:oleObj name="Equation" r:id="rId4" imgW="1790640" imgH="215640" progId="Equation.3">
                  <p:embed/>
                </p:oleObj>
              </mc:Choice>
              <mc:Fallback>
                <p:oleObj name="Equation" r:id="rId4" imgW="1790640" imgH="215640" progId="Equation.3">
                  <p:embed/>
                  <p:pic>
                    <p:nvPicPr>
                      <p:cNvPr id="3379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486400"/>
                        <a:ext cx="4191000" cy="4889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49011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1"/>
          <p:cNvSpPr>
            <a:spLocks noGrp="1"/>
          </p:cNvSpPr>
          <p:nvPr>
            <p:ph idx="1"/>
          </p:nvPr>
        </p:nvSpPr>
        <p:spPr>
          <a:xfrm>
            <a:off x="457200" y="1143000"/>
            <a:ext cx="8229600" cy="4864100"/>
          </a:xfrm>
        </p:spPr>
        <p:txBody>
          <a:bodyPr/>
          <a:lstStyle/>
          <a:p>
            <a:pPr>
              <a:buFont typeface="Wingdings 3" pitchFamily="18" charset="2"/>
              <a:buNone/>
            </a:pPr>
            <a:endParaRPr lang="en-US" sz="1800" dirty="0"/>
          </a:p>
          <a:p>
            <a:pPr>
              <a:buFont typeface="Wingdings 3" pitchFamily="18" charset="2"/>
              <a:buNone/>
            </a:pPr>
            <a:r>
              <a:rPr lang="en-US" sz="1800" dirty="0"/>
              <a:t>	prediction is to predict the “yes” or “no” for a particular new tuple </a:t>
            </a:r>
          </a:p>
          <a:p>
            <a:pPr>
              <a:buFont typeface="Wingdings 3" pitchFamily="18" charset="2"/>
              <a:buNone/>
            </a:pPr>
            <a:r>
              <a:rPr lang="en-US" sz="1600" dirty="0"/>
              <a:t>	 X = (age = youth, income = medium, student = yes, credit rating = fair)</a:t>
            </a:r>
          </a:p>
          <a:p>
            <a:pPr>
              <a:buFont typeface="Wingdings 3" pitchFamily="18" charset="2"/>
              <a:buNone/>
            </a:pPr>
            <a:r>
              <a:rPr lang="en-US" sz="1600" dirty="0"/>
              <a:t>			</a:t>
            </a:r>
            <a:r>
              <a:rPr lang="en-US" sz="1600" b="1" u="sng" dirty="0" err="1"/>
              <a:t>Buys_computer</a:t>
            </a:r>
            <a:r>
              <a:rPr lang="en-US" sz="1600" b="1" u="sng" dirty="0"/>
              <a:t> Table</a:t>
            </a:r>
            <a:r>
              <a:rPr lang="en-US" sz="1600" dirty="0"/>
              <a:t> </a:t>
            </a:r>
          </a:p>
          <a:p>
            <a:pPr>
              <a:buFont typeface="Wingdings 3" pitchFamily="18" charset="2"/>
              <a:buNone/>
            </a:pPr>
            <a:endParaRPr lang="en-US" sz="1800" dirty="0"/>
          </a:p>
          <a:p>
            <a:pPr>
              <a:buFont typeface="Wingdings 3" pitchFamily="18" charset="2"/>
              <a:buNone/>
            </a:pPr>
            <a:r>
              <a:rPr lang="en-US" sz="1800" dirty="0"/>
              <a:t>	</a:t>
            </a:r>
          </a:p>
        </p:txBody>
      </p:sp>
      <p:sp>
        <p:nvSpPr>
          <p:cNvPr id="3" name="Title 2"/>
          <p:cNvSpPr>
            <a:spLocks noGrp="1"/>
          </p:cNvSpPr>
          <p:nvPr>
            <p:ph type="title"/>
          </p:nvPr>
        </p:nvSpPr>
        <p:spPr>
          <a:xfrm>
            <a:off x="436418" y="381000"/>
            <a:ext cx="8229600" cy="762000"/>
          </a:xfrm>
        </p:spPr>
        <p:txBody>
          <a:bodyPr/>
          <a:lstStyle/>
          <a:p>
            <a:pPr>
              <a:defRPr/>
            </a:pPr>
            <a:r>
              <a:rPr lang="en-US" sz="3200" dirty="0"/>
              <a:t>Classification &amp; Prediction</a:t>
            </a:r>
          </a:p>
        </p:txBody>
      </p:sp>
      <p:pic>
        <p:nvPicPr>
          <p:cNvPr id="81924" name="Picture 3" descr="2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695864"/>
            <a:ext cx="48672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48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1"/>
          <p:cNvSpPr>
            <a:spLocks noGrp="1"/>
          </p:cNvSpPr>
          <p:nvPr>
            <p:ph idx="1"/>
          </p:nvPr>
        </p:nvSpPr>
        <p:spPr>
          <a:xfrm>
            <a:off x="457200" y="1143000"/>
            <a:ext cx="8610600" cy="5245100"/>
          </a:xfrm>
        </p:spPr>
        <p:txBody>
          <a:bodyPr>
            <a:normAutofit/>
          </a:bodyPr>
          <a:lstStyle/>
          <a:p>
            <a:pPr>
              <a:buFont typeface="Wingdings 3" pitchFamily="18" charset="2"/>
              <a:buNone/>
            </a:pPr>
            <a:r>
              <a:rPr lang="en-US" sz="2400" b="1" dirty="0"/>
              <a:t>Information Gain and Entropy</a:t>
            </a:r>
            <a:r>
              <a:rPr lang="en-US" sz="2000" dirty="0"/>
              <a:t>  –  from the above </a:t>
            </a:r>
            <a:r>
              <a:rPr lang="en-US" sz="2000" b="1" dirty="0" err="1"/>
              <a:t>Buys_computer</a:t>
            </a:r>
            <a:r>
              <a:rPr lang="en-US" sz="2000" b="1" dirty="0"/>
              <a:t> </a:t>
            </a:r>
            <a:r>
              <a:rPr lang="en-US" sz="2000" dirty="0"/>
              <a:t>table,</a:t>
            </a:r>
          </a:p>
          <a:p>
            <a:pPr>
              <a:buFont typeface="Wingdings 3" pitchFamily="18" charset="2"/>
              <a:buNone/>
            </a:pPr>
            <a:r>
              <a:rPr lang="en-US" sz="2000" dirty="0"/>
              <a:t>Gain(A) = Info(D) – </a:t>
            </a:r>
            <a:r>
              <a:rPr lang="en-US" sz="2000" dirty="0" err="1"/>
              <a:t>Info</a:t>
            </a:r>
            <a:r>
              <a:rPr lang="en-US" sz="2000" baseline="-25000" dirty="0" err="1"/>
              <a:t>a</a:t>
            </a:r>
            <a:r>
              <a:rPr lang="en-US" sz="2000" dirty="0"/>
              <a:t> (D)</a:t>
            </a:r>
          </a:p>
          <a:p>
            <a:pPr>
              <a:buFont typeface="Wingdings 3" pitchFamily="18" charset="2"/>
              <a:buNone/>
            </a:pPr>
            <a:r>
              <a:rPr lang="en-US" sz="2000" dirty="0"/>
              <a:t>Info(D) – for the complete table – 9 yes, 5 no, 14 tuples</a:t>
            </a:r>
          </a:p>
          <a:p>
            <a:pPr>
              <a:buFont typeface="Wingdings 3" pitchFamily="18" charset="2"/>
              <a:buNone/>
            </a:pPr>
            <a:r>
              <a:rPr lang="en-US" sz="2000" dirty="0"/>
              <a:t>Info(D) = -9/14 log</a:t>
            </a:r>
            <a:r>
              <a:rPr lang="en-US" sz="2000" baseline="-25000" dirty="0"/>
              <a:t>2</a:t>
            </a:r>
            <a:r>
              <a:rPr lang="en-US" sz="2000" dirty="0"/>
              <a:t> (9/14) - 5/14 log</a:t>
            </a:r>
            <a:r>
              <a:rPr lang="en-US" sz="2000" baseline="-25000" dirty="0"/>
              <a:t>2</a:t>
            </a:r>
            <a:r>
              <a:rPr lang="en-US" sz="2000" dirty="0"/>
              <a:t> (5/14)  = 0.940 bits</a:t>
            </a:r>
          </a:p>
          <a:p>
            <a:pPr>
              <a:buFont typeface="Wingdings 3" pitchFamily="18" charset="2"/>
              <a:buNone/>
            </a:pPr>
            <a:endParaRPr lang="en-US" sz="2000" dirty="0"/>
          </a:p>
          <a:p>
            <a:pPr>
              <a:buFont typeface="Wingdings 3" pitchFamily="18" charset="2"/>
              <a:buNone/>
            </a:pPr>
            <a:r>
              <a:rPr lang="en-US" sz="2000" dirty="0" err="1"/>
              <a:t>Info</a:t>
            </a:r>
            <a:r>
              <a:rPr lang="en-US" sz="2000" baseline="-25000" dirty="0" err="1"/>
              <a:t>age</a:t>
            </a:r>
            <a:r>
              <a:rPr lang="en-US" sz="2000" dirty="0"/>
              <a:t> (D) – for the attribute “Age” which has </a:t>
            </a:r>
          </a:p>
          <a:p>
            <a:r>
              <a:rPr lang="en-US" sz="1800" dirty="0"/>
              <a:t>Youth – total 5 tuples out of 14 tuples, 2 yes and 3 no </a:t>
            </a:r>
          </a:p>
          <a:p>
            <a:r>
              <a:rPr lang="en-US" sz="1800" dirty="0"/>
              <a:t>Middle aged - total 4 tuples out of 14 tuples, 4 yes and ‘0’ no </a:t>
            </a:r>
          </a:p>
          <a:p>
            <a:r>
              <a:rPr lang="en-US" sz="1800" dirty="0"/>
              <a:t>Senior - total 5 tuples out of 14 tuples, 3 yes and 2 no </a:t>
            </a:r>
          </a:p>
          <a:p>
            <a:pPr>
              <a:buFont typeface="Wingdings 3" pitchFamily="18" charset="2"/>
              <a:buNone/>
            </a:pPr>
            <a:endParaRPr lang="en-US" sz="2000" dirty="0"/>
          </a:p>
          <a:p>
            <a:pPr>
              <a:buFont typeface="Wingdings 3" pitchFamily="18" charset="2"/>
              <a:buNone/>
            </a:pPr>
            <a:r>
              <a:rPr lang="en-US" sz="2000" dirty="0" err="1"/>
              <a:t>Info</a:t>
            </a:r>
            <a:r>
              <a:rPr lang="en-US" sz="2000" baseline="-25000" dirty="0" err="1"/>
              <a:t>age</a:t>
            </a:r>
            <a:r>
              <a:rPr lang="en-US" sz="2000" dirty="0"/>
              <a:t> (D) = 5/14 x (-2/5 log</a:t>
            </a:r>
            <a:r>
              <a:rPr lang="en-US" sz="2000" baseline="-25000" dirty="0"/>
              <a:t>2</a:t>
            </a:r>
            <a:r>
              <a:rPr lang="en-US" sz="2000" dirty="0"/>
              <a:t> 2/5 – 3/5 log</a:t>
            </a:r>
            <a:r>
              <a:rPr lang="en-US" sz="2000" baseline="-25000" dirty="0"/>
              <a:t>2</a:t>
            </a:r>
            <a:r>
              <a:rPr lang="en-US" sz="2000" dirty="0"/>
              <a:t> 3/5)+</a:t>
            </a:r>
            <a:r>
              <a:rPr lang="en-US" sz="2000" baseline="-25000" dirty="0"/>
              <a:t>      </a:t>
            </a:r>
            <a:endParaRPr lang="en-US" sz="2000" dirty="0"/>
          </a:p>
          <a:p>
            <a:pPr>
              <a:buFont typeface="Wingdings 3" pitchFamily="18" charset="2"/>
              <a:buNone/>
            </a:pPr>
            <a:r>
              <a:rPr lang="en-US" sz="2000" dirty="0"/>
              <a:t>		      4/14 x (-4/4 log</a:t>
            </a:r>
            <a:r>
              <a:rPr lang="en-US" sz="2000" baseline="-25000" dirty="0"/>
              <a:t>2</a:t>
            </a:r>
            <a:r>
              <a:rPr lang="en-US" sz="2000" dirty="0"/>
              <a:t> 4/4 – 0/4 log</a:t>
            </a:r>
            <a:r>
              <a:rPr lang="en-US" sz="2000" baseline="-25000" dirty="0"/>
              <a:t>2</a:t>
            </a:r>
            <a:r>
              <a:rPr lang="en-US" sz="2000" dirty="0"/>
              <a:t> 0/4)+</a:t>
            </a:r>
          </a:p>
          <a:p>
            <a:pPr>
              <a:buFont typeface="Wingdings 3" pitchFamily="18" charset="2"/>
              <a:buNone/>
            </a:pPr>
            <a:r>
              <a:rPr lang="en-US" sz="2000" dirty="0"/>
              <a:t>     	                5/14 x (-3/5 log</a:t>
            </a:r>
            <a:r>
              <a:rPr lang="en-US" sz="2000" baseline="-25000" dirty="0"/>
              <a:t>2</a:t>
            </a:r>
            <a:r>
              <a:rPr lang="en-US" sz="2000" dirty="0"/>
              <a:t> 3/5 – 2/5 log</a:t>
            </a:r>
            <a:r>
              <a:rPr lang="en-US" sz="2000" baseline="-25000" dirty="0"/>
              <a:t>2</a:t>
            </a:r>
            <a:r>
              <a:rPr lang="en-US" sz="2000" dirty="0"/>
              <a:t> 2/5)</a:t>
            </a:r>
          </a:p>
          <a:p>
            <a:pPr>
              <a:buFont typeface="Wingdings 3" pitchFamily="18" charset="2"/>
              <a:buNone/>
            </a:pPr>
            <a:r>
              <a:rPr lang="en-US" sz="2000" dirty="0"/>
              <a:t>	             = 0.694 bits</a:t>
            </a:r>
          </a:p>
          <a:p>
            <a:pPr>
              <a:buFont typeface="Wingdings 3" pitchFamily="18" charset="2"/>
              <a:buNone/>
            </a:pPr>
            <a:endParaRPr lang="en-US" sz="2000" dirty="0"/>
          </a:p>
          <a:p>
            <a:pPr>
              <a:buFont typeface="Wingdings 3" pitchFamily="18" charset="2"/>
              <a:buNone/>
            </a:pPr>
            <a:endParaRPr lang="en-US" sz="2000" dirty="0"/>
          </a:p>
          <a:p>
            <a:pPr>
              <a:buFont typeface="Wingdings 3" pitchFamily="18" charset="2"/>
              <a:buNone/>
            </a:pPr>
            <a:endParaRPr lang="en-US" sz="2000" dirty="0"/>
          </a:p>
          <a:p>
            <a:pPr>
              <a:buFont typeface="Wingdings 3" pitchFamily="18" charset="2"/>
              <a:buNone/>
            </a:pPr>
            <a:endParaRPr lang="en-US" sz="2000" dirty="0"/>
          </a:p>
          <a:p>
            <a:pPr>
              <a:buFont typeface="Wingdings 3" pitchFamily="18" charset="2"/>
              <a:buNone/>
            </a:pPr>
            <a:endParaRPr lang="en-US" sz="2000" dirty="0"/>
          </a:p>
          <a:p>
            <a:pPr>
              <a:buFont typeface="Wingdings 3" pitchFamily="18" charset="2"/>
              <a:buNone/>
            </a:pPr>
            <a:endParaRPr lang="en-US" sz="2000" dirty="0"/>
          </a:p>
          <a:p>
            <a:pPr>
              <a:buFont typeface="Wingdings 3" pitchFamily="18" charset="2"/>
              <a:buNone/>
            </a:pPr>
            <a:endParaRPr lang="en-US" sz="2000" dirty="0"/>
          </a:p>
        </p:txBody>
      </p:sp>
      <p:sp>
        <p:nvSpPr>
          <p:cNvPr id="3" name="Title 2"/>
          <p:cNvSpPr>
            <a:spLocks noGrp="1"/>
          </p:cNvSpPr>
          <p:nvPr>
            <p:ph type="title"/>
          </p:nvPr>
        </p:nvSpPr>
        <p:spPr>
          <a:xfrm>
            <a:off x="432955" y="228600"/>
            <a:ext cx="8229600" cy="762000"/>
          </a:xfrm>
        </p:spPr>
        <p:txBody>
          <a:bodyPr/>
          <a:lstStyle/>
          <a:p>
            <a:pPr>
              <a:defRPr/>
            </a:pPr>
            <a:r>
              <a:rPr lang="en-US" sz="3200" dirty="0"/>
              <a:t>Attribute Selection</a:t>
            </a:r>
          </a:p>
        </p:txBody>
      </p:sp>
      <p:graphicFrame>
        <p:nvGraphicFramePr>
          <p:cNvPr id="4" name="Object 4">
            <a:extLst>
              <a:ext uri="{FF2B5EF4-FFF2-40B4-BE49-F238E27FC236}">
                <a16:creationId xmlns:a16="http://schemas.microsoft.com/office/drawing/2014/main" id="{14A4CBBE-832C-C742-842E-4535B5F4CAE6}"/>
              </a:ext>
            </a:extLst>
          </p:cNvPr>
          <p:cNvGraphicFramePr>
            <a:graphicFrameLocks noChangeAspect="1"/>
          </p:cNvGraphicFramePr>
          <p:nvPr>
            <p:extLst>
              <p:ext uri="{D42A27DB-BD31-4B8C-83A1-F6EECF244321}">
                <p14:modId xmlns:p14="http://schemas.microsoft.com/office/powerpoint/2010/main" val="2306647320"/>
              </p:ext>
            </p:extLst>
          </p:nvPr>
        </p:nvGraphicFramePr>
        <p:xfrm>
          <a:off x="3733800" y="6157978"/>
          <a:ext cx="2895600" cy="700022"/>
        </p:xfrm>
        <a:graphic>
          <a:graphicData uri="http://schemas.openxmlformats.org/presentationml/2006/ole">
            <mc:AlternateContent xmlns:mc="http://schemas.openxmlformats.org/markup-compatibility/2006">
              <mc:Choice xmlns:v="urn:schemas-microsoft-com:vml" Requires="v">
                <p:oleObj name="Equation" r:id="rId2" imgW="1892160" imgH="457200" progId="Equation.3">
                  <p:embed/>
                </p:oleObj>
              </mc:Choice>
              <mc:Fallback>
                <p:oleObj name="Equation" r:id="rId2" imgW="1892160" imgH="457200" progId="Equation.3">
                  <p:embed/>
                  <p:pic>
                    <p:nvPicPr>
                      <p:cNvPr id="4" name="Object 4">
                        <a:extLst>
                          <a:ext uri="{FF2B5EF4-FFF2-40B4-BE49-F238E27FC236}">
                            <a16:creationId xmlns:a16="http://schemas.microsoft.com/office/drawing/2014/main" id="{14A4CBBE-832C-C742-842E-4535B5F4CAE6}"/>
                          </a:ext>
                        </a:extLst>
                      </p:cNvPr>
                      <p:cNvPicPr>
                        <a:picLocks noChangeAspect="1" noChangeArrowheads="1"/>
                      </p:cNvPicPr>
                      <p:nvPr/>
                    </p:nvPicPr>
                    <p:blipFill>
                      <a:blip r:embed="rId3"/>
                      <a:srcRect/>
                      <a:stretch>
                        <a:fillRect/>
                      </a:stretch>
                    </p:blipFill>
                    <p:spPr bwMode="auto">
                      <a:xfrm>
                        <a:off x="3733800" y="6157978"/>
                        <a:ext cx="2895600" cy="70002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90032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Attribute Selection</a:t>
            </a:r>
          </a:p>
        </p:txBody>
      </p:sp>
      <p:sp>
        <p:nvSpPr>
          <p:cNvPr id="37891" name="Rectangle 3"/>
          <p:cNvSpPr>
            <a:spLocks noGrp="1" noChangeArrowheads="1"/>
          </p:cNvSpPr>
          <p:nvPr>
            <p:ph type="body" idx="1"/>
          </p:nvPr>
        </p:nvSpPr>
        <p:spPr/>
        <p:txBody>
          <a:bodyPr/>
          <a:lstStyle/>
          <a:p>
            <a:pPr>
              <a:lnSpc>
                <a:spcPct val="80000"/>
              </a:lnSpc>
            </a:pPr>
            <a:endParaRPr lang="en-US" sz="2000" dirty="0"/>
          </a:p>
          <a:p>
            <a:pPr>
              <a:lnSpc>
                <a:spcPct val="80000"/>
              </a:lnSpc>
            </a:pPr>
            <a:r>
              <a:rPr lang="en-US" sz="2000" dirty="0"/>
              <a:t>Gain(income) = info(D) – </a:t>
            </a:r>
            <a:r>
              <a:rPr lang="en-US" sz="2000" dirty="0" err="1"/>
              <a:t>info</a:t>
            </a:r>
            <a:r>
              <a:rPr lang="en-US" sz="2000" baseline="-25000" dirty="0" err="1"/>
              <a:t>income</a:t>
            </a:r>
            <a:r>
              <a:rPr lang="en-US" sz="2000" dirty="0"/>
              <a:t>(D) = 0.94 – ( ) = 0.029</a:t>
            </a:r>
          </a:p>
          <a:p>
            <a:pPr>
              <a:lnSpc>
                <a:spcPct val="80000"/>
              </a:lnSpc>
            </a:pPr>
            <a:r>
              <a:rPr lang="en-US" sz="2000" dirty="0"/>
              <a:t>Gain(student) = info(D) – </a:t>
            </a:r>
            <a:r>
              <a:rPr lang="en-US" sz="2000" dirty="0" err="1"/>
              <a:t>info</a:t>
            </a:r>
            <a:r>
              <a:rPr lang="en-US" sz="2000" baseline="-25000" dirty="0" err="1"/>
              <a:t>student</a:t>
            </a:r>
            <a:r>
              <a:rPr lang="en-US" sz="2000" dirty="0"/>
              <a:t>(D) = 0.94 – ( ) = 0.151</a:t>
            </a:r>
          </a:p>
          <a:p>
            <a:pPr>
              <a:lnSpc>
                <a:spcPct val="80000"/>
              </a:lnSpc>
            </a:pPr>
            <a:r>
              <a:rPr lang="en-US" sz="2000" dirty="0"/>
              <a:t>Gain(</a:t>
            </a:r>
            <a:r>
              <a:rPr lang="en-US" sz="2000" dirty="0" err="1"/>
              <a:t>credit_rating</a:t>
            </a:r>
            <a:r>
              <a:rPr lang="en-US" sz="2000" dirty="0"/>
              <a:t>) = info(D) – </a:t>
            </a:r>
            <a:r>
              <a:rPr lang="en-US" sz="2000" dirty="0" err="1"/>
              <a:t>info</a:t>
            </a:r>
            <a:r>
              <a:rPr lang="en-US" sz="2000" baseline="-25000" dirty="0" err="1"/>
              <a:t>credit_rating</a:t>
            </a:r>
            <a:r>
              <a:rPr lang="en-US" sz="2000" dirty="0"/>
              <a:t>(D) = 0.94 – ( ) = 0.048</a:t>
            </a:r>
          </a:p>
          <a:p>
            <a:pPr>
              <a:lnSpc>
                <a:spcPct val="80000"/>
              </a:lnSpc>
            </a:pPr>
            <a:r>
              <a:rPr lang="en-US" sz="2000" dirty="0"/>
              <a:t>Gain(RID) = info(D) – </a:t>
            </a:r>
            <a:r>
              <a:rPr lang="en-US" sz="2000" dirty="0" err="1"/>
              <a:t>info</a:t>
            </a:r>
            <a:r>
              <a:rPr lang="en-US" sz="2000" baseline="-25000" dirty="0" err="1"/>
              <a:t>RID</a:t>
            </a:r>
            <a:r>
              <a:rPr lang="en-US" sz="2000" dirty="0"/>
              <a:t>(D) = 0.94 – (0.0 ) = 0.94- overfitting</a:t>
            </a:r>
          </a:p>
          <a:p>
            <a:pPr>
              <a:lnSpc>
                <a:spcPct val="80000"/>
              </a:lnSpc>
            </a:pPr>
            <a:endParaRPr lang="en-US" sz="2000" dirty="0"/>
          </a:p>
          <a:p>
            <a:pPr>
              <a:lnSpc>
                <a:spcPct val="80000"/>
              </a:lnSpc>
            </a:pPr>
            <a:r>
              <a:rPr lang="en-US" sz="2000" dirty="0"/>
              <a:t>Similarly, we can compute</a:t>
            </a:r>
          </a:p>
          <a:p>
            <a:pPr lvl="1">
              <a:lnSpc>
                <a:spcPct val="80000"/>
              </a:lnSpc>
            </a:pPr>
            <a:r>
              <a:rPr lang="en-US" sz="1800" dirty="0"/>
              <a:t>Gain(income)=0.029</a:t>
            </a:r>
          </a:p>
          <a:p>
            <a:pPr lvl="1">
              <a:lnSpc>
                <a:spcPct val="80000"/>
              </a:lnSpc>
            </a:pPr>
            <a:r>
              <a:rPr lang="en-US" sz="1800" dirty="0"/>
              <a:t>Gain(student)=0.151</a:t>
            </a:r>
          </a:p>
          <a:p>
            <a:pPr lvl="1">
              <a:lnSpc>
                <a:spcPct val="80000"/>
              </a:lnSpc>
            </a:pPr>
            <a:r>
              <a:rPr lang="en-US" sz="1800" dirty="0"/>
              <a:t>Gain(</a:t>
            </a:r>
            <a:r>
              <a:rPr lang="en-US" sz="1800" dirty="0" err="1"/>
              <a:t>credit_rating</a:t>
            </a:r>
            <a:r>
              <a:rPr lang="en-US" sz="1800" dirty="0"/>
              <a:t>)=0.048</a:t>
            </a:r>
          </a:p>
          <a:p>
            <a:pPr lvl="1">
              <a:lnSpc>
                <a:spcPct val="80000"/>
              </a:lnSpc>
            </a:pPr>
            <a:r>
              <a:rPr lang="en-US" sz="1800" dirty="0">
                <a:solidFill>
                  <a:srgbClr val="FF0000"/>
                </a:solidFill>
              </a:rPr>
              <a:t>Gain(RID) = 0.94 – 0.0 = 0.94</a:t>
            </a:r>
          </a:p>
          <a:p>
            <a:pPr>
              <a:lnSpc>
                <a:spcPct val="80000"/>
              </a:lnSpc>
            </a:pPr>
            <a:endParaRPr lang="en-US" sz="2000" dirty="0"/>
          </a:p>
          <a:p>
            <a:pPr>
              <a:lnSpc>
                <a:spcPct val="80000"/>
              </a:lnSpc>
            </a:pPr>
            <a:r>
              <a:rPr lang="en-US" sz="2000" dirty="0"/>
              <a:t>Since “age” obtains highest information gain, we can partition the tree into:</a:t>
            </a:r>
          </a:p>
          <a:p>
            <a:pPr>
              <a:lnSpc>
                <a:spcPct val="80000"/>
              </a:lnSpc>
              <a:buFont typeface="Wingdings" pitchFamily="2" charset="2"/>
              <a:buNone/>
            </a:pPr>
            <a:r>
              <a:rPr lang="en-US" sz="2000" dirty="0"/>
              <a:t>	</a:t>
            </a:r>
          </a:p>
        </p:txBody>
      </p:sp>
      <p:graphicFrame>
        <p:nvGraphicFramePr>
          <p:cNvPr id="37892" name="Object 4"/>
          <p:cNvGraphicFramePr>
            <a:graphicFrameLocks noGrp="1" noChangeAspect="1"/>
          </p:cNvGraphicFramePr>
          <p:nvPr>
            <p:ph idx="4294967295"/>
            <p:extLst>
              <p:ext uri="{D42A27DB-BD31-4B8C-83A1-F6EECF244321}">
                <p14:modId xmlns:p14="http://schemas.microsoft.com/office/powerpoint/2010/main" val="1291949610"/>
              </p:ext>
            </p:extLst>
          </p:nvPr>
        </p:nvGraphicFramePr>
        <p:xfrm>
          <a:off x="1066800" y="1924280"/>
          <a:ext cx="6172200" cy="431800"/>
        </p:xfrm>
        <a:graphic>
          <a:graphicData uri="http://schemas.openxmlformats.org/presentationml/2006/ole">
            <mc:AlternateContent xmlns:mc="http://schemas.openxmlformats.org/markup-compatibility/2006">
              <mc:Choice xmlns:v="urn:schemas-microsoft-com:vml" Requires="v">
                <p:oleObj name="Equation" r:id="rId2" imgW="3454200" imgH="241200" progId="Equation.3">
                  <p:embed/>
                </p:oleObj>
              </mc:Choice>
              <mc:Fallback>
                <p:oleObj name="Equation" r:id="rId2" imgW="3454200" imgH="241200" progId="Equation.3">
                  <p:embed/>
                  <p:pic>
                    <p:nvPicPr>
                      <p:cNvPr id="37892" name="Object 4"/>
                      <p:cNvPicPr>
                        <a:picLocks noChangeAspect="1" noChangeArrowheads="1"/>
                      </p:cNvPicPr>
                      <p:nvPr/>
                    </p:nvPicPr>
                    <p:blipFill>
                      <a:blip r:embed="rId3"/>
                      <a:srcRect/>
                      <a:stretch>
                        <a:fillRect/>
                      </a:stretch>
                    </p:blipFill>
                    <p:spPr bwMode="auto">
                      <a:xfrm>
                        <a:off x="1066800" y="1924280"/>
                        <a:ext cx="6172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4">
            <a:extLst>
              <a:ext uri="{FF2B5EF4-FFF2-40B4-BE49-F238E27FC236}">
                <a16:creationId xmlns:a16="http://schemas.microsoft.com/office/drawing/2014/main" id="{30DA3CFD-E10A-2245-9DDD-56EC07774E3F}"/>
              </a:ext>
            </a:extLst>
          </p:cNvPr>
          <p:cNvGraphicFramePr>
            <a:graphicFrameLocks noChangeAspect="1"/>
          </p:cNvGraphicFramePr>
          <p:nvPr>
            <p:extLst>
              <p:ext uri="{D42A27DB-BD31-4B8C-83A1-F6EECF244321}">
                <p14:modId xmlns:p14="http://schemas.microsoft.com/office/powerpoint/2010/main" val="2214706226"/>
              </p:ext>
            </p:extLst>
          </p:nvPr>
        </p:nvGraphicFramePr>
        <p:xfrm>
          <a:off x="6172200" y="5943233"/>
          <a:ext cx="2895600" cy="700022"/>
        </p:xfrm>
        <a:graphic>
          <a:graphicData uri="http://schemas.openxmlformats.org/presentationml/2006/ole">
            <mc:AlternateContent xmlns:mc="http://schemas.openxmlformats.org/markup-compatibility/2006">
              <mc:Choice xmlns:v="urn:schemas-microsoft-com:vml" Requires="v">
                <p:oleObj name="Equation" r:id="rId4" imgW="1892160" imgH="457200" progId="Equation.3">
                  <p:embed/>
                </p:oleObj>
              </mc:Choice>
              <mc:Fallback>
                <p:oleObj name="Equation" r:id="rId4" imgW="1892160" imgH="457200" progId="Equation.3">
                  <p:embed/>
                  <p:pic>
                    <p:nvPicPr>
                      <p:cNvPr id="6" name="Object 4">
                        <a:extLst>
                          <a:ext uri="{FF2B5EF4-FFF2-40B4-BE49-F238E27FC236}">
                            <a16:creationId xmlns:a16="http://schemas.microsoft.com/office/drawing/2014/main" id="{30DA3CFD-E10A-2245-9DDD-56EC07774E3F}"/>
                          </a:ext>
                        </a:extLst>
                      </p:cNvPr>
                      <p:cNvPicPr>
                        <a:picLocks noChangeAspect="1" noChangeArrowheads="1"/>
                      </p:cNvPicPr>
                      <p:nvPr/>
                    </p:nvPicPr>
                    <p:blipFill>
                      <a:blip r:embed="rId5"/>
                      <a:srcRect/>
                      <a:stretch>
                        <a:fillRect/>
                      </a:stretch>
                    </p:blipFill>
                    <p:spPr bwMode="auto">
                      <a:xfrm>
                        <a:off x="6172200" y="5943233"/>
                        <a:ext cx="2895600" cy="70002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91090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1"/>
          <p:cNvSpPr>
            <a:spLocks noGrp="1"/>
          </p:cNvSpPr>
          <p:nvPr>
            <p:ph idx="1"/>
          </p:nvPr>
        </p:nvSpPr>
        <p:spPr>
          <a:xfrm>
            <a:off x="0" y="838200"/>
            <a:ext cx="8686800" cy="5245100"/>
          </a:xfrm>
        </p:spPr>
        <p:txBody>
          <a:bodyPr/>
          <a:lstStyle/>
          <a:p>
            <a:pPr algn="just">
              <a:buFont typeface="Wingdings 3" pitchFamily="18" charset="2"/>
              <a:buNone/>
            </a:pPr>
            <a:endParaRPr lang="en-US" sz="1800" dirty="0"/>
          </a:p>
          <a:p>
            <a:pPr algn="just">
              <a:buFont typeface="Wingdings 3" pitchFamily="18" charset="2"/>
              <a:buNone/>
            </a:pPr>
            <a:r>
              <a:rPr lang="en-US" sz="2000" b="1" dirty="0"/>
              <a:t>	Best Classifier Attribute</a:t>
            </a:r>
            <a:r>
              <a:rPr lang="en-US" sz="1800" dirty="0"/>
              <a:t> - Gain is calculated for all the Attributes Age, Income, Student, </a:t>
            </a:r>
            <a:r>
              <a:rPr lang="en-US" sz="1800" dirty="0" err="1"/>
              <a:t>Credit_rating</a:t>
            </a:r>
            <a:r>
              <a:rPr lang="en-US" sz="1800" dirty="0"/>
              <a:t> and the Attribute having Maximum Entropy value will be the Best Classifier Attribute.  Entropy(Age) is having the Max value. “Age” is acting as the Best classifier Attribute in the following figure.</a:t>
            </a:r>
          </a:p>
          <a:p>
            <a:pPr algn="just">
              <a:buFont typeface="Wingdings 3" pitchFamily="18" charset="2"/>
              <a:buNone/>
            </a:pPr>
            <a:r>
              <a:rPr lang="en-US" sz="1800" dirty="0"/>
              <a:t>  </a:t>
            </a:r>
          </a:p>
          <a:p>
            <a:pPr algn="just">
              <a:buFont typeface="Wingdings 3" pitchFamily="18" charset="2"/>
              <a:buNone/>
            </a:pPr>
            <a:endParaRPr lang="en-US" sz="1800" dirty="0"/>
          </a:p>
          <a:p>
            <a:pPr algn="just">
              <a:buFont typeface="Wingdings 3" pitchFamily="18" charset="2"/>
              <a:buNone/>
            </a:pPr>
            <a:r>
              <a:rPr lang="en-US" sz="1800" dirty="0"/>
              <a:t>	</a:t>
            </a:r>
          </a:p>
          <a:p>
            <a:pPr algn="just">
              <a:buFont typeface="Wingdings 3" pitchFamily="18" charset="2"/>
              <a:buNone/>
            </a:pPr>
            <a:endParaRPr lang="en-US" sz="1800" dirty="0"/>
          </a:p>
          <a:p>
            <a:pPr algn="just">
              <a:buFont typeface="Wingdings 3" pitchFamily="18" charset="2"/>
              <a:buNone/>
            </a:pPr>
            <a:endParaRPr lang="en-US" sz="1800" dirty="0"/>
          </a:p>
        </p:txBody>
      </p:sp>
      <p:sp>
        <p:nvSpPr>
          <p:cNvPr id="3" name="Title 2"/>
          <p:cNvSpPr>
            <a:spLocks noGrp="1"/>
          </p:cNvSpPr>
          <p:nvPr>
            <p:ph type="title"/>
          </p:nvPr>
        </p:nvSpPr>
        <p:spPr>
          <a:xfrm>
            <a:off x="429491" y="152400"/>
            <a:ext cx="8229600" cy="762000"/>
          </a:xfrm>
        </p:spPr>
        <p:txBody>
          <a:bodyPr/>
          <a:lstStyle/>
          <a:p>
            <a:pPr>
              <a:defRPr/>
            </a:pPr>
            <a:r>
              <a:rPr lang="en-US" sz="3200" dirty="0"/>
              <a:t>Classification &amp; Prediction</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70079"/>
            <a:ext cx="64579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4">
            <a:extLst>
              <a:ext uri="{FF2B5EF4-FFF2-40B4-BE49-F238E27FC236}">
                <a16:creationId xmlns:a16="http://schemas.microsoft.com/office/drawing/2014/main" id="{DD6399E3-39F9-4BF9-BCA8-63492C7508BD}"/>
              </a:ext>
            </a:extLst>
          </p:cNvPr>
          <p:cNvGraphicFramePr>
            <a:graphicFrameLocks noChangeAspect="1"/>
          </p:cNvGraphicFramePr>
          <p:nvPr>
            <p:extLst>
              <p:ext uri="{D42A27DB-BD31-4B8C-83A1-F6EECF244321}">
                <p14:modId xmlns:p14="http://schemas.microsoft.com/office/powerpoint/2010/main" val="1584572062"/>
              </p:ext>
            </p:extLst>
          </p:nvPr>
        </p:nvGraphicFramePr>
        <p:xfrm>
          <a:off x="6248400" y="6185376"/>
          <a:ext cx="2895600" cy="700022"/>
        </p:xfrm>
        <a:graphic>
          <a:graphicData uri="http://schemas.openxmlformats.org/presentationml/2006/ole">
            <mc:AlternateContent xmlns:mc="http://schemas.openxmlformats.org/markup-compatibility/2006">
              <mc:Choice xmlns:v="urn:schemas-microsoft-com:vml" Requires="v">
                <p:oleObj name="Equation" r:id="rId4" imgW="1892160" imgH="457200" progId="Equation.3">
                  <p:embed/>
                </p:oleObj>
              </mc:Choice>
              <mc:Fallback>
                <p:oleObj name="Equation" r:id="rId4" imgW="1892160" imgH="457200" progId="Equation.3">
                  <p:embed/>
                  <p:pic>
                    <p:nvPicPr>
                      <p:cNvPr id="6" name="Object 4">
                        <a:extLst>
                          <a:ext uri="{FF2B5EF4-FFF2-40B4-BE49-F238E27FC236}">
                            <a16:creationId xmlns:a16="http://schemas.microsoft.com/office/drawing/2014/main" id="{DD6399E3-39F9-4BF9-BCA8-63492C7508BD}"/>
                          </a:ext>
                        </a:extLst>
                      </p:cNvPr>
                      <p:cNvPicPr>
                        <a:picLocks noChangeAspect="1" noChangeArrowheads="1"/>
                      </p:cNvPicPr>
                      <p:nvPr/>
                    </p:nvPicPr>
                    <p:blipFill>
                      <a:blip r:embed="rId5"/>
                      <a:srcRect/>
                      <a:stretch>
                        <a:fillRect/>
                      </a:stretch>
                    </p:blipFill>
                    <p:spPr bwMode="auto">
                      <a:xfrm>
                        <a:off x="6248400" y="6185376"/>
                        <a:ext cx="2895600" cy="70002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65038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468A-9A78-E14B-8764-8A31434856A5}"/>
              </a:ext>
            </a:extLst>
          </p:cNvPr>
          <p:cNvSpPr>
            <a:spLocks noGrp="1"/>
          </p:cNvSpPr>
          <p:nvPr>
            <p:ph type="title"/>
          </p:nvPr>
        </p:nvSpPr>
        <p:spPr/>
        <p:txBody>
          <a:bodyPr/>
          <a:lstStyle/>
          <a:p>
            <a:r>
              <a:rPr lang="en-US" dirty="0"/>
              <a:t>Overfitting </a:t>
            </a:r>
          </a:p>
        </p:txBody>
      </p:sp>
      <p:pic>
        <p:nvPicPr>
          <p:cNvPr id="5" name="Content Placeholder 4">
            <a:extLst>
              <a:ext uri="{FF2B5EF4-FFF2-40B4-BE49-F238E27FC236}">
                <a16:creationId xmlns:a16="http://schemas.microsoft.com/office/drawing/2014/main" id="{DEBCD427-8BAB-9943-ADBA-62B9736B3347}"/>
              </a:ext>
            </a:extLst>
          </p:cNvPr>
          <p:cNvPicPr>
            <a:picLocks noGrp="1" noChangeAspect="1"/>
          </p:cNvPicPr>
          <p:nvPr>
            <p:ph idx="1"/>
          </p:nvPr>
        </p:nvPicPr>
        <p:blipFill>
          <a:blip r:embed="rId2"/>
          <a:stretch>
            <a:fillRect/>
          </a:stretch>
        </p:blipFill>
        <p:spPr>
          <a:xfrm>
            <a:off x="914400" y="1752600"/>
            <a:ext cx="6324600" cy="4357356"/>
          </a:xfrm>
          <a:prstGeom prst="rect">
            <a:avLst/>
          </a:prstGeom>
        </p:spPr>
      </p:pic>
      <p:sp>
        <p:nvSpPr>
          <p:cNvPr id="4" name="Slide Number Placeholder 3">
            <a:extLst>
              <a:ext uri="{FF2B5EF4-FFF2-40B4-BE49-F238E27FC236}">
                <a16:creationId xmlns:a16="http://schemas.microsoft.com/office/drawing/2014/main" id="{A00FD137-362B-5B40-AC17-62062F167731}"/>
              </a:ext>
            </a:extLst>
          </p:cNvPr>
          <p:cNvSpPr>
            <a:spLocks noGrp="1"/>
          </p:cNvSpPr>
          <p:nvPr>
            <p:ph type="sldNum" sz="quarter" idx="12"/>
          </p:nvPr>
        </p:nvSpPr>
        <p:spPr/>
        <p:txBody>
          <a:bodyPr/>
          <a:lstStyle/>
          <a:p>
            <a:pPr>
              <a:defRPr/>
            </a:pPr>
            <a:fld id="{1141314C-F54C-464D-9EDC-1B1B988577E6}" type="slidenum">
              <a:rPr lang="en-US" smtClean="0"/>
              <a:pPr>
                <a:defRPr/>
              </a:pPr>
              <a:t>3</a:t>
            </a:fld>
            <a:endParaRPr lang="en-US"/>
          </a:p>
        </p:txBody>
      </p:sp>
    </p:spTree>
    <p:extLst>
      <p:ext uri="{BB962C8B-B14F-4D97-AF65-F5344CB8AC3E}">
        <p14:creationId xmlns:p14="http://schemas.microsoft.com/office/powerpoint/2010/main" val="3644555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1"/>
          <p:cNvSpPr>
            <a:spLocks noGrp="1"/>
          </p:cNvSpPr>
          <p:nvPr>
            <p:ph idx="1"/>
          </p:nvPr>
        </p:nvSpPr>
        <p:spPr>
          <a:xfrm>
            <a:off x="457200" y="1066800"/>
            <a:ext cx="8229600" cy="4940300"/>
          </a:xfrm>
        </p:spPr>
        <p:txBody>
          <a:bodyPr/>
          <a:lstStyle/>
          <a:p>
            <a:pPr algn="just">
              <a:buFont typeface="Wingdings 3" pitchFamily="18" charset="2"/>
              <a:buNone/>
            </a:pPr>
            <a:r>
              <a:rPr lang="en-US" sz="2000" dirty="0"/>
              <a:t>	</a:t>
            </a:r>
          </a:p>
          <a:p>
            <a:pPr algn="just">
              <a:buFont typeface="Wingdings 3" pitchFamily="18" charset="2"/>
              <a:buNone/>
            </a:pPr>
            <a:r>
              <a:rPr lang="en-US" sz="2000" dirty="0"/>
              <a:t>	</a:t>
            </a:r>
            <a:r>
              <a:rPr lang="en-US" sz="2000" b="1" dirty="0"/>
              <a:t>Decision tree classification</a:t>
            </a:r>
            <a:r>
              <a:rPr lang="en-US" sz="2000" dirty="0"/>
              <a:t> - Decision tree induction is the learning of decision trees from class-labeled training tuples.</a:t>
            </a:r>
          </a:p>
        </p:txBody>
      </p:sp>
      <p:sp>
        <p:nvSpPr>
          <p:cNvPr id="3" name="Title 2"/>
          <p:cNvSpPr>
            <a:spLocks noGrp="1"/>
          </p:cNvSpPr>
          <p:nvPr>
            <p:ph type="title"/>
          </p:nvPr>
        </p:nvSpPr>
        <p:spPr>
          <a:xfrm>
            <a:off x="429491" y="304800"/>
            <a:ext cx="8229600" cy="762000"/>
          </a:xfrm>
        </p:spPr>
        <p:txBody>
          <a:bodyPr/>
          <a:lstStyle/>
          <a:p>
            <a:pPr>
              <a:defRPr/>
            </a:pPr>
            <a:r>
              <a:rPr lang="en-US" sz="3200" dirty="0"/>
              <a:t>Classification &amp; Prediction</a:t>
            </a:r>
          </a:p>
        </p:txBody>
      </p:sp>
      <p:pic>
        <p:nvPicPr>
          <p:cNvPr id="83972" name="Picture 5" descr="24.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1318" y="3200400"/>
            <a:ext cx="45386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33400" y="2286000"/>
            <a:ext cx="6505576" cy="1015663"/>
          </a:xfrm>
          <a:prstGeom prst="rect">
            <a:avLst/>
          </a:prstGeom>
        </p:spPr>
        <p:txBody>
          <a:bodyPr wrap="square">
            <a:spAutoFit/>
          </a:bodyPr>
          <a:lstStyle/>
          <a:p>
            <a:pPr marL="342900" indent="-342900">
              <a:buClr>
                <a:srgbClr val="170981"/>
              </a:buClr>
              <a:buSzPct val="75000"/>
              <a:buFont typeface="Arial" panose="020B0604020202020204" pitchFamily="34" charset="0"/>
              <a:buChar char="•"/>
            </a:pPr>
            <a:r>
              <a:rPr lang="en-US" sz="2000" dirty="0">
                <a:latin typeface="+mn-lt"/>
              </a:rPr>
              <a:t>Training data set: </a:t>
            </a:r>
            <a:r>
              <a:rPr lang="en-US" sz="2000" dirty="0" err="1">
                <a:latin typeface="+mn-lt"/>
              </a:rPr>
              <a:t>Buys_computer</a:t>
            </a:r>
            <a:endParaRPr lang="en-US" sz="2000" dirty="0">
              <a:latin typeface="+mn-lt"/>
            </a:endParaRPr>
          </a:p>
          <a:p>
            <a:pPr marL="342900" indent="-342900">
              <a:buClr>
                <a:srgbClr val="170981"/>
              </a:buClr>
              <a:buSzPct val="75000"/>
              <a:buFont typeface="Arial" panose="020B0604020202020204" pitchFamily="34" charset="0"/>
              <a:buChar char="•"/>
            </a:pPr>
            <a:r>
              <a:rPr lang="en-US" sz="2000" dirty="0">
                <a:latin typeface="+mn-lt"/>
              </a:rPr>
              <a:t>The data set follows an example of Quinlan’s ID3</a:t>
            </a:r>
          </a:p>
          <a:p>
            <a:pPr marL="342900" indent="-342900">
              <a:buClr>
                <a:srgbClr val="170981"/>
              </a:buClr>
              <a:buSzPct val="75000"/>
              <a:buFont typeface="Arial" panose="020B0604020202020204" pitchFamily="34" charset="0"/>
              <a:buChar char="•"/>
            </a:pPr>
            <a:r>
              <a:rPr lang="en-US" sz="2000" dirty="0">
                <a:latin typeface="+mn-lt"/>
              </a:rPr>
              <a:t>Resulting tree:</a:t>
            </a:r>
          </a:p>
        </p:txBody>
      </p:sp>
      <p:sp>
        <p:nvSpPr>
          <p:cNvPr id="4" name="TextBox 3">
            <a:extLst>
              <a:ext uri="{FF2B5EF4-FFF2-40B4-BE49-F238E27FC236}">
                <a16:creationId xmlns:a16="http://schemas.microsoft.com/office/drawing/2014/main" id="{6AC1FC2D-3459-B44D-A110-B7A75ECD90D3}"/>
              </a:ext>
            </a:extLst>
          </p:cNvPr>
          <p:cNvSpPr txBox="1"/>
          <p:nvPr/>
        </p:nvSpPr>
        <p:spPr>
          <a:xfrm rot="10800000" flipV="1">
            <a:off x="-1" y="6111891"/>
            <a:ext cx="9067800" cy="338554"/>
          </a:xfrm>
          <a:prstGeom prst="rect">
            <a:avLst/>
          </a:prstGeom>
          <a:noFill/>
        </p:spPr>
        <p:txBody>
          <a:bodyPr wrap="square" rtlCol="0">
            <a:spAutoFit/>
          </a:bodyPr>
          <a:lstStyle/>
          <a:p>
            <a:r>
              <a:rPr lang="en-US" sz="1600" dirty="0"/>
              <a:t>Unseen instance: {Age=senior, student=yes, Income=high, </a:t>
            </a:r>
            <a:r>
              <a:rPr lang="en-US" sz="1600" dirty="0" err="1"/>
              <a:t>credit_rating</a:t>
            </a:r>
            <a:r>
              <a:rPr lang="en-US" sz="1600" dirty="0"/>
              <a:t>=excellent} target class=yes</a:t>
            </a:r>
          </a:p>
        </p:txBody>
      </p:sp>
      <p:sp>
        <p:nvSpPr>
          <p:cNvPr id="7" name="TextBox 6">
            <a:extLst>
              <a:ext uri="{FF2B5EF4-FFF2-40B4-BE49-F238E27FC236}">
                <a16:creationId xmlns:a16="http://schemas.microsoft.com/office/drawing/2014/main" id="{266A07BC-3EB7-40C3-9867-3A977545340F}"/>
              </a:ext>
            </a:extLst>
          </p:cNvPr>
          <p:cNvSpPr txBox="1"/>
          <p:nvPr/>
        </p:nvSpPr>
        <p:spPr>
          <a:xfrm rot="10800000" flipV="1">
            <a:off x="-1" y="6430546"/>
            <a:ext cx="9067800" cy="338554"/>
          </a:xfrm>
          <a:prstGeom prst="rect">
            <a:avLst/>
          </a:prstGeom>
          <a:noFill/>
        </p:spPr>
        <p:txBody>
          <a:bodyPr wrap="square" rtlCol="0">
            <a:spAutoFit/>
          </a:bodyPr>
          <a:lstStyle/>
          <a:p>
            <a:r>
              <a:rPr lang="en-US" sz="1600" dirty="0"/>
              <a:t>new instance: {Age=youth, student=yes, Income=high, </a:t>
            </a:r>
            <a:r>
              <a:rPr lang="en-US" sz="1600" dirty="0" err="1"/>
              <a:t>credit_rating</a:t>
            </a:r>
            <a:r>
              <a:rPr lang="en-US" sz="1600" dirty="0"/>
              <a:t>=excellent} target class=??????</a:t>
            </a:r>
          </a:p>
        </p:txBody>
      </p:sp>
    </p:spTree>
    <p:extLst>
      <p:ext uri="{BB962C8B-B14F-4D97-AF65-F5344CB8AC3E}">
        <p14:creationId xmlns:p14="http://schemas.microsoft.com/office/powerpoint/2010/main" val="1530311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0"/>
            <a:ext cx="7772400" cy="1143000"/>
          </a:xfrm>
        </p:spPr>
        <p:txBody>
          <a:bodyPr/>
          <a:lstStyle/>
          <a:p>
            <a:r>
              <a:rPr lang="en-US"/>
              <a:t>Overfitting</a:t>
            </a:r>
          </a:p>
        </p:txBody>
      </p:sp>
      <p:sp>
        <p:nvSpPr>
          <p:cNvPr id="43011" name="Rectangle 3"/>
          <p:cNvSpPr>
            <a:spLocks noGrp="1" noChangeArrowheads="1"/>
          </p:cNvSpPr>
          <p:nvPr>
            <p:ph type="body" idx="1"/>
          </p:nvPr>
        </p:nvSpPr>
        <p:spPr>
          <a:xfrm>
            <a:off x="671945" y="1219200"/>
            <a:ext cx="7772400" cy="4114800"/>
          </a:xfrm>
        </p:spPr>
        <p:txBody>
          <a:bodyPr/>
          <a:lstStyle/>
          <a:p>
            <a:r>
              <a:rPr lang="en-US" sz="2400" dirty="0"/>
              <a:t>Learning a tree that classifies the training data perfectly may not lead to the tree with the best generalization performance since </a:t>
            </a:r>
          </a:p>
          <a:p>
            <a:pPr lvl="1"/>
            <a:r>
              <a:rPr lang="en-US" sz="2400" dirty="0"/>
              <a:t>There may be noise in the training data that the tree is fitting. </a:t>
            </a:r>
          </a:p>
          <a:p>
            <a:pPr lvl="1"/>
            <a:r>
              <a:rPr lang="en-US" sz="2400" dirty="0"/>
              <a:t>The algorithm might be making some decisions toward the leaves of the tree that are based on very little data and may not reflect reliable trends in the data.</a:t>
            </a:r>
            <a:r>
              <a:rPr lang="en-US" sz="2400" dirty="0">
                <a:latin typeface="Courier New" pitchFamily="49" charset="0"/>
              </a:rPr>
              <a:t> </a:t>
            </a:r>
          </a:p>
          <a:p>
            <a:r>
              <a:rPr lang="en-US" sz="2400" dirty="0"/>
              <a:t>A hypothesis, </a:t>
            </a:r>
            <a:r>
              <a:rPr lang="en-US" sz="2400" i="1" dirty="0"/>
              <a:t>h</a:t>
            </a:r>
            <a:r>
              <a:rPr lang="en-US" sz="2400" dirty="0"/>
              <a:t>, is said to </a:t>
            </a:r>
            <a:r>
              <a:rPr lang="en-US" sz="2400" dirty="0">
                <a:solidFill>
                  <a:schemeClr val="accent2"/>
                </a:solidFill>
              </a:rPr>
              <a:t>overfit</a:t>
            </a:r>
            <a:r>
              <a:rPr lang="en-US" sz="2400" dirty="0"/>
              <a:t> the training data</a:t>
            </a:r>
          </a:p>
          <a:p>
            <a:pPr lvl="1"/>
            <a:r>
              <a:rPr lang="en-US" sz="2400" dirty="0"/>
              <a:t>if there exists another hypothesis, </a:t>
            </a:r>
            <a:r>
              <a:rPr lang="en-US" sz="2400" i="1" dirty="0"/>
              <a:t>h’</a:t>
            </a:r>
            <a:r>
              <a:rPr lang="en-US" sz="2400" dirty="0"/>
              <a:t>, such that </a:t>
            </a:r>
          </a:p>
          <a:p>
            <a:pPr lvl="2"/>
            <a:r>
              <a:rPr lang="en-US" i="1" dirty="0"/>
              <a:t>h</a:t>
            </a:r>
            <a:r>
              <a:rPr lang="en-US" dirty="0"/>
              <a:t> has smaller error than </a:t>
            </a:r>
            <a:r>
              <a:rPr lang="en-US" i="1" dirty="0"/>
              <a:t>h’</a:t>
            </a:r>
            <a:r>
              <a:rPr lang="en-US" dirty="0"/>
              <a:t> on the training data but </a:t>
            </a:r>
          </a:p>
          <a:p>
            <a:pPr lvl="2"/>
            <a:r>
              <a:rPr lang="en-US" i="1" dirty="0"/>
              <a:t>h’</a:t>
            </a:r>
            <a:r>
              <a:rPr lang="en-US" dirty="0"/>
              <a:t> has smaller error on the test data than </a:t>
            </a:r>
            <a:r>
              <a:rPr lang="en-US" i="1" dirty="0"/>
              <a:t>h</a:t>
            </a:r>
            <a:r>
              <a:rPr lang="en-US" dirty="0"/>
              <a:t>.</a:t>
            </a:r>
            <a:r>
              <a:rPr lang="en-US" dirty="0">
                <a:latin typeface="Courier New" pitchFamily="49" charset="0"/>
              </a:rPr>
              <a:t> </a:t>
            </a:r>
          </a:p>
        </p:txBody>
      </p:sp>
    </p:spTree>
    <p:extLst>
      <p:ext uri="{BB962C8B-B14F-4D97-AF65-F5344CB8AC3E}">
        <p14:creationId xmlns:p14="http://schemas.microsoft.com/office/powerpoint/2010/main" val="1959821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6F5AE-5B51-C942-A64F-689C5A437D84}"/>
              </a:ext>
            </a:extLst>
          </p:cNvPr>
          <p:cNvSpPr>
            <a:spLocks noGrp="1"/>
          </p:cNvSpPr>
          <p:nvPr>
            <p:ph type="title"/>
          </p:nvPr>
        </p:nvSpPr>
        <p:spPr>
          <a:xfrm>
            <a:off x="658091" y="315307"/>
            <a:ext cx="7772400" cy="1143000"/>
          </a:xfrm>
        </p:spPr>
        <p:txBody>
          <a:bodyPr/>
          <a:lstStyle/>
          <a:p>
            <a:r>
              <a:rPr lang="en-US" dirty="0"/>
              <a:t>Example </a:t>
            </a:r>
          </a:p>
        </p:txBody>
      </p:sp>
      <p:sp>
        <p:nvSpPr>
          <p:cNvPr id="4" name="Slide Number Placeholder 3">
            <a:extLst>
              <a:ext uri="{FF2B5EF4-FFF2-40B4-BE49-F238E27FC236}">
                <a16:creationId xmlns:a16="http://schemas.microsoft.com/office/drawing/2014/main" id="{430A85AA-C5BD-7741-BB61-A15A98080D60}"/>
              </a:ext>
            </a:extLst>
          </p:cNvPr>
          <p:cNvSpPr>
            <a:spLocks noGrp="1"/>
          </p:cNvSpPr>
          <p:nvPr>
            <p:ph type="sldNum" sz="quarter" idx="12"/>
          </p:nvPr>
        </p:nvSpPr>
        <p:spPr/>
        <p:txBody>
          <a:bodyPr/>
          <a:lstStyle/>
          <a:p>
            <a:pPr>
              <a:defRPr/>
            </a:pPr>
            <a:fld id="{1141314C-F54C-464D-9EDC-1B1B988577E6}" type="slidenum">
              <a:rPr lang="en-US" smtClean="0"/>
              <a:pPr>
                <a:defRPr/>
              </a:pPr>
              <a:t>32</a:t>
            </a:fld>
            <a:endParaRPr lang="en-US"/>
          </a:p>
        </p:txBody>
      </p:sp>
      <p:sp>
        <p:nvSpPr>
          <p:cNvPr id="9" name="Title 1">
            <a:extLst>
              <a:ext uri="{FF2B5EF4-FFF2-40B4-BE49-F238E27FC236}">
                <a16:creationId xmlns:a16="http://schemas.microsoft.com/office/drawing/2014/main" id="{4B5F594D-D4BE-8844-9C60-2E4E5CECF303}"/>
              </a:ext>
            </a:extLst>
          </p:cNvPr>
          <p:cNvSpPr txBox="1">
            <a:spLocks/>
          </p:cNvSpPr>
          <p:nvPr/>
        </p:nvSpPr>
        <p:spPr bwMode="auto">
          <a:xfrm>
            <a:off x="737754" y="91798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kern="0" dirty="0"/>
              <a:t>Build a decision tree</a:t>
            </a:r>
          </a:p>
        </p:txBody>
      </p:sp>
      <p:sp>
        <p:nvSpPr>
          <p:cNvPr id="10" name="Text Box 4">
            <a:extLst>
              <a:ext uri="{FF2B5EF4-FFF2-40B4-BE49-F238E27FC236}">
                <a16:creationId xmlns:a16="http://schemas.microsoft.com/office/drawing/2014/main" id="{E62C2D09-B28C-2445-930A-FEF67249F414}"/>
              </a:ext>
            </a:extLst>
          </p:cNvPr>
          <p:cNvSpPr txBox="1">
            <a:spLocks noChangeArrowheads="1"/>
          </p:cNvSpPr>
          <p:nvPr/>
        </p:nvSpPr>
        <p:spPr bwMode="auto">
          <a:xfrm>
            <a:off x="685800" y="2293159"/>
            <a:ext cx="8305800" cy="4367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marL="285750" indent="-285750" eaLnBrk="1" hangingPunct="1">
              <a:lnSpc>
                <a:spcPct val="110000"/>
              </a:lnSpc>
              <a:buFont typeface="Arial" panose="020B0604020202020204" pitchFamily="34" charset="0"/>
              <a:buChar char="•"/>
            </a:pPr>
            <a:r>
              <a:rPr lang="en-US" sz="1800" b="1" dirty="0">
                <a:latin typeface="+mn-lt"/>
              </a:rPr>
              <a:t>Class:</a:t>
            </a:r>
          </a:p>
          <a:p>
            <a:pPr eaLnBrk="1" hangingPunct="1">
              <a:lnSpc>
                <a:spcPct val="110000"/>
              </a:lnSpc>
            </a:pPr>
            <a:r>
              <a:rPr lang="en-US" sz="1800" b="1" dirty="0">
                <a:latin typeface="+mn-lt"/>
              </a:rPr>
              <a:t>C1: </a:t>
            </a:r>
            <a:r>
              <a:rPr lang="en-US" sz="1800" b="1" dirty="0" err="1">
                <a:latin typeface="+mn-lt"/>
              </a:rPr>
              <a:t>play_tennis</a:t>
            </a:r>
            <a:r>
              <a:rPr lang="en-US" sz="1800" b="1" dirty="0">
                <a:latin typeface="+mn-lt"/>
              </a:rPr>
              <a:t> = ‘yes’</a:t>
            </a:r>
          </a:p>
          <a:p>
            <a:pPr eaLnBrk="1" hangingPunct="1">
              <a:lnSpc>
                <a:spcPct val="110000"/>
              </a:lnSpc>
            </a:pPr>
            <a:r>
              <a:rPr lang="en-US" sz="1800" b="1" dirty="0">
                <a:latin typeface="+mn-lt"/>
              </a:rPr>
              <a:t>C2</a:t>
            </a:r>
            <a:r>
              <a:rPr lang="en-US" sz="1800" dirty="0">
                <a:latin typeface="+mn-lt"/>
              </a:rPr>
              <a:t>: </a:t>
            </a:r>
            <a:r>
              <a:rPr lang="en-US" sz="1800" dirty="0" err="1">
                <a:latin typeface="+mn-lt"/>
              </a:rPr>
              <a:t>play_tennis</a:t>
            </a:r>
            <a:r>
              <a:rPr lang="en-US" sz="1800" dirty="0">
                <a:latin typeface="+mn-lt"/>
              </a:rPr>
              <a:t> </a:t>
            </a:r>
            <a:r>
              <a:rPr lang="en-US" sz="1800" b="1" dirty="0">
                <a:latin typeface="+mn-lt"/>
              </a:rPr>
              <a:t>= ‘no’</a:t>
            </a: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a:p>
            <a:pPr eaLnBrk="1" hangingPunct="1">
              <a:lnSpc>
                <a:spcPct val="110000"/>
              </a:lnSpc>
            </a:pPr>
            <a:endParaRPr lang="en-US" sz="2000" b="1" dirty="0">
              <a:latin typeface="+mn-lt"/>
            </a:endParaRPr>
          </a:p>
        </p:txBody>
      </p:sp>
      <p:sp>
        <p:nvSpPr>
          <p:cNvPr id="11" name="Slide Number Placeholder 2">
            <a:extLst>
              <a:ext uri="{FF2B5EF4-FFF2-40B4-BE49-F238E27FC236}">
                <a16:creationId xmlns:a16="http://schemas.microsoft.com/office/drawing/2014/main" id="{8DF94A3B-B5FF-6F44-AAF7-F5E97C80C3D9}"/>
              </a:ext>
            </a:extLst>
          </p:cNvPr>
          <p:cNvSpPr txBox="1">
            <a:spLocks/>
          </p:cNvSpPr>
          <p:nvPr/>
        </p:nvSpPr>
        <p:spPr bwMode="auto">
          <a:xfrm>
            <a:off x="6553200" y="7010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fld id="{1141314C-F54C-464D-9EDC-1B1B988577E6}" type="slidenum">
              <a:rPr lang="en-US" smtClean="0"/>
              <a:pPr>
                <a:defRPr/>
              </a:pPr>
              <a:t>32</a:t>
            </a:fld>
            <a:endParaRPr lang="en-US"/>
          </a:p>
        </p:txBody>
      </p:sp>
      <p:pic>
        <p:nvPicPr>
          <p:cNvPr id="12" name="Picture 9">
            <a:extLst>
              <a:ext uri="{FF2B5EF4-FFF2-40B4-BE49-F238E27FC236}">
                <a16:creationId xmlns:a16="http://schemas.microsoft.com/office/drawing/2014/main" id="{2EA3AEBB-068B-4348-84C8-A8B07B922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999" y="2057400"/>
            <a:ext cx="5668846" cy="431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4335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2800"/>
              <a:t>Decision Tree Learning</a:t>
            </a:r>
          </a:p>
        </p:txBody>
      </p:sp>
      <p:grpSp>
        <p:nvGrpSpPr>
          <p:cNvPr id="10515" name="Group 275"/>
          <p:cNvGrpSpPr>
            <a:grpSpLocks/>
          </p:cNvGrpSpPr>
          <p:nvPr/>
        </p:nvGrpSpPr>
        <p:grpSpPr bwMode="auto">
          <a:xfrm>
            <a:off x="1219200" y="1676400"/>
            <a:ext cx="7315200" cy="4267200"/>
            <a:chOff x="-3" y="-3"/>
            <a:chExt cx="4634" cy="7959"/>
          </a:xfrm>
        </p:grpSpPr>
        <p:grpSp>
          <p:nvGrpSpPr>
            <p:cNvPr id="10513" name="Group 273"/>
            <p:cNvGrpSpPr>
              <a:grpSpLocks/>
            </p:cNvGrpSpPr>
            <p:nvPr/>
          </p:nvGrpSpPr>
          <p:grpSpPr bwMode="auto">
            <a:xfrm>
              <a:off x="0" y="0"/>
              <a:ext cx="4628" cy="7953"/>
              <a:chOff x="0" y="0"/>
              <a:chExt cx="4628" cy="7953"/>
            </a:xfrm>
          </p:grpSpPr>
          <p:grpSp>
            <p:nvGrpSpPr>
              <p:cNvPr id="10334" name="Group 94"/>
              <p:cNvGrpSpPr>
                <a:grpSpLocks/>
              </p:cNvGrpSpPr>
              <p:nvPr/>
            </p:nvGrpSpPr>
            <p:grpSpPr bwMode="auto">
              <a:xfrm>
                <a:off x="0" y="0"/>
                <a:ext cx="422" cy="634"/>
                <a:chOff x="0" y="0"/>
                <a:chExt cx="422" cy="634"/>
              </a:xfrm>
            </p:grpSpPr>
            <p:sp>
              <p:nvSpPr>
                <p:cNvPr id="10243" name="Rectangle 3"/>
                <p:cNvSpPr>
                  <a:spLocks noChangeArrowheads="1"/>
                </p:cNvSpPr>
                <p:nvPr/>
              </p:nvSpPr>
              <p:spPr bwMode="auto">
                <a:xfrm>
                  <a:off x="43" y="0"/>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Day</a:t>
                  </a:r>
                </a:p>
                <a:p>
                  <a:pPr algn="ctr" eaLnBrk="0" hangingPunct="0"/>
                  <a:endParaRPr lang="en-US" sz="1400"/>
                </a:p>
              </p:txBody>
            </p:sp>
            <p:sp>
              <p:nvSpPr>
                <p:cNvPr id="10333" name="Rectangle 93"/>
                <p:cNvSpPr>
                  <a:spLocks noChangeArrowheads="1"/>
                </p:cNvSpPr>
                <p:nvPr/>
              </p:nvSpPr>
              <p:spPr bwMode="auto">
                <a:xfrm>
                  <a:off x="0" y="0"/>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6" name="Group 96"/>
              <p:cNvGrpSpPr>
                <a:grpSpLocks/>
              </p:cNvGrpSpPr>
              <p:nvPr/>
            </p:nvGrpSpPr>
            <p:grpSpPr bwMode="auto">
              <a:xfrm>
                <a:off x="422" y="0"/>
                <a:ext cx="802" cy="634"/>
                <a:chOff x="422" y="0"/>
                <a:chExt cx="802" cy="634"/>
              </a:xfrm>
            </p:grpSpPr>
            <p:sp>
              <p:nvSpPr>
                <p:cNvPr id="10244" name="Rectangle 4"/>
                <p:cNvSpPr>
                  <a:spLocks noChangeArrowheads="1"/>
                </p:cNvSpPr>
                <p:nvPr/>
              </p:nvSpPr>
              <p:spPr bwMode="auto">
                <a:xfrm>
                  <a:off x="465" y="0"/>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Outlook</a:t>
                  </a:r>
                </a:p>
                <a:p>
                  <a:pPr algn="ctr" eaLnBrk="0" hangingPunct="0"/>
                  <a:endParaRPr lang="en-US" sz="1400"/>
                </a:p>
              </p:txBody>
            </p:sp>
            <p:sp>
              <p:nvSpPr>
                <p:cNvPr id="10335" name="Rectangle 95"/>
                <p:cNvSpPr>
                  <a:spLocks noChangeArrowheads="1"/>
                </p:cNvSpPr>
                <p:nvPr/>
              </p:nvSpPr>
              <p:spPr bwMode="auto">
                <a:xfrm>
                  <a:off x="422" y="0"/>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38" name="Group 98"/>
              <p:cNvGrpSpPr>
                <a:grpSpLocks/>
              </p:cNvGrpSpPr>
              <p:nvPr/>
            </p:nvGrpSpPr>
            <p:grpSpPr bwMode="auto">
              <a:xfrm>
                <a:off x="1224" y="0"/>
                <a:ext cx="950" cy="634"/>
                <a:chOff x="1224" y="0"/>
                <a:chExt cx="950" cy="634"/>
              </a:xfrm>
            </p:grpSpPr>
            <p:sp>
              <p:nvSpPr>
                <p:cNvPr id="10245" name="Rectangle 5"/>
                <p:cNvSpPr>
                  <a:spLocks noChangeArrowheads="1"/>
                </p:cNvSpPr>
                <p:nvPr/>
              </p:nvSpPr>
              <p:spPr bwMode="auto">
                <a:xfrm>
                  <a:off x="1267" y="0"/>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Temperature</a:t>
                  </a:r>
                </a:p>
                <a:p>
                  <a:pPr algn="ctr" eaLnBrk="0" hangingPunct="0"/>
                  <a:endParaRPr lang="en-US" sz="1400"/>
                </a:p>
              </p:txBody>
            </p:sp>
            <p:sp>
              <p:nvSpPr>
                <p:cNvPr id="10337" name="Rectangle 97"/>
                <p:cNvSpPr>
                  <a:spLocks noChangeArrowheads="1"/>
                </p:cNvSpPr>
                <p:nvPr/>
              </p:nvSpPr>
              <p:spPr bwMode="auto">
                <a:xfrm>
                  <a:off x="1224" y="0"/>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40" name="Group 100"/>
              <p:cNvGrpSpPr>
                <a:grpSpLocks/>
              </p:cNvGrpSpPr>
              <p:nvPr/>
            </p:nvGrpSpPr>
            <p:grpSpPr bwMode="auto">
              <a:xfrm>
                <a:off x="2174" y="0"/>
                <a:ext cx="770" cy="634"/>
                <a:chOff x="2174" y="0"/>
                <a:chExt cx="770" cy="634"/>
              </a:xfrm>
            </p:grpSpPr>
            <p:sp>
              <p:nvSpPr>
                <p:cNvPr id="10246" name="Rectangle 6"/>
                <p:cNvSpPr>
                  <a:spLocks noChangeArrowheads="1"/>
                </p:cNvSpPr>
                <p:nvPr/>
              </p:nvSpPr>
              <p:spPr bwMode="auto">
                <a:xfrm>
                  <a:off x="2217" y="0"/>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Humidity</a:t>
                  </a:r>
                </a:p>
                <a:p>
                  <a:pPr algn="ctr" eaLnBrk="0" hangingPunct="0"/>
                  <a:endParaRPr lang="en-US" sz="1400"/>
                </a:p>
              </p:txBody>
            </p:sp>
            <p:sp>
              <p:nvSpPr>
                <p:cNvPr id="10339" name="Rectangle 99"/>
                <p:cNvSpPr>
                  <a:spLocks noChangeArrowheads="1"/>
                </p:cNvSpPr>
                <p:nvPr/>
              </p:nvSpPr>
              <p:spPr bwMode="auto">
                <a:xfrm>
                  <a:off x="2174" y="0"/>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42" name="Group 102"/>
              <p:cNvGrpSpPr>
                <a:grpSpLocks/>
              </p:cNvGrpSpPr>
              <p:nvPr/>
            </p:nvGrpSpPr>
            <p:grpSpPr bwMode="auto">
              <a:xfrm>
                <a:off x="2944" y="0"/>
                <a:ext cx="734" cy="634"/>
                <a:chOff x="2944" y="0"/>
                <a:chExt cx="734" cy="634"/>
              </a:xfrm>
            </p:grpSpPr>
            <p:sp>
              <p:nvSpPr>
                <p:cNvPr id="10247" name="Rectangle 7"/>
                <p:cNvSpPr>
                  <a:spLocks noChangeArrowheads="1"/>
                </p:cNvSpPr>
                <p:nvPr/>
              </p:nvSpPr>
              <p:spPr bwMode="auto">
                <a:xfrm>
                  <a:off x="2987" y="0"/>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Wind</a:t>
                  </a:r>
                </a:p>
                <a:p>
                  <a:pPr algn="ctr" eaLnBrk="0" hangingPunct="0"/>
                  <a:endParaRPr lang="en-US" sz="1400"/>
                </a:p>
              </p:txBody>
            </p:sp>
            <p:sp>
              <p:nvSpPr>
                <p:cNvPr id="10341" name="Rectangle 101"/>
                <p:cNvSpPr>
                  <a:spLocks noChangeArrowheads="1"/>
                </p:cNvSpPr>
                <p:nvPr/>
              </p:nvSpPr>
              <p:spPr bwMode="auto">
                <a:xfrm>
                  <a:off x="2944" y="0"/>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44" name="Group 104"/>
              <p:cNvGrpSpPr>
                <a:grpSpLocks/>
              </p:cNvGrpSpPr>
              <p:nvPr/>
            </p:nvGrpSpPr>
            <p:grpSpPr bwMode="auto">
              <a:xfrm>
                <a:off x="3678" y="0"/>
                <a:ext cx="950" cy="634"/>
                <a:chOff x="3678" y="0"/>
                <a:chExt cx="950" cy="634"/>
              </a:xfrm>
            </p:grpSpPr>
            <p:sp>
              <p:nvSpPr>
                <p:cNvPr id="10248" name="Rectangle 8"/>
                <p:cNvSpPr>
                  <a:spLocks noChangeArrowheads="1"/>
                </p:cNvSpPr>
                <p:nvPr/>
              </p:nvSpPr>
              <p:spPr bwMode="auto">
                <a:xfrm>
                  <a:off x="3721" y="0"/>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PlayTennis</a:t>
                  </a:r>
                </a:p>
                <a:p>
                  <a:pPr algn="ctr" eaLnBrk="0" hangingPunct="0"/>
                  <a:endParaRPr lang="en-US" sz="1400"/>
                </a:p>
              </p:txBody>
            </p:sp>
            <p:sp>
              <p:nvSpPr>
                <p:cNvPr id="10343" name="Rectangle 103"/>
                <p:cNvSpPr>
                  <a:spLocks noChangeArrowheads="1"/>
                </p:cNvSpPr>
                <p:nvPr/>
              </p:nvSpPr>
              <p:spPr bwMode="auto">
                <a:xfrm>
                  <a:off x="3678" y="0"/>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46" name="Group 106"/>
              <p:cNvGrpSpPr>
                <a:grpSpLocks/>
              </p:cNvGrpSpPr>
              <p:nvPr/>
            </p:nvGrpSpPr>
            <p:grpSpPr bwMode="auto">
              <a:xfrm>
                <a:off x="0" y="634"/>
                <a:ext cx="422" cy="461"/>
                <a:chOff x="0" y="634"/>
                <a:chExt cx="422" cy="461"/>
              </a:xfrm>
            </p:grpSpPr>
            <p:sp>
              <p:nvSpPr>
                <p:cNvPr id="10249" name="Rectangle 9"/>
                <p:cNvSpPr>
                  <a:spLocks noChangeArrowheads="1"/>
                </p:cNvSpPr>
                <p:nvPr/>
              </p:nvSpPr>
              <p:spPr bwMode="auto">
                <a:xfrm>
                  <a:off x="43" y="634"/>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D1 </a:t>
                  </a:r>
                </a:p>
                <a:p>
                  <a:pPr algn="ctr" eaLnBrk="0" hangingPunct="0"/>
                  <a:endParaRPr lang="en-US" sz="1400"/>
                </a:p>
              </p:txBody>
            </p:sp>
            <p:sp>
              <p:nvSpPr>
                <p:cNvPr id="10345" name="Rectangle 105"/>
                <p:cNvSpPr>
                  <a:spLocks noChangeArrowheads="1"/>
                </p:cNvSpPr>
                <p:nvPr/>
              </p:nvSpPr>
              <p:spPr bwMode="auto">
                <a:xfrm>
                  <a:off x="0" y="634"/>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48" name="Group 108"/>
              <p:cNvGrpSpPr>
                <a:grpSpLocks/>
              </p:cNvGrpSpPr>
              <p:nvPr/>
            </p:nvGrpSpPr>
            <p:grpSpPr bwMode="auto">
              <a:xfrm>
                <a:off x="422" y="634"/>
                <a:ext cx="802" cy="461"/>
                <a:chOff x="422" y="634"/>
                <a:chExt cx="802" cy="461"/>
              </a:xfrm>
            </p:grpSpPr>
            <p:sp>
              <p:nvSpPr>
                <p:cNvPr id="10250" name="Rectangle 10"/>
                <p:cNvSpPr>
                  <a:spLocks noChangeArrowheads="1"/>
                </p:cNvSpPr>
                <p:nvPr/>
              </p:nvSpPr>
              <p:spPr bwMode="auto">
                <a:xfrm>
                  <a:off x="465" y="634"/>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Sunny</a:t>
                  </a:r>
                </a:p>
                <a:p>
                  <a:pPr algn="ctr" eaLnBrk="0" hangingPunct="0"/>
                  <a:endParaRPr lang="en-US" sz="1400"/>
                </a:p>
              </p:txBody>
            </p:sp>
            <p:sp>
              <p:nvSpPr>
                <p:cNvPr id="10347" name="Rectangle 107"/>
                <p:cNvSpPr>
                  <a:spLocks noChangeArrowheads="1"/>
                </p:cNvSpPr>
                <p:nvPr/>
              </p:nvSpPr>
              <p:spPr bwMode="auto">
                <a:xfrm>
                  <a:off x="422" y="634"/>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50" name="Group 110"/>
              <p:cNvGrpSpPr>
                <a:grpSpLocks/>
              </p:cNvGrpSpPr>
              <p:nvPr/>
            </p:nvGrpSpPr>
            <p:grpSpPr bwMode="auto">
              <a:xfrm>
                <a:off x="1224" y="634"/>
                <a:ext cx="950" cy="461"/>
                <a:chOff x="1224" y="634"/>
                <a:chExt cx="950" cy="461"/>
              </a:xfrm>
            </p:grpSpPr>
            <p:sp>
              <p:nvSpPr>
                <p:cNvPr id="10251" name="Rectangle 11"/>
                <p:cNvSpPr>
                  <a:spLocks noChangeArrowheads="1"/>
                </p:cNvSpPr>
                <p:nvPr/>
              </p:nvSpPr>
              <p:spPr bwMode="auto">
                <a:xfrm>
                  <a:off x="1267" y="634"/>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Hot</a:t>
                  </a:r>
                </a:p>
                <a:p>
                  <a:pPr algn="ctr" eaLnBrk="0" hangingPunct="0"/>
                  <a:endParaRPr lang="en-US" sz="1400"/>
                </a:p>
              </p:txBody>
            </p:sp>
            <p:sp>
              <p:nvSpPr>
                <p:cNvPr id="10349" name="Rectangle 109"/>
                <p:cNvSpPr>
                  <a:spLocks noChangeArrowheads="1"/>
                </p:cNvSpPr>
                <p:nvPr/>
              </p:nvSpPr>
              <p:spPr bwMode="auto">
                <a:xfrm>
                  <a:off x="1224" y="634"/>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52" name="Group 112"/>
              <p:cNvGrpSpPr>
                <a:grpSpLocks/>
              </p:cNvGrpSpPr>
              <p:nvPr/>
            </p:nvGrpSpPr>
            <p:grpSpPr bwMode="auto">
              <a:xfrm>
                <a:off x="2174" y="634"/>
                <a:ext cx="770" cy="461"/>
                <a:chOff x="2174" y="634"/>
                <a:chExt cx="770" cy="461"/>
              </a:xfrm>
            </p:grpSpPr>
            <p:sp>
              <p:nvSpPr>
                <p:cNvPr id="10252" name="Rectangle 12"/>
                <p:cNvSpPr>
                  <a:spLocks noChangeArrowheads="1"/>
                </p:cNvSpPr>
                <p:nvPr/>
              </p:nvSpPr>
              <p:spPr bwMode="auto">
                <a:xfrm>
                  <a:off x="2217" y="634"/>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High</a:t>
                  </a:r>
                </a:p>
                <a:p>
                  <a:pPr algn="ctr" eaLnBrk="0" hangingPunct="0"/>
                  <a:endParaRPr lang="en-US" sz="1400"/>
                </a:p>
              </p:txBody>
            </p:sp>
            <p:sp>
              <p:nvSpPr>
                <p:cNvPr id="10351" name="Rectangle 111"/>
                <p:cNvSpPr>
                  <a:spLocks noChangeArrowheads="1"/>
                </p:cNvSpPr>
                <p:nvPr/>
              </p:nvSpPr>
              <p:spPr bwMode="auto">
                <a:xfrm>
                  <a:off x="2174" y="634"/>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54" name="Group 114"/>
              <p:cNvGrpSpPr>
                <a:grpSpLocks/>
              </p:cNvGrpSpPr>
              <p:nvPr/>
            </p:nvGrpSpPr>
            <p:grpSpPr bwMode="auto">
              <a:xfrm>
                <a:off x="2944" y="634"/>
                <a:ext cx="734" cy="461"/>
                <a:chOff x="2944" y="634"/>
                <a:chExt cx="734" cy="461"/>
              </a:xfrm>
            </p:grpSpPr>
            <p:sp>
              <p:nvSpPr>
                <p:cNvPr id="10253" name="Rectangle 13"/>
                <p:cNvSpPr>
                  <a:spLocks noChangeArrowheads="1"/>
                </p:cNvSpPr>
                <p:nvPr/>
              </p:nvSpPr>
              <p:spPr bwMode="auto">
                <a:xfrm>
                  <a:off x="2987" y="634"/>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Weak</a:t>
                  </a:r>
                </a:p>
                <a:p>
                  <a:pPr algn="ctr" eaLnBrk="0" hangingPunct="0"/>
                  <a:endParaRPr lang="en-US" sz="1400"/>
                </a:p>
              </p:txBody>
            </p:sp>
            <p:sp>
              <p:nvSpPr>
                <p:cNvPr id="10353" name="Rectangle 113"/>
                <p:cNvSpPr>
                  <a:spLocks noChangeArrowheads="1"/>
                </p:cNvSpPr>
                <p:nvPr/>
              </p:nvSpPr>
              <p:spPr bwMode="auto">
                <a:xfrm>
                  <a:off x="2944" y="634"/>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56" name="Group 116"/>
              <p:cNvGrpSpPr>
                <a:grpSpLocks/>
              </p:cNvGrpSpPr>
              <p:nvPr/>
            </p:nvGrpSpPr>
            <p:grpSpPr bwMode="auto">
              <a:xfrm>
                <a:off x="3678" y="634"/>
                <a:ext cx="950" cy="461"/>
                <a:chOff x="3678" y="634"/>
                <a:chExt cx="950" cy="461"/>
              </a:xfrm>
            </p:grpSpPr>
            <p:sp>
              <p:nvSpPr>
                <p:cNvPr id="10254" name="Rectangle 14"/>
                <p:cNvSpPr>
                  <a:spLocks noChangeArrowheads="1"/>
                </p:cNvSpPr>
                <p:nvPr/>
              </p:nvSpPr>
              <p:spPr bwMode="auto">
                <a:xfrm>
                  <a:off x="3721" y="634"/>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a:t>
                  </a:r>
                </a:p>
                <a:p>
                  <a:pPr algn="ctr" eaLnBrk="0" hangingPunct="0"/>
                  <a:endParaRPr lang="en-US" sz="1400"/>
                </a:p>
              </p:txBody>
            </p:sp>
            <p:sp>
              <p:nvSpPr>
                <p:cNvPr id="10355" name="Rectangle 115"/>
                <p:cNvSpPr>
                  <a:spLocks noChangeArrowheads="1"/>
                </p:cNvSpPr>
                <p:nvPr/>
              </p:nvSpPr>
              <p:spPr bwMode="auto">
                <a:xfrm>
                  <a:off x="3678" y="634"/>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58" name="Group 118"/>
              <p:cNvGrpSpPr>
                <a:grpSpLocks/>
              </p:cNvGrpSpPr>
              <p:nvPr/>
            </p:nvGrpSpPr>
            <p:grpSpPr bwMode="auto">
              <a:xfrm>
                <a:off x="0" y="1095"/>
                <a:ext cx="422" cy="461"/>
                <a:chOff x="0" y="1095"/>
                <a:chExt cx="422" cy="461"/>
              </a:xfrm>
            </p:grpSpPr>
            <p:sp>
              <p:nvSpPr>
                <p:cNvPr id="10255" name="Rectangle 15"/>
                <p:cNvSpPr>
                  <a:spLocks noChangeArrowheads="1"/>
                </p:cNvSpPr>
                <p:nvPr/>
              </p:nvSpPr>
              <p:spPr bwMode="auto">
                <a:xfrm>
                  <a:off x="43" y="1095"/>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eaLnBrk="0" hangingPunct="0"/>
                  <a:r>
                    <a:rPr lang="en-US" sz="1400">
                      <a:cs typeface="Times New Roman" pitchFamily="18" charset="0"/>
                    </a:rPr>
                    <a:t>D2</a:t>
                  </a:r>
                </a:p>
                <a:p>
                  <a:pPr algn="ctr" eaLnBrk="0" hangingPunct="0"/>
                  <a:endParaRPr lang="en-US" sz="1400"/>
                </a:p>
              </p:txBody>
            </p:sp>
            <p:sp>
              <p:nvSpPr>
                <p:cNvPr id="10357" name="Rectangle 117"/>
                <p:cNvSpPr>
                  <a:spLocks noChangeArrowheads="1"/>
                </p:cNvSpPr>
                <p:nvPr/>
              </p:nvSpPr>
              <p:spPr bwMode="auto">
                <a:xfrm>
                  <a:off x="0" y="1095"/>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60" name="Group 120"/>
              <p:cNvGrpSpPr>
                <a:grpSpLocks/>
              </p:cNvGrpSpPr>
              <p:nvPr/>
            </p:nvGrpSpPr>
            <p:grpSpPr bwMode="auto">
              <a:xfrm>
                <a:off x="422" y="1095"/>
                <a:ext cx="802" cy="461"/>
                <a:chOff x="422" y="1095"/>
                <a:chExt cx="802" cy="461"/>
              </a:xfrm>
            </p:grpSpPr>
            <p:sp>
              <p:nvSpPr>
                <p:cNvPr id="10256" name="Rectangle 16"/>
                <p:cNvSpPr>
                  <a:spLocks noChangeArrowheads="1"/>
                </p:cNvSpPr>
                <p:nvPr/>
              </p:nvSpPr>
              <p:spPr bwMode="auto">
                <a:xfrm>
                  <a:off x="465" y="1095"/>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Sunny</a:t>
                  </a:r>
                </a:p>
                <a:p>
                  <a:pPr algn="ctr" eaLnBrk="0" hangingPunct="0"/>
                  <a:endParaRPr lang="en-US" sz="1400"/>
                </a:p>
              </p:txBody>
            </p:sp>
            <p:sp>
              <p:nvSpPr>
                <p:cNvPr id="10359" name="Rectangle 119"/>
                <p:cNvSpPr>
                  <a:spLocks noChangeArrowheads="1"/>
                </p:cNvSpPr>
                <p:nvPr/>
              </p:nvSpPr>
              <p:spPr bwMode="auto">
                <a:xfrm>
                  <a:off x="422" y="1095"/>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62" name="Group 122"/>
              <p:cNvGrpSpPr>
                <a:grpSpLocks/>
              </p:cNvGrpSpPr>
              <p:nvPr/>
            </p:nvGrpSpPr>
            <p:grpSpPr bwMode="auto">
              <a:xfrm>
                <a:off x="1224" y="1095"/>
                <a:ext cx="950" cy="461"/>
                <a:chOff x="1224" y="1095"/>
                <a:chExt cx="950" cy="461"/>
              </a:xfrm>
            </p:grpSpPr>
            <p:sp>
              <p:nvSpPr>
                <p:cNvPr id="10257" name="Rectangle 17"/>
                <p:cNvSpPr>
                  <a:spLocks noChangeArrowheads="1"/>
                </p:cNvSpPr>
                <p:nvPr/>
              </p:nvSpPr>
              <p:spPr bwMode="auto">
                <a:xfrm>
                  <a:off x="1267" y="1095"/>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Hot</a:t>
                  </a:r>
                </a:p>
                <a:p>
                  <a:pPr algn="ctr" eaLnBrk="0" hangingPunct="0"/>
                  <a:endParaRPr lang="en-US" sz="1400"/>
                </a:p>
              </p:txBody>
            </p:sp>
            <p:sp>
              <p:nvSpPr>
                <p:cNvPr id="10361" name="Rectangle 121"/>
                <p:cNvSpPr>
                  <a:spLocks noChangeArrowheads="1"/>
                </p:cNvSpPr>
                <p:nvPr/>
              </p:nvSpPr>
              <p:spPr bwMode="auto">
                <a:xfrm>
                  <a:off x="1224" y="1095"/>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64" name="Group 124"/>
              <p:cNvGrpSpPr>
                <a:grpSpLocks/>
              </p:cNvGrpSpPr>
              <p:nvPr/>
            </p:nvGrpSpPr>
            <p:grpSpPr bwMode="auto">
              <a:xfrm>
                <a:off x="2174" y="1095"/>
                <a:ext cx="770" cy="461"/>
                <a:chOff x="2174" y="1095"/>
                <a:chExt cx="770" cy="461"/>
              </a:xfrm>
            </p:grpSpPr>
            <p:sp>
              <p:nvSpPr>
                <p:cNvPr id="10258" name="Rectangle 18"/>
                <p:cNvSpPr>
                  <a:spLocks noChangeArrowheads="1"/>
                </p:cNvSpPr>
                <p:nvPr/>
              </p:nvSpPr>
              <p:spPr bwMode="auto">
                <a:xfrm>
                  <a:off x="2217" y="1095"/>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High</a:t>
                  </a:r>
                </a:p>
                <a:p>
                  <a:pPr algn="ctr" eaLnBrk="0" hangingPunct="0"/>
                  <a:endParaRPr lang="en-US" sz="1400"/>
                </a:p>
              </p:txBody>
            </p:sp>
            <p:sp>
              <p:nvSpPr>
                <p:cNvPr id="10363" name="Rectangle 123"/>
                <p:cNvSpPr>
                  <a:spLocks noChangeArrowheads="1"/>
                </p:cNvSpPr>
                <p:nvPr/>
              </p:nvSpPr>
              <p:spPr bwMode="auto">
                <a:xfrm>
                  <a:off x="2174" y="1095"/>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66" name="Group 126"/>
              <p:cNvGrpSpPr>
                <a:grpSpLocks/>
              </p:cNvGrpSpPr>
              <p:nvPr/>
            </p:nvGrpSpPr>
            <p:grpSpPr bwMode="auto">
              <a:xfrm>
                <a:off x="2944" y="1095"/>
                <a:ext cx="734" cy="461"/>
                <a:chOff x="2944" y="1095"/>
                <a:chExt cx="734" cy="461"/>
              </a:xfrm>
            </p:grpSpPr>
            <p:sp>
              <p:nvSpPr>
                <p:cNvPr id="10259" name="Rectangle 19"/>
                <p:cNvSpPr>
                  <a:spLocks noChangeArrowheads="1"/>
                </p:cNvSpPr>
                <p:nvPr/>
              </p:nvSpPr>
              <p:spPr bwMode="auto">
                <a:xfrm>
                  <a:off x="2987" y="1095"/>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Strong</a:t>
                  </a:r>
                </a:p>
                <a:p>
                  <a:pPr algn="ctr" eaLnBrk="0" hangingPunct="0"/>
                  <a:endParaRPr lang="en-US" sz="1400"/>
                </a:p>
              </p:txBody>
            </p:sp>
            <p:sp>
              <p:nvSpPr>
                <p:cNvPr id="10365" name="Rectangle 125"/>
                <p:cNvSpPr>
                  <a:spLocks noChangeArrowheads="1"/>
                </p:cNvSpPr>
                <p:nvPr/>
              </p:nvSpPr>
              <p:spPr bwMode="auto">
                <a:xfrm>
                  <a:off x="2944" y="1095"/>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68" name="Group 128"/>
              <p:cNvGrpSpPr>
                <a:grpSpLocks/>
              </p:cNvGrpSpPr>
              <p:nvPr/>
            </p:nvGrpSpPr>
            <p:grpSpPr bwMode="auto">
              <a:xfrm>
                <a:off x="3678" y="1095"/>
                <a:ext cx="950" cy="461"/>
                <a:chOff x="3678" y="1095"/>
                <a:chExt cx="950" cy="461"/>
              </a:xfrm>
            </p:grpSpPr>
            <p:sp>
              <p:nvSpPr>
                <p:cNvPr id="10260" name="Rectangle 20"/>
                <p:cNvSpPr>
                  <a:spLocks noChangeArrowheads="1"/>
                </p:cNvSpPr>
                <p:nvPr/>
              </p:nvSpPr>
              <p:spPr bwMode="auto">
                <a:xfrm>
                  <a:off x="3721" y="1095"/>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a:t>
                  </a:r>
                </a:p>
                <a:p>
                  <a:pPr algn="ctr" eaLnBrk="0" hangingPunct="0"/>
                  <a:endParaRPr lang="en-US" sz="1400"/>
                </a:p>
              </p:txBody>
            </p:sp>
            <p:sp>
              <p:nvSpPr>
                <p:cNvPr id="10367" name="Rectangle 127"/>
                <p:cNvSpPr>
                  <a:spLocks noChangeArrowheads="1"/>
                </p:cNvSpPr>
                <p:nvPr/>
              </p:nvSpPr>
              <p:spPr bwMode="auto">
                <a:xfrm>
                  <a:off x="3678" y="1095"/>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70" name="Group 130"/>
              <p:cNvGrpSpPr>
                <a:grpSpLocks/>
              </p:cNvGrpSpPr>
              <p:nvPr/>
            </p:nvGrpSpPr>
            <p:grpSpPr bwMode="auto">
              <a:xfrm>
                <a:off x="0" y="1556"/>
                <a:ext cx="422" cy="461"/>
                <a:chOff x="0" y="1556"/>
                <a:chExt cx="422" cy="461"/>
              </a:xfrm>
            </p:grpSpPr>
            <p:sp>
              <p:nvSpPr>
                <p:cNvPr id="10261" name="Rectangle 21"/>
                <p:cNvSpPr>
                  <a:spLocks noChangeArrowheads="1"/>
                </p:cNvSpPr>
                <p:nvPr/>
              </p:nvSpPr>
              <p:spPr bwMode="auto">
                <a:xfrm>
                  <a:off x="43" y="1556"/>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D3</a:t>
                  </a:r>
                </a:p>
                <a:p>
                  <a:pPr algn="ctr" eaLnBrk="0" hangingPunct="0"/>
                  <a:endParaRPr lang="en-US" sz="1400"/>
                </a:p>
              </p:txBody>
            </p:sp>
            <p:sp>
              <p:nvSpPr>
                <p:cNvPr id="10369" name="Rectangle 129"/>
                <p:cNvSpPr>
                  <a:spLocks noChangeArrowheads="1"/>
                </p:cNvSpPr>
                <p:nvPr/>
              </p:nvSpPr>
              <p:spPr bwMode="auto">
                <a:xfrm>
                  <a:off x="0" y="1556"/>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72" name="Group 132"/>
              <p:cNvGrpSpPr>
                <a:grpSpLocks/>
              </p:cNvGrpSpPr>
              <p:nvPr/>
            </p:nvGrpSpPr>
            <p:grpSpPr bwMode="auto">
              <a:xfrm>
                <a:off x="422" y="1556"/>
                <a:ext cx="802" cy="461"/>
                <a:chOff x="422" y="1556"/>
                <a:chExt cx="802" cy="461"/>
              </a:xfrm>
            </p:grpSpPr>
            <p:sp>
              <p:nvSpPr>
                <p:cNvPr id="10262" name="Rectangle 22"/>
                <p:cNvSpPr>
                  <a:spLocks noChangeArrowheads="1"/>
                </p:cNvSpPr>
                <p:nvPr/>
              </p:nvSpPr>
              <p:spPr bwMode="auto">
                <a:xfrm>
                  <a:off x="465" y="1556"/>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Overcast</a:t>
                  </a:r>
                </a:p>
                <a:p>
                  <a:pPr algn="ctr" eaLnBrk="0" hangingPunct="0"/>
                  <a:endParaRPr lang="en-US" sz="1400"/>
                </a:p>
              </p:txBody>
            </p:sp>
            <p:sp>
              <p:nvSpPr>
                <p:cNvPr id="10371" name="Rectangle 131"/>
                <p:cNvSpPr>
                  <a:spLocks noChangeArrowheads="1"/>
                </p:cNvSpPr>
                <p:nvPr/>
              </p:nvSpPr>
              <p:spPr bwMode="auto">
                <a:xfrm>
                  <a:off x="422" y="1556"/>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74" name="Group 134"/>
              <p:cNvGrpSpPr>
                <a:grpSpLocks/>
              </p:cNvGrpSpPr>
              <p:nvPr/>
            </p:nvGrpSpPr>
            <p:grpSpPr bwMode="auto">
              <a:xfrm>
                <a:off x="1224" y="1556"/>
                <a:ext cx="950" cy="461"/>
                <a:chOff x="1224" y="1556"/>
                <a:chExt cx="950" cy="461"/>
              </a:xfrm>
            </p:grpSpPr>
            <p:sp>
              <p:nvSpPr>
                <p:cNvPr id="10263" name="Rectangle 23"/>
                <p:cNvSpPr>
                  <a:spLocks noChangeArrowheads="1"/>
                </p:cNvSpPr>
                <p:nvPr/>
              </p:nvSpPr>
              <p:spPr bwMode="auto">
                <a:xfrm>
                  <a:off x="1267" y="1556"/>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Hot</a:t>
                  </a:r>
                </a:p>
                <a:p>
                  <a:pPr algn="ctr" eaLnBrk="0" hangingPunct="0"/>
                  <a:endParaRPr lang="en-US" sz="1400"/>
                </a:p>
              </p:txBody>
            </p:sp>
            <p:sp>
              <p:nvSpPr>
                <p:cNvPr id="10373" name="Rectangle 133"/>
                <p:cNvSpPr>
                  <a:spLocks noChangeArrowheads="1"/>
                </p:cNvSpPr>
                <p:nvPr/>
              </p:nvSpPr>
              <p:spPr bwMode="auto">
                <a:xfrm>
                  <a:off x="1224" y="1556"/>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76" name="Group 136"/>
              <p:cNvGrpSpPr>
                <a:grpSpLocks/>
              </p:cNvGrpSpPr>
              <p:nvPr/>
            </p:nvGrpSpPr>
            <p:grpSpPr bwMode="auto">
              <a:xfrm>
                <a:off x="2174" y="1556"/>
                <a:ext cx="770" cy="461"/>
                <a:chOff x="2174" y="1556"/>
                <a:chExt cx="770" cy="461"/>
              </a:xfrm>
            </p:grpSpPr>
            <p:sp>
              <p:nvSpPr>
                <p:cNvPr id="10264" name="Rectangle 24"/>
                <p:cNvSpPr>
                  <a:spLocks noChangeArrowheads="1"/>
                </p:cNvSpPr>
                <p:nvPr/>
              </p:nvSpPr>
              <p:spPr bwMode="auto">
                <a:xfrm>
                  <a:off x="2217" y="1556"/>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High</a:t>
                  </a:r>
                </a:p>
                <a:p>
                  <a:pPr algn="ctr" eaLnBrk="0" hangingPunct="0"/>
                  <a:endParaRPr lang="en-US" sz="1400"/>
                </a:p>
              </p:txBody>
            </p:sp>
            <p:sp>
              <p:nvSpPr>
                <p:cNvPr id="10375" name="Rectangle 135"/>
                <p:cNvSpPr>
                  <a:spLocks noChangeArrowheads="1"/>
                </p:cNvSpPr>
                <p:nvPr/>
              </p:nvSpPr>
              <p:spPr bwMode="auto">
                <a:xfrm>
                  <a:off x="2174" y="1556"/>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78" name="Group 138"/>
              <p:cNvGrpSpPr>
                <a:grpSpLocks/>
              </p:cNvGrpSpPr>
              <p:nvPr/>
            </p:nvGrpSpPr>
            <p:grpSpPr bwMode="auto">
              <a:xfrm>
                <a:off x="2944" y="1556"/>
                <a:ext cx="734" cy="461"/>
                <a:chOff x="2944" y="1556"/>
                <a:chExt cx="734" cy="461"/>
              </a:xfrm>
            </p:grpSpPr>
            <p:sp>
              <p:nvSpPr>
                <p:cNvPr id="10265" name="Rectangle 25"/>
                <p:cNvSpPr>
                  <a:spLocks noChangeArrowheads="1"/>
                </p:cNvSpPr>
                <p:nvPr/>
              </p:nvSpPr>
              <p:spPr bwMode="auto">
                <a:xfrm>
                  <a:off x="2987" y="1556"/>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Weak</a:t>
                  </a:r>
                </a:p>
                <a:p>
                  <a:pPr algn="ctr" eaLnBrk="0" hangingPunct="0"/>
                  <a:endParaRPr lang="en-US" sz="1400"/>
                </a:p>
              </p:txBody>
            </p:sp>
            <p:sp>
              <p:nvSpPr>
                <p:cNvPr id="10377" name="Rectangle 137"/>
                <p:cNvSpPr>
                  <a:spLocks noChangeArrowheads="1"/>
                </p:cNvSpPr>
                <p:nvPr/>
              </p:nvSpPr>
              <p:spPr bwMode="auto">
                <a:xfrm>
                  <a:off x="2944" y="1556"/>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80" name="Group 140"/>
              <p:cNvGrpSpPr>
                <a:grpSpLocks/>
              </p:cNvGrpSpPr>
              <p:nvPr/>
            </p:nvGrpSpPr>
            <p:grpSpPr bwMode="auto">
              <a:xfrm>
                <a:off x="3678" y="1556"/>
                <a:ext cx="950" cy="461"/>
                <a:chOff x="3678" y="1556"/>
                <a:chExt cx="950" cy="461"/>
              </a:xfrm>
            </p:grpSpPr>
            <p:sp>
              <p:nvSpPr>
                <p:cNvPr id="10266" name="Rectangle 26"/>
                <p:cNvSpPr>
                  <a:spLocks noChangeArrowheads="1"/>
                </p:cNvSpPr>
                <p:nvPr/>
              </p:nvSpPr>
              <p:spPr bwMode="auto">
                <a:xfrm>
                  <a:off x="3721" y="1556"/>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Yes</a:t>
                  </a:r>
                </a:p>
                <a:p>
                  <a:pPr algn="ctr" eaLnBrk="0" hangingPunct="0"/>
                  <a:endParaRPr lang="en-US" sz="1400"/>
                </a:p>
              </p:txBody>
            </p:sp>
            <p:sp>
              <p:nvSpPr>
                <p:cNvPr id="10379" name="Rectangle 139"/>
                <p:cNvSpPr>
                  <a:spLocks noChangeArrowheads="1"/>
                </p:cNvSpPr>
                <p:nvPr/>
              </p:nvSpPr>
              <p:spPr bwMode="auto">
                <a:xfrm>
                  <a:off x="3678" y="1556"/>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82" name="Group 142"/>
              <p:cNvGrpSpPr>
                <a:grpSpLocks/>
              </p:cNvGrpSpPr>
              <p:nvPr/>
            </p:nvGrpSpPr>
            <p:grpSpPr bwMode="auto">
              <a:xfrm>
                <a:off x="0" y="2017"/>
                <a:ext cx="422" cy="461"/>
                <a:chOff x="0" y="2017"/>
                <a:chExt cx="422" cy="461"/>
              </a:xfrm>
            </p:grpSpPr>
            <p:sp>
              <p:nvSpPr>
                <p:cNvPr id="10267" name="Rectangle 27"/>
                <p:cNvSpPr>
                  <a:spLocks noChangeArrowheads="1"/>
                </p:cNvSpPr>
                <p:nvPr/>
              </p:nvSpPr>
              <p:spPr bwMode="auto">
                <a:xfrm>
                  <a:off x="43" y="2017"/>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cs typeface="Times New Roman" pitchFamily="18" charset="0"/>
                    </a:rPr>
                    <a:t>D4</a:t>
                  </a:r>
                </a:p>
                <a:p>
                  <a:pPr algn="ctr" eaLnBrk="0" hangingPunct="0"/>
                  <a:endParaRPr lang="en-US" sz="1400" dirty="0"/>
                </a:p>
              </p:txBody>
            </p:sp>
            <p:sp>
              <p:nvSpPr>
                <p:cNvPr id="10381" name="Rectangle 141"/>
                <p:cNvSpPr>
                  <a:spLocks noChangeArrowheads="1"/>
                </p:cNvSpPr>
                <p:nvPr/>
              </p:nvSpPr>
              <p:spPr bwMode="auto">
                <a:xfrm>
                  <a:off x="0" y="2017"/>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84" name="Group 144"/>
              <p:cNvGrpSpPr>
                <a:grpSpLocks/>
              </p:cNvGrpSpPr>
              <p:nvPr/>
            </p:nvGrpSpPr>
            <p:grpSpPr bwMode="auto">
              <a:xfrm>
                <a:off x="422" y="2017"/>
                <a:ext cx="802" cy="461"/>
                <a:chOff x="422" y="2017"/>
                <a:chExt cx="802" cy="461"/>
              </a:xfrm>
            </p:grpSpPr>
            <p:sp>
              <p:nvSpPr>
                <p:cNvPr id="10268" name="Rectangle 28"/>
                <p:cNvSpPr>
                  <a:spLocks noChangeArrowheads="1"/>
                </p:cNvSpPr>
                <p:nvPr/>
              </p:nvSpPr>
              <p:spPr bwMode="auto">
                <a:xfrm>
                  <a:off x="452" y="2017"/>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cs typeface="Times New Roman" pitchFamily="18" charset="0"/>
                    </a:rPr>
                    <a:t>Rain</a:t>
                  </a:r>
                </a:p>
                <a:p>
                  <a:pPr algn="ctr" eaLnBrk="0" hangingPunct="0"/>
                  <a:endParaRPr lang="en-US" sz="1400" dirty="0"/>
                </a:p>
              </p:txBody>
            </p:sp>
            <p:sp>
              <p:nvSpPr>
                <p:cNvPr id="10383" name="Rectangle 143"/>
                <p:cNvSpPr>
                  <a:spLocks noChangeArrowheads="1"/>
                </p:cNvSpPr>
                <p:nvPr/>
              </p:nvSpPr>
              <p:spPr bwMode="auto">
                <a:xfrm>
                  <a:off x="422" y="2017"/>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86" name="Group 146"/>
              <p:cNvGrpSpPr>
                <a:grpSpLocks/>
              </p:cNvGrpSpPr>
              <p:nvPr/>
            </p:nvGrpSpPr>
            <p:grpSpPr bwMode="auto">
              <a:xfrm>
                <a:off x="1224" y="2017"/>
                <a:ext cx="950" cy="461"/>
                <a:chOff x="1224" y="2017"/>
                <a:chExt cx="950" cy="461"/>
              </a:xfrm>
            </p:grpSpPr>
            <p:sp>
              <p:nvSpPr>
                <p:cNvPr id="10269" name="Rectangle 29"/>
                <p:cNvSpPr>
                  <a:spLocks noChangeArrowheads="1"/>
                </p:cNvSpPr>
                <p:nvPr/>
              </p:nvSpPr>
              <p:spPr bwMode="auto">
                <a:xfrm>
                  <a:off x="1267" y="2017"/>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Mild</a:t>
                  </a:r>
                </a:p>
                <a:p>
                  <a:pPr algn="ctr" eaLnBrk="0" hangingPunct="0"/>
                  <a:endParaRPr lang="en-US" sz="1400"/>
                </a:p>
              </p:txBody>
            </p:sp>
            <p:sp>
              <p:nvSpPr>
                <p:cNvPr id="10385" name="Rectangle 145"/>
                <p:cNvSpPr>
                  <a:spLocks noChangeArrowheads="1"/>
                </p:cNvSpPr>
                <p:nvPr/>
              </p:nvSpPr>
              <p:spPr bwMode="auto">
                <a:xfrm>
                  <a:off x="1224" y="2017"/>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88" name="Group 148"/>
              <p:cNvGrpSpPr>
                <a:grpSpLocks/>
              </p:cNvGrpSpPr>
              <p:nvPr/>
            </p:nvGrpSpPr>
            <p:grpSpPr bwMode="auto">
              <a:xfrm>
                <a:off x="2174" y="2017"/>
                <a:ext cx="770" cy="461"/>
                <a:chOff x="2174" y="2017"/>
                <a:chExt cx="770" cy="461"/>
              </a:xfrm>
            </p:grpSpPr>
            <p:sp>
              <p:nvSpPr>
                <p:cNvPr id="10270" name="Rectangle 30"/>
                <p:cNvSpPr>
                  <a:spLocks noChangeArrowheads="1"/>
                </p:cNvSpPr>
                <p:nvPr/>
              </p:nvSpPr>
              <p:spPr bwMode="auto">
                <a:xfrm>
                  <a:off x="2217" y="2017"/>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High</a:t>
                  </a:r>
                </a:p>
                <a:p>
                  <a:pPr algn="ctr" eaLnBrk="0" hangingPunct="0"/>
                  <a:endParaRPr lang="en-US" sz="1400"/>
                </a:p>
              </p:txBody>
            </p:sp>
            <p:sp>
              <p:nvSpPr>
                <p:cNvPr id="10387" name="Rectangle 147"/>
                <p:cNvSpPr>
                  <a:spLocks noChangeArrowheads="1"/>
                </p:cNvSpPr>
                <p:nvPr/>
              </p:nvSpPr>
              <p:spPr bwMode="auto">
                <a:xfrm>
                  <a:off x="2174" y="2017"/>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90" name="Group 150"/>
              <p:cNvGrpSpPr>
                <a:grpSpLocks/>
              </p:cNvGrpSpPr>
              <p:nvPr/>
            </p:nvGrpSpPr>
            <p:grpSpPr bwMode="auto">
              <a:xfrm>
                <a:off x="2944" y="2017"/>
                <a:ext cx="734" cy="461"/>
                <a:chOff x="2944" y="2017"/>
                <a:chExt cx="734" cy="461"/>
              </a:xfrm>
            </p:grpSpPr>
            <p:sp>
              <p:nvSpPr>
                <p:cNvPr id="10271" name="Rectangle 31"/>
                <p:cNvSpPr>
                  <a:spLocks noChangeArrowheads="1"/>
                </p:cNvSpPr>
                <p:nvPr/>
              </p:nvSpPr>
              <p:spPr bwMode="auto">
                <a:xfrm>
                  <a:off x="2987" y="2017"/>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FF0000"/>
                      </a:solidFill>
                      <a:cs typeface="Times New Roman" pitchFamily="18" charset="0"/>
                    </a:rPr>
                    <a:t>Weak</a:t>
                  </a:r>
                </a:p>
                <a:p>
                  <a:pPr algn="ctr" eaLnBrk="0" hangingPunct="0"/>
                  <a:endParaRPr lang="en-US" sz="1400" dirty="0"/>
                </a:p>
              </p:txBody>
            </p:sp>
            <p:sp>
              <p:nvSpPr>
                <p:cNvPr id="10389" name="Rectangle 149"/>
                <p:cNvSpPr>
                  <a:spLocks noChangeArrowheads="1"/>
                </p:cNvSpPr>
                <p:nvPr/>
              </p:nvSpPr>
              <p:spPr bwMode="auto">
                <a:xfrm>
                  <a:off x="2944" y="2017"/>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92" name="Group 152"/>
              <p:cNvGrpSpPr>
                <a:grpSpLocks/>
              </p:cNvGrpSpPr>
              <p:nvPr/>
            </p:nvGrpSpPr>
            <p:grpSpPr bwMode="auto">
              <a:xfrm>
                <a:off x="3678" y="2017"/>
                <a:ext cx="950" cy="461"/>
                <a:chOff x="3678" y="2017"/>
                <a:chExt cx="950" cy="461"/>
              </a:xfrm>
            </p:grpSpPr>
            <p:sp>
              <p:nvSpPr>
                <p:cNvPr id="10272" name="Rectangle 32"/>
                <p:cNvSpPr>
                  <a:spLocks noChangeArrowheads="1"/>
                </p:cNvSpPr>
                <p:nvPr/>
              </p:nvSpPr>
              <p:spPr bwMode="auto">
                <a:xfrm>
                  <a:off x="3721" y="2017"/>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solidFill>
                        <a:srgbClr val="FF0000"/>
                      </a:solidFill>
                      <a:cs typeface="Times New Roman" pitchFamily="18" charset="0"/>
                    </a:rPr>
                    <a:t>Yes</a:t>
                  </a:r>
                </a:p>
                <a:p>
                  <a:pPr algn="ctr" eaLnBrk="0" hangingPunct="0"/>
                  <a:endParaRPr lang="en-US" sz="1400">
                    <a:solidFill>
                      <a:srgbClr val="FF0000"/>
                    </a:solidFill>
                  </a:endParaRPr>
                </a:p>
              </p:txBody>
            </p:sp>
            <p:sp>
              <p:nvSpPr>
                <p:cNvPr id="10391" name="Rectangle 151"/>
                <p:cNvSpPr>
                  <a:spLocks noChangeArrowheads="1"/>
                </p:cNvSpPr>
                <p:nvPr/>
              </p:nvSpPr>
              <p:spPr bwMode="auto">
                <a:xfrm>
                  <a:off x="3678" y="2017"/>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94" name="Group 154"/>
              <p:cNvGrpSpPr>
                <a:grpSpLocks/>
              </p:cNvGrpSpPr>
              <p:nvPr/>
            </p:nvGrpSpPr>
            <p:grpSpPr bwMode="auto">
              <a:xfrm>
                <a:off x="0" y="2478"/>
                <a:ext cx="422" cy="461"/>
                <a:chOff x="0" y="2478"/>
                <a:chExt cx="422" cy="461"/>
              </a:xfrm>
            </p:grpSpPr>
            <p:sp>
              <p:nvSpPr>
                <p:cNvPr id="10273" name="Rectangle 33"/>
                <p:cNvSpPr>
                  <a:spLocks noChangeArrowheads="1"/>
                </p:cNvSpPr>
                <p:nvPr/>
              </p:nvSpPr>
              <p:spPr bwMode="auto">
                <a:xfrm>
                  <a:off x="43" y="2478"/>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D5</a:t>
                  </a:r>
                </a:p>
                <a:p>
                  <a:pPr algn="ctr" eaLnBrk="0" hangingPunct="0"/>
                  <a:endParaRPr lang="en-US" sz="1400"/>
                </a:p>
              </p:txBody>
            </p:sp>
            <p:sp>
              <p:nvSpPr>
                <p:cNvPr id="10393" name="Rectangle 153"/>
                <p:cNvSpPr>
                  <a:spLocks noChangeArrowheads="1"/>
                </p:cNvSpPr>
                <p:nvPr/>
              </p:nvSpPr>
              <p:spPr bwMode="auto">
                <a:xfrm>
                  <a:off x="0" y="2478"/>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96" name="Group 156"/>
              <p:cNvGrpSpPr>
                <a:grpSpLocks/>
              </p:cNvGrpSpPr>
              <p:nvPr/>
            </p:nvGrpSpPr>
            <p:grpSpPr bwMode="auto">
              <a:xfrm>
                <a:off x="422" y="2478"/>
                <a:ext cx="802" cy="461"/>
                <a:chOff x="422" y="2478"/>
                <a:chExt cx="802" cy="461"/>
              </a:xfrm>
            </p:grpSpPr>
            <p:sp>
              <p:nvSpPr>
                <p:cNvPr id="10274" name="Rectangle 34"/>
                <p:cNvSpPr>
                  <a:spLocks noChangeArrowheads="1"/>
                </p:cNvSpPr>
                <p:nvPr/>
              </p:nvSpPr>
              <p:spPr bwMode="auto">
                <a:xfrm>
                  <a:off x="465" y="2478"/>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Rain</a:t>
                  </a:r>
                </a:p>
                <a:p>
                  <a:pPr algn="ctr" eaLnBrk="0" hangingPunct="0"/>
                  <a:endParaRPr lang="en-US" sz="1400"/>
                </a:p>
              </p:txBody>
            </p:sp>
            <p:sp>
              <p:nvSpPr>
                <p:cNvPr id="10395" name="Rectangle 155"/>
                <p:cNvSpPr>
                  <a:spLocks noChangeArrowheads="1"/>
                </p:cNvSpPr>
                <p:nvPr/>
              </p:nvSpPr>
              <p:spPr bwMode="auto">
                <a:xfrm>
                  <a:off x="422" y="2478"/>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398" name="Group 158"/>
              <p:cNvGrpSpPr>
                <a:grpSpLocks/>
              </p:cNvGrpSpPr>
              <p:nvPr/>
            </p:nvGrpSpPr>
            <p:grpSpPr bwMode="auto">
              <a:xfrm>
                <a:off x="1224" y="2478"/>
                <a:ext cx="950" cy="461"/>
                <a:chOff x="1224" y="2478"/>
                <a:chExt cx="950" cy="461"/>
              </a:xfrm>
            </p:grpSpPr>
            <p:sp>
              <p:nvSpPr>
                <p:cNvPr id="10275" name="Rectangle 35"/>
                <p:cNvSpPr>
                  <a:spLocks noChangeArrowheads="1"/>
                </p:cNvSpPr>
                <p:nvPr/>
              </p:nvSpPr>
              <p:spPr bwMode="auto">
                <a:xfrm>
                  <a:off x="1267" y="2478"/>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Cool</a:t>
                  </a:r>
                </a:p>
                <a:p>
                  <a:pPr algn="ctr" eaLnBrk="0" hangingPunct="0"/>
                  <a:endParaRPr lang="en-US" sz="1400"/>
                </a:p>
              </p:txBody>
            </p:sp>
            <p:sp>
              <p:nvSpPr>
                <p:cNvPr id="10397" name="Rectangle 157"/>
                <p:cNvSpPr>
                  <a:spLocks noChangeArrowheads="1"/>
                </p:cNvSpPr>
                <p:nvPr/>
              </p:nvSpPr>
              <p:spPr bwMode="auto">
                <a:xfrm>
                  <a:off x="1224" y="2478"/>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00" name="Group 160"/>
              <p:cNvGrpSpPr>
                <a:grpSpLocks/>
              </p:cNvGrpSpPr>
              <p:nvPr/>
            </p:nvGrpSpPr>
            <p:grpSpPr bwMode="auto">
              <a:xfrm>
                <a:off x="2174" y="2478"/>
                <a:ext cx="770" cy="461"/>
                <a:chOff x="2174" y="2478"/>
                <a:chExt cx="770" cy="461"/>
              </a:xfrm>
            </p:grpSpPr>
            <p:sp>
              <p:nvSpPr>
                <p:cNvPr id="10276" name="Rectangle 36"/>
                <p:cNvSpPr>
                  <a:spLocks noChangeArrowheads="1"/>
                </p:cNvSpPr>
                <p:nvPr/>
              </p:nvSpPr>
              <p:spPr bwMode="auto">
                <a:xfrm>
                  <a:off x="2217" y="2478"/>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Normal</a:t>
                  </a:r>
                </a:p>
                <a:p>
                  <a:pPr algn="ctr" eaLnBrk="0" hangingPunct="0"/>
                  <a:endParaRPr lang="en-US" sz="1400"/>
                </a:p>
              </p:txBody>
            </p:sp>
            <p:sp>
              <p:nvSpPr>
                <p:cNvPr id="10399" name="Rectangle 159"/>
                <p:cNvSpPr>
                  <a:spLocks noChangeArrowheads="1"/>
                </p:cNvSpPr>
                <p:nvPr/>
              </p:nvSpPr>
              <p:spPr bwMode="auto">
                <a:xfrm>
                  <a:off x="2174" y="2478"/>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02" name="Group 162"/>
              <p:cNvGrpSpPr>
                <a:grpSpLocks/>
              </p:cNvGrpSpPr>
              <p:nvPr/>
            </p:nvGrpSpPr>
            <p:grpSpPr bwMode="auto">
              <a:xfrm>
                <a:off x="2944" y="2478"/>
                <a:ext cx="734" cy="461"/>
                <a:chOff x="2944" y="2478"/>
                <a:chExt cx="734" cy="461"/>
              </a:xfrm>
            </p:grpSpPr>
            <p:sp>
              <p:nvSpPr>
                <p:cNvPr id="10277" name="Rectangle 37"/>
                <p:cNvSpPr>
                  <a:spLocks noChangeArrowheads="1"/>
                </p:cNvSpPr>
                <p:nvPr/>
              </p:nvSpPr>
              <p:spPr bwMode="auto">
                <a:xfrm>
                  <a:off x="2987" y="2478"/>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FF0000"/>
                      </a:solidFill>
                      <a:cs typeface="Times New Roman" pitchFamily="18" charset="0"/>
                    </a:rPr>
                    <a:t>Weak</a:t>
                  </a:r>
                </a:p>
                <a:p>
                  <a:pPr algn="ctr" eaLnBrk="0" hangingPunct="0"/>
                  <a:endParaRPr lang="en-US" sz="1400" dirty="0"/>
                </a:p>
              </p:txBody>
            </p:sp>
            <p:sp>
              <p:nvSpPr>
                <p:cNvPr id="10401" name="Rectangle 161"/>
                <p:cNvSpPr>
                  <a:spLocks noChangeArrowheads="1"/>
                </p:cNvSpPr>
                <p:nvPr/>
              </p:nvSpPr>
              <p:spPr bwMode="auto">
                <a:xfrm>
                  <a:off x="2944" y="2478"/>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04" name="Group 164"/>
              <p:cNvGrpSpPr>
                <a:grpSpLocks/>
              </p:cNvGrpSpPr>
              <p:nvPr/>
            </p:nvGrpSpPr>
            <p:grpSpPr bwMode="auto">
              <a:xfrm>
                <a:off x="3678" y="2478"/>
                <a:ext cx="950" cy="461"/>
                <a:chOff x="3678" y="2478"/>
                <a:chExt cx="950" cy="461"/>
              </a:xfrm>
            </p:grpSpPr>
            <p:sp>
              <p:nvSpPr>
                <p:cNvPr id="10278" name="Rectangle 38"/>
                <p:cNvSpPr>
                  <a:spLocks noChangeArrowheads="1"/>
                </p:cNvSpPr>
                <p:nvPr/>
              </p:nvSpPr>
              <p:spPr bwMode="auto">
                <a:xfrm>
                  <a:off x="3721" y="2478"/>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FF0000"/>
                      </a:solidFill>
                      <a:cs typeface="Times New Roman" pitchFamily="18" charset="0"/>
                    </a:rPr>
                    <a:t>Yes</a:t>
                  </a:r>
                </a:p>
                <a:p>
                  <a:pPr algn="ctr" eaLnBrk="0" hangingPunct="0"/>
                  <a:endParaRPr lang="en-US" sz="1400" dirty="0"/>
                </a:p>
              </p:txBody>
            </p:sp>
            <p:sp>
              <p:nvSpPr>
                <p:cNvPr id="10403" name="Rectangle 163"/>
                <p:cNvSpPr>
                  <a:spLocks noChangeArrowheads="1"/>
                </p:cNvSpPr>
                <p:nvPr/>
              </p:nvSpPr>
              <p:spPr bwMode="auto">
                <a:xfrm>
                  <a:off x="3678" y="2478"/>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rgbClr val="FF0000"/>
                    </a:solidFill>
                  </a:endParaRPr>
                </a:p>
              </p:txBody>
            </p:sp>
          </p:grpSp>
          <p:grpSp>
            <p:nvGrpSpPr>
              <p:cNvPr id="10406" name="Group 166"/>
              <p:cNvGrpSpPr>
                <a:grpSpLocks/>
              </p:cNvGrpSpPr>
              <p:nvPr/>
            </p:nvGrpSpPr>
            <p:grpSpPr bwMode="auto">
              <a:xfrm>
                <a:off x="0" y="2939"/>
                <a:ext cx="422" cy="461"/>
                <a:chOff x="0" y="2939"/>
                <a:chExt cx="422" cy="461"/>
              </a:xfrm>
            </p:grpSpPr>
            <p:sp>
              <p:nvSpPr>
                <p:cNvPr id="10279" name="Rectangle 39"/>
                <p:cNvSpPr>
                  <a:spLocks noChangeArrowheads="1"/>
                </p:cNvSpPr>
                <p:nvPr/>
              </p:nvSpPr>
              <p:spPr bwMode="auto">
                <a:xfrm>
                  <a:off x="43" y="2939"/>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D6</a:t>
                  </a:r>
                </a:p>
                <a:p>
                  <a:pPr algn="ctr" eaLnBrk="0" hangingPunct="0"/>
                  <a:endParaRPr lang="en-US" sz="1400"/>
                </a:p>
              </p:txBody>
            </p:sp>
            <p:sp>
              <p:nvSpPr>
                <p:cNvPr id="10405" name="Rectangle 165"/>
                <p:cNvSpPr>
                  <a:spLocks noChangeArrowheads="1"/>
                </p:cNvSpPr>
                <p:nvPr/>
              </p:nvSpPr>
              <p:spPr bwMode="auto">
                <a:xfrm>
                  <a:off x="0" y="2939"/>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08" name="Group 168"/>
              <p:cNvGrpSpPr>
                <a:grpSpLocks/>
              </p:cNvGrpSpPr>
              <p:nvPr/>
            </p:nvGrpSpPr>
            <p:grpSpPr bwMode="auto">
              <a:xfrm>
                <a:off x="422" y="2939"/>
                <a:ext cx="802" cy="461"/>
                <a:chOff x="422" y="2939"/>
                <a:chExt cx="802" cy="461"/>
              </a:xfrm>
            </p:grpSpPr>
            <p:sp>
              <p:nvSpPr>
                <p:cNvPr id="10280" name="Rectangle 40"/>
                <p:cNvSpPr>
                  <a:spLocks noChangeArrowheads="1"/>
                </p:cNvSpPr>
                <p:nvPr/>
              </p:nvSpPr>
              <p:spPr bwMode="auto">
                <a:xfrm>
                  <a:off x="465" y="2939"/>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Rain</a:t>
                  </a:r>
                </a:p>
                <a:p>
                  <a:pPr algn="ctr" eaLnBrk="0" hangingPunct="0"/>
                  <a:endParaRPr lang="en-US" sz="1400"/>
                </a:p>
              </p:txBody>
            </p:sp>
            <p:sp>
              <p:nvSpPr>
                <p:cNvPr id="10407" name="Rectangle 167"/>
                <p:cNvSpPr>
                  <a:spLocks noChangeArrowheads="1"/>
                </p:cNvSpPr>
                <p:nvPr/>
              </p:nvSpPr>
              <p:spPr bwMode="auto">
                <a:xfrm>
                  <a:off x="422" y="2939"/>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10" name="Group 170"/>
              <p:cNvGrpSpPr>
                <a:grpSpLocks/>
              </p:cNvGrpSpPr>
              <p:nvPr/>
            </p:nvGrpSpPr>
            <p:grpSpPr bwMode="auto">
              <a:xfrm>
                <a:off x="1224" y="2939"/>
                <a:ext cx="950" cy="461"/>
                <a:chOff x="1224" y="2939"/>
                <a:chExt cx="950" cy="461"/>
              </a:xfrm>
            </p:grpSpPr>
            <p:sp>
              <p:nvSpPr>
                <p:cNvPr id="10281" name="Rectangle 41"/>
                <p:cNvSpPr>
                  <a:spLocks noChangeArrowheads="1"/>
                </p:cNvSpPr>
                <p:nvPr/>
              </p:nvSpPr>
              <p:spPr bwMode="auto">
                <a:xfrm>
                  <a:off x="1267" y="2939"/>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Cool </a:t>
                  </a:r>
                </a:p>
                <a:p>
                  <a:pPr algn="ctr" eaLnBrk="0" hangingPunct="0"/>
                  <a:endParaRPr lang="en-US" sz="1400"/>
                </a:p>
              </p:txBody>
            </p:sp>
            <p:sp>
              <p:nvSpPr>
                <p:cNvPr id="10409" name="Rectangle 169"/>
                <p:cNvSpPr>
                  <a:spLocks noChangeArrowheads="1"/>
                </p:cNvSpPr>
                <p:nvPr/>
              </p:nvSpPr>
              <p:spPr bwMode="auto">
                <a:xfrm>
                  <a:off x="1224" y="2939"/>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12" name="Group 172"/>
              <p:cNvGrpSpPr>
                <a:grpSpLocks/>
              </p:cNvGrpSpPr>
              <p:nvPr/>
            </p:nvGrpSpPr>
            <p:grpSpPr bwMode="auto">
              <a:xfrm>
                <a:off x="2174" y="2939"/>
                <a:ext cx="770" cy="461"/>
                <a:chOff x="2174" y="2939"/>
                <a:chExt cx="770" cy="461"/>
              </a:xfrm>
            </p:grpSpPr>
            <p:sp>
              <p:nvSpPr>
                <p:cNvPr id="10282" name="Rectangle 42"/>
                <p:cNvSpPr>
                  <a:spLocks noChangeArrowheads="1"/>
                </p:cNvSpPr>
                <p:nvPr/>
              </p:nvSpPr>
              <p:spPr bwMode="auto">
                <a:xfrm>
                  <a:off x="2217" y="2939"/>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Normal</a:t>
                  </a:r>
                </a:p>
                <a:p>
                  <a:pPr algn="ctr" eaLnBrk="0" hangingPunct="0"/>
                  <a:endParaRPr lang="en-US" sz="1400"/>
                </a:p>
              </p:txBody>
            </p:sp>
            <p:sp>
              <p:nvSpPr>
                <p:cNvPr id="10411" name="Rectangle 171"/>
                <p:cNvSpPr>
                  <a:spLocks noChangeArrowheads="1"/>
                </p:cNvSpPr>
                <p:nvPr/>
              </p:nvSpPr>
              <p:spPr bwMode="auto">
                <a:xfrm>
                  <a:off x="2174" y="2939"/>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14" name="Group 174"/>
              <p:cNvGrpSpPr>
                <a:grpSpLocks/>
              </p:cNvGrpSpPr>
              <p:nvPr/>
            </p:nvGrpSpPr>
            <p:grpSpPr bwMode="auto">
              <a:xfrm>
                <a:off x="2944" y="2939"/>
                <a:ext cx="734" cy="461"/>
                <a:chOff x="2944" y="2939"/>
                <a:chExt cx="734" cy="461"/>
              </a:xfrm>
            </p:grpSpPr>
            <p:sp>
              <p:nvSpPr>
                <p:cNvPr id="10283" name="Rectangle 43"/>
                <p:cNvSpPr>
                  <a:spLocks noChangeArrowheads="1"/>
                </p:cNvSpPr>
                <p:nvPr/>
              </p:nvSpPr>
              <p:spPr bwMode="auto">
                <a:xfrm>
                  <a:off x="2987" y="2939"/>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00CE98"/>
                      </a:solidFill>
                      <a:cs typeface="Times New Roman" pitchFamily="18" charset="0"/>
                    </a:rPr>
                    <a:t>Strong</a:t>
                  </a:r>
                </a:p>
                <a:p>
                  <a:pPr algn="ctr" eaLnBrk="0" hangingPunct="0"/>
                  <a:endParaRPr lang="en-US" sz="1400" dirty="0"/>
                </a:p>
              </p:txBody>
            </p:sp>
            <p:sp>
              <p:nvSpPr>
                <p:cNvPr id="10413" name="Rectangle 173"/>
                <p:cNvSpPr>
                  <a:spLocks noChangeArrowheads="1"/>
                </p:cNvSpPr>
                <p:nvPr/>
              </p:nvSpPr>
              <p:spPr bwMode="auto">
                <a:xfrm>
                  <a:off x="2944" y="2939"/>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16" name="Group 176"/>
              <p:cNvGrpSpPr>
                <a:grpSpLocks/>
              </p:cNvGrpSpPr>
              <p:nvPr/>
            </p:nvGrpSpPr>
            <p:grpSpPr bwMode="auto">
              <a:xfrm>
                <a:off x="3678" y="2939"/>
                <a:ext cx="950" cy="461"/>
                <a:chOff x="3678" y="2939"/>
                <a:chExt cx="950" cy="461"/>
              </a:xfrm>
            </p:grpSpPr>
            <p:sp>
              <p:nvSpPr>
                <p:cNvPr id="10284" name="Rectangle 44"/>
                <p:cNvSpPr>
                  <a:spLocks noChangeArrowheads="1"/>
                </p:cNvSpPr>
                <p:nvPr/>
              </p:nvSpPr>
              <p:spPr bwMode="auto">
                <a:xfrm>
                  <a:off x="3721" y="2939"/>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00CE98"/>
                      </a:solidFill>
                      <a:cs typeface="Times New Roman" pitchFamily="18" charset="0"/>
                    </a:rPr>
                    <a:t>No</a:t>
                  </a:r>
                </a:p>
                <a:p>
                  <a:pPr algn="ctr" eaLnBrk="0" hangingPunct="0"/>
                  <a:endParaRPr lang="en-US" sz="1400" dirty="0"/>
                </a:p>
              </p:txBody>
            </p:sp>
            <p:sp>
              <p:nvSpPr>
                <p:cNvPr id="10415" name="Rectangle 175"/>
                <p:cNvSpPr>
                  <a:spLocks noChangeArrowheads="1"/>
                </p:cNvSpPr>
                <p:nvPr/>
              </p:nvSpPr>
              <p:spPr bwMode="auto">
                <a:xfrm>
                  <a:off x="3678" y="2939"/>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18" name="Group 178"/>
              <p:cNvGrpSpPr>
                <a:grpSpLocks/>
              </p:cNvGrpSpPr>
              <p:nvPr/>
            </p:nvGrpSpPr>
            <p:grpSpPr bwMode="auto">
              <a:xfrm>
                <a:off x="0" y="3400"/>
                <a:ext cx="422" cy="461"/>
                <a:chOff x="0" y="3400"/>
                <a:chExt cx="422" cy="461"/>
              </a:xfrm>
            </p:grpSpPr>
            <p:sp>
              <p:nvSpPr>
                <p:cNvPr id="10285" name="Rectangle 45"/>
                <p:cNvSpPr>
                  <a:spLocks noChangeArrowheads="1"/>
                </p:cNvSpPr>
                <p:nvPr/>
              </p:nvSpPr>
              <p:spPr bwMode="auto">
                <a:xfrm>
                  <a:off x="43" y="3400"/>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D7</a:t>
                  </a:r>
                </a:p>
                <a:p>
                  <a:pPr algn="ctr" eaLnBrk="0" hangingPunct="0"/>
                  <a:endParaRPr lang="en-US" sz="1400"/>
                </a:p>
              </p:txBody>
            </p:sp>
            <p:sp>
              <p:nvSpPr>
                <p:cNvPr id="10417" name="Rectangle 177"/>
                <p:cNvSpPr>
                  <a:spLocks noChangeArrowheads="1"/>
                </p:cNvSpPr>
                <p:nvPr/>
              </p:nvSpPr>
              <p:spPr bwMode="auto">
                <a:xfrm>
                  <a:off x="0" y="3400"/>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20" name="Group 180"/>
              <p:cNvGrpSpPr>
                <a:grpSpLocks/>
              </p:cNvGrpSpPr>
              <p:nvPr/>
            </p:nvGrpSpPr>
            <p:grpSpPr bwMode="auto">
              <a:xfrm>
                <a:off x="422" y="3400"/>
                <a:ext cx="802" cy="461"/>
                <a:chOff x="422" y="3400"/>
                <a:chExt cx="802" cy="461"/>
              </a:xfrm>
            </p:grpSpPr>
            <p:sp>
              <p:nvSpPr>
                <p:cNvPr id="10286" name="Rectangle 46"/>
                <p:cNvSpPr>
                  <a:spLocks noChangeArrowheads="1"/>
                </p:cNvSpPr>
                <p:nvPr/>
              </p:nvSpPr>
              <p:spPr bwMode="auto">
                <a:xfrm>
                  <a:off x="465" y="3400"/>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Overcast</a:t>
                  </a:r>
                </a:p>
                <a:p>
                  <a:pPr algn="ctr" eaLnBrk="0" hangingPunct="0"/>
                  <a:endParaRPr lang="en-US" sz="1400"/>
                </a:p>
              </p:txBody>
            </p:sp>
            <p:sp>
              <p:nvSpPr>
                <p:cNvPr id="10419" name="Rectangle 179"/>
                <p:cNvSpPr>
                  <a:spLocks noChangeArrowheads="1"/>
                </p:cNvSpPr>
                <p:nvPr/>
              </p:nvSpPr>
              <p:spPr bwMode="auto">
                <a:xfrm>
                  <a:off x="422" y="3400"/>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22" name="Group 182"/>
              <p:cNvGrpSpPr>
                <a:grpSpLocks/>
              </p:cNvGrpSpPr>
              <p:nvPr/>
            </p:nvGrpSpPr>
            <p:grpSpPr bwMode="auto">
              <a:xfrm>
                <a:off x="1224" y="3400"/>
                <a:ext cx="950" cy="461"/>
                <a:chOff x="1224" y="3400"/>
                <a:chExt cx="950" cy="461"/>
              </a:xfrm>
            </p:grpSpPr>
            <p:sp>
              <p:nvSpPr>
                <p:cNvPr id="10287" name="Rectangle 47"/>
                <p:cNvSpPr>
                  <a:spLocks noChangeArrowheads="1"/>
                </p:cNvSpPr>
                <p:nvPr/>
              </p:nvSpPr>
              <p:spPr bwMode="auto">
                <a:xfrm>
                  <a:off x="1267" y="3400"/>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Cool</a:t>
                  </a:r>
                </a:p>
                <a:p>
                  <a:pPr algn="ctr" eaLnBrk="0" hangingPunct="0"/>
                  <a:endParaRPr lang="en-US" sz="1400"/>
                </a:p>
              </p:txBody>
            </p:sp>
            <p:sp>
              <p:nvSpPr>
                <p:cNvPr id="10421" name="Rectangle 181"/>
                <p:cNvSpPr>
                  <a:spLocks noChangeArrowheads="1"/>
                </p:cNvSpPr>
                <p:nvPr/>
              </p:nvSpPr>
              <p:spPr bwMode="auto">
                <a:xfrm>
                  <a:off x="1224" y="3400"/>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24" name="Group 184"/>
              <p:cNvGrpSpPr>
                <a:grpSpLocks/>
              </p:cNvGrpSpPr>
              <p:nvPr/>
            </p:nvGrpSpPr>
            <p:grpSpPr bwMode="auto">
              <a:xfrm>
                <a:off x="2174" y="3400"/>
                <a:ext cx="770" cy="461"/>
                <a:chOff x="2174" y="3400"/>
                <a:chExt cx="770" cy="461"/>
              </a:xfrm>
            </p:grpSpPr>
            <p:sp>
              <p:nvSpPr>
                <p:cNvPr id="10288" name="Rectangle 48"/>
                <p:cNvSpPr>
                  <a:spLocks noChangeArrowheads="1"/>
                </p:cNvSpPr>
                <p:nvPr/>
              </p:nvSpPr>
              <p:spPr bwMode="auto">
                <a:xfrm>
                  <a:off x="2217" y="3400"/>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Normal</a:t>
                  </a:r>
                </a:p>
                <a:p>
                  <a:pPr algn="ctr" eaLnBrk="0" hangingPunct="0"/>
                  <a:endParaRPr lang="en-US" sz="1400"/>
                </a:p>
              </p:txBody>
            </p:sp>
            <p:sp>
              <p:nvSpPr>
                <p:cNvPr id="10423" name="Rectangle 183"/>
                <p:cNvSpPr>
                  <a:spLocks noChangeArrowheads="1"/>
                </p:cNvSpPr>
                <p:nvPr/>
              </p:nvSpPr>
              <p:spPr bwMode="auto">
                <a:xfrm>
                  <a:off x="2174" y="3400"/>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26" name="Group 186"/>
              <p:cNvGrpSpPr>
                <a:grpSpLocks/>
              </p:cNvGrpSpPr>
              <p:nvPr/>
            </p:nvGrpSpPr>
            <p:grpSpPr bwMode="auto">
              <a:xfrm>
                <a:off x="2944" y="3400"/>
                <a:ext cx="734" cy="461"/>
                <a:chOff x="2944" y="3400"/>
                <a:chExt cx="734" cy="461"/>
              </a:xfrm>
            </p:grpSpPr>
            <p:sp>
              <p:nvSpPr>
                <p:cNvPr id="10289" name="Rectangle 49"/>
                <p:cNvSpPr>
                  <a:spLocks noChangeArrowheads="1"/>
                </p:cNvSpPr>
                <p:nvPr/>
              </p:nvSpPr>
              <p:spPr bwMode="auto">
                <a:xfrm>
                  <a:off x="2987" y="3400"/>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Strong</a:t>
                  </a:r>
                </a:p>
                <a:p>
                  <a:pPr algn="ctr" eaLnBrk="0" hangingPunct="0"/>
                  <a:endParaRPr lang="en-US" sz="1400"/>
                </a:p>
              </p:txBody>
            </p:sp>
            <p:sp>
              <p:nvSpPr>
                <p:cNvPr id="10425" name="Rectangle 185"/>
                <p:cNvSpPr>
                  <a:spLocks noChangeArrowheads="1"/>
                </p:cNvSpPr>
                <p:nvPr/>
              </p:nvSpPr>
              <p:spPr bwMode="auto">
                <a:xfrm>
                  <a:off x="2944" y="3400"/>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28" name="Group 188"/>
              <p:cNvGrpSpPr>
                <a:grpSpLocks/>
              </p:cNvGrpSpPr>
              <p:nvPr/>
            </p:nvGrpSpPr>
            <p:grpSpPr bwMode="auto">
              <a:xfrm>
                <a:off x="3678" y="3400"/>
                <a:ext cx="950" cy="461"/>
                <a:chOff x="3678" y="3400"/>
                <a:chExt cx="950" cy="461"/>
              </a:xfrm>
            </p:grpSpPr>
            <p:sp>
              <p:nvSpPr>
                <p:cNvPr id="10290" name="Rectangle 50"/>
                <p:cNvSpPr>
                  <a:spLocks noChangeArrowheads="1"/>
                </p:cNvSpPr>
                <p:nvPr/>
              </p:nvSpPr>
              <p:spPr bwMode="auto">
                <a:xfrm>
                  <a:off x="3721" y="3400"/>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Yes</a:t>
                  </a:r>
                </a:p>
                <a:p>
                  <a:pPr algn="ctr" eaLnBrk="0" hangingPunct="0"/>
                  <a:endParaRPr lang="en-US" sz="1400"/>
                </a:p>
              </p:txBody>
            </p:sp>
            <p:sp>
              <p:nvSpPr>
                <p:cNvPr id="10427" name="Rectangle 187"/>
                <p:cNvSpPr>
                  <a:spLocks noChangeArrowheads="1"/>
                </p:cNvSpPr>
                <p:nvPr/>
              </p:nvSpPr>
              <p:spPr bwMode="auto">
                <a:xfrm>
                  <a:off x="3678" y="3400"/>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30" name="Group 190"/>
              <p:cNvGrpSpPr>
                <a:grpSpLocks/>
              </p:cNvGrpSpPr>
              <p:nvPr/>
            </p:nvGrpSpPr>
            <p:grpSpPr bwMode="auto">
              <a:xfrm>
                <a:off x="0" y="3861"/>
                <a:ext cx="422" cy="461"/>
                <a:chOff x="0" y="3861"/>
                <a:chExt cx="422" cy="461"/>
              </a:xfrm>
            </p:grpSpPr>
            <p:sp>
              <p:nvSpPr>
                <p:cNvPr id="10291" name="Rectangle 51"/>
                <p:cNvSpPr>
                  <a:spLocks noChangeArrowheads="1"/>
                </p:cNvSpPr>
                <p:nvPr/>
              </p:nvSpPr>
              <p:spPr bwMode="auto">
                <a:xfrm>
                  <a:off x="43" y="3861"/>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D8</a:t>
                  </a:r>
                </a:p>
                <a:p>
                  <a:pPr algn="ctr" eaLnBrk="0" hangingPunct="0"/>
                  <a:endParaRPr lang="en-US" sz="1400"/>
                </a:p>
              </p:txBody>
            </p:sp>
            <p:sp>
              <p:nvSpPr>
                <p:cNvPr id="10429" name="Rectangle 189"/>
                <p:cNvSpPr>
                  <a:spLocks noChangeArrowheads="1"/>
                </p:cNvSpPr>
                <p:nvPr/>
              </p:nvSpPr>
              <p:spPr bwMode="auto">
                <a:xfrm>
                  <a:off x="0" y="3861"/>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32" name="Group 192"/>
              <p:cNvGrpSpPr>
                <a:grpSpLocks/>
              </p:cNvGrpSpPr>
              <p:nvPr/>
            </p:nvGrpSpPr>
            <p:grpSpPr bwMode="auto">
              <a:xfrm>
                <a:off x="422" y="3861"/>
                <a:ext cx="802" cy="461"/>
                <a:chOff x="422" y="3861"/>
                <a:chExt cx="802" cy="461"/>
              </a:xfrm>
            </p:grpSpPr>
            <p:sp>
              <p:nvSpPr>
                <p:cNvPr id="10292" name="Rectangle 52"/>
                <p:cNvSpPr>
                  <a:spLocks noChangeArrowheads="1"/>
                </p:cNvSpPr>
                <p:nvPr/>
              </p:nvSpPr>
              <p:spPr bwMode="auto">
                <a:xfrm>
                  <a:off x="465" y="3861"/>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Sunny</a:t>
                  </a:r>
                </a:p>
                <a:p>
                  <a:pPr algn="ctr" eaLnBrk="0" hangingPunct="0"/>
                  <a:endParaRPr lang="en-US" sz="1400"/>
                </a:p>
              </p:txBody>
            </p:sp>
            <p:sp>
              <p:nvSpPr>
                <p:cNvPr id="10431" name="Rectangle 191"/>
                <p:cNvSpPr>
                  <a:spLocks noChangeArrowheads="1"/>
                </p:cNvSpPr>
                <p:nvPr/>
              </p:nvSpPr>
              <p:spPr bwMode="auto">
                <a:xfrm>
                  <a:off x="422" y="3861"/>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34" name="Group 194"/>
              <p:cNvGrpSpPr>
                <a:grpSpLocks/>
              </p:cNvGrpSpPr>
              <p:nvPr/>
            </p:nvGrpSpPr>
            <p:grpSpPr bwMode="auto">
              <a:xfrm>
                <a:off x="1224" y="3861"/>
                <a:ext cx="950" cy="461"/>
                <a:chOff x="1224" y="3861"/>
                <a:chExt cx="950" cy="461"/>
              </a:xfrm>
            </p:grpSpPr>
            <p:sp>
              <p:nvSpPr>
                <p:cNvPr id="10293" name="Rectangle 53"/>
                <p:cNvSpPr>
                  <a:spLocks noChangeArrowheads="1"/>
                </p:cNvSpPr>
                <p:nvPr/>
              </p:nvSpPr>
              <p:spPr bwMode="auto">
                <a:xfrm>
                  <a:off x="1267" y="3861"/>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Mild</a:t>
                  </a:r>
                </a:p>
                <a:p>
                  <a:pPr algn="ctr" eaLnBrk="0" hangingPunct="0"/>
                  <a:endParaRPr lang="en-US" sz="1400"/>
                </a:p>
              </p:txBody>
            </p:sp>
            <p:sp>
              <p:nvSpPr>
                <p:cNvPr id="10433" name="Rectangle 193"/>
                <p:cNvSpPr>
                  <a:spLocks noChangeArrowheads="1"/>
                </p:cNvSpPr>
                <p:nvPr/>
              </p:nvSpPr>
              <p:spPr bwMode="auto">
                <a:xfrm>
                  <a:off x="1224" y="3861"/>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36" name="Group 196"/>
              <p:cNvGrpSpPr>
                <a:grpSpLocks/>
              </p:cNvGrpSpPr>
              <p:nvPr/>
            </p:nvGrpSpPr>
            <p:grpSpPr bwMode="auto">
              <a:xfrm>
                <a:off x="2174" y="3861"/>
                <a:ext cx="770" cy="461"/>
                <a:chOff x="2174" y="3861"/>
                <a:chExt cx="770" cy="461"/>
              </a:xfrm>
            </p:grpSpPr>
            <p:sp>
              <p:nvSpPr>
                <p:cNvPr id="10294" name="Rectangle 54"/>
                <p:cNvSpPr>
                  <a:spLocks noChangeArrowheads="1"/>
                </p:cNvSpPr>
                <p:nvPr/>
              </p:nvSpPr>
              <p:spPr bwMode="auto">
                <a:xfrm>
                  <a:off x="2217" y="3861"/>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cs typeface="Times New Roman" pitchFamily="18" charset="0"/>
                    </a:rPr>
                    <a:t>High</a:t>
                  </a:r>
                </a:p>
                <a:p>
                  <a:pPr algn="ctr" eaLnBrk="0" hangingPunct="0"/>
                  <a:endParaRPr lang="en-US" sz="1400" dirty="0"/>
                </a:p>
              </p:txBody>
            </p:sp>
            <p:sp>
              <p:nvSpPr>
                <p:cNvPr id="10435" name="Rectangle 195"/>
                <p:cNvSpPr>
                  <a:spLocks noChangeArrowheads="1"/>
                </p:cNvSpPr>
                <p:nvPr/>
              </p:nvSpPr>
              <p:spPr bwMode="auto">
                <a:xfrm>
                  <a:off x="2174" y="3861"/>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38" name="Group 198"/>
              <p:cNvGrpSpPr>
                <a:grpSpLocks/>
              </p:cNvGrpSpPr>
              <p:nvPr/>
            </p:nvGrpSpPr>
            <p:grpSpPr bwMode="auto">
              <a:xfrm>
                <a:off x="2944" y="3861"/>
                <a:ext cx="734" cy="461"/>
                <a:chOff x="2944" y="3861"/>
                <a:chExt cx="734" cy="461"/>
              </a:xfrm>
            </p:grpSpPr>
            <p:sp>
              <p:nvSpPr>
                <p:cNvPr id="10295" name="Rectangle 55"/>
                <p:cNvSpPr>
                  <a:spLocks noChangeArrowheads="1"/>
                </p:cNvSpPr>
                <p:nvPr/>
              </p:nvSpPr>
              <p:spPr bwMode="auto">
                <a:xfrm>
                  <a:off x="2987" y="3861"/>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Weak</a:t>
                  </a:r>
                </a:p>
                <a:p>
                  <a:pPr algn="ctr" eaLnBrk="0" hangingPunct="0"/>
                  <a:endParaRPr lang="en-US" sz="1400"/>
                </a:p>
              </p:txBody>
            </p:sp>
            <p:sp>
              <p:nvSpPr>
                <p:cNvPr id="10437" name="Rectangle 197"/>
                <p:cNvSpPr>
                  <a:spLocks noChangeArrowheads="1"/>
                </p:cNvSpPr>
                <p:nvPr/>
              </p:nvSpPr>
              <p:spPr bwMode="auto">
                <a:xfrm>
                  <a:off x="2944" y="3861"/>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40" name="Group 200"/>
              <p:cNvGrpSpPr>
                <a:grpSpLocks/>
              </p:cNvGrpSpPr>
              <p:nvPr/>
            </p:nvGrpSpPr>
            <p:grpSpPr bwMode="auto">
              <a:xfrm>
                <a:off x="3678" y="3861"/>
                <a:ext cx="950" cy="461"/>
                <a:chOff x="3678" y="3861"/>
                <a:chExt cx="950" cy="461"/>
              </a:xfrm>
            </p:grpSpPr>
            <p:sp>
              <p:nvSpPr>
                <p:cNvPr id="10296" name="Rectangle 56"/>
                <p:cNvSpPr>
                  <a:spLocks noChangeArrowheads="1"/>
                </p:cNvSpPr>
                <p:nvPr/>
              </p:nvSpPr>
              <p:spPr bwMode="auto">
                <a:xfrm>
                  <a:off x="3721" y="3861"/>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a:t>
                  </a:r>
                </a:p>
                <a:p>
                  <a:pPr algn="ctr" eaLnBrk="0" hangingPunct="0"/>
                  <a:endParaRPr lang="en-US" sz="1400"/>
                </a:p>
              </p:txBody>
            </p:sp>
            <p:sp>
              <p:nvSpPr>
                <p:cNvPr id="10439" name="Rectangle 199"/>
                <p:cNvSpPr>
                  <a:spLocks noChangeArrowheads="1"/>
                </p:cNvSpPr>
                <p:nvPr/>
              </p:nvSpPr>
              <p:spPr bwMode="auto">
                <a:xfrm>
                  <a:off x="3678" y="3861"/>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42" name="Group 202"/>
              <p:cNvGrpSpPr>
                <a:grpSpLocks/>
              </p:cNvGrpSpPr>
              <p:nvPr/>
            </p:nvGrpSpPr>
            <p:grpSpPr bwMode="auto">
              <a:xfrm>
                <a:off x="0" y="4322"/>
                <a:ext cx="422" cy="461"/>
                <a:chOff x="0" y="4322"/>
                <a:chExt cx="422" cy="461"/>
              </a:xfrm>
            </p:grpSpPr>
            <p:sp>
              <p:nvSpPr>
                <p:cNvPr id="10297" name="Rectangle 57"/>
                <p:cNvSpPr>
                  <a:spLocks noChangeArrowheads="1"/>
                </p:cNvSpPr>
                <p:nvPr/>
              </p:nvSpPr>
              <p:spPr bwMode="auto">
                <a:xfrm>
                  <a:off x="43" y="4322"/>
                  <a:ext cx="33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D9</a:t>
                  </a:r>
                </a:p>
                <a:p>
                  <a:pPr algn="ctr" eaLnBrk="0" hangingPunct="0"/>
                  <a:endParaRPr lang="en-US" sz="1400"/>
                </a:p>
              </p:txBody>
            </p:sp>
            <p:sp>
              <p:nvSpPr>
                <p:cNvPr id="10441" name="Rectangle 201"/>
                <p:cNvSpPr>
                  <a:spLocks noChangeArrowheads="1"/>
                </p:cNvSpPr>
                <p:nvPr/>
              </p:nvSpPr>
              <p:spPr bwMode="auto">
                <a:xfrm>
                  <a:off x="0" y="4322"/>
                  <a:ext cx="42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44" name="Group 204"/>
              <p:cNvGrpSpPr>
                <a:grpSpLocks/>
              </p:cNvGrpSpPr>
              <p:nvPr/>
            </p:nvGrpSpPr>
            <p:grpSpPr bwMode="auto">
              <a:xfrm>
                <a:off x="422" y="4322"/>
                <a:ext cx="802" cy="461"/>
                <a:chOff x="422" y="4322"/>
                <a:chExt cx="802" cy="461"/>
              </a:xfrm>
            </p:grpSpPr>
            <p:sp>
              <p:nvSpPr>
                <p:cNvPr id="10298" name="Rectangle 58"/>
                <p:cNvSpPr>
                  <a:spLocks noChangeArrowheads="1"/>
                </p:cNvSpPr>
                <p:nvPr/>
              </p:nvSpPr>
              <p:spPr bwMode="auto">
                <a:xfrm>
                  <a:off x="465" y="4322"/>
                  <a:ext cx="716"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Sunny</a:t>
                  </a:r>
                </a:p>
                <a:p>
                  <a:pPr algn="ctr" eaLnBrk="0" hangingPunct="0"/>
                  <a:endParaRPr lang="en-US" sz="1400"/>
                </a:p>
              </p:txBody>
            </p:sp>
            <p:sp>
              <p:nvSpPr>
                <p:cNvPr id="10443" name="Rectangle 203"/>
                <p:cNvSpPr>
                  <a:spLocks noChangeArrowheads="1"/>
                </p:cNvSpPr>
                <p:nvPr/>
              </p:nvSpPr>
              <p:spPr bwMode="auto">
                <a:xfrm>
                  <a:off x="422" y="4322"/>
                  <a:ext cx="802"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46" name="Group 206"/>
              <p:cNvGrpSpPr>
                <a:grpSpLocks/>
              </p:cNvGrpSpPr>
              <p:nvPr/>
            </p:nvGrpSpPr>
            <p:grpSpPr bwMode="auto">
              <a:xfrm>
                <a:off x="1224" y="4322"/>
                <a:ext cx="950" cy="461"/>
                <a:chOff x="1224" y="4322"/>
                <a:chExt cx="950" cy="461"/>
              </a:xfrm>
            </p:grpSpPr>
            <p:sp>
              <p:nvSpPr>
                <p:cNvPr id="10299" name="Rectangle 59"/>
                <p:cNvSpPr>
                  <a:spLocks noChangeArrowheads="1"/>
                </p:cNvSpPr>
                <p:nvPr/>
              </p:nvSpPr>
              <p:spPr bwMode="auto">
                <a:xfrm>
                  <a:off x="1267" y="4322"/>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Cool</a:t>
                  </a:r>
                </a:p>
                <a:p>
                  <a:pPr algn="ctr" eaLnBrk="0" hangingPunct="0"/>
                  <a:endParaRPr lang="en-US" sz="1400"/>
                </a:p>
              </p:txBody>
            </p:sp>
            <p:sp>
              <p:nvSpPr>
                <p:cNvPr id="10445" name="Rectangle 205"/>
                <p:cNvSpPr>
                  <a:spLocks noChangeArrowheads="1"/>
                </p:cNvSpPr>
                <p:nvPr/>
              </p:nvSpPr>
              <p:spPr bwMode="auto">
                <a:xfrm>
                  <a:off x="1224" y="4322"/>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48" name="Group 208"/>
              <p:cNvGrpSpPr>
                <a:grpSpLocks/>
              </p:cNvGrpSpPr>
              <p:nvPr/>
            </p:nvGrpSpPr>
            <p:grpSpPr bwMode="auto">
              <a:xfrm>
                <a:off x="2174" y="4322"/>
                <a:ext cx="770" cy="461"/>
                <a:chOff x="2174" y="4322"/>
                <a:chExt cx="770" cy="461"/>
              </a:xfrm>
            </p:grpSpPr>
            <p:sp>
              <p:nvSpPr>
                <p:cNvPr id="10300" name="Rectangle 60"/>
                <p:cNvSpPr>
                  <a:spLocks noChangeArrowheads="1"/>
                </p:cNvSpPr>
                <p:nvPr/>
              </p:nvSpPr>
              <p:spPr bwMode="auto">
                <a:xfrm>
                  <a:off x="2217" y="4322"/>
                  <a:ext cx="68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Normal</a:t>
                  </a:r>
                </a:p>
                <a:p>
                  <a:pPr algn="ctr" eaLnBrk="0" hangingPunct="0"/>
                  <a:endParaRPr lang="en-US" sz="1400"/>
                </a:p>
              </p:txBody>
            </p:sp>
            <p:sp>
              <p:nvSpPr>
                <p:cNvPr id="10447" name="Rectangle 207"/>
                <p:cNvSpPr>
                  <a:spLocks noChangeArrowheads="1"/>
                </p:cNvSpPr>
                <p:nvPr/>
              </p:nvSpPr>
              <p:spPr bwMode="auto">
                <a:xfrm>
                  <a:off x="2174" y="4322"/>
                  <a:ext cx="77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0" name="Group 210"/>
              <p:cNvGrpSpPr>
                <a:grpSpLocks/>
              </p:cNvGrpSpPr>
              <p:nvPr/>
            </p:nvGrpSpPr>
            <p:grpSpPr bwMode="auto">
              <a:xfrm>
                <a:off x="2944" y="4322"/>
                <a:ext cx="734" cy="461"/>
                <a:chOff x="2944" y="4322"/>
                <a:chExt cx="734" cy="461"/>
              </a:xfrm>
            </p:grpSpPr>
            <p:sp>
              <p:nvSpPr>
                <p:cNvPr id="10301" name="Rectangle 61"/>
                <p:cNvSpPr>
                  <a:spLocks noChangeArrowheads="1"/>
                </p:cNvSpPr>
                <p:nvPr/>
              </p:nvSpPr>
              <p:spPr bwMode="auto">
                <a:xfrm>
                  <a:off x="2987" y="4322"/>
                  <a:ext cx="648"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Weak</a:t>
                  </a:r>
                </a:p>
                <a:p>
                  <a:pPr algn="ctr" eaLnBrk="0" hangingPunct="0"/>
                  <a:endParaRPr lang="en-US" sz="1400"/>
                </a:p>
              </p:txBody>
            </p:sp>
            <p:sp>
              <p:nvSpPr>
                <p:cNvPr id="10449" name="Rectangle 209"/>
                <p:cNvSpPr>
                  <a:spLocks noChangeArrowheads="1"/>
                </p:cNvSpPr>
                <p:nvPr/>
              </p:nvSpPr>
              <p:spPr bwMode="auto">
                <a:xfrm>
                  <a:off x="2944" y="4322"/>
                  <a:ext cx="734"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2" name="Group 212"/>
              <p:cNvGrpSpPr>
                <a:grpSpLocks/>
              </p:cNvGrpSpPr>
              <p:nvPr/>
            </p:nvGrpSpPr>
            <p:grpSpPr bwMode="auto">
              <a:xfrm>
                <a:off x="3678" y="4322"/>
                <a:ext cx="950" cy="461"/>
                <a:chOff x="3678" y="4322"/>
                <a:chExt cx="950" cy="461"/>
              </a:xfrm>
            </p:grpSpPr>
            <p:sp>
              <p:nvSpPr>
                <p:cNvPr id="10302" name="Rectangle 62"/>
                <p:cNvSpPr>
                  <a:spLocks noChangeArrowheads="1"/>
                </p:cNvSpPr>
                <p:nvPr/>
              </p:nvSpPr>
              <p:spPr bwMode="auto">
                <a:xfrm>
                  <a:off x="3721" y="4322"/>
                  <a:ext cx="86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Yes</a:t>
                  </a:r>
                </a:p>
                <a:p>
                  <a:pPr algn="ctr" eaLnBrk="0" hangingPunct="0"/>
                  <a:endParaRPr lang="en-US" sz="1400"/>
                </a:p>
              </p:txBody>
            </p:sp>
            <p:sp>
              <p:nvSpPr>
                <p:cNvPr id="10451" name="Rectangle 211"/>
                <p:cNvSpPr>
                  <a:spLocks noChangeArrowheads="1"/>
                </p:cNvSpPr>
                <p:nvPr/>
              </p:nvSpPr>
              <p:spPr bwMode="auto">
                <a:xfrm>
                  <a:off x="3678" y="4322"/>
                  <a:ext cx="950" cy="46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4" name="Group 214"/>
              <p:cNvGrpSpPr>
                <a:grpSpLocks/>
              </p:cNvGrpSpPr>
              <p:nvPr/>
            </p:nvGrpSpPr>
            <p:grpSpPr bwMode="auto">
              <a:xfrm>
                <a:off x="0" y="4783"/>
                <a:ext cx="422" cy="634"/>
                <a:chOff x="0" y="4783"/>
                <a:chExt cx="422" cy="634"/>
              </a:xfrm>
            </p:grpSpPr>
            <p:sp>
              <p:nvSpPr>
                <p:cNvPr id="10303" name="Rectangle 63"/>
                <p:cNvSpPr>
                  <a:spLocks noChangeArrowheads="1"/>
                </p:cNvSpPr>
                <p:nvPr/>
              </p:nvSpPr>
              <p:spPr bwMode="auto">
                <a:xfrm>
                  <a:off x="43" y="4783"/>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D10</a:t>
                  </a:r>
                </a:p>
                <a:p>
                  <a:pPr algn="ctr" eaLnBrk="0" hangingPunct="0"/>
                  <a:endParaRPr lang="en-US" sz="1400"/>
                </a:p>
              </p:txBody>
            </p:sp>
            <p:sp>
              <p:nvSpPr>
                <p:cNvPr id="10453" name="Rectangle 213"/>
                <p:cNvSpPr>
                  <a:spLocks noChangeArrowheads="1"/>
                </p:cNvSpPr>
                <p:nvPr/>
              </p:nvSpPr>
              <p:spPr bwMode="auto">
                <a:xfrm>
                  <a:off x="0" y="4783"/>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6" name="Group 216"/>
              <p:cNvGrpSpPr>
                <a:grpSpLocks/>
              </p:cNvGrpSpPr>
              <p:nvPr/>
            </p:nvGrpSpPr>
            <p:grpSpPr bwMode="auto">
              <a:xfrm>
                <a:off x="422" y="4783"/>
                <a:ext cx="802" cy="634"/>
                <a:chOff x="422" y="4783"/>
                <a:chExt cx="802" cy="634"/>
              </a:xfrm>
            </p:grpSpPr>
            <p:sp>
              <p:nvSpPr>
                <p:cNvPr id="10304" name="Rectangle 64"/>
                <p:cNvSpPr>
                  <a:spLocks noChangeArrowheads="1"/>
                </p:cNvSpPr>
                <p:nvPr/>
              </p:nvSpPr>
              <p:spPr bwMode="auto">
                <a:xfrm>
                  <a:off x="465" y="4783"/>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Rain</a:t>
                  </a:r>
                </a:p>
                <a:p>
                  <a:pPr algn="ctr" eaLnBrk="0" hangingPunct="0"/>
                  <a:endParaRPr lang="en-US" sz="1400"/>
                </a:p>
              </p:txBody>
            </p:sp>
            <p:sp>
              <p:nvSpPr>
                <p:cNvPr id="10455" name="Rectangle 215"/>
                <p:cNvSpPr>
                  <a:spLocks noChangeArrowheads="1"/>
                </p:cNvSpPr>
                <p:nvPr/>
              </p:nvSpPr>
              <p:spPr bwMode="auto">
                <a:xfrm>
                  <a:off x="422" y="4783"/>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8" name="Group 218"/>
              <p:cNvGrpSpPr>
                <a:grpSpLocks/>
              </p:cNvGrpSpPr>
              <p:nvPr/>
            </p:nvGrpSpPr>
            <p:grpSpPr bwMode="auto">
              <a:xfrm>
                <a:off x="1224" y="4783"/>
                <a:ext cx="950" cy="634"/>
                <a:chOff x="1224" y="4783"/>
                <a:chExt cx="950" cy="634"/>
              </a:xfrm>
            </p:grpSpPr>
            <p:sp>
              <p:nvSpPr>
                <p:cNvPr id="10305" name="Rectangle 65"/>
                <p:cNvSpPr>
                  <a:spLocks noChangeArrowheads="1"/>
                </p:cNvSpPr>
                <p:nvPr/>
              </p:nvSpPr>
              <p:spPr bwMode="auto">
                <a:xfrm>
                  <a:off x="1267" y="4783"/>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Mild</a:t>
                  </a:r>
                </a:p>
                <a:p>
                  <a:pPr algn="ctr" eaLnBrk="0" hangingPunct="0"/>
                  <a:endParaRPr lang="en-US" sz="1400"/>
                </a:p>
              </p:txBody>
            </p:sp>
            <p:sp>
              <p:nvSpPr>
                <p:cNvPr id="10457" name="Rectangle 217"/>
                <p:cNvSpPr>
                  <a:spLocks noChangeArrowheads="1"/>
                </p:cNvSpPr>
                <p:nvPr/>
              </p:nvSpPr>
              <p:spPr bwMode="auto">
                <a:xfrm>
                  <a:off x="1224" y="4783"/>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60" name="Group 220"/>
              <p:cNvGrpSpPr>
                <a:grpSpLocks/>
              </p:cNvGrpSpPr>
              <p:nvPr/>
            </p:nvGrpSpPr>
            <p:grpSpPr bwMode="auto">
              <a:xfrm>
                <a:off x="2174" y="4783"/>
                <a:ext cx="770" cy="634"/>
                <a:chOff x="2174" y="4783"/>
                <a:chExt cx="770" cy="634"/>
              </a:xfrm>
            </p:grpSpPr>
            <p:sp>
              <p:nvSpPr>
                <p:cNvPr id="10306" name="Rectangle 66"/>
                <p:cNvSpPr>
                  <a:spLocks noChangeArrowheads="1"/>
                </p:cNvSpPr>
                <p:nvPr/>
              </p:nvSpPr>
              <p:spPr bwMode="auto">
                <a:xfrm>
                  <a:off x="2217" y="4783"/>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Normal</a:t>
                  </a:r>
                </a:p>
                <a:p>
                  <a:pPr algn="ctr" eaLnBrk="0" hangingPunct="0"/>
                  <a:endParaRPr lang="en-US" sz="1400"/>
                </a:p>
              </p:txBody>
            </p:sp>
            <p:sp>
              <p:nvSpPr>
                <p:cNvPr id="10459" name="Rectangle 219"/>
                <p:cNvSpPr>
                  <a:spLocks noChangeArrowheads="1"/>
                </p:cNvSpPr>
                <p:nvPr/>
              </p:nvSpPr>
              <p:spPr bwMode="auto">
                <a:xfrm>
                  <a:off x="2174" y="4783"/>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62" name="Group 222"/>
              <p:cNvGrpSpPr>
                <a:grpSpLocks/>
              </p:cNvGrpSpPr>
              <p:nvPr/>
            </p:nvGrpSpPr>
            <p:grpSpPr bwMode="auto">
              <a:xfrm>
                <a:off x="2944" y="4783"/>
                <a:ext cx="734" cy="634"/>
                <a:chOff x="2944" y="4783"/>
                <a:chExt cx="734" cy="634"/>
              </a:xfrm>
            </p:grpSpPr>
            <p:sp>
              <p:nvSpPr>
                <p:cNvPr id="10307" name="Rectangle 67"/>
                <p:cNvSpPr>
                  <a:spLocks noChangeArrowheads="1"/>
                </p:cNvSpPr>
                <p:nvPr/>
              </p:nvSpPr>
              <p:spPr bwMode="auto">
                <a:xfrm>
                  <a:off x="2987" y="4783"/>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FF0000"/>
                      </a:solidFill>
                      <a:cs typeface="Times New Roman" pitchFamily="18" charset="0"/>
                    </a:rPr>
                    <a:t>Weak</a:t>
                  </a:r>
                </a:p>
                <a:p>
                  <a:pPr algn="ctr" eaLnBrk="0" hangingPunct="0"/>
                  <a:endParaRPr lang="en-US" sz="1400" dirty="0">
                    <a:solidFill>
                      <a:srgbClr val="FF0000"/>
                    </a:solidFill>
                  </a:endParaRPr>
                </a:p>
              </p:txBody>
            </p:sp>
            <p:sp>
              <p:nvSpPr>
                <p:cNvPr id="10461" name="Rectangle 221"/>
                <p:cNvSpPr>
                  <a:spLocks noChangeArrowheads="1"/>
                </p:cNvSpPr>
                <p:nvPr/>
              </p:nvSpPr>
              <p:spPr bwMode="auto">
                <a:xfrm>
                  <a:off x="2944" y="4783"/>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64" name="Group 224"/>
              <p:cNvGrpSpPr>
                <a:grpSpLocks/>
              </p:cNvGrpSpPr>
              <p:nvPr/>
            </p:nvGrpSpPr>
            <p:grpSpPr bwMode="auto">
              <a:xfrm>
                <a:off x="3678" y="4783"/>
                <a:ext cx="950" cy="652"/>
                <a:chOff x="3678" y="4783"/>
                <a:chExt cx="950" cy="652"/>
              </a:xfrm>
            </p:grpSpPr>
            <p:sp>
              <p:nvSpPr>
                <p:cNvPr id="10308" name="Rectangle 68"/>
                <p:cNvSpPr>
                  <a:spLocks noChangeArrowheads="1"/>
                </p:cNvSpPr>
                <p:nvPr/>
              </p:nvSpPr>
              <p:spPr bwMode="auto">
                <a:xfrm>
                  <a:off x="3728" y="4801"/>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FF0000"/>
                      </a:solidFill>
                      <a:cs typeface="Times New Roman" pitchFamily="18" charset="0"/>
                    </a:rPr>
                    <a:t>Yes</a:t>
                  </a:r>
                </a:p>
                <a:p>
                  <a:pPr algn="ctr" eaLnBrk="0" hangingPunct="0"/>
                  <a:endParaRPr lang="en-US" sz="1400" dirty="0">
                    <a:solidFill>
                      <a:srgbClr val="FF0000"/>
                    </a:solidFill>
                  </a:endParaRPr>
                </a:p>
              </p:txBody>
            </p:sp>
            <p:sp>
              <p:nvSpPr>
                <p:cNvPr id="10463" name="Rectangle 223"/>
                <p:cNvSpPr>
                  <a:spLocks noChangeArrowheads="1"/>
                </p:cNvSpPr>
                <p:nvPr/>
              </p:nvSpPr>
              <p:spPr bwMode="auto">
                <a:xfrm>
                  <a:off x="3678" y="4783"/>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66" name="Group 226"/>
              <p:cNvGrpSpPr>
                <a:grpSpLocks/>
              </p:cNvGrpSpPr>
              <p:nvPr/>
            </p:nvGrpSpPr>
            <p:grpSpPr bwMode="auto">
              <a:xfrm>
                <a:off x="0" y="5417"/>
                <a:ext cx="422" cy="634"/>
                <a:chOff x="0" y="5417"/>
                <a:chExt cx="422" cy="634"/>
              </a:xfrm>
            </p:grpSpPr>
            <p:sp>
              <p:nvSpPr>
                <p:cNvPr id="10309" name="Rectangle 69"/>
                <p:cNvSpPr>
                  <a:spLocks noChangeArrowheads="1"/>
                </p:cNvSpPr>
                <p:nvPr/>
              </p:nvSpPr>
              <p:spPr bwMode="auto">
                <a:xfrm>
                  <a:off x="43" y="5417"/>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D11</a:t>
                  </a:r>
                </a:p>
                <a:p>
                  <a:pPr algn="ctr" eaLnBrk="0" hangingPunct="0"/>
                  <a:endParaRPr lang="en-US" sz="1400"/>
                </a:p>
              </p:txBody>
            </p:sp>
            <p:sp>
              <p:nvSpPr>
                <p:cNvPr id="10465" name="Rectangle 225"/>
                <p:cNvSpPr>
                  <a:spLocks noChangeArrowheads="1"/>
                </p:cNvSpPr>
                <p:nvPr/>
              </p:nvSpPr>
              <p:spPr bwMode="auto">
                <a:xfrm>
                  <a:off x="0" y="5417"/>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68" name="Group 228"/>
              <p:cNvGrpSpPr>
                <a:grpSpLocks/>
              </p:cNvGrpSpPr>
              <p:nvPr/>
            </p:nvGrpSpPr>
            <p:grpSpPr bwMode="auto">
              <a:xfrm>
                <a:off x="422" y="5417"/>
                <a:ext cx="802" cy="634"/>
                <a:chOff x="422" y="5417"/>
                <a:chExt cx="802" cy="634"/>
              </a:xfrm>
            </p:grpSpPr>
            <p:sp>
              <p:nvSpPr>
                <p:cNvPr id="10310" name="Rectangle 70"/>
                <p:cNvSpPr>
                  <a:spLocks noChangeArrowheads="1"/>
                </p:cNvSpPr>
                <p:nvPr/>
              </p:nvSpPr>
              <p:spPr bwMode="auto">
                <a:xfrm>
                  <a:off x="465" y="5417"/>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Sunny</a:t>
                  </a:r>
                </a:p>
                <a:p>
                  <a:pPr algn="ctr" eaLnBrk="0" hangingPunct="0"/>
                  <a:endParaRPr lang="en-US" sz="1400"/>
                </a:p>
              </p:txBody>
            </p:sp>
            <p:sp>
              <p:nvSpPr>
                <p:cNvPr id="10467" name="Rectangle 227"/>
                <p:cNvSpPr>
                  <a:spLocks noChangeArrowheads="1"/>
                </p:cNvSpPr>
                <p:nvPr/>
              </p:nvSpPr>
              <p:spPr bwMode="auto">
                <a:xfrm>
                  <a:off x="422" y="5417"/>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70" name="Group 230"/>
              <p:cNvGrpSpPr>
                <a:grpSpLocks/>
              </p:cNvGrpSpPr>
              <p:nvPr/>
            </p:nvGrpSpPr>
            <p:grpSpPr bwMode="auto">
              <a:xfrm>
                <a:off x="1224" y="5417"/>
                <a:ext cx="950" cy="634"/>
                <a:chOff x="1224" y="5417"/>
                <a:chExt cx="950" cy="634"/>
              </a:xfrm>
            </p:grpSpPr>
            <p:sp>
              <p:nvSpPr>
                <p:cNvPr id="10311" name="Rectangle 71"/>
                <p:cNvSpPr>
                  <a:spLocks noChangeArrowheads="1"/>
                </p:cNvSpPr>
                <p:nvPr/>
              </p:nvSpPr>
              <p:spPr bwMode="auto">
                <a:xfrm>
                  <a:off x="1267" y="5417"/>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Mild</a:t>
                  </a:r>
                </a:p>
                <a:p>
                  <a:pPr algn="ctr" eaLnBrk="0" hangingPunct="0"/>
                  <a:endParaRPr lang="en-US" sz="1400"/>
                </a:p>
              </p:txBody>
            </p:sp>
            <p:sp>
              <p:nvSpPr>
                <p:cNvPr id="10469" name="Rectangle 229"/>
                <p:cNvSpPr>
                  <a:spLocks noChangeArrowheads="1"/>
                </p:cNvSpPr>
                <p:nvPr/>
              </p:nvSpPr>
              <p:spPr bwMode="auto">
                <a:xfrm>
                  <a:off x="1224" y="5417"/>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72" name="Group 232"/>
              <p:cNvGrpSpPr>
                <a:grpSpLocks/>
              </p:cNvGrpSpPr>
              <p:nvPr/>
            </p:nvGrpSpPr>
            <p:grpSpPr bwMode="auto">
              <a:xfrm>
                <a:off x="2174" y="5417"/>
                <a:ext cx="770" cy="634"/>
                <a:chOff x="2174" y="5417"/>
                <a:chExt cx="770" cy="634"/>
              </a:xfrm>
            </p:grpSpPr>
            <p:sp>
              <p:nvSpPr>
                <p:cNvPr id="10312" name="Rectangle 72"/>
                <p:cNvSpPr>
                  <a:spLocks noChangeArrowheads="1"/>
                </p:cNvSpPr>
                <p:nvPr/>
              </p:nvSpPr>
              <p:spPr bwMode="auto">
                <a:xfrm>
                  <a:off x="2217" y="5417"/>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Normal</a:t>
                  </a:r>
                </a:p>
                <a:p>
                  <a:pPr algn="ctr" eaLnBrk="0" hangingPunct="0"/>
                  <a:endParaRPr lang="en-US" sz="1400"/>
                </a:p>
              </p:txBody>
            </p:sp>
            <p:sp>
              <p:nvSpPr>
                <p:cNvPr id="10471" name="Rectangle 231"/>
                <p:cNvSpPr>
                  <a:spLocks noChangeArrowheads="1"/>
                </p:cNvSpPr>
                <p:nvPr/>
              </p:nvSpPr>
              <p:spPr bwMode="auto">
                <a:xfrm>
                  <a:off x="2174" y="5417"/>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74" name="Group 234"/>
              <p:cNvGrpSpPr>
                <a:grpSpLocks/>
              </p:cNvGrpSpPr>
              <p:nvPr/>
            </p:nvGrpSpPr>
            <p:grpSpPr bwMode="auto">
              <a:xfrm>
                <a:off x="2944" y="5417"/>
                <a:ext cx="734" cy="634"/>
                <a:chOff x="2944" y="5417"/>
                <a:chExt cx="734" cy="634"/>
              </a:xfrm>
            </p:grpSpPr>
            <p:sp>
              <p:nvSpPr>
                <p:cNvPr id="10313" name="Rectangle 73"/>
                <p:cNvSpPr>
                  <a:spLocks noChangeArrowheads="1"/>
                </p:cNvSpPr>
                <p:nvPr/>
              </p:nvSpPr>
              <p:spPr bwMode="auto">
                <a:xfrm>
                  <a:off x="2987" y="5417"/>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Strong</a:t>
                  </a:r>
                </a:p>
                <a:p>
                  <a:pPr algn="ctr" eaLnBrk="0" hangingPunct="0"/>
                  <a:endParaRPr lang="en-US" sz="1400"/>
                </a:p>
              </p:txBody>
            </p:sp>
            <p:sp>
              <p:nvSpPr>
                <p:cNvPr id="10473" name="Rectangle 233"/>
                <p:cNvSpPr>
                  <a:spLocks noChangeArrowheads="1"/>
                </p:cNvSpPr>
                <p:nvPr/>
              </p:nvSpPr>
              <p:spPr bwMode="auto">
                <a:xfrm>
                  <a:off x="2944" y="5417"/>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76" name="Group 236"/>
              <p:cNvGrpSpPr>
                <a:grpSpLocks/>
              </p:cNvGrpSpPr>
              <p:nvPr/>
            </p:nvGrpSpPr>
            <p:grpSpPr bwMode="auto">
              <a:xfrm>
                <a:off x="3678" y="5417"/>
                <a:ext cx="950" cy="634"/>
                <a:chOff x="3678" y="5417"/>
                <a:chExt cx="950" cy="634"/>
              </a:xfrm>
            </p:grpSpPr>
            <p:sp>
              <p:nvSpPr>
                <p:cNvPr id="10314" name="Rectangle 74"/>
                <p:cNvSpPr>
                  <a:spLocks noChangeArrowheads="1"/>
                </p:cNvSpPr>
                <p:nvPr/>
              </p:nvSpPr>
              <p:spPr bwMode="auto">
                <a:xfrm>
                  <a:off x="3721" y="5417"/>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Yes</a:t>
                  </a:r>
                </a:p>
                <a:p>
                  <a:pPr algn="ctr" eaLnBrk="0" hangingPunct="0"/>
                  <a:endParaRPr lang="en-US" sz="1400"/>
                </a:p>
              </p:txBody>
            </p:sp>
            <p:sp>
              <p:nvSpPr>
                <p:cNvPr id="10475" name="Rectangle 235"/>
                <p:cNvSpPr>
                  <a:spLocks noChangeArrowheads="1"/>
                </p:cNvSpPr>
                <p:nvPr/>
              </p:nvSpPr>
              <p:spPr bwMode="auto">
                <a:xfrm>
                  <a:off x="3678" y="5417"/>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78" name="Group 238"/>
              <p:cNvGrpSpPr>
                <a:grpSpLocks/>
              </p:cNvGrpSpPr>
              <p:nvPr/>
            </p:nvGrpSpPr>
            <p:grpSpPr bwMode="auto">
              <a:xfrm>
                <a:off x="0" y="6051"/>
                <a:ext cx="422" cy="634"/>
                <a:chOff x="0" y="6051"/>
                <a:chExt cx="422" cy="634"/>
              </a:xfrm>
            </p:grpSpPr>
            <p:sp>
              <p:nvSpPr>
                <p:cNvPr id="10315" name="Rectangle 75"/>
                <p:cNvSpPr>
                  <a:spLocks noChangeArrowheads="1"/>
                </p:cNvSpPr>
                <p:nvPr/>
              </p:nvSpPr>
              <p:spPr bwMode="auto">
                <a:xfrm>
                  <a:off x="43" y="6051"/>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D12</a:t>
                  </a:r>
                </a:p>
                <a:p>
                  <a:pPr algn="ctr" eaLnBrk="0" hangingPunct="0"/>
                  <a:endParaRPr lang="en-US" sz="1400"/>
                </a:p>
              </p:txBody>
            </p:sp>
            <p:sp>
              <p:nvSpPr>
                <p:cNvPr id="10477" name="Rectangle 237"/>
                <p:cNvSpPr>
                  <a:spLocks noChangeArrowheads="1"/>
                </p:cNvSpPr>
                <p:nvPr/>
              </p:nvSpPr>
              <p:spPr bwMode="auto">
                <a:xfrm>
                  <a:off x="0" y="6051"/>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80" name="Group 240"/>
              <p:cNvGrpSpPr>
                <a:grpSpLocks/>
              </p:cNvGrpSpPr>
              <p:nvPr/>
            </p:nvGrpSpPr>
            <p:grpSpPr bwMode="auto">
              <a:xfrm>
                <a:off x="422" y="6051"/>
                <a:ext cx="802" cy="634"/>
                <a:chOff x="422" y="6051"/>
                <a:chExt cx="802" cy="634"/>
              </a:xfrm>
            </p:grpSpPr>
            <p:sp>
              <p:nvSpPr>
                <p:cNvPr id="10316" name="Rectangle 76"/>
                <p:cNvSpPr>
                  <a:spLocks noChangeArrowheads="1"/>
                </p:cNvSpPr>
                <p:nvPr/>
              </p:nvSpPr>
              <p:spPr bwMode="auto">
                <a:xfrm>
                  <a:off x="465" y="6051"/>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Overcast</a:t>
                  </a:r>
                </a:p>
                <a:p>
                  <a:pPr algn="ctr" eaLnBrk="0" hangingPunct="0"/>
                  <a:endParaRPr lang="en-US" sz="1400"/>
                </a:p>
              </p:txBody>
            </p:sp>
            <p:sp>
              <p:nvSpPr>
                <p:cNvPr id="10479" name="Rectangle 239"/>
                <p:cNvSpPr>
                  <a:spLocks noChangeArrowheads="1"/>
                </p:cNvSpPr>
                <p:nvPr/>
              </p:nvSpPr>
              <p:spPr bwMode="auto">
                <a:xfrm>
                  <a:off x="422" y="6051"/>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82" name="Group 242"/>
              <p:cNvGrpSpPr>
                <a:grpSpLocks/>
              </p:cNvGrpSpPr>
              <p:nvPr/>
            </p:nvGrpSpPr>
            <p:grpSpPr bwMode="auto">
              <a:xfrm>
                <a:off x="1224" y="6051"/>
                <a:ext cx="950" cy="634"/>
                <a:chOff x="1224" y="6051"/>
                <a:chExt cx="950" cy="634"/>
              </a:xfrm>
            </p:grpSpPr>
            <p:sp>
              <p:nvSpPr>
                <p:cNvPr id="10317" name="Rectangle 77"/>
                <p:cNvSpPr>
                  <a:spLocks noChangeArrowheads="1"/>
                </p:cNvSpPr>
                <p:nvPr/>
              </p:nvSpPr>
              <p:spPr bwMode="auto">
                <a:xfrm>
                  <a:off x="1267" y="6051"/>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Mild</a:t>
                  </a:r>
                </a:p>
                <a:p>
                  <a:pPr algn="ctr" eaLnBrk="0" hangingPunct="0"/>
                  <a:endParaRPr lang="en-US" sz="1400"/>
                </a:p>
              </p:txBody>
            </p:sp>
            <p:sp>
              <p:nvSpPr>
                <p:cNvPr id="10481" name="Rectangle 241"/>
                <p:cNvSpPr>
                  <a:spLocks noChangeArrowheads="1"/>
                </p:cNvSpPr>
                <p:nvPr/>
              </p:nvSpPr>
              <p:spPr bwMode="auto">
                <a:xfrm>
                  <a:off x="1224" y="6051"/>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84" name="Group 244"/>
              <p:cNvGrpSpPr>
                <a:grpSpLocks/>
              </p:cNvGrpSpPr>
              <p:nvPr/>
            </p:nvGrpSpPr>
            <p:grpSpPr bwMode="auto">
              <a:xfrm>
                <a:off x="2174" y="6051"/>
                <a:ext cx="770" cy="634"/>
                <a:chOff x="2174" y="6051"/>
                <a:chExt cx="770" cy="634"/>
              </a:xfrm>
            </p:grpSpPr>
            <p:sp>
              <p:nvSpPr>
                <p:cNvPr id="10318" name="Rectangle 78"/>
                <p:cNvSpPr>
                  <a:spLocks noChangeArrowheads="1"/>
                </p:cNvSpPr>
                <p:nvPr/>
              </p:nvSpPr>
              <p:spPr bwMode="auto">
                <a:xfrm>
                  <a:off x="2217" y="6051"/>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High</a:t>
                  </a:r>
                </a:p>
                <a:p>
                  <a:pPr algn="ctr" eaLnBrk="0" hangingPunct="0"/>
                  <a:endParaRPr lang="en-US" sz="1400"/>
                </a:p>
              </p:txBody>
            </p:sp>
            <p:sp>
              <p:nvSpPr>
                <p:cNvPr id="10483" name="Rectangle 243"/>
                <p:cNvSpPr>
                  <a:spLocks noChangeArrowheads="1"/>
                </p:cNvSpPr>
                <p:nvPr/>
              </p:nvSpPr>
              <p:spPr bwMode="auto">
                <a:xfrm>
                  <a:off x="2174" y="6051"/>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86" name="Group 246"/>
              <p:cNvGrpSpPr>
                <a:grpSpLocks/>
              </p:cNvGrpSpPr>
              <p:nvPr/>
            </p:nvGrpSpPr>
            <p:grpSpPr bwMode="auto">
              <a:xfrm>
                <a:off x="2944" y="6051"/>
                <a:ext cx="734" cy="634"/>
                <a:chOff x="2944" y="6051"/>
                <a:chExt cx="734" cy="634"/>
              </a:xfrm>
            </p:grpSpPr>
            <p:sp>
              <p:nvSpPr>
                <p:cNvPr id="10319" name="Rectangle 79"/>
                <p:cNvSpPr>
                  <a:spLocks noChangeArrowheads="1"/>
                </p:cNvSpPr>
                <p:nvPr/>
              </p:nvSpPr>
              <p:spPr bwMode="auto">
                <a:xfrm>
                  <a:off x="2987" y="6051"/>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Strong</a:t>
                  </a:r>
                </a:p>
                <a:p>
                  <a:pPr algn="ctr" eaLnBrk="0" hangingPunct="0"/>
                  <a:endParaRPr lang="en-US" sz="1400"/>
                </a:p>
              </p:txBody>
            </p:sp>
            <p:sp>
              <p:nvSpPr>
                <p:cNvPr id="10485" name="Rectangle 245"/>
                <p:cNvSpPr>
                  <a:spLocks noChangeArrowheads="1"/>
                </p:cNvSpPr>
                <p:nvPr/>
              </p:nvSpPr>
              <p:spPr bwMode="auto">
                <a:xfrm>
                  <a:off x="2944" y="6051"/>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88" name="Group 248"/>
              <p:cNvGrpSpPr>
                <a:grpSpLocks/>
              </p:cNvGrpSpPr>
              <p:nvPr/>
            </p:nvGrpSpPr>
            <p:grpSpPr bwMode="auto">
              <a:xfrm>
                <a:off x="3678" y="6051"/>
                <a:ext cx="950" cy="634"/>
                <a:chOff x="3678" y="6051"/>
                <a:chExt cx="950" cy="634"/>
              </a:xfrm>
            </p:grpSpPr>
            <p:sp>
              <p:nvSpPr>
                <p:cNvPr id="10320" name="Rectangle 80"/>
                <p:cNvSpPr>
                  <a:spLocks noChangeArrowheads="1"/>
                </p:cNvSpPr>
                <p:nvPr/>
              </p:nvSpPr>
              <p:spPr bwMode="auto">
                <a:xfrm>
                  <a:off x="3721" y="6051"/>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Yes</a:t>
                  </a:r>
                </a:p>
                <a:p>
                  <a:pPr algn="ctr" eaLnBrk="0" hangingPunct="0"/>
                  <a:endParaRPr lang="en-US" sz="1400"/>
                </a:p>
              </p:txBody>
            </p:sp>
            <p:sp>
              <p:nvSpPr>
                <p:cNvPr id="10487" name="Rectangle 247"/>
                <p:cNvSpPr>
                  <a:spLocks noChangeArrowheads="1"/>
                </p:cNvSpPr>
                <p:nvPr/>
              </p:nvSpPr>
              <p:spPr bwMode="auto">
                <a:xfrm>
                  <a:off x="3678" y="6051"/>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90" name="Group 250"/>
              <p:cNvGrpSpPr>
                <a:grpSpLocks/>
              </p:cNvGrpSpPr>
              <p:nvPr/>
            </p:nvGrpSpPr>
            <p:grpSpPr bwMode="auto">
              <a:xfrm>
                <a:off x="0" y="6685"/>
                <a:ext cx="422" cy="634"/>
                <a:chOff x="0" y="6685"/>
                <a:chExt cx="422" cy="634"/>
              </a:xfrm>
            </p:grpSpPr>
            <p:sp>
              <p:nvSpPr>
                <p:cNvPr id="10321" name="Rectangle 81"/>
                <p:cNvSpPr>
                  <a:spLocks noChangeArrowheads="1"/>
                </p:cNvSpPr>
                <p:nvPr/>
              </p:nvSpPr>
              <p:spPr bwMode="auto">
                <a:xfrm>
                  <a:off x="43" y="6685"/>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D13</a:t>
                  </a:r>
                </a:p>
                <a:p>
                  <a:pPr algn="ctr" eaLnBrk="0" hangingPunct="0"/>
                  <a:endParaRPr lang="en-US" sz="1400"/>
                </a:p>
              </p:txBody>
            </p:sp>
            <p:sp>
              <p:nvSpPr>
                <p:cNvPr id="10489" name="Rectangle 249"/>
                <p:cNvSpPr>
                  <a:spLocks noChangeArrowheads="1"/>
                </p:cNvSpPr>
                <p:nvPr/>
              </p:nvSpPr>
              <p:spPr bwMode="auto">
                <a:xfrm>
                  <a:off x="0" y="6685"/>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92" name="Group 252"/>
              <p:cNvGrpSpPr>
                <a:grpSpLocks/>
              </p:cNvGrpSpPr>
              <p:nvPr/>
            </p:nvGrpSpPr>
            <p:grpSpPr bwMode="auto">
              <a:xfrm>
                <a:off x="422" y="6685"/>
                <a:ext cx="802" cy="634"/>
                <a:chOff x="422" y="6685"/>
                <a:chExt cx="802" cy="634"/>
              </a:xfrm>
            </p:grpSpPr>
            <p:sp>
              <p:nvSpPr>
                <p:cNvPr id="10322" name="Rectangle 82"/>
                <p:cNvSpPr>
                  <a:spLocks noChangeArrowheads="1"/>
                </p:cNvSpPr>
                <p:nvPr/>
              </p:nvSpPr>
              <p:spPr bwMode="auto">
                <a:xfrm>
                  <a:off x="465" y="6685"/>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Overcast</a:t>
                  </a:r>
                </a:p>
                <a:p>
                  <a:pPr algn="ctr" eaLnBrk="0" hangingPunct="0"/>
                  <a:endParaRPr lang="en-US" sz="1400"/>
                </a:p>
              </p:txBody>
            </p:sp>
            <p:sp>
              <p:nvSpPr>
                <p:cNvPr id="10491" name="Rectangle 251"/>
                <p:cNvSpPr>
                  <a:spLocks noChangeArrowheads="1"/>
                </p:cNvSpPr>
                <p:nvPr/>
              </p:nvSpPr>
              <p:spPr bwMode="auto">
                <a:xfrm>
                  <a:off x="422" y="6685"/>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94" name="Group 254"/>
              <p:cNvGrpSpPr>
                <a:grpSpLocks/>
              </p:cNvGrpSpPr>
              <p:nvPr/>
            </p:nvGrpSpPr>
            <p:grpSpPr bwMode="auto">
              <a:xfrm>
                <a:off x="1224" y="6685"/>
                <a:ext cx="950" cy="634"/>
                <a:chOff x="1224" y="6685"/>
                <a:chExt cx="950" cy="634"/>
              </a:xfrm>
            </p:grpSpPr>
            <p:sp>
              <p:nvSpPr>
                <p:cNvPr id="10323" name="Rectangle 83"/>
                <p:cNvSpPr>
                  <a:spLocks noChangeArrowheads="1"/>
                </p:cNvSpPr>
                <p:nvPr/>
              </p:nvSpPr>
              <p:spPr bwMode="auto">
                <a:xfrm>
                  <a:off x="1267" y="6685"/>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Hot</a:t>
                  </a:r>
                </a:p>
                <a:p>
                  <a:pPr algn="ctr" eaLnBrk="0" hangingPunct="0"/>
                  <a:endParaRPr lang="en-US" sz="1400"/>
                </a:p>
              </p:txBody>
            </p:sp>
            <p:sp>
              <p:nvSpPr>
                <p:cNvPr id="10493" name="Rectangle 253"/>
                <p:cNvSpPr>
                  <a:spLocks noChangeArrowheads="1"/>
                </p:cNvSpPr>
                <p:nvPr/>
              </p:nvSpPr>
              <p:spPr bwMode="auto">
                <a:xfrm>
                  <a:off x="1224" y="6685"/>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96" name="Group 256"/>
              <p:cNvGrpSpPr>
                <a:grpSpLocks/>
              </p:cNvGrpSpPr>
              <p:nvPr/>
            </p:nvGrpSpPr>
            <p:grpSpPr bwMode="auto">
              <a:xfrm>
                <a:off x="2174" y="6685"/>
                <a:ext cx="770" cy="634"/>
                <a:chOff x="2174" y="6685"/>
                <a:chExt cx="770" cy="634"/>
              </a:xfrm>
            </p:grpSpPr>
            <p:sp>
              <p:nvSpPr>
                <p:cNvPr id="10324" name="Rectangle 84"/>
                <p:cNvSpPr>
                  <a:spLocks noChangeArrowheads="1"/>
                </p:cNvSpPr>
                <p:nvPr/>
              </p:nvSpPr>
              <p:spPr bwMode="auto">
                <a:xfrm>
                  <a:off x="2217" y="6685"/>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Normal </a:t>
                  </a:r>
                </a:p>
                <a:p>
                  <a:pPr algn="ctr" eaLnBrk="0" hangingPunct="0"/>
                  <a:endParaRPr lang="en-US" sz="1400"/>
                </a:p>
              </p:txBody>
            </p:sp>
            <p:sp>
              <p:nvSpPr>
                <p:cNvPr id="10495" name="Rectangle 255"/>
                <p:cNvSpPr>
                  <a:spLocks noChangeArrowheads="1"/>
                </p:cNvSpPr>
                <p:nvPr/>
              </p:nvSpPr>
              <p:spPr bwMode="auto">
                <a:xfrm>
                  <a:off x="2174" y="6685"/>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98" name="Group 258"/>
              <p:cNvGrpSpPr>
                <a:grpSpLocks/>
              </p:cNvGrpSpPr>
              <p:nvPr/>
            </p:nvGrpSpPr>
            <p:grpSpPr bwMode="auto">
              <a:xfrm>
                <a:off x="2944" y="6685"/>
                <a:ext cx="734" cy="634"/>
                <a:chOff x="2944" y="6685"/>
                <a:chExt cx="734" cy="634"/>
              </a:xfrm>
            </p:grpSpPr>
            <p:sp>
              <p:nvSpPr>
                <p:cNvPr id="10325" name="Rectangle 85"/>
                <p:cNvSpPr>
                  <a:spLocks noChangeArrowheads="1"/>
                </p:cNvSpPr>
                <p:nvPr/>
              </p:nvSpPr>
              <p:spPr bwMode="auto">
                <a:xfrm>
                  <a:off x="2987" y="6685"/>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Weak</a:t>
                  </a:r>
                </a:p>
                <a:p>
                  <a:pPr algn="ctr" eaLnBrk="0" hangingPunct="0"/>
                  <a:endParaRPr lang="en-US" sz="1400"/>
                </a:p>
              </p:txBody>
            </p:sp>
            <p:sp>
              <p:nvSpPr>
                <p:cNvPr id="10497" name="Rectangle 257"/>
                <p:cNvSpPr>
                  <a:spLocks noChangeArrowheads="1"/>
                </p:cNvSpPr>
                <p:nvPr/>
              </p:nvSpPr>
              <p:spPr bwMode="auto">
                <a:xfrm>
                  <a:off x="2944" y="6685"/>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500" name="Group 260"/>
              <p:cNvGrpSpPr>
                <a:grpSpLocks/>
              </p:cNvGrpSpPr>
              <p:nvPr/>
            </p:nvGrpSpPr>
            <p:grpSpPr bwMode="auto">
              <a:xfrm>
                <a:off x="3678" y="6685"/>
                <a:ext cx="950" cy="634"/>
                <a:chOff x="3678" y="6685"/>
                <a:chExt cx="950" cy="634"/>
              </a:xfrm>
            </p:grpSpPr>
            <p:sp>
              <p:nvSpPr>
                <p:cNvPr id="10326" name="Rectangle 86"/>
                <p:cNvSpPr>
                  <a:spLocks noChangeArrowheads="1"/>
                </p:cNvSpPr>
                <p:nvPr/>
              </p:nvSpPr>
              <p:spPr bwMode="auto">
                <a:xfrm>
                  <a:off x="3721" y="6685"/>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Yes</a:t>
                  </a:r>
                </a:p>
                <a:p>
                  <a:pPr algn="ctr" eaLnBrk="0" hangingPunct="0"/>
                  <a:endParaRPr lang="en-US" sz="1400"/>
                </a:p>
              </p:txBody>
            </p:sp>
            <p:sp>
              <p:nvSpPr>
                <p:cNvPr id="10499" name="Rectangle 259"/>
                <p:cNvSpPr>
                  <a:spLocks noChangeArrowheads="1"/>
                </p:cNvSpPr>
                <p:nvPr/>
              </p:nvSpPr>
              <p:spPr bwMode="auto">
                <a:xfrm>
                  <a:off x="3678" y="6685"/>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502" name="Group 262"/>
              <p:cNvGrpSpPr>
                <a:grpSpLocks/>
              </p:cNvGrpSpPr>
              <p:nvPr/>
            </p:nvGrpSpPr>
            <p:grpSpPr bwMode="auto">
              <a:xfrm>
                <a:off x="0" y="7319"/>
                <a:ext cx="422" cy="634"/>
                <a:chOff x="0" y="7319"/>
                <a:chExt cx="422" cy="634"/>
              </a:xfrm>
            </p:grpSpPr>
            <p:sp>
              <p:nvSpPr>
                <p:cNvPr id="10327" name="Rectangle 87"/>
                <p:cNvSpPr>
                  <a:spLocks noChangeArrowheads="1"/>
                </p:cNvSpPr>
                <p:nvPr/>
              </p:nvSpPr>
              <p:spPr bwMode="auto">
                <a:xfrm>
                  <a:off x="43" y="7319"/>
                  <a:ext cx="33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D14</a:t>
                  </a:r>
                </a:p>
                <a:p>
                  <a:pPr algn="ctr" eaLnBrk="0" hangingPunct="0"/>
                  <a:endParaRPr lang="en-US" sz="1400"/>
                </a:p>
              </p:txBody>
            </p:sp>
            <p:sp>
              <p:nvSpPr>
                <p:cNvPr id="10501" name="Rectangle 261"/>
                <p:cNvSpPr>
                  <a:spLocks noChangeArrowheads="1"/>
                </p:cNvSpPr>
                <p:nvPr/>
              </p:nvSpPr>
              <p:spPr bwMode="auto">
                <a:xfrm>
                  <a:off x="0" y="7319"/>
                  <a:ext cx="42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504" name="Group 264"/>
              <p:cNvGrpSpPr>
                <a:grpSpLocks/>
              </p:cNvGrpSpPr>
              <p:nvPr/>
            </p:nvGrpSpPr>
            <p:grpSpPr bwMode="auto">
              <a:xfrm>
                <a:off x="422" y="7319"/>
                <a:ext cx="802" cy="634"/>
                <a:chOff x="422" y="7319"/>
                <a:chExt cx="802" cy="634"/>
              </a:xfrm>
            </p:grpSpPr>
            <p:sp>
              <p:nvSpPr>
                <p:cNvPr id="10328" name="Rectangle 88"/>
                <p:cNvSpPr>
                  <a:spLocks noChangeArrowheads="1"/>
                </p:cNvSpPr>
                <p:nvPr/>
              </p:nvSpPr>
              <p:spPr bwMode="auto">
                <a:xfrm>
                  <a:off x="465" y="7319"/>
                  <a:ext cx="7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Rain</a:t>
                  </a:r>
                </a:p>
                <a:p>
                  <a:pPr algn="ctr" eaLnBrk="0" hangingPunct="0"/>
                  <a:endParaRPr lang="en-US" sz="1400"/>
                </a:p>
              </p:txBody>
            </p:sp>
            <p:sp>
              <p:nvSpPr>
                <p:cNvPr id="10503" name="Rectangle 263"/>
                <p:cNvSpPr>
                  <a:spLocks noChangeArrowheads="1"/>
                </p:cNvSpPr>
                <p:nvPr/>
              </p:nvSpPr>
              <p:spPr bwMode="auto">
                <a:xfrm>
                  <a:off x="422" y="7319"/>
                  <a:ext cx="802"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506" name="Group 266"/>
              <p:cNvGrpSpPr>
                <a:grpSpLocks/>
              </p:cNvGrpSpPr>
              <p:nvPr/>
            </p:nvGrpSpPr>
            <p:grpSpPr bwMode="auto">
              <a:xfrm>
                <a:off x="1224" y="7319"/>
                <a:ext cx="950" cy="634"/>
                <a:chOff x="1224" y="7319"/>
                <a:chExt cx="950" cy="634"/>
              </a:xfrm>
            </p:grpSpPr>
            <p:sp>
              <p:nvSpPr>
                <p:cNvPr id="10329" name="Rectangle 89"/>
                <p:cNvSpPr>
                  <a:spLocks noChangeArrowheads="1"/>
                </p:cNvSpPr>
                <p:nvPr/>
              </p:nvSpPr>
              <p:spPr bwMode="auto">
                <a:xfrm>
                  <a:off x="1267" y="7319"/>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Mild</a:t>
                  </a:r>
                </a:p>
                <a:p>
                  <a:pPr algn="ctr" eaLnBrk="0" hangingPunct="0"/>
                  <a:endParaRPr lang="en-US" sz="1400"/>
                </a:p>
              </p:txBody>
            </p:sp>
            <p:sp>
              <p:nvSpPr>
                <p:cNvPr id="10505" name="Rectangle 265"/>
                <p:cNvSpPr>
                  <a:spLocks noChangeArrowheads="1"/>
                </p:cNvSpPr>
                <p:nvPr/>
              </p:nvSpPr>
              <p:spPr bwMode="auto">
                <a:xfrm>
                  <a:off x="1224" y="7319"/>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508" name="Group 268"/>
              <p:cNvGrpSpPr>
                <a:grpSpLocks/>
              </p:cNvGrpSpPr>
              <p:nvPr/>
            </p:nvGrpSpPr>
            <p:grpSpPr bwMode="auto">
              <a:xfrm>
                <a:off x="2174" y="7319"/>
                <a:ext cx="770" cy="634"/>
                <a:chOff x="2174" y="7319"/>
                <a:chExt cx="770" cy="634"/>
              </a:xfrm>
            </p:grpSpPr>
            <p:sp>
              <p:nvSpPr>
                <p:cNvPr id="10330" name="Rectangle 90"/>
                <p:cNvSpPr>
                  <a:spLocks noChangeArrowheads="1"/>
                </p:cNvSpPr>
                <p:nvPr/>
              </p:nvSpPr>
              <p:spPr bwMode="auto">
                <a:xfrm>
                  <a:off x="2217" y="7319"/>
                  <a:ext cx="6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a:cs typeface="Times New Roman" pitchFamily="18" charset="0"/>
                    </a:rPr>
                    <a:t>High</a:t>
                  </a:r>
                </a:p>
                <a:p>
                  <a:pPr algn="ctr" eaLnBrk="0" hangingPunct="0"/>
                  <a:endParaRPr lang="en-US" sz="1400"/>
                </a:p>
              </p:txBody>
            </p:sp>
            <p:sp>
              <p:nvSpPr>
                <p:cNvPr id="10507" name="Rectangle 267"/>
                <p:cNvSpPr>
                  <a:spLocks noChangeArrowheads="1"/>
                </p:cNvSpPr>
                <p:nvPr/>
              </p:nvSpPr>
              <p:spPr bwMode="auto">
                <a:xfrm>
                  <a:off x="2174" y="7319"/>
                  <a:ext cx="77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510" name="Group 270"/>
              <p:cNvGrpSpPr>
                <a:grpSpLocks/>
              </p:cNvGrpSpPr>
              <p:nvPr/>
            </p:nvGrpSpPr>
            <p:grpSpPr bwMode="auto">
              <a:xfrm>
                <a:off x="2944" y="7319"/>
                <a:ext cx="734" cy="634"/>
                <a:chOff x="2944" y="7319"/>
                <a:chExt cx="734" cy="634"/>
              </a:xfrm>
            </p:grpSpPr>
            <p:sp>
              <p:nvSpPr>
                <p:cNvPr id="10331" name="Rectangle 91"/>
                <p:cNvSpPr>
                  <a:spLocks noChangeArrowheads="1"/>
                </p:cNvSpPr>
                <p:nvPr/>
              </p:nvSpPr>
              <p:spPr bwMode="auto">
                <a:xfrm>
                  <a:off x="2987" y="7319"/>
                  <a:ext cx="64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00CE98"/>
                      </a:solidFill>
                      <a:cs typeface="Times New Roman" pitchFamily="18" charset="0"/>
                    </a:rPr>
                    <a:t>Strong</a:t>
                  </a:r>
                </a:p>
                <a:p>
                  <a:pPr algn="ctr" eaLnBrk="0" hangingPunct="0"/>
                  <a:endParaRPr lang="en-US" sz="1400" dirty="0">
                    <a:solidFill>
                      <a:srgbClr val="00CE98"/>
                    </a:solidFill>
                  </a:endParaRPr>
                </a:p>
              </p:txBody>
            </p:sp>
            <p:sp>
              <p:nvSpPr>
                <p:cNvPr id="10509" name="Rectangle 269"/>
                <p:cNvSpPr>
                  <a:spLocks noChangeArrowheads="1"/>
                </p:cNvSpPr>
                <p:nvPr/>
              </p:nvSpPr>
              <p:spPr bwMode="auto">
                <a:xfrm>
                  <a:off x="2944" y="7319"/>
                  <a:ext cx="734"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512" name="Group 272"/>
              <p:cNvGrpSpPr>
                <a:grpSpLocks/>
              </p:cNvGrpSpPr>
              <p:nvPr/>
            </p:nvGrpSpPr>
            <p:grpSpPr bwMode="auto">
              <a:xfrm>
                <a:off x="3678" y="7319"/>
                <a:ext cx="950" cy="634"/>
                <a:chOff x="3678" y="7319"/>
                <a:chExt cx="950" cy="634"/>
              </a:xfrm>
            </p:grpSpPr>
            <p:sp>
              <p:nvSpPr>
                <p:cNvPr id="10332" name="Rectangle 92"/>
                <p:cNvSpPr>
                  <a:spLocks noChangeArrowheads="1"/>
                </p:cNvSpPr>
                <p:nvPr/>
              </p:nvSpPr>
              <p:spPr bwMode="auto">
                <a:xfrm>
                  <a:off x="3721" y="7319"/>
                  <a:ext cx="8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r>
                    <a:rPr lang="en-US" sz="1400" dirty="0">
                      <a:solidFill>
                        <a:srgbClr val="00CE98"/>
                      </a:solidFill>
                      <a:cs typeface="Times New Roman" pitchFamily="18" charset="0"/>
                    </a:rPr>
                    <a:t>No</a:t>
                  </a:r>
                </a:p>
                <a:p>
                  <a:pPr algn="ctr" eaLnBrk="0" hangingPunct="0"/>
                  <a:endParaRPr lang="en-US" sz="1400" dirty="0"/>
                </a:p>
              </p:txBody>
            </p:sp>
            <p:sp>
              <p:nvSpPr>
                <p:cNvPr id="10511" name="Rectangle 271"/>
                <p:cNvSpPr>
                  <a:spLocks noChangeArrowheads="1"/>
                </p:cNvSpPr>
                <p:nvPr/>
              </p:nvSpPr>
              <p:spPr bwMode="auto">
                <a:xfrm>
                  <a:off x="3678" y="7319"/>
                  <a:ext cx="950" cy="63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0514" name="Rectangle 274"/>
            <p:cNvSpPr>
              <a:spLocks noChangeArrowheads="1"/>
            </p:cNvSpPr>
            <p:nvPr/>
          </p:nvSpPr>
          <p:spPr bwMode="auto">
            <a:xfrm>
              <a:off x="-3" y="-3"/>
              <a:ext cx="4634" cy="7959"/>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0516" name="Rectangle 276"/>
          <p:cNvSpPr>
            <a:spLocks noChangeArrowheads="1"/>
          </p:cNvSpPr>
          <p:nvPr/>
        </p:nvSpPr>
        <p:spPr bwMode="auto">
          <a:xfrm>
            <a:off x="0" y="5943600"/>
            <a:ext cx="9144000"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1400">
                <a:cs typeface="Times New Roman" pitchFamily="18" charset="0"/>
              </a:rPr>
              <a:t>[See: Tom M. Mitchell, </a:t>
            </a:r>
            <a:r>
              <a:rPr lang="en-US" sz="1400" i="1">
                <a:cs typeface="Times New Roman" pitchFamily="18" charset="0"/>
              </a:rPr>
              <a:t>Machine Learning,</a:t>
            </a:r>
            <a:r>
              <a:rPr lang="en-US" sz="1400">
                <a:cs typeface="Times New Roman" pitchFamily="18" charset="0"/>
              </a:rPr>
              <a:t> McGraw-Hill, 1997]</a:t>
            </a:r>
            <a:endParaRPr lang="en-US" sz="1000">
              <a:cs typeface="Times New Roman" pitchFamily="18" charset="0"/>
            </a:endParaRPr>
          </a:p>
          <a:p>
            <a:pPr eaLnBrk="0" hangingPunct="0"/>
            <a:endParaRPr lang="en-US"/>
          </a:p>
        </p:txBody>
      </p:sp>
    </p:spTree>
    <p:extLst>
      <p:ext uri="{BB962C8B-B14F-4D97-AF65-F5344CB8AC3E}">
        <p14:creationId xmlns:p14="http://schemas.microsoft.com/office/powerpoint/2010/main" val="1525885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94DC-F47A-E549-9202-9CF67D6FB574}"/>
              </a:ext>
            </a:extLst>
          </p:cNvPr>
          <p:cNvSpPr>
            <a:spLocks noGrp="1"/>
          </p:cNvSpPr>
          <p:nvPr>
            <p:ph type="title"/>
          </p:nvPr>
        </p:nvSpPr>
        <p:spPr/>
        <p:txBody>
          <a:bodyPr/>
          <a:lstStyle/>
          <a:p>
            <a:r>
              <a:rPr lang="en-US" dirty="0">
                <a:solidFill>
                  <a:schemeClr val="hlink"/>
                </a:solidFill>
              </a:rPr>
              <a:t>Expected information</a:t>
            </a:r>
            <a:r>
              <a:rPr lang="en-US" dirty="0"/>
              <a:t> (entropy) needed to classify a tuple in D:</a:t>
            </a:r>
          </a:p>
        </p:txBody>
      </p:sp>
      <p:sp>
        <p:nvSpPr>
          <p:cNvPr id="4" name="Slide Number Placeholder 3">
            <a:extLst>
              <a:ext uri="{FF2B5EF4-FFF2-40B4-BE49-F238E27FC236}">
                <a16:creationId xmlns:a16="http://schemas.microsoft.com/office/drawing/2014/main" id="{E5474A9C-6D79-714F-A017-6FBC55046C60}"/>
              </a:ext>
            </a:extLst>
          </p:cNvPr>
          <p:cNvSpPr>
            <a:spLocks noGrp="1"/>
          </p:cNvSpPr>
          <p:nvPr>
            <p:ph type="sldNum" sz="quarter" idx="12"/>
          </p:nvPr>
        </p:nvSpPr>
        <p:spPr/>
        <p:txBody>
          <a:bodyPr/>
          <a:lstStyle/>
          <a:p>
            <a:pPr>
              <a:defRPr/>
            </a:pPr>
            <a:fld id="{1141314C-F54C-464D-9EDC-1B1B988577E6}" type="slidenum">
              <a:rPr lang="en-US" smtClean="0"/>
              <a:pPr>
                <a:defRPr/>
              </a:pPr>
              <a:t>34</a:t>
            </a:fld>
            <a:endParaRPr lang="en-US"/>
          </a:p>
        </p:txBody>
      </p:sp>
      <p:graphicFrame>
        <p:nvGraphicFramePr>
          <p:cNvPr id="5" name="Content Placeholder 4">
            <a:extLst>
              <a:ext uri="{FF2B5EF4-FFF2-40B4-BE49-F238E27FC236}">
                <a16:creationId xmlns:a16="http://schemas.microsoft.com/office/drawing/2014/main" id="{68B289EB-5633-3341-80DB-AB46133F2A8E}"/>
              </a:ext>
            </a:extLst>
          </p:cNvPr>
          <p:cNvGraphicFramePr>
            <a:graphicFrameLocks noGrp="1" noChangeAspect="1"/>
          </p:cNvGraphicFramePr>
          <p:nvPr>
            <p:ph sz="half" idx="4294967295"/>
          </p:nvPr>
        </p:nvGraphicFramePr>
        <p:xfrm>
          <a:off x="1600200" y="2209800"/>
          <a:ext cx="5688333" cy="1524000"/>
        </p:xfrm>
        <a:graphic>
          <a:graphicData uri="http://schemas.openxmlformats.org/presentationml/2006/ole">
            <mc:AlternateContent xmlns:mc="http://schemas.openxmlformats.org/markup-compatibility/2006">
              <mc:Choice xmlns:v="urn:schemas-microsoft-com:vml" Requires="v">
                <p:oleObj name="Equation" r:id="rId2" imgW="1612800" imgH="431640" progId="Equation.DSMT4">
                  <p:embed/>
                </p:oleObj>
              </mc:Choice>
              <mc:Fallback>
                <p:oleObj name="Equation" r:id="rId2" imgW="1612800" imgH="431640" progId="Equation.DSMT4">
                  <p:embed/>
                  <p:pic>
                    <p:nvPicPr>
                      <p:cNvPr id="5" name="Content Placeholder 4">
                        <a:extLst>
                          <a:ext uri="{FF2B5EF4-FFF2-40B4-BE49-F238E27FC236}">
                            <a16:creationId xmlns:a16="http://schemas.microsoft.com/office/drawing/2014/main" id="{68B289EB-5633-3341-80DB-AB46133F2A8E}"/>
                          </a:ext>
                        </a:extLst>
                      </p:cNvPr>
                      <p:cNvPicPr>
                        <a:picLocks noChangeAspect="1" noChangeArrowheads="1"/>
                      </p:cNvPicPr>
                      <p:nvPr/>
                    </p:nvPicPr>
                    <p:blipFill>
                      <a:blip r:embed="rId3"/>
                      <a:srcRect/>
                      <a:stretch>
                        <a:fillRect/>
                      </a:stretch>
                    </p:blipFill>
                    <p:spPr bwMode="auto">
                      <a:xfrm>
                        <a:off x="1600200" y="2209800"/>
                        <a:ext cx="5688333" cy="1524000"/>
                      </a:xfrm>
                      <a:prstGeom prst="rect">
                        <a:avLst/>
                      </a:prstGeom>
                      <a:noFill/>
                      <a:ln>
                        <a:noFill/>
                      </a:ln>
                      <a:effectLst/>
                    </p:spPr>
                  </p:pic>
                </p:oleObj>
              </mc:Fallback>
            </mc:AlternateContent>
          </a:graphicData>
        </a:graphic>
      </p:graphicFrame>
      <p:sp>
        <p:nvSpPr>
          <p:cNvPr id="7" name="TextBox 6">
            <a:extLst>
              <a:ext uri="{FF2B5EF4-FFF2-40B4-BE49-F238E27FC236}">
                <a16:creationId xmlns:a16="http://schemas.microsoft.com/office/drawing/2014/main" id="{81E6EC4D-B3CE-8545-A621-9DE93EEFAEF1}"/>
              </a:ext>
            </a:extLst>
          </p:cNvPr>
          <p:cNvSpPr txBox="1"/>
          <p:nvPr/>
        </p:nvSpPr>
        <p:spPr>
          <a:xfrm>
            <a:off x="952500" y="3733800"/>
            <a:ext cx="7239000" cy="1200329"/>
          </a:xfrm>
          <a:prstGeom prst="rect">
            <a:avLst/>
          </a:prstGeom>
          <a:noFill/>
        </p:spPr>
        <p:txBody>
          <a:bodyPr wrap="square">
            <a:spAutoFit/>
          </a:bodyPr>
          <a:lstStyle/>
          <a:p>
            <a:pPr lvl="1"/>
            <a:r>
              <a:rPr lang="en-US" dirty="0"/>
              <a:t>D: training data </a:t>
            </a:r>
          </a:p>
          <a:p>
            <a:pPr lvl="1"/>
            <a:r>
              <a:rPr lang="en-US" dirty="0"/>
              <a:t>m: the number of classes in target variable</a:t>
            </a:r>
          </a:p>
          <a:p>
            <a:pPr lvl="1"/>
            <a:r>
              <a:rPr lang="en-US" i="1" dirty="0"/>
              <a:t>p</a:t>
            </a:r>
            <a:r>
              <a:rPr lang="en-US" i="1" baseline="-25000" dirty="0"/>
              <a:t>i</a:t>
            </a:r>
            <a:r>
              <a:rPr lang="en-US" dirty="0"/>
              <a:t> : the proportion of the training set that is of class </a:t>
            </a:r>
            <a:r>
              <a:rPr lang="en-US" i="1" dirty="0" err="1"/>
              <a:t>i</a:t>
            </a:r>
            <a:endParaRPr lang="en-US" i="1" dirty="0"/>
          </a:p>
        </p:txBody>
      </p:sp>
      <p:sp>
        <p:nvSpPr>
          <p:cNvPr id="9" name="TextBox 8">
            <a:extLst>
              <a:ext uri="{FF2B5EF4-FFF2-40B4-BE49-F238E27FC236}">
                <a16:creationId xmlns:a16="http://schemas.microsoft.com/office/drawing/2014/main" id="{3A5409C3-D2D2-F94F-8B5A-8D21A01F7079}"/>
              </a:ext>
            </a:extLst>
          </p:cNvPr>
          <p:cNvSpPr txBox="1"/>
          <p:nvPr/>
        </p:nvSpPr>
        <p:spPr>
          <a:xfrm>
            <a:off x="228600" y="5257800"/>
            <a:ext cx="9067800" cy="1004699"/>
          </a:xfrm>
          <a:prstGeom prst="rect">
            <a:avLst/>
          </a:prstGeom>
          <a:noFill/>
        </p:spPr>
        <p:txBody>
          <a:bodyPr wrap="square">
            <a:spAutoFit/>
          </a:bodyPr>
          <a:lstStyle/>
          <a:p>
            <a:pPr>
              <a:lnSpc>
                <a:spcPct val="130000"/>
              </a:lnSpc>
            </a:pPr>
            <a:r>
              <a:rPr lang="en-US" altLang="en-US" sz="2400" b="1" kern="0" dirty="0"/>
              <a:t>E(D) = - p</a:t>
            </a:r>
            <a:r>
              <a:rPr lang="en-US" altLang="en-US" sz="2400" b="1" kern="0" baseline="-25000" dirty="0"/>
              <a:t>+ </a:t>
            </a:r>
            <a:r>
              <a:rPr lang="en-US" altLang="en-US" sz="2400" b="1" kern="0" dirty="0"/>
              <a:t>log</a:t>
            </a:r>
            <a:r>
              <a:rPr lang="en-US" altLang="en-US" sz="2400" b="1" kern="0" baseline="-25000" dirty="0"/>
              <a:t>2</a:t>
            </a:r>
            <a:r>
              <a:rPr lang="en-US" altLang="en-US" sz="2400" b="1" kern="0" dirty="0"/>
              <a:t>p</a:t>
            </a:r>
            <a:r>
              <a:rPr lang="en-US" altLang="en-US" sz="2400" b="1" kern="0" baseline="-25000" dirty="0"/>
              <a:t>+ </a:t>
            </a:r>
            <a:r>
              <a:rPr lang="en-US" altLang="en-US" sz="2400" b="1" kern="0" dirty="0"/>
              <a:t>- p</a:t>
            </a:r>
            <a:r>
              <a:rPr lang="en-US" altLang="en-US" sz="2400" b="1" kern="0" baseline="-25000" dirty="0"/>
              <a:t>- </a:t>
            </a:r>
            <a:r>
              <a:rPr lang="en-US" altLang="en-US" sz="2400" b="1" kern="0" dirty="0"/>
              <a:t>log</a:t>
            </a:r>
            <a:r>
              <a:rPr lang="en-US" altLang="en-US" sz="2400" b="1" kern="0" baseline="-25000" dirty="0"/>
              <a:t>2</a:t>
            </a:r>
            <a:r>
              <a:rPr lang="en-US" altLang="en-US" sz="2400" b="1" kern="0" dirty="0"/>
              <a:t>p</a:t>
            </a:r>
            <a:r>
              <a:rPr lang="en-US" altLang="en-US" sz="2400" b="1" kern="0" baseline="-25000" dirty="0"/>
              <a:t>-</a:t>
            </a:r>
          </a:p>
          <a:p>
            <a:pPr>
              <a:lnSpc>
                <a:spcPct val="130000"/>
              </a:lnSpc>
            </a:pPr>
            <a:r>
              <a:rPr lang="en-US" altLang="en-US" sz="2400" b="1" kern="0" dirty="0"/>
              <a:t>Info(D) = E(9+,5-) = -(9/14)</a:t>
            </a:r>
            <a:r>
              <a:rPr lang="en-US" altLang="en-US" sz="2400" b="1" kern="0" baseline="-25000" dirty="0"/>
              <a:t> </a:t>
            </a:r>
            <a:r>
              <a:rPr lang="en-US" altLang="en-US" sz="2400" b="1" kern="0" dirty="0"/>
              <a:t>log</a:t>
            </a:r>
            <a:r>
              <a:rPr lang="en-US" altLang="en-US" sz="2400" b="1" kern="0" baseline="-25000" dirty="0"/>
              <a:t>2</a:t>
            </a:r>
            <a:r>
              <a:rPr lang="en-US" altLang="en-US" sz="2400" b="1" kern="0" dirty="0"/>
              <a:t>(9/14)</a:t>
            </a:r>
            <a:r>
              <a:rPr lang="en-US" altLang="en-US" sz="2400" b="1" kern="0" baseline="-25000" dirty="0"/>
              <a:t> </a:t>
            </a:r>
            <a:r>
              <a:rPr lang="en-US" altLang="en-US" sz="2400" b="1" kern="0" dirty="0"/>
              <a:t>- (5/14)</a:t>
            </a:r>
            <a:r>
              <a:rPr lang="en-US" altLang="en-US" sz="2400" b="1" kern="0" baseline="-25000" dirty="0"/>
              <a:t> </a:t>
            </a:r>
            <a:r>
              <a:rPr lang="en-US" altLang="en-US" sz="2400" b="1" kern="0" dirty="0"/>
              <a:t>log</a:t>
            </a:r>
            <a:r>
              <a:rPr lang="en-US" altLang="en-US" sz="2400" b="1" kern="0" baseline="-25000" dirty="0"/>
              <a:t>2</a:t>
            </a:r>
            <a:r>
              <a:rPr lang="en-US" altLang="en-US" sz="2400" b="1" kern="0" dirty="0"/>
              <a:t>(5/14) = 0.940 </a:t>
            </a:r>
            <a:endParaRPr lang="en-US" altLang="en-US" sz="2400" b="1" kern="0" baseline="-25000" dirty="0"/>
          </a:p>
        </p:txBody>
      </p:sp>
    </p:spTree>
    <p:extLst>
      <p:ext uri="{BB962C8B-B14F-4D97-AF65-F5344CB8AC3E}">
        <p14:creationId xmlns:p14="http://schemas.microsoft.com/office/powerpoint/2010/main" val="1219212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7A3602-A260-2B45-9ED2-A4E1323F416A}"/>
              </a:ext>
            </a:extLst>
          </p:cNvPr>
          <p:cNvSpPr>
            <a:spLocks noGrp="1"/>
          </p:cNvSpPr>
          <p:nvPr>
            <p:ph type="sldNum" sz="quarter" idx="12"/>
          </p:nvPr>
        </p:nvSpPr>
        <p:spPr>
          <a:xfrm>
            <a:off x="6768378" y="6096000"/>
            <a:ext cx="1905000" cy="457200"/>
          </a:xfrm>
        </p:spPr>
        <p:txBody>
          <a:bodyPr/>
          <a:lstStyle/>
          <a:p>
            <a:pPr>
              <a:defRPr/>
            </a:pPr>
            <a:fld id="{7163DAD5-62DA-4968-908A-F84AEFE3295C}" type="slidenum">
              <a:rPr lang="en-US" smtClean="0"/>
              <a:pPr>
                <a:defRPr/>
              </a:pPr>
              <a:t>35</a:t>
            </a:fld>
            <a:endParaRPr lang="en-US"/>
          </a:p>
        </p:txBody>
      </p:sp>
      <p:sp>
        <p:nvSpPr>
          <p:cNvPr id="3" name="Rectangle 2">
            <a:extLst>
              <a:ext uri="{FF2B5EF4-FFF2-40B4-BE49-F238E27FC236}">
                <a16:creationId xmlns:a16="http://schemas.microsoft.com/office/drawing/2014/main" id="{5C266610-CBB9-3C41-B196-C5263C5FB550}"/>
              </a:ext>
            </a:extLst>
          </p:cNvPr>
          <p:cNvSpPr txBox="1">
            <a:spLocks noChangeArrowheads="1"/>
          </p:cNvSpPr>
          <p:nvPr/>
        </p:nvSpPr>
        <p:spPr>
          <a:xfrm>
            <a:off x="685800" y="142009"/>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r>
              <a:rPr lang="en-US" altLang="en-US" kern="0" dirty="0" err="1">
                <a:solidFill>
                  <a:schemeClr val="tx1"/>
                </a:solidFill>
              </a:rPr>
              <a:t>PlayTennis</a:t>
            </a:r>
            <a:r>
              <a:rPr lang="en-US" altLang="en-US" kern="0" dirty="0">
                <a:solidFill>
                  <a:schemeClr val="tx1"/>
                </a:solidFill>
              </a:rPr>
              <a:t>: Entropy</a:t>
            </a:r>
          </a:p>
        </p:txBody>
      </p:sp>
      <p:sp>
        <p:nvSpPr>
          <p:cNvPr id="4" name="Rectangle 3">
            <a:extLst>
              <a:ext uri="{FF2B5EF4-FFF2-40B4-BE49-F238E27FC236}">
                <a16:creationId xmlns:a16="http://schemas.microsoft.com/office/drawing/2014/main" id="{67B7457C-E99C-3240-A93F-8D66BA49CBE4}"/>
              </a:ext>
            </a:extLst>
          </p:cNvPr>
          <p:cNvSpPr txBox="1">
            <a:spLocks noChangeArrowheads="1"/>
          </p:cNvSpPr>
          <p:nvPr/>
        </p:nvSpPr>
        <p:spPr>
          <a:xfrm>
            <a:off x="457200" y="1371600"/>
            <a:ext cx="8229600" cy="904875"/>
          </a:xfrm>
          <a:prstGeom prst="rect">
            <a:avLst/>
          </a:prstGeom>
        </p:spPr>
        <p:txBody>
          <a:bodyPr>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130000"/>
              </a:lnSpc>
            </a:pPr>
            <a:endParaRPr lang="en-US" altLang="en-US" sz="2400" b="1" kern="0" baseline="-25000" dirty="0"/>
          </a:p>
        </p:txBody>
      </p:sp>
      <p:sp>
        <p:nvSpPr>
          <p:cNvPr id="5" name="Text Box 4">
            <a:extLst>
              <a:ext uri="{FF2B5EF4-FFF2-40B4-BE49-F238E27FC236}">
                <a16:creationId xmlns:a16="http://schemas.microsoft.com/office/drawing/2014/main" id="{311A0F5C-5D2C-0743-98E8-21B6F4D4BCAB}"/>
              </a:ext>
            </a:extLst>
          </p:cNvPr>
          <p:cNvSpPr txBox="1">
            <a:spLocks noChangeArrowheads="1"/>
          </p:cNvSpPr>
          <p:nvPr/>
        </p:nvSpPr>
        <p:spPr bwMode="auto">
          <a:xfrm>
            <a:off x="374650" y="2422525"/>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Outlook?</a:t>
            </a:r>
          </a:p>
        </p:txBody>
      </p:sp>
      <p:sp>
        <p:nvSpPr>
          <p:cNvPr id="6" name="Text Box 5">
            <a:extLst>
              <a:ext uri="{FF2B5EF4-FFF2-40B4-BE49-F238E27FC236}">
                <a16:creationId xmlns:a16="http://schemas.microsoft.com/office/drawing/2014/main" id="{FE92E272-66EF-7449-BA5C-5D21B6429EC6}"/>
              </a:ext>
            </a:extLst>
          </p:cNvPr>
          <p:cNvSpPr txBox="1">
            <a:spLocks noChangeArrowheads="1"/>
          </p:cNvSpPr>
          <p:nvPr/>
        </p:nvSpPr>
        <p:spPr bwMode="auto">
          <a:xfrm>
            <a:off x="3435350" y="1995487"/>
            <a:ext cx="4514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{D1,D2,D8,D9,D11}       [2+, 3-]   E=0.970  </a:t>
            </a:r>
          </a:p>
        </p:txBody>
      </p:sp>
      <p:sp>
        <p:nvSpPr>
          <p:cNvPr id="7" name="Text Box 6">
            <a:extLst>
              <a:ext uri="{FF2B5EF4-FFF2-40B4-BE49-F238E27FC236}">
                <a16:creationId xmlns:a16="http://schemas.microsoft.com/office/drawing/2014/main" id="{58648DF6-2006-5049-9FF9-33248EC2FE5F}"/>
              </a:ext>
            </a:extLst>
          </p:cNvPr>
          <p:cNvSpPr txBox="1">
            <a:spLocks noChangeArrowheads="1"/>
          </p:cNvSpPr>
          <p:nvPr/>
        </p:nvSpPr>
        <p:spPr bwMode="auto">
          <a:xfrm>
            <a:off x="3435350" y="2528887"/>
            <a:ext cx="39052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{D3,D7,D12,D13}          [4+, 0-]   E=0</a:t>
            </a:r>
          </a:p>
        </p:txBody>
      </p:sp>
      <p:sp>
        <p:nvSpPr>
          <p:cNvPr id="8" name="Text Box 7">
            <a:extLst>
              <a:ext uri="{FF2B5EF4-FFF2-40B4-BE49-F238E27FC236}">
                <a16:creationId xmlns:a16="http://schemas.microsoft.com/office/drawing/2014/main" id="{041815C9-D733-1F4C-BF9C-ACA2878668B4}"/>
              </a:ext>
            </a:extLst>
          </p:cNvPr>
          <p:cNvSpPr txBox="1">
            <a:spLocks noChangeArrowheads="1"/>
          </p:cNvSpPr>
          <p:nvPr/>
        </p:nvSpPr>
        <p:spPr bwMode="auto">
          <a:xfrm>
            <a:off x="3429000" y="3062287"/>
            <a:ext cx="4514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{D4,D5,D6,D10,D14}     [3+, 2-]   E=0.970  </a:t>
            </a:r>
          </a:p>
        </p:txBody>
      </p:sp>
      <p:sp>
        <p:nvSpPr>
          <p:cNvPr id="9" name="Line 8">
            <a:extLst>
              <a:ext uri="{FF2B5EF4-FFF2-40B4-BE49-F238E27FC236}">
                <a16:creationId xmlns:a16="http://schemas.microsoft.com/office/drawing/2014/main" id="{97C425A5-7CB0-E540-98C1-75DE10C7C715}"/>
              </a:ext>
            </a:extLst>
          </p:cNvPr>
          <p:cNvSpPr>
            <a:spLocks noChangeShapeType="1"/>
          </p:cNvSpPr>
          <p:nvPr/>
        </p:nvSpPr>
        <p:spPr bwMode="auto">
          <a:xfrm flipV="1">
            <a:off x="1530350" y="2224087"/>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a:extLst>
              <a:ext uri="{FF2B5EF4-FFF2-40B4-BE49-F238E27FC236}">
                <a16:creationId xmlns:a16="http://schemas.microsoft.com/office/drawing/2014/main" id="{0D9FB5EB-F852-2C46-B360-57F5765FEAF4}"/>
              </a:ext>
            </a:extLst>
          </p:cNvPr>
          <p:cNvSpPr>
            <a:spLocks noChangeShapeType="1"/>
          </p:cNvSpPr>
          <p:nvPr/>
        </p:nvSpPr>
        <p:spPr bwMode="auto">
          <a:xfrm>
            <a:off x="1530350" y="2605087"/>
            <a:ext cx="1828800" cy="76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a:extLst>
              <a:ext uri="{FF2B5EF4-FFF2-40B4-BE49-F238E27FC236}">
                <a16:creationId xmlns:a16="http://schemas.microsoft.com/office/drawing/2014/main" id="{B3FDF1D5-6997-4C45-A7E2-CA717C285A81}"/>
              </a:ext>
            </a:extLst>
          </p:cNvPr>
          <p:cNvSpPr>
            <a:spLocks noChangeShapeType="1"/>
          </p:cNvSpPr>
          <p:nvPr/>
        </p:nvSpPr>
        <p:spPr bwMode="auto">
          <a:xfrm>
            <a:off x="1530350" y="2605087"/>
            <a:ext cx="1752600" cy="609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a:extLst>
              <a:ext uri="{FF2B5EF4-FFF2-40B4-BE49-F238E27FC236}">
                <a16:creationId xmlns:a16="http://schemas.microsoft.com/office/drawing/2014/main" id="{138FB1A4-3C5C-9949-8CDA-D042186155BE}"/>
              </a:ext>
            </a:extLst>
          </p:cNvPr>
          <p:cNvSpPr txBox="1">
            <a:spLocks noChangeArrowheads="1"/>
          </p:cNvSpPr>
          <p:nvPr/>
        </p:nvSpPr>
        <p:spPr bwMode="auto">
          <a:xfrm>
            <a:off x="2359025" y="2101850"/>
            <a:ext cx="6873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Sunny</a:t>
            </a:r>
          </a:p>
        </p:txBody>
      </p:sp>
      <p:sp>
        <p:nvSpPr>
          <p:cNvPr id="13" name="Text Box 12">
            <a:extLst>
              <a:ext uri="{FF2B5EF4-FFF2-40B4-BE49-F238E27FC236}">
                <a16:creationId xmlns:a16="http://schemas.microsoft.com/office/drawing/2014/main" id="{384422E1-AC75-F244-9321-29E0D20F7E0B}"/>
              </a:ext>
            </a:extLst>
          </p:cNvPr>
          <p:cNvSpPr txBox="1">
            <a:spLocks noChangeArrowheads="1"/>
          </p:cNvSpPr>
          <p:nvPr/>
        </p:nvSpPr>
        <p:spPr bwMode="auto">
          <a:xfrm>
            <a:off x="2276475" y="2482850"/>
            <a:ext cx="8937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Overcast</a:t>
            </a:r>
          </a:p>
        </p:txBody>
      </p:sp>
      <p:sp>
        <p:nvSpPr>
          <p:cNvPr id="14" name="Text Box 13">
            <a:extLst>
              <a:ext uri="{FF2B5EF4-FFF2-40B4-BE49-F238E27FC236}">
                <a16:creationId xmlns:a16="http://schemas.microsoft.com/office/drawing/2014/main" id="{709B17A4-EDBC-D84C-B337-07D3A99A8AA4}"/>
              </a:ext>
            </a:extLst>
          </p:cNvPr>
          <p:cNvSpPr txBox="1">
            <a:spLocks noChangeArrowheads="1"/>
          </p:cNvSpPr>
          <p:nvPr/>
        </p:nvSpPr>
        <p:spPr bwMode="auto">
          <a:xfrm>
            <a:off x="2484438" y="2863850"/>
            <a:ext cx="549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Rain</a:t>
            </a:r>
          </a:p>
        </p:txBody>
      </p:sp>
      <p:sp>
        <p:nvSpPr>
          <p:cNvPr id="15" name="Text Box 14">
            <a:extLst>
              <a:ext uri="{FF2B5EF4-FFF2-40B4-BE49-F238E27FC236}">
                <a16:creationId xmlns:a16="http://schemas.microsoft.com/office/drawing/2014/main" id="{4BAE88DE-686E-514B-8DEC-0EABAFDCB831}"/>
              </a:ext>
            </a:extLst>
          </p:cNvPr>
          <p:cNvSpPr txBox="1">
            <a:spLocks noChangeArrowheads="1"/>
          </p:cNvSpPr>
          <p:nvPr/>
        </p:nvSpPr>
        <p:spPr bwMode="auto">
          <a:xfrm>
            <a:off x="323850" y="4022725"/>
            <a:ext cx="1200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Humidity?</a:t>
            </a:r>
          </a:p>
        </p:txBody>
      </p:sp>
      <p:sp>
        <p:nvSpPr>
          <p:cNvPr id="16" name="Text Box 15">
            <a:extLst>
              <a:ext uri="{FF2B5EF4-FFF2-40B4-BE49-F238E27FC236}">
                <a16:creationId xmlns:a16="http://schemas.microsoft.com/office/drawing/2014/main" id="{20DB48CD-04C4-3643-865B-A4147B4846D1}"/>
              </a:ext>
            </a:extLst>
          </p:cNvPr>
          <p:cNvSpPr txBox="1">
            <a:spLocks noChangeArrowheads="1"/>
          </p:cNvSpPr>
          <p:nvPr/>
        </p:nvSpPr>
        <p:spPr bwMode="auto">
          <a:xfrm>
            <a:off x="3435350" y="3595687"/>
            <a:ext cx="21399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 [3+, 4-]    E=0.985 </a:t>
            </a:r>
          </a:p>
        </p:txBody>
      </p:sp>
      <p:sp>
        <p:nvSpPr>
          <p:cNvPr id="17" name="Text Box 16">
            <a:extLst>
              <a:ext uri="{FF2B5EF4-FFF2-40B4-BE49-F238E27FC236}">
                <a16:creationId xmlns:a16="http://schemas.microsoft.com/office/drawing/2014/main" id="{BAC83A8A-98D1-3844-B626-B8E04FEC5060}"/>
              </a:ext>
            </a:extLst>
          </p:cNvPr>
          <p:cNvSpPr txBox="1">
            <a:spLocks noChangeArrowheads="1"/>
          </p:cNvSpPr>
          <p:nvPr/>
        </p:nvSpPr>
        <p:spPr bwMode="auto">
          <a:xfrm>
            <a:off x="3435350" y="4129087"/>
            <a:ext cx="2076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 [6+, 1-]    E=0.592</a:t>
            </a:r>
          </a:p>
        </p:txBody>
      </p:sp>
      <p:sp>
        <p:nvSpPr>
          <p:cNvPr id="18" name="Line 17">
            <a:extLst>
              <a:ext uri="{FF2B5EF4-FFF2-40B4-BE49-F238E27FC236}">
                <a16:creationId xmlns:a16="http://schemas.microsoft.com/office/drawing/2014/main" id="{EB7CCB1E-718A-CA40-BFE6-F2D5F51E4A75}"/>
              </a:ext>
            </a:extLst>
          </p:cNvPr>
          <p:cNvSpPr>
            <a:spLocks noChangeShapeType="1"/>
          </p:cNvSpPr>
          <p:nvPr/>
        </p:nvSpPr>
        <p:spPr bwMode="auto">
          <a:xfrm flipV="1">
            <a:off x="1530350" y="3824287"/>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a:extLst>
              <a:ext uri="{FF2B5EF4-FFF2-40B4-BE49-F238E27FC236}">
                <a16:creationId xmlns:a16="http://schemas.microsoft.com/office/drawing/2014/main" id="{A3C81A41-7172-4444-971C-506ED599DB2F}"/>
              </a:ext>
            </a:extLst>
          </p:cNvPr>
          <p:cNvSpPr>
            <a:spLocks noChangeShapeType="1"/>
          </p:cNvSpPr>
          <p:nvPr/>
        </p:nvSpPr>
        <p:spPr bwMode="auto">
          <a:xfrm>
            <a:off x="1530350" y="4205287"/>
            <a:ext cx="1828800" cy="76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19">
            <a:extLst>
              <a:ext uri="{FF2B5EF4-FFF2-40B4-BE49-F238E27FC236}">
                <a16:creationId xmlns:a16="http://schemas.microsoft.com/office/drawing/2014/main" id="{46F5C028-D98B-ED42-AABF-2365A4A38AD2}"/>
              </a:ext>
            </a:extLst>
          </p:cNvPr>
          <p:cNvSpPr txBox="1">
            <a:spLocks noChangeArrowheads="1"/>
          </p:cNvSpPr>
          <p:nvPr/>
        </p:nvSpPr>
        <p:spPr bwMode="auto">
          <a:xfrm>
            <a:off x="2424113" y="3702050"/>
            <a:ext cx="549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High</a:t>
            </a:r>
          </a:p>
        </p:txBody>
      </p:sp>
      <p:sp>
        <p:nvSpPr>
          <p:cNvPr id="21" name="Text Box 20">
            <a:extLst>
              <a:ext uri="{FF2B5EF4-FFF2-40B4-BE49-F238E27FC236}">
                <a16:creationId xmlns:a16="http://schemas.microsoft.com/office/drawing/2014/main" id="{B36075FE-4407-704A-B901-28E3E30AAF84}"/>
              </a:ext>
            </a:extLst>
          </p:cNvPr>
          <p:cNvSpPr txBox="1">
            <a:spLocks noChangeArrowheads="1"/>
          </p:cNvSpPr>
          <p:nvPr/>
        </p:nvSpPr>
        <p:spPr bwMode="auto">
          <a:xfrm>
            <a:off x="2344738" y="4083050"/>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Normal</a:t>
            </a:r>
          </a:p>
        </p:txBody>
      </p:sp>
      <p:sp>
        <p:nvSpPr>
          <p:cNvPr id="22" name="Text Box 21">
            <a:extLst>
              <a:ext uri="{FF2B5EF4-FFF2-40B4-BE49-F238E27FC236}">
                <a16:creationId xmlns:a16="http://schemas.microsoft.com/office/drawing/2014/main" id="{D18186FD-676B-CA49-99CD-A3E4F20F09E1}"/>
              </a:ext>
            </a:extLst>
          </p:cNvPr>
          <p:cNvSpPr txBox="1">
            <a:spLocks noChangeArrowheads="1"/>
          </p:cNvSpPr>
          <p:nvPr/>
        </p:nvSpPr>
        <p:spPr bwMode="auto">
          <a:xfrm>
            <a:off x="430213" y="5318125"/>
            <a:ext cx="831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Wind?</a:t>
            </a:r>
          </a:p>
        </p:txBody>
      </p:sp>
      <p:sp>
        <p:nvSpPr>
          <p:cNvPr id="23" name="Text Box 22">
            <a:extLst>
              <a:ext uri="{FF2B5EF4-FFF2-40B4-BE49-F238E27FC236}">
                <a16:creationId xmlns:a16="http://schemas.microsoft.com/office/drawing/2014/main" id="{696A07DA-DD84-D041-B68D-681125656CF2}"/>
              </a:ext>
            </a:extLst>
          </p:cNvPr>
          <p:cNvSpPr txBox="1">
            <a:spLocks noChangeArrowheads="1"/>
          </p:cNvSpPr>
          <p:nvPr/>
        </p:nvSpPr>
        <p:spPr bwMode="auto">
          <a:xfrm>
            <a:off x="3359150" y="4891087"/>
            <a:ext cx="2203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t> [6+, 2-]    E=0.811  </a:t>
            </a:r>
          </a:p>
        </p:txBody>
      </p:sp>
      <p:sp>
        <p:nvSpPr>
          <p:cNvPr id="24" name="Text Box 23">
            <a:extLst>
              <a:ext uri="{FF2B5EF4-FFF2-40B4-BE49-F238E27FC236}">
                <a16:creationId xmlns:a16="http://schemas.microsoft.com/office/drawing/2014/main" id="{19162D1D-4594-5448-A893-F9FB65EBE81A}"/>
              </a:ext>
            </a:extLst>
          </p:cNvPr>
          <p:cNvSpPr txBox="1">
            <a:spLocks noChangeArrowheads="1"/>
          </p:cNvSpPr>
          <p:nvPr/>
        </p:nvSpPr>
        <p:spPr bwMode="auto">
          <a:xfrm>
            <a:off x="3359150" y="5424487"/>
            <a:ext cx="1949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t> [3+, 3-]    E=1.00</a:t>
            </a:r>
          </a:p>
        </p:txBody>
      </p:sp>
      <p:sp>
        <p:nvSpPr>
          <p:cNvPr id="25" name="Line 24">
            <a:extLst>
              <a:ext uri="{FF2B5EF4-FFF2-40B4-BE49-F238E27FC236}">
                <a16:creationId xmlns:a16="http://schemas.microsoft.com/office/drawing/2014/main" id="{97576C74-569D-6E49-B9A8-2666EC84FD48}"/>
              </a:ext>
            </a:extLst>
          </p:cNvPr>
          <p:cNvSpPr>
            <a:spLocks noChangeShapeType="1"/>
          </p:cNvSpPr>
          <p:nvPr/>
        </p:nvSpPr>
        <p:spPr bwMode="auto">
          <a:xfrm flipV="1">
            <a:off x="1454150" y="5119687"/>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5">
            <a:extLst>
              <a:ext uri="{FF2B5EF4-FFF2-40B4-BE49-F238E27FC236}">
                <a16:creationId xmlns:a16="http://schemas.microsoft.com/office/drawing/2014/main" id="{44805F47-57C9-B048-A94C-45C72A9DBC51}"/>
              </a:ext>
            </a:extLst>
          </p:cNvPr>
          <p:cNvSpPr>
            <a:spLocks noChangeShapeType="1"/>
          </p:cNvSpPr>
          <p:nvPr/>
        </p:nvSpPr>
        <p:spPr bwMode="auto">
          <a:xfrm>
            <a:off x="1454150" y="5500687"/>
            <a:ext cx="1828800" cy="76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6">
            <a:extLst>
              <a:ext uri="{FF2B5EF4-FFF2-40B4-BE49-F238E27FC236}">
                <a16:creationId xmlns:a16="http://schemas.microsoft.com/office/drawing/2014/main" id="{1B10214D-4D7D-BC4F-9E3F-F89F1523B2F1}"/>
              </a:ext>
            </a:extLst>
          </p:cNvPr>
          <p:cNvSpPr txBox="1">
            <a:spLocks noChangeArrowheads="1"/>
          </p:cNvSpPr>
          <p:nvPr/>
        </p:nvSpPr>
        <p:spPr bwMode="auto">
          <a:xfrm>
            <a:off x="2303463" y="4997450"/>
            <a:ext cx="638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Weak</a:t>
            </a:r>
          </a:p>
        </p:txBody>
      </p:sp>
      <p:sp>
        <p:nvSpPr>
          <p:cNvPr id="28" name="Text Box 27">
            <a:extLst>
              <a:ext uri="{FF2B5EF4-FFF2-40B4-BE49-F238E27FC236}">
                <a16:creationId xmlns:a16="http://schemas.microsoft.com/office/drawing/2014/main" id="{FAE4FE57-8EEA-AE43-A75A-2BE6273C75A7}"/>
              </a:ext>
            </a:extLst>
          </p:cNvPr>
          <p:cNvSpPr txBox="1">
            <a:spLocks noChangeArrowheads="1"/>
          </p:cNvSpPr>
          <p:nvPr/>
        </p:nvSpPr>
        <p:spPr bwMode="auto">
          <a:xfrm>
            <a:off x="2292350" y="5378450"/>
            <a:ext cx="7064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Strong</a:t>
            </a:r>
          </a:p>
        </p:txBody>
      </p:sp>
    </p:spTree>
    <p:extLst>
      <p:ext uri="{BB962C8B-B14F-4D97-AF65-F5344CB8AC3E}">
        <p14:creationId xmlns:p14="http://schemas.microsoft.com/office/powerpoint/2010/main" val="418413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ED27C2-7DEC-DD4A-8298-96FFC9566901}"/>
              </a:ext>
            </a:extLst>
          </p:cNvPr>
          <p:cNvSpPr>
            <a:spLocks noGrp="1"/>
          </p:cNvSpPr>
          <p:nvPr>
            <p:ph type="sldNum" sz="quarter" idx="12"/>
          </p:nvPr>
        </p:nvSpPr>
        <p:spPr>
          <a:xfrm>
            <a:off x="6553200" y="6546044"/>
            <a:ext cx="1905000" cy="457200"/>
          </a:xfrm>
        </p:spPr>
        <p:txBody>
          <a:bodyPr/>
          <a:lstStyle/>
          <a:p>
            <a:pPr>
              <a:defRPr/>
            </a:pPr>
            <a:fld id="{7163DAD5-62DA-4968-908A-F84AEFE3295C}" type="slidenum">
              <a:rPr lang="en-US" smtClean="0"/>
              <a:pPr>
                <a:defRPr/>
              </a:pPr>
              <a:t>36</a:t>
            </a:fld>
            <a:endParaRPr lang="en-US" dirty="0"/>
          </a:p>
        </p:txBody>
      </p:sp>
      <p:sp>
        <p:nvSpPr>
          <p:cNvPr id="4" name="Text Box 4">
            <a:extLst>
              <a:ext uri="{FF2B5EF4-FFF2-40B4-BE49-F238E27FC236}">
                <a16:creationId xmlns:a16="http://schemas.microsoft.com/office/drawing/2014/main" id="{1208D6DE-3688-544F-A4A7-18CB46177E9A}"/>
              </a:ext>
            </a:extLst>
          </p:cNvPr>
          <p:cNvSpPr txBox="1">
            <a:spLocks noChangeArrowheads="1"/>
          </p:cNvSpPr>
          <p:nvPr/>
        </p:nvSpPr>
        <p:spPr bwMode="auto">
          <a:xfrm>
            <a:off x="294176" y="2129712"/>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Outlook?</a:t>
            </a:r>
          </a:p>
        </p:txBody>
      </p:sp>
      <p:sp>
        <p:nvSpPr>
          <p:cNvPr id="5" name="Text Box 5">
            <a:extLst>
              <a:ext uri="{FF2B5EF4-FFF2-40B4-BE49-F238E27FC236}">
                <a16:creationId xmlns:a16="http://schemas.microsoft.com/office/drawing/2014/main" id="{BCA625E1-4D2D-2B4D-B1C1-3DBF9EDD1D99}"/>
              </a:ext>
            </a:extLst>
          </p:cNvPr>
          <p:cNvSpPr txBox="1">
            <a:spLocks noChangeArrowheads="1"/>
          </p:cNvSpPr>
          <p:nvPr/>
        </p:nvSpPr>
        <p:spPr bwMode="auto">
          <a:xfrm>
            <a:off x="3354876" y="1702674"/>
            <a:ext cx="4514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{D1,D2,D8,D9,D11}       [2+, 3-]   E=0.970  </a:t>
            </a:r>
          </a:p>
        </p:txBody>
      </p:sp>
      <p:sp>
        <p:nvSpPr>
          <p:cNvPr id="6" name="Text Box 6">
            <a:extLst>
              <a:ext uri="{FF2B5EF4-FFF2-40B4-BE49-F238E27FC236}">
                <a16:creationId xmlns:a16="http://schemas.microsoft.com/office/drawing/2014/main" id="{A06443C5-640D-4445-AF10-E871708E7A50}"/>
              </a:ext>
            </a:extLst>
          </p:cNvPr>
          <p:cNvSpPr txBox="1">
            <a:spLocks noChangeArrowheads="1"/>
          </p:cNvSpPr>
          <p:nvPr/>
        </p:nvSpPr>
        <p:spPr bwMode="auto">
          <a:xfrm>
            <a:off x="3365267" y="3157074"/>
            <a:ext cx="39052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{D3,D7,D12,D13}          [4+, 0-]   E=0</a:t>
            </a:r>
          </a:p>
        </p:txBody>
      </p:sp>
      <p:sp>
        <p:nvSpPr>
          <p:cNvPr id="7" name="Text Box 7">
            <a:extLst>
              <a:ext uri="{FF2B5EF4-FFF2-40B4-BE49-F238E27FC236}">
                <a16:creationId xmlns:a16="http://schemas.microsoft.com/office/drawing/2014/main" id="{EE2A3540-559E-184A-865E-9BFD1A345E28}"/>
              </a:ext>
            </a:extLst>
          </p:cNvPr>
          <p:cNvSpPr txBox="1">
            <a:spLocks noChangeArrowheads="1"/>
          </p:cNvSpPr>
          <p:nvPr/>
        </p:nvSpPr>
        <p:spPr bwMode="auto">
          <a:xfrm>
            <a:off x="3365267" y="4529761"/>
            <a:ext cx="4514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{D4,D5,D6,D10,D14}     [3+, 2-]   E=0.970  </a:t>
            </a:r>
          </a:p>
        </p:txBody>
      </p:sp>
      <p:sp>
        <p:nvSpPr>
          <p:cNvPr id="8" name="Line 8">
            <a:extLst>
              <a:ext uri="{FF2B5EF4-FFF2-40B4-BE49-F238E27FC236}">
                <a16:creationId xmlns:a16="http://schemas.microsoft.com/office/drawing/2014/main" id="{20674691-151D-1646-8C4F-5ADF17631C3A}"/>
              </a:ext>
            </a:extLst>
          </p:cNvPr>
          <p:cNvSpPr>
            <a:spLocks noChangeShapeType="1"/>
          </p:cNvSpPr>
          <p:nvPr/>
        </p:nvSpPr>
        <p:spPr bwMode="auto">
          <a:xfrm flipV="1">
            <a:off x="1449876" y="1931274"/>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9">
            <a:extLst>
              <a:ext uri="{FF2B5EF4-FFF2-40B4-BE49-F238E27FC236}">
                <a16:creationId xmlns:a16="http://schemas.microsoft.com/office/drawing/2014/main" id="{BD4D6CAD-AE43-C448-AB2C-794DAC28137F}"/>
              </a:ext>
            </a:extLst>
          </p:cNvPr>
          <p:cNvSpPr>
            <a:spLocks noChangeShapeType="1"/>
          </p:cNvSpPr>
          <p:nvPr/>
        </p:nvSpPr>
        <p:spPr bwMode="auto">
          <a:xfrm>
            <a:off x="1458535" y="2297842"/>
            <a:ext cx="1877291" cy="973427"/>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0">
            <a:extLst>
              <a:ext uri="{FF2B5EF4-FFF2-40B4-BE49-F238E27FC236}">
                <a16:creationId xmlns:a16="http://schemas.microsoft.com/office/drawing/2014/main" id="{D815C12E-B543-E34C-887A-A8FEF0F8989E}"/>
              </a:ext>
            </a:extLst>
          </p:cNvPr>
          <p:cNvSpPr>
            <a:spLocks noChangeShapeType="1"/>
          </p:cNvSpPr>
          <p:nvPr/>
        </p:nvSpPr>
        <p:spPr bwMode="auto">
          <a:xfrm>
            <a:off x="1413362" y="2318192"/>
            <a:ext cx="1877291" cy="2310893"/>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1">
            <a:extLst>
              <a:ext uri="{FF2B5EF4-FFF2-40B4-BE49-F238E27FC236}">
                <a16:creationId xmlns:a16="http://schemas.microsoft.com/office/drawing/2014/main" id="{833C0CC5-8C58-6A47-BD8C-9F75BF2D06FC}"/>
              </a:ext>
            </a:extLst>
          </p:cNvPr>
          <p:cNvSpPr txBox="1">
            <a:spLocks noChangeArrowheads="1"/>
          </p:cNvSpPr>
          <p:nvPr/>
        </p:nvSpPr>
        <p:spPr bwMode="auto">
          <a:xfrm>
            <a:off x="2278551" y="1809037"/>
            <a:ext cx="6873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Sunny</a:t>
            </a:r>
          </a:p>
        </p:txBody>
      </p:sp>
      <p:sp>
        <p:nvSpPr>
          <p:cNvPr id="12" name="Text Box 12">
            <a:extLst>
              <a:ext uri="{FF2B5EF4-FFF2-40B4-BE49-F238E27FC236}">
                <a16:creationId xmlns:a16="http://schemas.microsoft.com/office/drawing/2014/main" id="{6F4A86C9-763F-0D49-B70E-D679A2C79598}"/>
              </a:ext>
            </a:extLst>
          </p:cNvPr>
          <p:cNvSpPr txBox="1">
            <a:spLocks noChangeArrowheads="1"/>
          </p:cNvSpPr>
          <p:nvPr/>
        </p:nvSpPr>
        <p:spPr bwMode="auto">
          <a:xfrm>
            <a:off x="2125068" y="2784555"/>
            <a:ext cx="8937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Overcast</a:t>
            </a:r>
          </a:p>
        </p:txBody>
      </p:sp>
      <p:sp>
        <p:nvSpPr>
          <p:cNvPr id="13" name="Text Box 13">
            <a:extLst>
              <a:ext uri="{FF2B5EF4-FFF2-40B4-BE49-F238E27FC236}">
                <a16:creationId xmlns:a16="http://schemas.microsoft.com/office/drawing/2014/main" id="{7AF749B3-3CF1-BB4F-A454-55B480AE2763}"/>
              </a:ext>
            </a:extLst>
          </p:cNvPr>
          <p:cNvSpPr txBox="1">
            <a:spLocks noChangeArrowheads="1"/>
          </p:cNvSpPr>
          <p:nvPr/>
        </p:nvSpPr>
        <p:spPr bwMode="auto">
          <a:xfrm>
            <a:off x="2089638" y="3791680"/>
            <a:ext cx="549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Rain</a:t>
            </a:r>
          </a:p>
        </p:txBody>
      </p:sp>
      <p:sp>
        <p:nvSpPr>
          <p:cNvPr id="15" name="TextBox 14">
            <a:extLst>
              <a:ext uri="{FF2B5EF4-FFF2-40B4-BE49-F238E27FC236}">
                <a16:creationId xmlns:a16="http://schemas.microsoft.com/office/drawing/2014/main" id="{31E3AB1A-8E45-A943-94F7-B8B497A0C5C3}"/>
              </a:ext>
            </a:extLst>
          </p:cNvPr>
          <p:cNvSpPr txBox="1"/>
          <p:nvPr/>
        </p:nvSpPr>
        <p:spPr>
          <a:xfrm>
            <a:off x="3519398" y="2191884"/>
            <a:ext cx="5439310"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sunny</a:t>
            </a:r>
            <a:r>
              <a:rPr lang="en-US" altLang="en-US" sz="1600" b="1" kern="0" dirty="0"/>
              <a:t>(2+,3-) = -(2/5)</a:t>
            </a:r>
            <a:r>
              <a:rPr lang="en-US" altLang="en-US" sz="1600" b="1" kern="0" baseline="-25000" dirty="0"/>
              <a:t> </a:t>
            </a:r>
            <a:r>
              <a:rPr lang="en-US" altLang="en-US" sz="1600" b="1" kern="0" dirty="0"/>
              <a:t>log</a:t>
            </a:r>
            <a:r>
              <a:rPr lang="en-US" altLang="en-US" sz="1600" b="1" kern="0" baseline="-25000" dirty="0"/>
              <a:t>2</a:t>
            </a:r>
            <a:r>
              <a:rPr lang="en-US" altLang="en-US" sz="1600" b="1" kern="0" dirty="0"/>
              <a:t>(2/5)</a:t>
            </a:r>
            <a:r>
              <a:rPr lang="en-US" altLang="en-US" sz="1600" b="1" kern="0" baseline="-25000" dirty="0"/>
              <a:t> </a:t>
            </a:r>
            <a:r>
              <a:rPr lang="en-US" altLang="en-US" sz="1600" b="1" kern="0" dirty="0"/>
              <a:t>- (3/5)</a:t>
            </a:r>
            <a:r>
              <a:rPr lang="en-US" altLang="en-US" sz="1600" b="1" kern="0" baseline="-25000" dirty="0"/>
              <a:t> </a:t>
            </a:r>
            <a:r>
              <a:rPr lang="en-US" altLang="en-US" sz="1600" b="1" kern="0" dirty="0"/>
              <a:t>log</a:t>
            </a:r>
            <a:r>
              <a:rPr lang="en-US" altLang="en-US" sz="1600" b="1" kern="0" baseline="-25000" dirty="0"/>
              <a:t>2</a:t>
            </a:r>
            <a:r>
              <a:rPr lang="en-US" altLang="en-US" sz="1600" b="1" kern="0" dirty="0"/>
              <a:t>(3/5) = 0.9709 = 0.97 </a:t>
            </a:r>
            <a:endParaRPr lang="en-US" altLang="en-US" sz="1600" b="1" kern="0" baseline="-25000" dirty="0"/>
          </a:p>
        </p:txBody>
      </p:sp>
      <p:sp>
        <p:nvSpPr>
          <p:cNvPr id="17" name="TextBox 16">
            <a:extLst>
              <a:ext uri="{FF2B5EF4-FFF2-40B4-BE49-F238E27FC236}">
                <a16:creationId xmlns:a16="http://schemas.microsoft.com/office/drawing/2014/main" id="{B8BE18C2-B097-C048-8399-620AAEC2ECF2}"/>
              </a:ext>
            </a:extLst>
          </p:cNvPr>
          <p:cNvSpPr txBox="1"/>
          <p:nvPr/>
        </p:nvSpPr>
        <p:spPr>
          <a:xfrm>
            <a:off x="622070" y="5704965"/>
            <a:ext cx="1653017" cy="461665"/>
          </a:xfrm>
          <a:prstGeom prst="rect">
            <a:avLst/>
          </a:prstGeom>
          <a:noFill/>
        </p:spPr>
        <p:txBody>
          <a:bodyPr wrap="square" rtlCol="0">
            <a:spAutoFit/>
          </a:bodyPr>
          <a:lstStyle/>
          <a:p>
            <a:r>
              <a:rPr lang="en-US" dirty="0" err="1"/>
              <a:t>Info</a:t>
            </a:r>
            <a:r>
              <a:rPr lang="en-US" baseline="-25000" dirty="0" err="1"/>
              <a:t>outlook</a:t>
            </a:r>
            <a:r>
              <a:rPr lang="en-US" dirty="0"/>
              <a:t> = </a:t>
            </a:r>
          </a:p>
        </p:txBody>
      </p:sp>
      <p:sp>
        <p:nvSpPr>
          <p:cNvPr id="19" name="TextBox 18">
            <a:extLst>
              <a:ext uri="{FF2B5EF4-FFF2-40B4-BE49-F238E27FC236}">
                <a16:creationId xmlns:a16="http://schemas.microsoft.com/office/drawing/2014/main" id="{9884D1D4-4E44-6543-8462-09824EDB5F04}"/>
              </a:ext>
            </a:extLst>
          </p:cNvPr>
          <p:cNvSpPr txBox="1"/>
          <p:nvPr/>
        </p:nvSpPr>
        <p:spPr>
          <a:xfrm>
            <a:off x="3690685" y="3601435"/>
            <a:ext cx="4487126"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overcast</a:t>
            </a:r>
            <a:r>
              <a:rPr lang="en-US" altLang="en-US" sz="1600" b="1" kern="0" dirty="0"/>
              <a:t>(4+,0-) = -(4/4)</a:t>
            </a:r>
            <a:r>
              <a:rPr lang="en-US" altLang="en-US" sz="1600" b="1" kern="0" baseline="-25000" dirty="0"/>
              <a:t> </a:t>
            </a:r>
            <a:r>
              <a:rPr lang="en-US" altLang="en-US" sz="1600" b="1" kern="0" dirty="0"/>
              <a:t>log</a:t>
            </a:r>
            <a:r>
              <a:rPr lang="en-US" altLang="en-US" sz="1600" b="1" kern="0" baseline="-25000" dirty="0"/>
              <a:t>2</a:t>
            </a:r>
            <a:r>
              <a:rPr lang="en-US" altLang="en-US" sz="1600" b="1" kern="0" dirty="0"/>
              <a:t>(4/4)</a:t>
            </a:r>
            <a:r>
              <a:rPr lang="en-US" altLang="en-US" sz="1600" b="1" kern="0" baseline="-25000" dirty="0"/>
              <a:t> </a:t>
            </a:r>
            <a:r>
              <a:rPr lang="en-US" altLang="en-US" sz="1600" b="1" kern="0" dirty="0"/>
              <a:t>- (0/4)</a:t>
            </a:r>
            <a:r>
              <a:rPr lang="en-US" altLang="en-US" sz="1600" b="1" kern="0" baseline="-25000" dirty="0"/>
              <a:t> </a:t>
            </a:r>
            <a:r>
              <a:rPr lang="en-US" altLang="en-US" sz="1600" b="1" kern="0" dirty="0"/>
              <a:t>log</a:t>
            </a:r>
            <a:r>
              <a:rPr lang="en-US" altLang="en-US" sz="1600" b="1" kern="0" baseline="-25000" dirty="0"/>
              <a:t>2</a:t>
            </a:r>
            <a:r>
              <a:rPr lang="en-US" altLang="en-US" sz="1600" b="1" kern="0" dirty="0"/>
              <a:t>(0/4) = 0</a:t>
            </a:r>
            <a:endParaRPr lang="en-US" altLang="en-US" sz="1600" b="1" kern="0" baseline="-25000" dirty="0"/>
          </a:p>
        </p:txBody>
      </p:sp>
      <p:sp>
        <p:nvSpPr>
          <p:cNvPr id="20" name="TextBox 19">
            <a:extLst>
              <a:ext uri="{FF2B5EF4-FFF2-40B4-BE49-F238E27FC236}">
                <a16:creationId xmlns:a16="http://schemas.microsoft.com/office/drawing/2014/main" id="{A1DD7011-350F-5145-AACF-500DA82DAFA5}"/>
              </a:ext>
            </a:extLst>
          </p:cNvPr>
          <p:cNvSpPr txBox="1"/>
          <p:nvPr/>
        </p:nvSpPr>
        <p:spPr>
          <a:xfrm>
            <a:off x="3829008" y="4989476"/>
            <a:ext cx="5283819"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rain</a:t>
            </a:r>
            <a:r>
              <a:rPr lang="en-US" altLang="en-US" sz="1600" b="1" kern="0" dirty="0"/>
              <a:t>(3+,2-) = -(3/5)</a:t>
            </a:r>
            <a:r>
              <a:rPr lang="en-US" altLang="en-US" sz="1600" b="1" kern="0" baseline="-25000" dirty="0"/>
              <a:t> </a:t>
            </a:r>
            <a:r>
              <a:rPr lang="en-US" altLang="en-US" sz="1600" b="1" kern="0" dirty="0"/>
              <a:t>log</a:t>
            </a:r>
            <a:r>
              <a:rPr lang="en-US" altLang="en-US" sz="1600" b="1" kern="0" baseline="-25000" dirty="0"/>
              <a:t>2</a:t>
            </a:r>
            <a:r>
              <a:rPr lang="en-US" altLang="en-US" sz="1600" b="1" kern="0" dirty="0"/>
              <a:t>(3/5)</a:t>
            </a:r>
            <a:r>
              <a:rPr lang="en-US" altLang="en-US" sz="1600" b="1" kern="0" baseline="-25000" dirty="0"/>
              <a:t> </a:t>
            </a:r>
            <a:r>
              <a:rPr lang="en-US" altLang="en-US" sz="1600" b="1" kern="0" dirty="0"/>
              <a:t>- (2/5)</a:t>
            </a:r>
            <a:r>
              <a:rPr lang="en-US" altLang="en-US" sz="1600" b="1" kern="0" baseline="-25000" dirty="0"/>
              <a:t> </a:t>
            </a:r>
            <a:r>
              <a:rPr lang="en-US" altLang="en-US" sz="1600" b="1" kern="0" dirty="0"/>
              <a:t>log</a:t>
            </a:r>
            <a:r>
              <a:rPr lang="en-US" altLang="en-US" sz="1600" b="1" kern="0" baseline="-25000" dirty="0"/>
              <a:t>2</a:t>
            </a:r>
            <a:r>
              <a:rPr lang="en-US" altLang="en-US" sz="1600" b="1" kern="0" dirty="0"/>
              <a:t>(2/5) = 0.9709 = 0.97</a:t>
            </a:r>
            <a:endParaRPr lang="en-US" altLang="en-US" sz="1600" b="1" kern="0" baseline="-25000" dirty="0"/>
          </a:p>
        </p:txBody>
      </p:sp>
      <p:sp>
        <p:nvSpPr>
          <p:cNvPr id="3" name="TextBox 2">
            <a:extLst>
              <a:ext uri="{FF2B5EF4-FFF2-40B4-BE49-F238E27FC236}">
                <a16:creationId xmlns:a16="http://schemas.microsoft.com/office/drawing/2014/main" id="{6B58806B-E16B-CF4B-B830-FF7636F2F6E1}"/>
              </a:ext>
            </a:extLst>
          </p:cNvPr>
          <p:cNvSpPr txBox="1"/>
          <p:nvPr/>
        </p:nvSpPr>
        <p:spPr>
          <a:xfrm>
            <a:off x="2223966" y="5704965"/>
            <a:ext cx="5971507" cy="1569660"/>
          </a:xfrm>
          <a:prstGeom prst="rect">
            <a:avLst/>
          </a:prstGeom>
          <a:noFill/>
        </p:spPr>
        <p:txBody>
          <a:bodyPr wrap="none" rtlCol="0">
            <a:spAutoFit/>
          </a:bodyPr>
          <a:lstStyle/>
          <a:p>
            <a:r>
              <a:rPr lang="en-US" dirty="0"/>
              <a:t>(5/14)</a:t>
            </a:r>
            <a:r>
              <a:rPr lang="en-US" altLang="en-US" b="1" kern="0" dirty="0"/>
              <a:t> *</a:t>
            </a:r>
            <a:r>
              <a:rPr lang="en-US" altLang="en-US" b="1" kern="0" dirty="0" err="1"/>
              <a:t>E</a:t>
            </a:r>
            <a:r>
              <a:rPr lang="en-US" altLang="en-US" b="1" kern="0" baseline="-25000" dirty="0" err="1"/>
              <a:t>sunny</a:t>
            </a:r>
            <a:r>
              <a:rPr lang="en-US" altLang="en-US" b="1" kern="0" baseline="-25000" dirty="0"/>
              <a:t> </a:t>
            </a:r>
            <a:r>
              <a:rPr lang="en-US" dirty="0"/>
              <a:t>+ (4/14)*</a:t>
            </a:r>
            <a:r>
              <a:rPr lang="en-US" altLang="en-US" b="1" kern="0" dirty="0"/>
              <a:t> </a:t>
            </a:r>
            <a:r>
              <a:rPr lang="en-US" altLang="en-US" b="1" kern="0" dirty="0" err="1"/>
              <a:t>E</a:t>
            </a:r>
            <a:r>
              <a:rPr lang="en-US" altLang="en-US" b="1" kern="0" baseline="-25000" dirty="0" err="1"/>
              <a:t>overcast</a:t>
            </a:r>
            <a:r>
              <a:rPr lang="en-US" altLang="en-US" b="1" kern="0" baseline="-25000" dirty="0"/>
              <a:t> </a:t>
            </a:r>
            <a:r>
              <a:rPr lang="en-US" dirty="0"/>
              <a:t>+ (5/14)</a:t>
            </a:r>
            <a:r>
              <a:rPr lang="en-US" altLang="en-US" b="1" kern="0" dirty="0"/>
              <a:t>*</a:t>
            </a:r>
            <a:r>
              <a:rPr lang="en-US" altLang="en-US" b="1" kern="0" dirty="0" err="1"/>
              <a:t>E</a:t>
            </a:r>
            <a:r>
              <a:rPr lang="en-US" altLang="en-US" b="1" kern="0" baseline="-25000" dirty="0" err="1"/>
              <a:t>rain</a:t>
            </a:r>
            <a:r>
              <a:rPr lang="en-US" altLang="en-US" b="1" kern="0" dirty="0"/>
              <a:t> </a:t>
            </a:r>
          </a:p>
          <a:p>
            <a:r>
              <a:rPr lang="en-US" altLang="en-US" b="1" kern="0" dirty="0"/>
              <a:t>= </a:t>
            </a:r>
            <a:r>
              <a:rPr lang="en-US" dirty="0"/>
              <a:t>(5/14)*</a:t>
            </a:r>
            <a:r>
              <a:rPr lang="en-US" altLang="en-US" b="1" kern="0" dirty="0"/>
              <a:t>0.97</a:t>
            </a:r>
            <a:r>
              <a:rPr lang="en-US" altLang="en-US" b="1" kern="0" baseline="-25000" dirty="0"/>
              <a:t> </a:t>
            </a:r>
            <a:r>
              <a:rPr lang="en-US" dirty="0"/>
              <a:t>+ (4/14)</a:t>
            </a:r>
            <a:r>
              <a:rPr lang="en-US" altLang="en-US" b="1" kern="0" dirty="0"/>
              <a:t> * 0</a:t>
            </a:r>
            <a:r>
              <a:rPr lang="en-US" altLang="en-US" b="1" kern="0" baseline="-25000" dirty="0"/>
              <a:t> </a:t>
            </a:r>
            <a:r>
              <a:rPr lang="en-US" dirty="0"/>
              <a:t>+ (5/14)*0.97</a:t>
            </a:r>
            <a:endParaRPr lang="en-US" altLang="en-US" b="1" kern="0" dirty="0"/>
          </a:p>
          <a:p>
            <a:r>
              <a:rPr lang="en-US" dirty="0"/>
              <a:t>= 0.6928 bits</a:t>
            </a:r>
          </a:p>
          <a:p>
            <a:endParaRPr lang="en-US" dirty="0"/>
          </a:p>
        </p:txBody>
      </p:sp>
      <p:sp>
        <p:nvSpPr>
          <p:cNvPr id="14" name="TextBox 13">
            <a:extLst>
              <a:ext uri="{FF2B5EF4-FFF2-40B4-BE49-F238E27FC236}">
                <a16:creationId xmlns:a16="http://schemas.microsoft.com/office/drawing/2014/main" id="{EE2B376B-7E17-7F4A-9EB1-FD79584C717D}"/>
              </a:ext>
            </a:extLst>
          </p:cNvPr>
          <p:cNvSpPr txBox="1"/>
          <p:nvPr/>
        </p:nvSpPr>
        <p:spPr>
          <a:xfrm>
            <a:off x="42948" y="56791"/>
            <a:ext cx="9006505" cy="1323439"/>
          </a:xfrm>
          <a:prstGeom prst="rect">
            <a:avLst/>
          </a:prstGeom>
          <a:noFill/>
        </p:spPr>
        <p:txBody>
          <a:bodyPr wrap="none" rtlCol="0">
            <a:spAutoFit/>
          </a:bodyPr>
          <a:lstStyle/>
          <a:p>
            <a:r>
              <a:rPr lang="en-US" sz="2000" dirty="0"/>
              <a:t>Calculate </a:t>
            </a:r>
            <a:r>
              <a:rPr lang="en-US" sz="2000" dirty="0">
                <a:solidFill>
                  <a:schemeClr val="hlink"/>
                </a:solidFill>
              </a:rPr>
              <a:t>Information</a:t>
            </a:r>
            <a:r>
              <a:rPr lang="en-US" sz="2000" dirty="0"/>
              <a:t> needed (after using </a:t>
            </a:r>
            <a:r>
              <a:rPr lang="en-US" sz="2000" i="1" dirty="0"/>
              <a:t>A</a:t>
            </a:r>
            <a:r>
              <a:rPr lang="en-US" sz="2000" dirty="0"/>
              <a:t> to split </a:t>
            </a:r>
            <a:r>
              <a:rPr lang="en-US" sz="2000" i="1" dirty="0"/>
              <a:t>D</a:t>
            </a:r>
            <a:r>
              <a:rPr lang="en-US" sz="2000" dirty="0"/>
              <a:t> into </a:t>
            </a:r>
            <a:r>
              <a:rPr lang="en-US" sz="2000" i="1" dirty="0"/>
              <a:t>v</a:t>
            </a:r>
            <a:r>
              <a:rPr lang="en-US" sz="2000" dirty="0"/>
              <a:t> partitions) </a:t>
            </a:r>
          </a:p>
          <a:p>
            <a:r>
              <a:rPr lang="en-US" sz="2000" dirty="0"/>
              <a:t>to classify </a:t>
            </a:r>
            <a:r>
              <a:rPr lang="en-US" sz="2000" i="1" dirty="0"/>
              <a:t>D</a:t>
            </a:r>
            <a:r>
              <a:rPr lang="en-US" sz="2000" dirty="0"/>
              <a:t>:  (D: current data, A: attribute, and v: the number of values of attribute A)</a:t>
            </a:r>
          </a:p>
          <a:p>
            <a:r>
              <a:rPr lang="en-US" sz="2000" dirty="0"/>
              <a:t> </a:t>
            </a:r>
          </a:p>
          <a:p>
            <a:r>
              <a:rPr lang="en-US" sz="2000" dirty="0"/>
              <a:t>Here, D=training data; A=outlook; v=3 (i.e., sunny, overcast, and rain)</a:t>
            </a:r>
          </a:p>
        </p:txBody>
      </p:sp>
    </p:spTree>
    <p:extLst>
      <p:ext uri="{BB962C8B-B14F-4D97-AF65-F5344CB8AC3E}">
        <p14:creationId xmlns:p14="http://schemas.microsoft.com/office/powerpoint/2010/main" val="3322068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930882-38B4-FF4D-9928-925EC26EB948}"/>
              </a:ext>
            </a:extLst>
          </p:cNvPr>
          <p:cNvSpPr>
            <a:spLocks noGrp="1"/>
          </p:cNvSpPr>
          <p:nvPr>
            <p:ph type="sldNum" sz="quarter" idx="12"/>
          </p:nvPr>
        </p:nvSpPr>
        <p:spPr/>
        <p:txBody>
          <a:bodyPr/>
          <a:lstStyle/>
          <a:p>
            <a:pPr>
              <a:defRPr/>
            </a:pPr>
            <a:fld id="{7163DAD5-62DA-4968-908A-F84AEFE3295C}" type="slidenum">
              <a:rPr lang="en-US" smtClean="0"/>
              <a:pPr>
                <a:defRPr/>
              </a:pPr>
              <a:t>37</a:t>
            </a:fld>
            <a:endParaRPr lang="en-US"/>
          </a:p>
        </p:txBody>
      </p:sp>
      <p:sp>
        <p:nvSpPr>
          <p:cNvPr id="3" name="Text Box 14">
            <a:extLst>
              <a:ext uri="{FF2B5EF4-FFF2-40B4-BE49-F238E27FC236}">
                <a16:creationId xmlns:a16="http://schemas.microsoft.com/office/drawing/2014/main" id="{858568CE-7A26-434B-9A83-68330351BE47}"/>
              </a:ext>
            </a:extLst>
          </p:cNvPr>
          <p:cNvSpPr txBox="1">
            <a:spLocks noChangeArrowheads="1"/>
          </p:cNvSpPr>
          <p:nvPr/>
        </p:nvSpPr>
        <p:spPr bwMode="auto">
          <a:xfrm>
            <a:off x="774700" y="1805565"/>
            <a:ext cx="1200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Humidity?</a:t>
            </a:r>
          </a:p>
        </p:txBody>
      </p:sp>
      <p:sp>
        <p:nvSpPr>
          <p:cNvPr id="4" name="Text Box 15">
            <a:extLst>
              <a:ext uri="{FF2B5EF4-FFF2-40B4-BE49-F238E27FC236}">
                <a16:creationId xmlns:a16="http://schemas.microsoft.com/office/drawing/2014/main" id="{589D7D7A-3DF7-5B4D-9D5D-E94505CEEA45}"/>
              </a:ext>
            </a:extLst>
          </p:cNvPr>
          <p:cNvSpPr txBox="1">
            <a:spLocks noChangeArrowheads="1"/>
          </p:cNvSpPr>
          <p:nvPr/>
        </p:nvSpPr>
        <p:spPr bwMode="auto">
          <a:xfrm>
            <a:off x="3886200" y="1378527"/>
            <a:ext cx="21399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t> [3+, 4-]    E=0.985 </a:t>
            </a:r>
          </a:p>
        </p:txBody>
      </p:sp>
      <p:sp>
        <p:nvSpPr>
          <p:cNvPr id="5" name="Text Box 16">
            <a:extLst>
              <a:ext uri="{FF2B5EF4-FFF2-40B4-BE49-F238E27FC236}">
                <a16:creationId xmlns:a16="http://schemas.microsoft.com/office/drawing/2014/main" id="{7945A9F4-5346-084B-8A0A-87D5B2A45C34}"/>
              </a:ext>
            </a:extLst>
          </p:cNvPr>
          <p:cNvSpPr txBox="1">
            <a:spLocks noChangeArrowheads="1"/>
          </p:cNvSpPr>
          <p:nvPr/>
        </p:nvSpPr>
        <p:spPr bwMode="auto">
          <a:xfrm>
            <a:off x="3868882" y="3069214"/>
            <a:ext cx="2076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 [6+, 1-]    E=0.592</a:t>
            </a:r>
          </a:p>
        </p:txBody>
      </p:sp>
      <p:sp>
        <p:nvSpPr>
          <p:cNvPr id="6" name="Line 17">
            <a:extLst>
              <a:ext uri="{FF2B5EF4-FFF2-40B4-BE49-F238E27FC236}">
                <a16:creationId xmlns:a16="http://schemas.microsoft.com/office/drawing/2014/main" id="{3EAECE0C-DFDA-BE4D-8FC8-44959445924B}"/>
              </a:ext>
            </a:extLst>
          </p:cNvPr>
          <p:cNvSpPr>
            <a:spLocks noChangeShapeType="1"/>
          </p:cNvSpPr>
          <p:nvPr/>
        </p:nvSpPr>
        <p:spPr bwMode="auto">
          <a:xfrm flipV="1">
            <a:off x="1981200" y="1607127"/>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18">
            <a:extLst>
              <a:ext uri="{FF2B5EF4-FFF2-40B4-BE49-F238E27FC236}">
                <a16:creationId xmlns:a16="http://schemas.microsoft.com/office/drawing/2014/main" id="{32A4C715-AAAF-D14A-9167-B8EA9A778B04}"/>
              </a:ext>
            </a:extLst>
          </p:cNvPr>
          <p:cNvSpPr>
            <a:spLocks noChangeShapeType="1"/>
          </p:cNvSpPr>
          <p:nvPr/>
        </p:nvSpPr>
        <p:spPr bwMode="auto">
          <a:xfrm>
            <a:off x="1981200" y="1988127"/>
            <a:ext cx="1828800" cy="1295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9">
            <a:extLst>
              <a:ext uri="{FF2B5EF4-FFF2-40B4-BE49-F238E27FC236}">
                <a16:creationId xmlns:a16="http://schemas.microsoft.com/office/drawing/2014/main" id="{0F9E3B1B-3371-8946-8E91-73D38890588C}"/>
              </a:ext>
            </a:extLst>
          </p:cNvPr>
          <p:cNvSpPr txBox="1">
            <a:spLocks noChangeArrowheads="1"/>
          </p:cNvSpPr>
          <p:nvPr/>
        </p:nvSpPr>
        <p:spPr bwMode="auto">
          <a:xfrm>
            <a:off x="2874963" y="1484890"/>
            <a:ext cx="549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High</a:t>
            </a:r>
          </a:p>
        </p:txBody>
      </p:sp>
      <p:sp>
        <p:nvSpPr>
          <p:cNvPr id="9" name="Text Box 20">
            <a:extLst>
              <a:ext uri="{FF2B5EF4-FFF2-40B4-BE49-F238E27FC236}">
                <a16:creationId xmlns:a16="http://schemas.microsoft.com/office/drawing/2014/main" id="{1AF27D09-7334-D442-A72F-04C708C27456}"/>
              </a:ext>
            </a:extLst>
          </p:cNvPr>
          <p:cNvSpPr txBox="1">
            <a:spLocks noChangeArrowheads="1"/>
          </p:cNvSpPr>
          <p:nvPr/>
        </p:nvSpPr>
        <p:spPr bwMode="auto">
          <a:xfrm>
            <a:off x="2517775" y="2788659"/>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Normal</a:t>
            </a:r>
          </a:p>
        </p:txBody>
      </p:sp>
      <p:sp>
        <p:nvSpPr>
          <p:cNvPr id="10" name="TextBox 9">
            <a:extLst>
              <a:ext uri="{FF2B5EF4-FFF2-40B4-BE49-F238E27FC236}">
                <a16:creationId xmlns:a16="http://schemas.microsoft.com/office/drawing/2014/main" id="{45D1E7C2-3002-AC48-91BE-5F6D99DCA95C}"/>
              </a:ext>
            </a:extLst>
          </p:cNvPr>
          <p:cNvSpPr txBox="1"/>
          <p:nvPr/>
        </p:nvSpPr>
        <p:spPr>
          <a:xfrm>
            <a:off x="2874963" y="1922463"/>
            <a:ext cx="5452134"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high</a:t>
            </a:r>
            <a:r>
              <a:rPr lang="en-US" altLang="en-US" sz="1600" b="1" kern="0" dirty="0"/>
              <a:t>(3+,4-) = -(3/7)</a:t>
            </a:r>
            <a:r>
              <a:rPr lang="en-US" altLang="en-US" sz="1600" b="1" kern="0" baseline="-25000" dirty="0"/>
              <a:t> </a:t>
            </a:r>
            <a:r>
              <a:rPr lang="en-US" altLang="en-US" sz="1600" b="1" kern="0" dirty="0"/>
              <a:t>log</a:t>
            </a:r>
            <a:r>
              <a:rPr lang="en-US" altLang="en-US" sz="1600" b="1" kern="0" baseline="-25000" dirty="0"/>
              <a:t>2</a:t>
            </a:r>
            <a:r>
              <a:rPr lang="en-US" altLang="en-US" sz="1600" b="1" kern="0" dirty="0"/>
              <a:t>(3/7)</a:t>
            </a:r>
            <a:r>
              <a:rPr lang="en-US" altLang="en-US" sz="1600" b="1" kern="0" baseline="-25000" dirty="0"/>
              <a:t> </a:t>
            </a:r>
            <a:r>
              <a:rPr lang="en-US" altLang="en-US" sz="1600" b="1" kern="0" dirty="0"/>
              <a:t>- (4/7)</a:t>
            </a:r>
            <a:r>
              <a:rPr lang="en-US" altLang="en-US" sz="1600" b="1" kern="0" baseline="-25000" dirty="0"/>
              <a:t> </a:t>
            </a:r>
            <a:r>
              <a:rPr lang="en-US" altLang="en-US" sz="1600" b="1" kern="0" dirty="0"/>
              <a:t>log</a:t>
            </a:r>
            <a:r>
              <a:rPr lang="en-US" altLang="en-US" sz="1600" b="1" kern="0" baseline="-25000" dirty="0"/>
              <a:t>2</a:t>
            </a:r>
            <a:r>
              <a:rPr lang="en-US" altLang="en-US" sz="1600" b="1" kern="0" dirty="0"/>
              <a:t>(4/7) = 0.9852 = 0.985 </a:t>
            </a:r>
            <a:endParaRPr lang="en-US" altLang="en-US" sz="1600" b="1" kern="0" baseline="-25000" dirty="0"/>
          </a:p>
        </p:txBody>
      </p:sp>
      <p:sp>
        <p:nvSpPr>
          <p:cNvPr id="11" name="TextBox 10">
            <a:extLst>
              <a:ext uri="{FF2B5EF4-FFF2-40B4-BE49-F238E27FC236}">
                <a16:creationId xmlns:a16="http://schemas.microsoft.com/office/drawing/2014/main" id="{AC06B6BA-7DE7-EF44-A401-D834BB4EC69E}"/>
              </a:ext>
            </a:extLst>
          </p:cNvPr>
          <p:cNvSpPr txBox="1"/>
          <p:nvPr/>
        </p:nvSpPr>
        <p:spPr>
          <a:xfrm>
            <a:off x="3083936" y="3583418"/>
            <a:ext cx="5569153"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normal</a:t>
            </a:r>
            <a:r>
              <a:rPr lang="en-US" altLang="en-US" sz="1600" b="1" kern="0" dirty="0"/>
              <a:t>(6+,1-) = -(6/7)</a:t>
            </a:r>
            <a:r>
              <a:rPr lang="en-US" altLang="en-US" sz="1600" b="1" kern="0" baseline="-25000" dirty="0"/>
              <a:t> </a:t>
            </a:r>
            <a:r>
              <a:rPr lang="en-US" altLang="en-US" sz="1600" b="1" kern="0" dirty="0"/>
              <a:t>log</a:t>
            </a:r>
            <a:r>
              <a:rPr lang="en-US" altLang="en-US" sz="1600" b="1" kern="0" baseline="-25000" dirty="0"/>
              <a:t>2</a:t>
            </a:r>
            <a:r>
              <a:rPr lang="en-US" altLang="en-US" sz="1600" b="1" kern="0" dirty="0"/>
              <a:t>(6/7)</a:t>
            </a:r>
            <a:r>
              <a:rPr lang="en-US" altLang="en-US" sz="1600" b="1" kern="0" baseline="-25000" dirty="0"/>
              <a:t> </a:t>
            </a:r>
            <a:r>
              <a:rPr lang="en-US" altLang="en-US" sz="1600" b="1" kern="0" dirty="0"/>
              <a:t>- (1/7)</a:t>
            </a:r>
            <a:r>
              <a:rPr lang="en-US" altLang="en-US" sz="1600" b="1" kern="0" baseline="-25000" dirty="0"/>
              <a:t> </a:t>
            </a:r>
            <a:r>
              <a:rPr lang="en-US" altLang="en-US" sz="1600" b="1" kern="0" dirty="0"/>
              <a:t>log</a:t>
            </a:r>
            <a:r>
              <a:rPr lang="en-US" altLang="en-US" sz="1600" b="1" kern="0" baseline="-25000" dirty="0"/>
              <a:t>2</a:t>
            </a:r>
            <a:r>
              <a:rPr lang="en-US" altLang="en-US" sz="1600" b="1" kern="0" dirty="0"/>
              <a:t>(1/7) = 0.5916 = 0.592</a:t>
            </a:r>
            <a:endParaRPr lang="en-US" altLang="en-US" sz="1600" b="1" kern="0" baseline="-25000" dirty="0"/>
          </a:p>
        </p:txBody>
      </p:sp>
      <p:sp>
        <p:nvSpPr>
          <p:cNvPr id="12" name="TextBox 11">
            <a:extLst>
              <a:ext uri="{FF2B5EF4-FFF2-40B4-BE49-F238E27FC236}">
                <a16:creationId xmlns:a16="http://schemas.microsoft.com/office/drawing/2014/main" id="{FF44F5E2-A32E-B441-9D58-CBC708DD9EC3}"/>
              </a:ext>
            </a:extLst>
          </p:cNvPr>
          <p:cNvSpPr txBox="1"/>
          <p:nvPr/>
        </p:nvSpPr>
        <p:spPr>
          <a:xfrm>
            <a:off x="447532" y="5176489"/>
            <a:ext cx="1828799" cy="461665"/>
          </a:xfrm>
          <a:prstGeom prst="rect">
            <a:avLst/>
          </a:prstGeom>
          <a:noFill/>
        </p:spPr>
        <p:txBody>
          <a:bodyPr wrap="square" rtlCol="0">
            <a:spAutoFit/>
          </a:bodyPr>
          <a:lstStyle/>
          <a:p>
            <a:r>
              <a:rPr lang="en-US" dirty="0" err="1"/>
              <a:t>Info</a:t>
            </a:r>
            <a:r>
              <a:rPr lang="en-US" baseline="-25000" dirty="0" err="1"/>
              <a:t>humidity</a:t>
            </a:r>
            <a:r>
              <a:rPr lang="en-US" dirty="0"/>
              <a:t> = </a:t>
            </a:r>
          </a:p>
        </p:txBody>
      </p:sp>
      <p:sp>
        <p:nvSpPr>
          <p:cNvPr id="13" name="TextBox 12">
            <a:extLst>
              <a:ext uri="{FF2B5EF4-FFF2-40B4-BE49-F238E27FC236}">
                <a16:creationId xmlns:a16="http://schemas.microsoft.com/office/drawing/2014/main" id="{D70B1FF6-EB43-694D-A7FB-9ABF965B6850}"/>
              </a:ext>
            </a:extLst>
          </p:cNvPr>
          <p:cNvSpPr txBox="1"/>
          <p:nvPr/>
        </p:nvSpPr>
        <p:spPr>
          <a:xfrm>
            <a:off x="2192106" y="5179953"/>
            <a:ext cx="4087979" cy="1569660"/>
          </a:xfrm>
          <a:prstGeom prst="rect">
            <a:avLst/>
          </a:prstGeom>
          <a:noFill/>
        </p:spPr>
        <p:txBody>
          <a:bodyPr wrap="none" rtlCol="0">
            <a:spAutoFit/>
          </a:bodyPr>
          <a:lstStyle/>
          <a:p>
            <a:r>
              <a:rPr lang="en-US" dirty="0"/>
              <a:t>(7/14)</a:t>
            </a:r>
            <a:r>
              <a:rPr lang="en-US" altLang="en-US" b="1" kern="0" dirty="0"/>
              <a:t> *</a:t>
            </a:r>
            <a:r>
              <a:rPr lang="en-US" altLang="en-US" b="1" kern="0" dirty="0" err="1"/>
              <a:t>E</a:t>
            </a:r>
            <a:r>
              <a:rPr lang="en-US" altLang="en-US" b="1" kern="0" baseline="-25000" dirty="0" err="1"/>
              <a:t>high</a:t>
            </a:r>
            <a:r>
              <a:rPr lang="en-US" altLang="en-US" b="1" kern="0" baseline="-25000" dirty="0"/>
              <a:t> </a:t>
            </a:r>
            <a:r>
              <a:rPr lang="en-US" dirty="0"/>
              <a:t>+ (7/14)*</a:t>
            </a:r>
            <a:r>
              <a:rPr lang="en-US" altLang="en-US" b="1" kern="0" dirty="0"/>
              <a:t> </a:t>
            </a:r>
            <a:r>
              <a:rPr lang="en-US" altLang="en-US" b="1" kern="0" dirty="0" err="1"/>
              <a:t>E</a:t>
            </a:r>
            <a:r>
              <a:rPr lang="en-US" altLang="en-US" b="1" kern="0" baseline="-25000" dirty="0" err="1"/>
              <a:t>normal</a:t>
            </a:r>
            <a:r>
              <a:rPr lang="en-US" altLang="en-US" b="1" kern="0" baseline="-25000" dirty="0"/>
              <a:t> </a:t>
            </a:r>
            <a:endParaRPr lang="en-US" altLang="en-US" b="1" kern="0" dirty="0"/>
          </a:p>
          <a:p>
            <a:r>
              <a:rPr lang="en-US" altLang="en-US" b="1" kern="0" dirty="0"/>
              <a:t>= </a:t>
            </a:r>
            <a:r>
              <a:rPr lang="en-US" dirty="0"/>
              <a:t>(7/14)*</a:t>
            </a:r>
            <a:r>
              <a:rPr lang="en-US" altLang="en-US" b="1" kern="0" dirty="0"/>
              <a:t>0.985</a:t>
            </a:r>
            <a:r>
              <a:rPr lang="en-US" altLang="en-US" b="1" kern="0" baseline="-25000" dirty="0"/>
              <a:t> </a:t>
            </a:r>
            <a:r>
              <a:rPr lang="en-US" dirty="0"/>
              <a:t>+ (7/14)</a:t>
            </a:r>
            <a:r>
              <a:rPr lang="en-US" altLang="en-US" b="1" kern="0" dirty="0"/>
              <a:t> * 0.592</a:t>
            </a:r>
          </a:p>
          <a:p>
            <a:r>
              <a:rPr lang="en-US" dirty="0"/>
              <a:t>= 0.7885 bits</a:t>
            </a:r>
          </a:p>
          <a:p>
            <a:endParaRPr lang="en-US" dirty="0"/>
          </a:p>
        </p:txBody>
      </p:sp>
      <p:sp>
        <p:nvSpPr>
          <p:cNvPr id="15" name="TextBox 14">
            <a:extLst>
              <a:ext uri="{FF2B5EF4-FFF2-40B4-BE49-F238E27FC236}">
                <a16:creationId xmlns:a16="http://schemas.microsoft.com/office/drawing/2014/main" id="{D463EA0C-ACC9-4145-81CE-FECA7C4FEA52}"/>
              </a:ext>
            </a:extLst>
          </p:cNvPr>
          <p:cNvSpPr txBox="1"/>
          <p:nvPr/>
        </p:nvSpPr>
        <p:spPr>
          <a:xfrm>
            <a:off x="274264" y="112865"/>
            <a:ext cx="8378825" cy="461665"/>
          </a:xfrm>
          <a:prstGeom prst="rect">
            <a:avLst/>
          </a:prstGeom>
          <a:noFill/>
        </p:spPr>
        <p:txBody>
          <a:bodyPr wrap="square">
            <a:spAutoFit/>
          </a:bodyPr>
          <a:lstStyle/>
          <a:p>
            <a:r>
              <a:rPr lang="en-US" sz="2400" dirty="0"/>
              <a:t>Here, D=training data; A=Humidity; v=2 (i.e., high and normal)</a:t>
            </a:r>
          </a:p>
        </p:txBody>
      </p:sp>
    </p:spTree>
    <p:extLst>
      <p:ext uri="{BB962C8B-B14F-4D97-AF65-F5344CB8AC3E}">
        <p14:creationId xmlns:p14="http://schemas.microsoft.com/office/powerpoint/2010/main" val="4222661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7F2E8A-3DC9-6044-B2B6-910F18170768}"/>
              </a:ext>
            </a:extLst>
          </p:cNvPr>
          <p:cNvSpPr>
            <a:spLocks noGrp="1"/>
          </p:cNvSpPr>
          <p:nvPr>
            <p:ph type="sldNum" sz="quarter" idx="12"/>
          </p:nvPr>
        </p:nvSpPr>
        <p:spPr/>
        <p:txBody>
          <a:bodyPr/>
          <a:lstStyle/>
          <a:p>
            <a:pPr>
              <a:defRPr/>
            </a:pPr>
            <a:fld id="{7163DAD5-62DA-4968-908A-F84AEFE3295C}" type="slidenum">
              <a:rPr lang="en-US" smtClean="0"/>
              <a:pPr>
                <a:defRPr/>
              </a:pPr>
              <a:t>38</a:t>
            </a:fld>
            <a:endParaRPr lang="en-US"/>
          </a:p>
        </p:txBody>
      </p:sp>
      <p:sp>
        <p:nvSpPr>
          <p:cNvPr id="3" name="Text Box 21">
            <a:extLst>
              <a:ext uri="{FF2B5EF4-FFF2-40B4-BE49-F238E27FC236}">
                <a16:creationId xmlns:a16="http://schemas.microsoft.com/office/drawing/2014/main" id="{57CBA63B-A1D0-4045-A7BC-3C6E6B2B08A5}"/>
              </a:ext>
            </a:extLst>
          </p:cNvPr>
          <p:cNvSpPr txBox="1">
            <a:spLocks noChangeArrowheads="1"/>
          </p:cNvSpPr>
          <p:nvPr/>
        </p:nvSpPr>
        <p:spPr bwMode="auto">
          <a:xfrm>
            <a:off x="423863" y="1722438"/>
            <a:ext cx="831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Wind?</a:t>
            </a:r>
          </a:p>
        </p:txBody>
      </p:sp>
      <p:sp>
        <p:nvSpPr>
          <p:cNvPr id="4" name="Text Box 22">
            <a:extLst>
              <a:ext uri="{FF2B5EF4-FFF2-40B4-BE49-F238E27FC236}">
                <a16:creationId xmlns:a16="http://schemas.microsoft.com/office/drawing/2014/main" id="{7A195AA3-2A83-E642-A35E-90E2CC7184DD}"/>
              </a:ext>
            </a:extLst>
          </p:cNvPr>
          <p:cNvSpPr txBox="1">
            <a:spLocks noChangeArrowheads="1"/>
          </p:cNvSpPr>
          <p:nvPr/>
        </p:nvSpPr>
        <p:spPr bwMode="auto">
          <a:xfrm>
            <a:off x="3352800" y="1295400"/>
            <a:ext cx="2203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t> [6+, 2-]    E=0.811  </a:t>
            </a:r>
          </a:p>
        </p:txBody>
      </p:sp>
      <p:sp>
        <p:nvSpPr>
          <p:cNvPr id="5" name="Text Box 23">
            <a:extLst>
              <a:ext uri="{FF2B5EF4-FFF2-40B4-BE49-F238E27FC236}">
                <a16:creationId xmlns:a16="http://schemas.microsoft.com/office/drawing/2014/main" id="{2E0A51E6-9016-934C-8F22-2F79CB83C505}"/>
              </a:ext>
            </a:extLst>
          </p:cNvPr>
          <p:cNvSpPr txBox="1">
            <a:spLocks noChangeArrowheads="1"/>
          </p:cNvSpPr>
          <p:nvPr/>
        </p:nvSpPr>
        <p:spPr bwMode="auto">
          <a:xfrm>
            <a:off x="3356264" y="2864643"/>
            <a:ext cx="1949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 [3+, 3-]    E=1.00</a:t>
            </a:r>
          </a:p>
        </p:txBody>
      </p:sp>
      <p:sp>
        <p:nvSpPr>
          <p:cNvPr id="6" name="Line 24">
            <a:extLst>
              <a:ext uri="{FF2B5EF4-FFF2-40B4-BE49-F238E27FC236}">
                <a16:creationId xmlns:a16="http://schemas.microsoft.com/office/drawing/2014/main" id="{91023659-7D5D-F843-931D-B0174DF10CFF}"/>
              </a:ext>
            </a:extLst>
          </p:cNvPr>
          <p:cNvSpPr>
            <a:spLocks noChangeShapeType="1"/>
          </p:cNvSpPr>
          <p:nvPr/>
        </p:nvSpPr>
        <p:spPr bwMode="auto">
          <a:xfrm flipV="1">
            <a:off x="1447800" y="1524000"/>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25">
            <a:extLst>
              <a:ext uri="{FF2B5EF4-FFF2-40B4-BE49-F238E27FC236}">
                <a16:creationId xmlns:a16="http://schemas.microsoft.com/office/drawing/2014/main" id="{47B64443-338E-7048-8805-104B0538EDB1}"/>
              </a:ext>
            </a:extLst>
          </p:cNvPr>
          <p:cNvSpPr>
            <a:spLocks noChangeShapeType="1"/>
          </p:cNvSpPr>
          <p:nvPr/>
        </p:nvSpPr>
        <p:spPr bwMode="auto">
          <a:xfrm>
            <a:off x="1447800" y="1905000"/>
            <a:ext cx="1828800" cy="1143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26">
            <a:extLst>
              <a:ext uri="{FF2B5EF4-FFF2-40B4-BE49-F238E27FC236}">
                <a16:creationId xmlns:a16="http://schemas.microsoft.com/office/drawing/2014/main" id="{546D86E1-E050-844B-8A30-A7ADC7ADD1B0}"/>
              </a:ext>
            </a:extLst>
          </p:cNvPr>
          <p:cNvSpPr txBox="1">
            <a:spLocks noChangeArrowheads="1"/>
          </p:cNvSpPr>
          <p:nvPr/>
        </p:nvSpPr>
        <p:spPr bwMode="auto">
          <a:xfrm>
            <a:off x="2063318" y="1371600"/>
            <a:ext cx="638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Weak</a:t>
            </a:r>
          </a:p>
        </p:txBody>
      </p:sp>
      <p:sp>
        <p:nvSpPr>
          <p:cNvPr id="9" name="Text Box 27">
            <a:extLst>
              <a:ext uri="{FF2B5EF4-FFF2-40B4-BE49-F238E27FC236}">
                <a16:creationId xmlns:a16="http://schemas.microsoft.com/office/drawing/2014/main" id="{65ADFB9B-5E2A-7A42-8020-E1EBDA041890}"/>
              </a:ext>
            </a:extLst>
          </p:cNvPr>
          <p:cNvSpPr txBox="1">
            <a:spLocks noChangeArrowheads="1"/>
          </p:cNvSpPr>
          <p:nvPr/>
        </p:nvSpPr>
        <p:spPr bwMode="auto">
          <a:xfrm>
            <a:off x="2008981" y="2609996"/>
            <a:ext cx="7064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Strong</a:t>
            </a:r>
          </a:p>
        </p:txBody>
      </p:sp>
      <p:sp>
        <p:nvSpPr>
          <p:cNvPr id="10" name="TextBox 9">
            <a:extLst>
              <a:ext uri="{FF2B5EF4-FFF2-40B4-BE49-F238E27FC236}">
                <a16:creationId xmlns:a16="http://schemas.microsoft.com/office/drawing/2014/main" id="{BD1D2A0B-8F4D-414D-A938-E6322B40F3DF}"/>
              </a:ext>
            </a:extLst>
          </p:cNvPr>
          <p:cNvSpPr txBox="1"/>
          <p:nvPr/>
        </p:nvSpPr>
        <p:spPr>
          <a:xfrm>
            <a:off x="274264" y="112865"/>
            <a:ext cx="8378825" cy="461665"/>
          </a:xfrm>
          <a:prstGeom prst="rect">
            <a:avLst/>
          </a:prstGeom>
          <a:noFill/>
        </p:spPr>
        <p:txBody>
          <a:bodyPr wrap="square">
            <a:spAutoFit/>
          </a:bodyPr>
          <a:lstStyle/>
          <a:p>
            <a:r>
              <a:rPr lang="en-US" sz="2400" dirty="0"/>
              <a:t>Here, D=training data; A=Wind; v=2 (i.e., weak and strong)</a:t>
            </a:r>
          </a:p>
        </p:txBody>
      </p:sp>
      <p:sp>
        <p:nvSpPr>
          <p:cNvPr id="11" name="TextBox 10">
            <a:extLst>
              <a:ext uri="{FF2B5EF4-FFF2-40B4-BE49-F238E27FC236}">
                <a16:creationId xmlns:a16="http://schemas.microsoft.com/office/drawing/2014/main" id="{291F27BC-C096-5E48-9FEE-120706C38BF3}"/>
              </a:ext>
            </a:extLst>
          </p:cNvPr>
          <p:cNvSpPr txBox="1"/>
          <p:nvPr/>
        </p:nvSpPr>
        <p:spPr>
          <a:xfrm>
            <a:off x="3006066" y="1814513"/>
            <a:ext cx="5447325"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weak</a:t>
            </a:r>
            <a:r>
              <a:rPr lang="en-US" altLang="en-US" sz="1600" b="1" kern="0" dirty="0"/>
              <a:t>(6+,2-) = -(6/8)</a:t>
            </a:r>
            <a:r>
              <a:rPr lang="en-US" altLang="en-US" sz="1600" b="1" kern="0" baseline="-25000" dirty="0"/>
              <a:t> </a:t>
            </a:r>
            <a:r>
              <a:rPr lang="en-US" altLang="en-US" sz="1600" b="1" kern="0" dirty="0"/>
              <a:t>log</a:t>
            </a:r>
            <a:r>
              <a:rPr lang="en-US" altLang="en-US" sz="1600" b="1" kern="0" baseline="-25000" dirty="0"/>
              <a:t>2</a:t>
            </a:r>
            <a:r>
              <a:rPr lang="en-US" altLang="en-US" sz="1600" b="1" kern="0" dirty="0"/>
              <a:t>(6/8)</a:t>
            </a:r>
            <a:r>
              <a:rPr lang="en-US" altLang="en-US" sz="1600" b="1" kern="0" baseline="-25000" dirty="0"/>
              <a:t> </a:t>
            </a:r>
            <a:r>
              <a:rPr lang="en-US" altLang="en-US" sz="1600" b="1" kern="0" dirty="0"/>
              <a:t>- (2/8)</a:t>
            </a:r>
            <a:r>
              <a:rPr lang="en-US" altLang="en-US" sz="1600" b="1" kern="0" baseline="-25000" dirty="0"/>
              <a:t> </a:t>
            </a:r>
            <a:r>
              <a:rPr lang="en-US" altLang="en-US" sz="1600" b="1" kern="0" dirty="0"/>
              <a:t>log</a:t>
            </a:r>
            <a:r>
              <a:rPr lang="en-US" altLang="en-US" sz="1600" b="1" kern="0" baseline="-25000" dirty="0"/>
              <a:t>2</a:t>
            </a:r>
            <a:r>
              <a:rPr lang="en-US" altLang="en-US" sz="1600" b="1" kern="0" dirty="0"/>
              <a:t>(2/8) = 0.8112 = 0.811</a:t>
            </a:r>
            <a:endParaRPr lang="en-US" altLang="en-US" sz="1600" b="1" kern="0" baseline="-25000" dirty="0"/>
          </a:p>
        </p:txBody>
      </p:sp>
      <p:sp>
        <p:nvSpPr>
          <p:cNvPr id="12" name="TextBox 11">
            <a:extLst>
              <a:ext uri="{FF2B5EF4-FFF2-40B4-BE49-F238E27FC236}">
                <a16:creationId xmlns:a16="http://schemas.microsoft.com/office/drawing/2014/main" id="{274CDCFF-50E1-6246-A3B5-3FE2DF14C9D8}"/>
              </a:ext>
            </a:extLst>
          </p:cNvPr>
          <p:cNvSpPr txBox="1"/>
          <p:nvPr/>
        </p:nvSpPr>
        <p:spPr>
          <a:xfrm>
            <a:off x="3247765" y="3276600"/>
            <a:ext cx="4371710"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strong</a:t>
            </a:r>
            <a:r>
              <a:rPr lang="en-US" altLang="en-US" sz="1600" b="1" kern="0" dirty="0"/>
              <a:t>(3+,3-) = -(3/6)</a:t>
            </a:r>
            <a:r>
              <a:rPr lang="en-US" altLang="en-US" sz="1600" b="1" kern="0" baseline="-25000" dirty="0"/>
              <a:t> </a:t>
            </a:r>
            <a:r>
              <a:rPr lang="en-US" altLang="en-US" sz="1600" b="1" kern="0" dirty="0"/>
              <a:t>log</a:t>
            </a:r>
            <a:r>
              <a:rPr lang="en-US" altLang="en-US" sz="1600" b="1" kern="0" baseline="-25000" dirty="0"/>
              <a:t>2</a:t>
            </a:r>
            <a:r>
              <a:rPr lang="en-US" altLang="en-US" sz="1600" b="1" kern="0" dirty="0"/>
              <a:t>(3/6)</a:t>
            </a:r>
            <a:r>
              <a:rPr lang="en-US" altLang="en-US" sz="1600" b="1" kern="0" baseline="-25000" dirty="0"/>
              <a:t> </a:t>
            </a:r>
            <a:r>
              <a:rPr lang="en-US" altLang="en-US" sz="1600" b="1" kern="0" dirty="0"/>
              <a:t>- (3/6)</a:t>
            </a:r>
            <a:r>
              <a:rPr lang="en-US" altLang="en-US" sz="1600" b="1" kern="0" baseline="-25000" dirty="0"/>
              <a:t> </a:t>
            </a:r>
            <a:r>
              <a:rPr lang="en-US" altLang="en-US" sz="1600" b="1" kern="0" dirty="0"/>
              <a:t>log</a:t>
            </a:r>
            <a:r>
              <a:rPr lang="en-US" altLang="en-US" sz="1600" b="1" kern="0" baseline="-25000" dirty="0"/>
              <a:t>2</a:t>
            </a:r>
            <a:r>
              <a:rPr lang="en-US" altLang="en-US" sz="1600" b="1" kern="0" dirty="0"/>
              <a:t>(3/6) = 1</a:t>
            </a:r>
            <a:endParaRPr lang="en-US" altLang="en-US" sz="1600" b="1" kern="0" baseline="-25000" dirty="0"/>
          </a:p>
        </p:txBody>
      </p:sp>
      <p:sp>
        <p:nvSpPr>
          <p:cNvPr id="13" name="TextBox 12">
            <a:extLst>
              <a:ext uri="{FF2B5EF4-FFF2-40B4-BE49-F238E27FC236}">
                <a16:creationId xmlns:a16="http://schemas.microsoft.com/office/drawing/2014/main" id="{B9AE401B-B428-674B-A271-308360D97892}"/>
              </a:ext>
            </a:extLst>
          </p:cNvPr>
          <p:cNvSpPr txBox="1"/>
          <p:nvPr/>
        </p:nvSpPr>
        <p:spPr>
          <a:xfrm>
            <a:off x="1279958" y="4953001"/>
            <a:ext cx="1828799" cy="461665"/>
          </a:xfrm>
          <a:prstGeom prst="rect">
            <a:avLst/>
          </a:prstGeom>
          <a:noFill/>
        </p:spPr>
        <p:txBody>
          <a:bodyPr wrap="square" rtlCol="0">
            <a:spAutoFit/>
          </a:bodyPr>
          <a:lstStyle/>
          <a:p>
            <a:r>
              <a:rPr lang="en-US" dirty="0" err="1"/>
              <a:t>Info</a:t>
            </a:r>
            <a:r>
              <a:rPr lang="en-US" baseline="-25000" dirty="0" err="1"/>
              <a:t>wind</a:t>
            </a:r>
            <a:r>
              <a:rPr lang="en-US" dirty="0"/>
              <a:t> = </a:t>
            </a:r>
          </a:p>
        </p:txBody>
      </p:sp>
      <p:sp>
        <p:nvSpPr>
          <p:cNvPr id="14" name="TextBox 13">
            <a:extLst>
              <a:ext uri="{FF2B5EF4-FFF2-40B4-BE49-F238E27FC236}">
                <a16:creationId xmlns:a16="http://schemas.microsoft.com/office/drawing/2014/main" id="{1D472D00-2D73-574C-8888-CCDAC0468526}"/>
              </a:ext>
            </a:extLst>
          </p:cNvPr>
          <p:cNvSpPr txBox="1"/>
          <p:nvPr/>
        </p:nvSpPr>
        <p:spPr>
          <a:xfrm>
            <a:off x="2590801" y="4942610"/>
            <a:ext cx="3927678" cy="1569660"/>
          </a:xfrm>
          <a:prstGeom prst="rect">
            <a:avLst/>
          </a:prstGeom>
          <a:noFill/>
        </p:spPr>
        <p:txBody>
          <a:bodyPr wrap="none" rtlCol="0">
            <a:spAutoFit/>
          </a:bodyPr>
          <a:lstStyle/>
          <a:p>
            <a:r>
              <a:rPr lang="en-US" dirty="0"/>
              <a:t>(8/14)</a:t>
            </a:r>
            <a:r>
              <a:rPr lang="en-US" altLang="en-US" b="1" kern="0" dirty="0"/>
              <a:t> *</a:t>
            </a:r>
            <a:r>
              <a:rPr lang="en-US" altLang="en-US" b="1" kern="0" dirty="0" err="1"/>
              <a:t>E</a:t>
            </a:r>
            <a:r>
              <a:rPr lang="en-US" altLang="en-US" b="1" kern="0" baseline="-25000" dirty="0" err="1"/>
              <a:t>weak</a:t>
            </a:r>
            <a:r>
              <a:rPr lang="en-US" altLang="en-US" b="1" kern="0" baseline="-25000" dirty="0"/>
              <a:t> </a:t>
            </a:r>
            <a:r>
              <a:rPr lang="en-US" dirty="0"/>
              <a:t>+ (6/14)*</a:t>
            </a:r>
            <a:r>
              <a:rPr lang="en-US" altLang="en-US" b="1" kern="0" dirty="0"/>
              <a:t> </a:t>
            </a:r>
            <a:r>
              <a:rPr lang="en-US" altLang="en-US" b="1" kern="0" dirty="0" err="1"/>
              <a:t>E</a:t>
            </a:r>
            <a:r>
              <a:rPr lang="en-US" altLang="en-US" b="1" kern="0" baseline="-25000" dirty="0" err="1"/>
              <a:t>strong</a:t>
            </a:r>
            <a:r>
              <a:rPr lang="en-US" altLang="en-US" b="1" kern="0" baseline="-25000" dirty="0"/>
              <a:t> </a:t>
            </a:r>
            <a:endParaRPr lang="en-US" altLang="en-US" b="1" kern="0" dirty="0"/>
          </a:p>
          <a:p>
            <a:r>
              <a:rPr lang="en-US" altLang="en-US" b="1" kern="0" dirty="0"/>
              <a:t>= </a:t>
            </a:r>
            <a:r>
              <a:rPr lang="en-US" dirty="0"/>
              <a:t>(8/14)*</a:t>
            </a:r>
            <a:r>
              <a:rPr lang="en-US" altLang="en-US" b="1" kern="0" dirty="0"/>
              <a:t>0.811</a:t>
            </a:r>
            <a:r>
              <a:rPr lang="en-US" altLang="en-US" b="1" kern="0" baseline="-25000" dirty="0"/>
              <a:t> </a:t>
            </a:r>
            <a:r>
              <a:rPr lang="en-US" dirty="0"/>
              <a:t>+ (6/14)</a:t>
            </a:r>
            <a:r>
              <a:rPr lang="en-US" altLang="en-US" b="1" kern="0" dirty="0"/>
              <a:t> * 1</a:t>
            </a:r>
          </a:p>
          <a:p>
            <a:r>
              <a:rPr lang="en-US" dirty="0"/>
              <a:t>= 0.892 bits</a:t>
            </a:r>
          </a:p>
          <a:p>
            <a:endParaRPr lang="en-US" dirty="0"/>
          </a:p>
        </p:txBody>
      </p:sp>
    </p:spTree>
    <p:extLst>
      <p:ext uri="{BB962C8B-B14F-4D97-AF65-F5344CB8AC3E}">
        <p14:creationId xmlns:p14="http://schemas.microsoft.com/office/powerpoint/2010/main" val="2680344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4B8D-410B-4042-B8FE-7EEE7E716797}"/>
              </a:ext>
            </a:extLst>
          </p:cNvPr>
          <p:cNvSpPr>
            <a:spLocks noGrp="1"/>
          </p:cNvSpPr>
          <p:nvPr>
            <p:ph type="title"/>
          </p:nvPr>
        </p:nvSpPr>
        <p:spPr/>
        <p:txBody>
          <a:bodyPr/>
          <a:lstStyle/>
          <a:p>
            <a:r>
              <a:rPr lang="en-US" dirty="0"/>
              <a:t>Calculate information gain</a:t>
            </a:r>
          </a:p>
        </p:txBody>
      </p:sp>
      <p:sp>
        <p:nvSpPr>
          <p:cNvPr id="3" name="Content Placeholder 2">
            <a:extLst>
              <a:ext uri="{FF2B5EF4-FFF2-40B4-BE49-F238E27FC236}">
                <a16:creationId xmlns:a16="http://schemas.microsoft.com/office/drawing/2014/main" id="{08245734-F2ED-D243-A5DF-E952E8EFAD0E}"/>
              </a:ext>
            </a:extLst>
          </p:cNvPr>
          <p:cNvSpPr>
            <a:spLocks noGrp="1"/>
          </p:cNvSpPr>
          <p:nvPr>
            <p:ph idx="1"/>
          </p:nvPr>
        </p:nvSpPr>
        <p:spPr/>
        <p:txBody>
          <a:bodyPr/>
          <a:lstStyle/>
          <a:p>
            <a:r>
              <a:rPr lang="en-US" dirty="0">
                <a:solidFill>
                  <a:schemeClr val="hlink"/>
                </a:solidFill>
              </a:rPr>
              <a:t>Information gained</a:t>
            </a:r>
            <a:r>
              <a:rPr lang="en-US" dirty="0"/>
              <a:t> by branching on attribute A:</a:t>
            </a:r>
          </a:p>
          <a:p>
            <a:endParaRPr lang="en-US" sz="2000" dirty="0"/>
          </a:p>
          <a:p>
            <a:r>
              <a:rPr lang="en-US" sz="2000" dirty="0"/>
              <a:t>Gain(outlook) = info(D) – </a:t>
            </a:r>
            <a:r>
              <a:rPr lang="en-US" sz="2000" dirty="0" err="1"/>
              <a:t>info</a:t>
            </a:r>
            <a:r>
              <a:rPr lang="en-US" sz="2000" baseline="-25000" dirty="0" err="1"/>
              <a:t>outlook</a:t>
            </a:r>
            <a:r>
              <a:rPr lang="en-US" sz="2000" dirty="0"/>
              <a:t>(D) = 0.94 – 0.6928 = 0.2472</a:t>
            </a:r>
          </a:p>
          <a:p>
            <a:r>
              <a:rPr lang="en-US" sz="2000" dirty="0"/>
              <a:t>Gain(humidity) = info(D) – </a:t>
            </a:r>
            <a:r>
              <a:rPr lang="en-US" sz="2000" dirty="0" err="1"/>
              <a:t>info</a:t>
            </a:r>
            <a:r>
              <a:rPr lang="en-US" sz="2000" baseline="-25000" dirty="0" err="1"/>
              <a:t>humidity</a:t>
            </a:r>
            <a:r>
              <a:rPr lang="en-US" sz="2000" dirty="0"/>
              <a:t>(D) = 0.94 – 0.7885 = 0.1515</a:t>
            </a:r>
          </a:p>
          <a:p>
            <a:r>
              <a:rPr lang="en-US" sz="2000" dirty="0"/>
              <a:t>Gain(wind) = info(D) – </a:t>
            </a:r>
            <a:r>
              <a:rPr lang="en-US" sz="2000" dirty="0" err="1"/>
              <a:t>info</a:t>
            </a:r>
            <a:r>
              <a:rPr lang="en-US" sz="2000" baseline="-25000" dirty="0" err="1"/>
              <a:t>wind</a:t>
            </a:r>
            <a:r>
              <a:rPr lang="en-US" sz="2000" dirty="0"/>
              <a:t>(D) = 0.94 – 0.892 = 0.048</a:t>
            </a:r>
          </a:p>
          <a:p>
            <a:pPr marL="0" indent="0">
              <a:buNone/>
            </a:pPr>
            <a:endParaRPr lang="en-US" sz="2000" dirty="0"/>
          </a:p>
          <a:p>
            <a:pPr marL="0" indent="0">
              <a:buNone/>
            </a:pPr>
            <a:r>
              <a:rPr lang="en-US" sz="2000" dirty="0"/>
              <a:t>Choose the attribute that provides highest gain to split the training data in the decision tress.</a:t>
            </a:r>
          </a:p>
          <a:p>
            <a:pPr marL="0" indent="0">
              <a:buNone/>
            </a:pPr>
            <a:r>
              <a:rPr lang="en-US" sz="2000" dirty="0"/>
              <a:t>So we choose the ”outlook” attribute to split the training data.</a:t>
            </a:r>
          </a:p>
          <a:p>
            <a:pPr marL="0" indent="0">
              <a:buNone/>
            </a:pPr>
            <a:r>
              <a:rPr lang="en-US" dirty="0"/>
              <a:t>	</a:t>
            </a:r>
          </a:p>
          <a:p>
            <a:endParaRPr lang="en-US" dirty="0"/>
          </a:p>
        </p:txBody>
      </p:sp>
      <p:sp>
        <p:nvSpPr>
          <p:cNvPr id="4" name="Slide Number Placeholder 3">
            <a:extLst>
              <a:ext uri="{FF2B5EF4-FFF2-40B4-BE49-F238E27FC236}">
                <a16:creationId xmlns:a16="http://schemas.microsoft.com/office/drawing/2014/main" id="{6A56A231-523A-A44C-8BDB-AE037D3C3960}"/>
              </a:ext>
            </a:extLst>
          </p:cNvPr>
          <p:cNvSpPr>
            <a:spLocks noGrp="1"/>
          </p:cNvSpPr>
          <p:nvPr>
            <p:ph type="sldNum" sz="quarter" idx="12"/>
          </p:nvPr>
        </p:nvSpPr>
        <p:spPr/>
        <p:txBody>
          <a:bodyPr/>
          <a:lstStyle/>
          <a:p>
            <a:pPr>
              <a:defRPr/>
            </a:pPr>
            <a:fld id="{1141314C-F54C-464D-9EDC-1B1B988577E6}" type="slidenum">
              <a:rPr lang="en-US" smtClean="0"/>
              <a:pPr>
                <a:defRPr/>
              </a:pPr>
              <a:t>39</a:t>
            </a:fld>
            <a:endParaRPr lang="en-US"/>
          </a:p>
        </p:txBody>
      </p:sp>
      <p:graphicFrame>
        <p:nvGraphicFramePr>
          <p:cNvPr id="5" name="Object 5">
            <a:extLst>
              <a:ext uri="{FF2B5EF4-FFF2-40B4-BE49-F238E27FC236}">
                <a16:creationId xmlns:a16="http://schemas.microsoft.com/office/drawing/2014/main" id="{A52E55ED-1671-F44A-8B35-DDC4D7274D28}"/>
              </a:ext>
            </a:extLst>
          </p:cNvPr>
          <p:cNvGraphicFramePr>
            <a:graphicFrameLocks noChangeAspect="1"/>
          </p:cNvGraphicFramePr>
          <p:nvPr/>
        </p:nvGraphicFramePr>
        <p:xfrm>
          <a:off x="3581400" y="2590800"/>
          <a:ext cx="4191000" cy="488950"/>
        </p:xfrm>
        <a:graphic>
          <a:graphicData uri="http://schemas.openxmlformats.org/presentationml/2006/ole">
            <mc:AlternateContent xmlns:mc="http://schemas.openxmlformats.org/markup-compatibility/2006">
              <mc:Choice xmlns:v="urn:schemas-microsoft-com:vml" Requires="v">
                <p:oleObj name="Equation" r:id="rId2" imgW="1790640" imgH="215640" progId="Equation.3">
                  <p:embed/>
                </p:oleObj>
              </mc:Choice>
              <mc:Fallback>
                <p:oleObj name="Equation" r:id="rId2" imgW="1790640" imgH="215640" progId="Equation.3">
                  <p:embed/>
                  <p:pic>
                    <p:nvPicPr>
                      <p:cNvPr id="5" name="Object 5">
                        <a:extLst>
                          <a:ext uri="{FF2B5EF4-FFF2-40B4-BE49-F238E27FC236}">
                            <a16:creationId xmlns:a16="http://schemas.microsoft.com/office/drawing/2014/main" id="{A52E55ED-1671-F44A-8B35-DDC4D7274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590800"/>
                        <a:ext cx="4191000" cy="4889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81409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96B3-E1C9-F748-8361-621B8FF95571}"/>
              </a:ext>
            </a:extLst>
          </p:cNvPr>
          <p:cNvSpPr>
            <a:spLocks noGrp="1"/>
          </p:cNvSpPr>
          <p:nvPr>
            <p:ph type="title"/>
          </p:nvPr>
        </p:nvSpPr>
        <p:spPr/>
        <p:txBody>
          <a:bodyPr/>
          <a:lstStyle/>
          <a:p>
            <a:r>
              <a:rPr lang="en-US" dirty="0"/>
              <a:t>Supervised learning Process</a:t>
            </a:r>
          </a:p>
        </p:txBody>
      </p:sp>
      <p:sp>
        <p:nvSpPr>
          <p:cNvPr id="4" name="Slide Number Placeholder 3">
            <a:extLst>
              <a:ext uri="{FF2B5EF4-FFF2-40B4-BE49-F238E27FC236}">
                <a16:creationId xmlns:a16="http://schemas.microsoft.com/office/drawing/2014/main" id="{A4827E67-6B22-D443-842A-B266AAEE94EA}"/>
              </a:ext>
            </a:extLst>
          </p:cNvPr>
          <p:cNvSpPr>
            <a:spLocks noGrp="1"/>
          </p:cNvSpPr>
          <p:nvPr>
            <p:ph type="sldNum" sz="quarter" idx="12"/>
          </p:nvPr>
        </p:nvSpPr>
        <p:spPr/>
        <p:txBody>
          <a:bodyPr/>
          <a:lstStyle/>
          <a:p>
            <a:pPr>
              <a:defRPr/>
            </a:pPr>
            <a:fld id="{1141314C-F54C-464D-9EDC-1B1B988577E6}" type="slidenum">
              <a:rPr lang="en-US" smtClean="0"/>
              <a:pPr>
                <a:defRPr/>
              </a:pPr>
              <a:t>4</a:t>
            </a:fld>
            <a:endParaRPr lang="en-US"/>
          </a:p>
        </p:txBody>
      </p:sp>
      <p:sp>
        <p:nvSpPr>
          <p:cNvPr id="5" name="AutoShape 3">
            <a:extLst>
              <a:ext uri="{FF2B5EF4-FFF2-40B4-BE49-F238E27FC236}">
                <a16:creationId xmlns:a16="http://schemas.microsoft.com/office/drawing/2014/main" id="{E57BB352-1F46-C044-8645-8AB7FA0DE8A4}"/>
              </a:ext>
            </a:extLst>
          </p:cNvPr>
          <p:cNvSpPr txBox="1">
            <a:spLocks noChangeArrowheads="1"/>
          </p:cNvSpPr>
          <p:nvPr/>
        </p:nvSpPr>
        <p:spPr bwMode="auto">
          <a:xfrm>
            <a:off x="1260764" y="2057400"/>
            <a:ext cx="1219200" cy="1066800"/>
          </a:xfrm>
          <a:prstGeom prst="can">
            <a:avLst>
              <a:gd name="adj" fmla="val 25000"/>
            </a:avLst>
          </a:prstGeom>
          <a:solidFill>
            <a:srgbClr val="DDDDDD"/>
          </a:solidFill>
          <a:ln w="9525" cap="flat">
            <a:solidFill>
              <a:schemeClr val="tx1"/>
            </a:solidFill>
            <a:miter lim="800000"/>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ctr" eaLnBrk="1" hangingPunct="1">
              <a:lnSpc>
                <a:spcPct val="90000"/>
              </a:lnSpc>
              <a:spcBef>
                <a:spcPct val="0"/>
              </a:spcBef>
              <a:buFontTx/>
              <a:buNone/>
            </a:pPr>
            <a:r>
              <a:rPr lang="en-US" sz="2000" b="1" kern="0" dirty="0"/>
              <a:t>Training </a:t>
            </a:r>
          </a:p>
          <a:p>
            <a:pPr algn="ctr" eaLnBrk="1" hangingPunct="1">
              <a:lnSpc>
                <a:spcPct val="90000"/>
              </a:lnSpc>
              <a:spcBef>
                <a:spcPct val="0"/>
              </a:spcBef>
              <a:buFontTx/>
              <a:buNone/>
            </a:pPr>
            <a:r>
              <a:rPr lang="en-US" sz="2000" b="1" kern="0" dirty="0"/>
              <a:t>Data</a:t>
            </a:r>
          </a:p>
        </p:txBody>
      </p:sp>
      <p:sp>
        <p:nvSpPr>
          <p:cNvPr id="6" name="AutoShape 4">
            <a:extLst>
              <a:ext uri="{FF2B5EF4-FFF2-40B4-BE49-F238E27FC236}">
                <a16:creationId xmlns:a16="http://schemas.microsoft.com/office/drawing/2014/main" id="{2CEEEA7C-9D4F-CF46-ABA7-16C82560B958}"/>
              </a:ext>
            </a:extLst>
          </p:cNvPr>
          <p:cNvSpPr>
            <a:spLocks noChangeArrowheads="1"/>
          </p:cNvSpPr>
          <p:nvPr/>
        </p:nvSpPr>
        <p:spPr bwMode="auto">
          <a:xfrm>
            <a:off x="2632364" y="2571750"/>
            <a:ext cx="381000" cy="209550"/>
          </a:xfrm>
          <a:prstGeom prst="rightArrow">
            <a:avLst>
              <a:gd name="adj1" fmla="val 50000"/>
              <a:gd name="adj2" fmla="val 45455"/>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Oval 6">
            <a:extLst>
              <a:ext uri="{FF2B5EF4-FFF2-40B4-BE49-F238E27FC236}">
                <a16:creationId xmlns:a16="http://schemas.microsoft.com/office/drawing/2014/main" id="{2CAE189F-BA16-0C41-BA10-AD3648764B0E}"/>
              </a:ext>
            </a:extLst>
          </p:cNvPr>
          <p:cNvSpPr>
            <a:spLocks noChangeArrowheads="1"/>
          </p:cNvSpPr>
          <p:nvPr/>
        </p:nvSpPr>
        <p:spPr bwMode="auto">
          <a:xfrm>
            <a:off x="6366164" y="5181600"/>
            <a:ext cx="1295400" cy="838200"/>
          </a:xfrm>
          <a:prstGeom prst="ellipse">
            <a:avLst/>
          </a:prstGeom>
          <a:gradFill rotWithShape="1">
            <a:gsLst>
              <a:gs pos="0">
                <a:srgbClr val="5E9EFF"/>
              </a:gs>
              <a:gs pos="39999">
                <a:srgbClr val="85C2FF"/>
              </a:gs>
              <a:gs pos="70000">
                <a:srgbClr val="C4D6EB"/>
              </a:gs>
              <a:gs pos="100000">
                <a:srgbClr val="FFEBFA"/>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a:latin typeface="Tahoma" pitchFamily="34" charset="0"/>
              </a:rPr>
              <a:t>Class</a:t>
            </a:r>
          </a:p>
        </p:txBody>
      </p:sp>
      <p:sp>
        <p:nvSpPr>
          <p:cNvPr id="8" name="AutoShape 7">
            <a:extLst>
              <a:ext uri="{FF2B5EF4-FFF2-40B4-BE49-F238E27FC236}">
                <a16:creationId xmlns:a16="http://schemas.microsoft.com/office/drawing/2014/main" id="{9F70E805-00F0-D84F-8757-D953B0897FCD}"/>
              </a:ext>
            </a:extLst>
          </p:cNvPr>
          <p:cNvSpPr>
            <a:spLocks noChangeArrowheads="1"/>
          </p:cNvSpPr>
          <p:nvPr/>
        </p:nvSpPr>
        <p:spPr bwMode="auto">
          <a:xfrm>
            <a:off x="5527964" y="2514600"/>
            <a:ext cx="533400" cy="228600"/>
          </a:xfrm>
          <a:prstGeom prst="rightArrow">
            <a:avLst>
              <a:gd name="adj1" fmla="val 50000"/>
              <a:gd name="adj2" fmla="val 58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8">
            <a:extLst>
              <a:ext uri="{FF2B5EF4-FFF2-40B4-BE49-F238E27FC236}">
                <a16:creationId xmlns:a16="http://schemas.microsoft.com/office/drawing/2014/main" id="{5A909BDE-A26D-4A41-A8F6-6C379ADE2B73}"/>
              </a:ext>
            </a:extLst>
          </p:cNvPr>
          <p:cNvSpPr txBox="1">
            <a:spLocks noChangeArrowheads="1"/>
          </p:cNvSpPr>
          <p:nvPr/>
        </p:nvSpPr>
        <p:spPr bwMode="auto">
          <a:xfrm>
            <a:off x="651164" y="2165350"/>
            <a:ext cx="522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r>
              <a:rPr lang="en-US" sz="2800" b="1" dirty="0">
                <a:latin typeface="Tahoma" pitchFamily="34" charset="0"/>
              </a:rPr>
              <a:t>1.</a:t>
            </a:r>
          </a:p>
        </p:txBody>
      </p:sp>
      <p:sp>
        <p:nvSpPr>
          <p:cNvPr id="10" name="AutoShape 9">
            <a:extLst>
              <a:ext uri="{FF2B5EF4-FFF2-40B4-BE49-F238E27FC236}">
                <a16:creationId xmlns:a16="http://schemas.microsoft.com/office/drawing/2014/main" id="{AE4638A5-B635-9845-8DDB-CA03B958016F}"/>
              </a:ext>
            </a:extLst>
          </p:cNvPr>
          <p:cNvSpPr>
            <a:spLocks noChangeArrowheads="1"/>
          </p:cNvSpPr>
          <p:nvPr/>
        </p:nvSpPr>
        <p:spPr bwMode="auto">
          <a:xfrm>
            <a:off x="1260764" y="3581400"/>
            <a:ext cx="1295400" cy="1066800"/>
          </a:xfrm>
          <a:prstGeom prst="can">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pPr>
            <a:r>
              <a:rPr lang="en-US" b="1" dirty="0">
                <a:latin typeface="Arial" charset="0"/>
              </a:rPr>
              <a:t>Test </a:t>
            </a:r>
          </a:p>
          <a:p>
            <a:pPr marL="342900" indent="-342900">
              <a:lnSpc>
                <a:spcPct val="90000"/>
              </a:lnSpc>
            </a:pPr>
            <a:r>
              <a:rPr lang="en-US" b="1" dirty="0">
                <a:latin typeface="Arial" charset="0"/>
              </a:rPr>
              <a:t>Data</a:t>
            </a:r>
          </a:p>
        </p:txBody>
      </p:sp>
      <p:sp>
        <p:nvSpPr>
          <p:cNvPr id="11" name="Text Box 10">
            <a:extLst>
              <a:ext uri="{FF2B5EF4-FFF2-40B4-BE49-F238E27FC236}">
                <a16:creationId xmlns:a16="http://schemas.microsoft.com/office/drawing/2014/main" id="{3E4FF04D-F3CB-F541-8318-F04CA5688989}"/>
              </a:ext>
            </a:extLst>
          </p:cNvPr>
          <p:cNvSpPr txBox="1">
            <a:spLocks noChangeArrowheads="1"/>
          </p:cNvSpPr>
          <p:nvPr/>
        </p:nvSpPr>
        <p:spPr bwMode="auto">
          <a:xfrm>
            <a:off x="651164" y="3748088"/>
            <a:ext cx="522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r>
              <a:rPr lang="en-US" sz="2800" b="1">
                <a:latin typeface="Tahoma" pitchFamily="34" charset="0"/>
              </a:rPr>
              <a:t>2.</a:t>
            </a:r>
          </a:p>
        </p:txBody>
      </p:sp>
      <p:sp>
        <p:nvSpPr>
          <p:cNvPr id="12" name="AutoShape 12">
            <a:extLst>
              <a:ext uri="{FF2B5EF4-FFF2-40B4-BE49-F238E27FC236}">
                <a16:creationId xmlns:a16="http://schemas.microsoft.com/office/drawing/2014/main" id="{2F2F54FA-3011-C648-A28C-63732EA5A28E}"/>
              </a:ext>
            </a:extLst>
          </p:cNvPr>
          <p:cNvSpPr>
            <a:spLocks noChangeArrowheads="1"/>
          </p:cNvSpPr>
          <p:nvPr/>
        </p:nvSpPr>
        <p:spPr bwMode="auto">
          <a:xfrm>
            <a:off x="2708564" y="3962400"/>
            <a:ext cx="457200" cy="228600"/>
          </a:xfrm>
          <a:prstGeom prst="rightArrow">
            <a:avLst>
              <a:gd name="adj1" fmla="val 50000"/>
              <a:gd name="adj2" fmla="val 50000"/>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3">
            <a:extLst>
              <a:ext uri="{FF2B5EF4-FFF2-40B4-BE49-F238E27FC236}">
                <a16:creationId xmlns:a16="http://schemas.microsoft.com/office/drawing/2014/main" id="{5FECEED3-2A3C-8F4C-AD4A-F652403F30C6}"/>
              </a:ext>
            </a:extLst>
          </p:cNvPr>
          <p:cNvSpPr>
            <a:spLocks noChangeArrowheads="1"/>
          </p:cNvSpPr>
          <p:nvPr/>
        </p:nvSpPr>
        <p:spPr bwMode="auto">
          <a:xfrm>
            <a:off x="5756564" y="3924300"/>
            <a:ext cx="533400" cy="228600"/>
          </a:xfrm>
          <a:prstGeom prst="rightArrow">
            <a:avLst>
              <a:gd name="adj1" fmla="val 50000"/>
              <a:gd name="adj2" fmla="val 58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4">
            <a:extLst>
              <a:ext uri="{FF2B5EF4-FFF2-40B4-BE49-F238E27FC236}">
                <a16:creationId xmlns:a16="http://schemas.microsoft.com/office/drawing/2014/main" id="{B342391C-B379-F64B-B10A-397888817FD8}"/>
              </a:ext>
            </a:extLst>
          </p:cNvPr>
          <p:cNvSpPr>
            <a:spLocks noChangeArrowheads="1"/>
          </p:cNvSpPr>
          <p:nvPr/>
        </p:nvSpPr>
        <p:spPr bwMode="auto">
          <a:xfrm>
            <a:off x="6518564" y="3467100"/>
            <a:ext cx="1447800" cy="1104900"/>
          </a:xfrm>
          <a:prstGeom prst="flowChartPunchedTape">
            <a:avLst/>
          </a:prstGeom>
          <a:solidFill>
            <a:srgbClr val="CC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a:latin typeface="Tahoma" pitchFamily="34" charset="0"/>
              </a:rPr>
              <a:t>Accuracy</a:t>
            </a:r>
          </a:p>
        </p:txBody>
      </p:sp>
      <p:sp>
        <p:nvSpPr>
          <p:cNvPr id="15" name="AutoShape 15">
            <a:extLst>
              <a:ext uri="{FF2B5EF4-FFF2-40B4-BE49-F238E27FC236}">
                <a16:creationId xmlns:a16="http://schemas.microsoft.com/office/drawing/2014/main" id="{616CF8E9-8B79-3542-9E24-3EEF89125E83}"/>
              </a:ext>
            </a:extLst>
          </p:cNvPr>
          <p:cNvSpPr>
            <a:spLocks noChangeArrowheads="1"/>
          </p:cNvSpPr>
          <p:nvPr/>
        </p:nvSpPr>
        <p:spPr bwMode="auto">
          <a:xfrm>
            <a:off x="1260764" y="5105400"/>
            <a:ext cx="1295400" cy="1066800"/>
          </a:xfrm>
          <a:prstGeom prst="can">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pPr>
            <a:r>
              <a:rPr lang="en-US" b="1">
                <a:latin typeface="Arial" charset="0"/>
              </a:rPr>
              <a:t>New </a:t>
            </a:r>
          </a:p>
          <a:p>
            <a:pPr marL="342900" indent="-342900">
              <a:lnSpc>
                <a:spcPct val="90000"/>
              </a:lnSpc>
            </a:pPr>
            <a:r>
              <a:rPr lang="en-US" b="1">
                <a:latin typeface="Arial" charset="0"/>
              </a:rPr>
              <a:t>Data</a:t>
            </a:r>
          </a:p>
        </p:txBody>
      </p:sp>
      <p:sp>
        <p:nvSpPr>
          <p:cNvPr id="16" name="Text Box 16">
            <a:extLst>
              <a:ext uri="{FF2B5EF4-FFF2-40B4-BE49-F238E27FC236}">
                <a16:creationId xmlns:a16="http://schemas.microsoft.com/office/drawing/2014/main" id="{6027B433-E5E9-0748-A5B2-A66B1F3F612C}"/>
              </a:ext>
            </a:extLst>
          </p:cNvPr>
          <p:cNvSpPr txBox="1">
            <a:spLocks noChangeArrowheads="1"/>
          </p:cNvSpPr>
          <p:nvPr/>
        </p:nvSpPr>
        <p:spPr bwMode="auto">
          <a:xfrm>
            <a:off x="651164" y="5272088"/>
            <a:ext cx="522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0"/>
              </a:spcBef>
              <a:spcAft>
                <a:spcPct val="0"/>
              </a:spcAft>
              <a:defRPr sz="2000">
                <a:solidFill>
                  <a:schemeClr val="tx1"/>
                </a:solidFill>
                <a:latin typeface="Times New Roman" pitchFamily="18" charset="0"/>
              </a:defRPr>
            </a:lvl6pPr>
            <a:lvl7pPr marL="2971800" indent="-228600" algn="ctr" eaLnBrk="0" fontAlgn="base" hangingPunct="0">
              <a:spcBef>
                <a:spcPct val="0"/>
              </a:spcBef>
              <a:spcAft>
                <a:spcPct val="0"/>
              </a:spcAft>
              <a:defRPr sz="2000">
                <a:solidFill>
                  <a:schemeClr val="tx1"/>
                </a:solidFill>
                <a:latin typeface="Times New Roman" pitchFamily="18" charset="0"/>
              </a:defRPr>
            </a:lvl7pPr>
            <a:lvl8pPr marL="3429000" indent="-228600" algn="ctr" eaLnBrk="0" fontAlgn="base" hangingPunct="0">
              <a:spcBef>
                <a:spcPct val="0"/>
              </a:spcBef>
              <a:spcAft>
                <a:spcPct val="0"/>
              </a:spcAft>
              <a:defRPr sz="2000">
                <a:solidFill>
                  <a:schemeClr val="tx1"/>
                </a:solidFill>
                <a:latin typeface="Times New Roman" pitchFamily="18" charset="0"/>
              </a:defRPr>
            </a:lvl8pPr>
            <a:lvl9pPr marL="3886200" indent="-228600" algn="ctr" eaLnBrk="0" fontAlgn="base" hangingPunct="0">
              <a:spcBef>
                <a:spcPct val="0"/>
              </a:spcBef>
              <a:spcAft>
                <a:spcPct val="0"/>
              </a:spcAft>
              <a:defRPr sz="2000">
                <a:solidFill>
                  <a:schemeClr val="tx1"/>
                </a:solidFill>
                <a:latin typeface="Times New Roman" pitchFamily="18" charset="0"/>
              </a:defRPr>
            </a:lvl9pPr>
          </a:lstStyle>
          <a:p>
            <a:pPr algn="l" eaLnBrk="1" hangingPunct="1"/>
            <a:r>
              <a:rPr lang="en-US" sz="2800" b="1">
                <a:latin typeface="Tahoma" pitchFamily="34" charset="0"/>
              </a:rPr>
              <a:t>3.</a:t>
            </a:r>
          </a:p>
        </p:txBody>
      </p:sp>
      <p:sp>
        <p:nvSpPr>
          <p:cNvPr id="17" name="AutoShape 18">
            <a:extLst>
              <a:ext uri="{FF2B5EF4-FFF2-40B4-BE49-F238E27FC236}">
                <a16:creationId xmlns:a16="http://schemas.microsoft.com/office/drawing/2014/main" id="{54003212-5932-2747-A4FD-5BE7921452D6}"/>
              </a:ext>
            </a:extLst>
          </p:cNvPr>
          <p:cNvSpPr>
            <a:spLocks noChangeArrowheads="1"/>
          </p:cNvSpPr>
          <p:nvPr/>
        </p:nvSpPr>
        <p:spPr bwMode="auto">
          <a:xfrm>
            <a:off x="2632364" y="5486400"/>
            <a:ext cx="533400" cy="228600"/>
          </a:xfrm>
          <a:prstGeom prst="rightArrow">
            <a:avLst>
              <a:gd name="adj1" fmla="val 50000"/>
              <a:gd name="adj2" fmla="val 58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9">
            <a:extLst>
              <a:ext uri="{FF2B5EF4-FFF2-40B4-BE49-F238E27FC236}">
                <a16:creationId xmlns:a16="http://schemas.microsoft.com/office/drawing/2014/main" id="{22580F3E-6D7F-7B41-8E47-5B3B55C922C0}"/>
              </a:ext>
            </a:extLst>
          </p:cNvPr>
          <p:cNvSpPr>
            <a:spLocks noChangeArrowheads="1"/>
          </p:cNvSpPr>
          <p:nvPr/>
        </p:nvSpPr>
        <p:spPr bwMode="auto">
          <a:xfrm>
            <a:off x="5680364" y="5486400"/>
            <a:ext cx="533400" cy="228600"/>
          </a:xfrm>
          <a:prstGeom prst="rightArrow">
            <a:avLst>
              <a:gd name="adj1" fmla="val 50000"/>
              <a:gd name="adj2" fmla="val 58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26">
            <a:extLst>
              <a:ext uri="{FF2B5EF4-FFF2-40B4-BE49-F238E27FC236}">
                <a16:creationId xmlns:a16="http://schemas.microsoft.com/office/drawing/2014/main" id="{8041B15D-37B1-044C-A901-FAAFC747C7A4}"/>
              </a:ext>
            </a:extLst>
          </p:cNvPr>
          <p:cNvSpPr>
            <a:spLocks noChangeArrowheads="1"/>
          </p:cNvSpPr>
          <p:nvPr/>
        </p:nvSpPr>
        <p:spPr bwMode="auto">
          <a:xfrm>
            <a:off x="3089564" y="2209800"/>
            <a:ext cx="2286000" cy="762000"/>
          </a:xfrm>
          <a:prstGeom prst="roundRect">
            <a:avLst>
              <a:gd name="adj" fmla="val 16667"/>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a:latin typeface="Tahoma" pitchFamily="34" charset="0"/>
              </a:rPr>
              <a:t>Classification Method</a:t>
            </a:r>
          </a:p>
        </p:txBody>
      </p:sp>
      <p:sp>
        <p:nvSpPr>
          <p:cNvPr id="20" name="Oval 27">
            <a:extLst>
              <a:ext uri="{FF2B5EF4-FFF2-40B4-BE49-F238E27FC236}">
                <a16:creationId xmlns:a16="http://schemas.microsoft.com/office/drawing/2014/main" id="{701299EE-0423-8941-9BAB-A90F5AC0CEBE}"/>
              </a:ext>
            </a:extLst>
          </p:cNvPr>
          <p:cNvSpPr>
            <a:spLocks noChangeArrowheads="1"/>
          </p:cNvSpPr>
          <p:nvPr/>
        </p:nvSpPr>
        <p:spPr bwMode="auto">
          <a:xfrm>
            <a:off x="6289964" y="2209800"/>
            <a:ext cx="22098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Tahoma" pitchFamily="34" charset="0"/>
              </a:rPr>
              <a:t>Classification Model</a:t>
            </a:r>
          </a:p>
        </p:txBody>
      </p:sp>
      <p:sp>
        <p:nvSpPr>
          <p:cNvPr id="21" name="Oval 28">
            <a:extLst>
              <a:ext uri="{FF2B5EF4-FFF2-40B4-BE49-F238E27FC236}">
                <a16:creationId xmlns:a16="http://schemas.microsoft.com/office/drawing/2014/main" id="{F37E420D-F3B3-7B4F-B81A-AA8A29156055}"/>
              </a:ext>
            </a:extLst>
          </p:cNvPr>
          <p:cNvSpPr>
            <a:spLocks noChangeArrowheads="1"/>
          </p:cNvSpPr>
          <p:nvPr/>
        </p:nvSpPr>
        <p:spPr bwMode="auto">
          <a:xfrm>
            <a:off x="3318164" y="3657600"/>
            <a:ext cx="22098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latin typeface="Tahoma" pitchFamily="34" charset="0"/>
              </a:rPr>
              <a:t>Classification Model</a:t>
            </a:r>
          </a:p>
        </p:txBody>
      </p:sp>
      <p:sp>
        <p:nvSpPr>
          <p:cNvPr id="22" name="Oval 29">
            <a:extLst>
              <a:ext uri="{FF2B5EF4-FFF2-40B4-BE49-F238E27FC236}">
                <a16:creationId xmlns:a16="http://schemas.microsoft.com/office/drawing/2014/main" id="{B9B3CD30-279A-6848-A893-0B2E3BEA641B}"/>
              </a:ext>
            </a:extLst>
          </p:cNvPr>
          <p:cNvSpPr>
            <a:spLocks noChangeArrowheads="1"/>
          </p:cNvSpPr>
          <p:nvPr/>
        </p:nvSpPr>
        <p:spPr bwMode="auto">
          <a:xfrm>
            <a:off x="3318164" y="5181600"/>
            <a:ext cx="22098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600" dirty="0">
                <a:latin typeface="Tahoma" pitchFamily="34" charset="0"/>
              </a:rPr>
              <a:t>Classification Model</a:t>
            </a:r>
          </a:p>
        </p:txBody>
      </p:sp>
    </p:spTree>
    <p:extLst>
      <p:ext uri="{BB962C8B-B14F-4D97-AF65-F5344CB8AC3E}">
        <p14:creationId xmlns:p14="http://schemas.microsoft.com/office/powerpoint/2010/main" val="44584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500" fill="hold"/>
                                        <p:tgtEl>
                                          <p:spTgt spid="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 calcmode="lin" valueType="num">
                                      <p:cBhvr additive="base">
                                        <p:cTn id="71" dur="500" fill="hold"/>
                                        <p:tgtEl>
                                          <p:spTgt spid="7"/>
                                        </p:tgtEl>
                                        <p:attrNameLst>
                                          <p:attrName>ppt_x</p:attrName>
                                        </p:attrNameLst>
                                      </p:cBhvr>
                                      <p:tavLst>
                                        <p:tav tm="0">
                                          <p:val>
                                            <p:strVal val="#ppt_x"/>
                                          </p:val>
                                        </p:tav>
                                        <p:tav tm="100000">
                                          <p:val>
                                            <p:strVal val="#ppt_x"/>
                                          </p:val>
                                        </p:tav>
                                      </p:tavLst>
                                    </p:anim>
                                    <p:anim calcmode="lin" valueType="num">
                                      <p:cBhvr additive="base">
                                        <p:cTn id="72" dur="500" fill="hold"/>
                                        <p:tgtEl>
                                          <p:spTgt spid="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additive="base">
                                        <p:cTn id="91" dur="500" fill="hold"/>
                                        <p:tgtEl>
                                          <p:spTgt spid="22"/>
                                        </p:tgtEl>
                                        <p:attrNameLst>
                                          <p:attrName>ppt_x</p:attrName>
                                        </p:attrNameLst>
                                      </p:cBhvr>
                                      <p:tavLst>
                                        <p:tav tm="0">
                                          <p:val>
                                            <p:strVal val="#ppt_x"/>
                                          </p:val>
                                        </p:tav>
                                        <p:tav tm="100000">
                                          <p:val>
                                            <p:strVal val="#ppt_x"/>
                                          </p:val>
                                        </p:tav>
                                      </p:tavLst>
                                    </p:anim>
                                    <p:anim calcmode="lin" valueType="num">
                                      <p:cBhvr additive="base">
                                        <p:cTn id="9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animBg="1"/>
      <p:bldP spid="8" grpId="0" animBg="1"/>
      <p:bldP spid="9" grpId="0"/>
      <p:bldP spid="10" grpId="0" animBg="1"/>
      <p:bldP spid="11" grpId="0"/>
      <p:bldP spid="12" grpId="0" animBg="1"/>
      <p:bldP spid="13" grpId="0" animBg="1"/>
      <p:bldP spid="14" grpId="0" animBg="1"/>
      <p:bldP spid="15" grpId="0" animBg="1"/>
      <p:bldP spid="16" grpId="0"/>
      <p:bldP spid="17" grpId="0" animBg="1"/>
      <p:bldP spid="18" grpId="0" animBg="1"/>
      <p:bldP spid="19" grpId="0" animBg="1"/>
      <p:bldP spid="20" grpId="0" animBg="1"/>
      <p:bldP spid="21" grpId="0" animBg="1"/>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2800"/>
              <a:t>Decision Tree Learning:</a:t>
            </a:r>
            <a:br>
              <a:rPr lang="en-US" sz="2800"/>
            </a:br>
            <a:r>
              <a:rPr lang="en-US" sz="2800"/>
              <a:t>A Simple Example</a:t>
            </a:r>
          </a:p>
        </p:txBody>
      </p:sp>
      <p:sp>
        <p:nvSpPr>
          <p:cNvPr id="19459" name="Rectangle 3"/>
          <p:cNvSpPr>
            <a:spLocks noGrp="1" noChangeArrowheads="1"/>
          </p:cNvSpPr>
          <p:nvPr>
            <p:ph type="body" idx="1"/>
          </p:nvPr>
        </p:nvSpPr>
        <p:spPr/>
        <p:txBody>
          <a:bodyPr/>
          <a:lstStyle/>
          <a:p>
            <a:r>
              <a:rPr lang="en-US" sz="2400"/>
              <a:t>Outlook is our winner!</a:t>
            </a:r>
          </a:p>
          <a:p>
            <a:endParaRPr lang="en-US" sz="2400"/>
          </a:p>
        </p:txBody>
      </p:sp>
      <p:pic>
        <p:nvPicPr>
          <p:cNvPr id="19460" name="Picture 4" descr="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673061"/>
            <a:ext cx="5491163"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37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ADAB-5C56-C743-BA6A-5CBE7AEA15BE}"/>
              </a:ext>
            </a:extLst>
          </p:cNvPr>
          <p:cNvSpPr>
            <a:spLocks noGrp="1"/>
          </p:cNvSpPr>
          <p:nvPr>
            <p:ph type="title"/>
          </p:nvPr>
        </p:nvSpPr>
        <p:spPr/>
        <p:txBody>
          <a:bodyPr/>
          <a:lstStyle/>
          <a:p>
            <a:r>
              <a:rPr lang="en-US" sz="4000" dirty="0"/>
              <a:t>Further splitting data in leaf nodes</a:t>
            </a:r>
          </a:p>
        </p:txBody>
      </p:sp>
      <p:sp>
        <p:nvSpPr>
          <p:cNvPr id="3" name="Content Placeholder 2">
            <a:extLst>
              <a:ext uri="{FF2B5EF4-FFF2-40B4-BE49-F238E27FC236}">
                <a16:creationId xmlns:a16="http://schemas.microsoft.com/office/drawing/2014/main" id="{7505263D-CC64-4148-BD36-7C458787D585}"/>
              </a:ext>
            </a:extLst>
          </p:cNvPr>
          <p:cNvSpPr>
            <a:spLocks noGrp="1"/>
          </p:cNvSpPr>
          <p:nvPr>
            <p:ph idx="1"/>
          </p:nvPr>
        </p:nvSpPr>
        <p:spPr/>
        <p:txBody>
          <a:bodyPr/>
          <a:lstStyle/>
          <a:p>
            <a:r>
              <a:rPr lang="en-US" dirty="0"/>
              <a:t>We keep splitting the data in leaf nodes until each leaf node has the same type of class or until there is not more data to split.</a:t>
            </a:r>
          </a:p>
          <a:p>
            <a:r>
              <a:rPr lang="en-US" dirty="0"/>
              <a:t>Currently the leaf nodes by Sunny and Rain still have data in both classes. So we further split these leaf nodes. </a:t>
            </a:r>
          </a:p>
        </p:txBody>
      </p:sp>
      <p:sp>
        <p:nvSpPr>
          <p:cNvPr id="4" name="Slide Number Placeholder 3">
            <a:extLst>
              <a:ext uri="{FF2B5EF4-FFF2-40B4-BE49-F238E27FC236}">
                <a16:creationId xmlns:a16="http://schemas.microsoft.com/office/drawing/2014/main" id="{77CCB126-3EA0-7349-93B1-5C5577D3BF2B}"/>
              </a:ext>
            </a:extLst>
          </p:cNvPr>
          <p:cNvSpPr>
            <a:spLocks noGrp="1"/>
          </p:cNvSpPr>
          <p:nvPr>
            <p:ph type="sldNum" sz="quarter" idx="12"/>
          </p:nvPr>
        </p:nvSpPr>
        <p:spPr/>
        <p:txBody>
          <a:bodyPr/>
          <a:lstStyle/>
          <a:p>
            <a:pPr>
              <a:defRPr/>
            </a:pPr>
            <a:fld id="{1141314C-F54C-464D-9EDC-1B1B988577E6}" type="slidenum">
              <a:rPr lang="en-US" smtClean="0"/>
              <a:pPr>
                <a:defRPr/>
              </a:pPr>
              <a:t>41</a:t>
            </a:fld>
            <a:endParaRPr lang="en-US"/>
          </a:p>
        </p:txBody>
      </p:sp>
      <p:pic>
        <p:nvPicPr>
          <p:cNvPr id="5" name="Picture 4" descr="chart">
            <a:extLst>
              <a:ext uri="{FF2B5EF4-FFF2-40B4-BE49-F238E27FC236}">
                <a16:creationId xmlns:a16="http://schemas.microsoft.com/office/drawing/2014/main" id="{9DADD630-C7A9-5640-9574-68BFD9AC2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4759637"/>
            <a:ext cx="2895600" cy="188352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5953FC4-0F9C-8E44-A6DF-40F1095A7410}"/>
                  </a:ext>
                </a:extLst>
              </p14:cNvPr>
              <p14:cNvContentPartPr/>
              <p14:nvPr/>
            </p14:nvContentPartPr>
            <p14:xfrm>
              <a:off x="5227511" y="6021049"/>
              <a:ext cx="911520" cy="635400"/>
            </p14:xfrm>
          </p:contentPart>
        </mc:Choice>
        <mc:Fallback xmlns="">
          <p:pic>
            <p:nvPicPr>
              <p:cNvPr id="7" name="Ink 6">
                <a:extLst>
                  <a:ext uri="{FF2B5EF4-FFF2-40B4-BE49-F238E27FC236}">
                    <a16:creationId xmlns:a16="http://schemas.microsoft.com/office/drawing/2014/main" id="{C5953FC4-0F9C-8E44-A6DF-40F1095A7410}"/>
                  </a:ext>
                </a:extLst>
              </p:cNvPr>
              <p:cNvPicPr/>
              <p:nvPr/>
            </p:nvPicPr>
            <p:blipFill>
              <a:blip r:embed="rId4"/>
              <a:stretch>
                <a:fillRect/>
              </a:stretch>
            </p:blipFill>
            <p:spPr>
              <a:xfrm>
                <a:off x="5218871" y="6012049"/>
                <a:ext cx="92916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F2D03AD7-9B4A-E34E-B48E-304C57DD1282}"/>
                  </a:ext>
                </a:extLst>
              </p14:cNvPr>
              <p14:cNvContentPartPr/>
              <p14:nvPr/>
            </p14:nvContentPartPr>
            <p14:xfrm>
              <a:off x="7213271" y="5967769"/>
              <a:ext cx="925560" cy="698760"/>
            </p14:xfrm>
          </p:contentPart>
        </mc:Choice>
        <mc:Fallback xmlns="">
          <p:pic>
            <p:nvPicPr>
              <p:cNvPr id="8" name="Ink 7">
                <a:extLst>
                  <a:ext uri="{FF2B5EF4-FFF2-40B4-BE49-F238E27FC236}">
                    <a16:creationId xmlns:a16="http://schemas.microsoft.com/office/drawing/2014/main" id="{F2D03AD7-9B4A-E34E-B48E-304C57DD1282}"/>
                  </a:ext>
                </a:extLst>
              </p:cNvPr>
              <p:cNvPicPr/>
              <p:nvPr/>
            </p:nvPicPr>
            <p:blipFill>
              <a:blip r:embed="rId6"/>
              <a:stretch>
                <a:fillRect/>
              </a:stretch>
            </p:blipFill>
            <p:spPr>
              <a:xfrm>
                <a:off x="7204631" y="5958769"/>
                <a:ext cx="943200" cy="716400"/>
              </a:xfrm>
              <a:prstGeom prst="rect">
                <a:avLst/>
              </a:prstGeom>
            </p:spPr>
          </p:pic>
        </mc:Fallback>
      </mc:AlternateContent>
    </p:spTree>
    <p:extLst>
      <p:ext uri="{BB962C8B-B14F-4D97-AF65-F5344CB8AC3E}">
        <p14:creationId xmlns:p14="http://schemas.microsoft.com/office/powerpoint/2010/main" val="2453746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DC2A-28E1-6C42-A554-F49CD6ED8E3F}"/>
              </a:ext>
            </a:extLst>
          </p:cNvPr>
          <p:cNvSpPr>
            <a:spLocks noGrp="1"/>
          </p:cNvSpPr>
          <p:nvPr>
            <p:ph type="title"/>
          </p:nvPr>
        </p:nvSpPr>
        <p:spPr/>
        <p:txBody>
          <a:bodyPr/>
          <a:lstStyle/>
          <a:p>
            <a:r>
              <a:rPr lang="en-US" sz="4000" dirty="0"/>
              <a:t>Splitting the leaf node created by the “Rain” attribute</a:t>
            </a:r>
          </a:p>
        </p:txBody>
      </p:sp>
      <p:sp>
        <p:nvSpPr>
          <p:cNvPr id="3" name="Content Placeholder 2">
            <a:extLst>
              <a:ext uri="{FF2B5EF4-FFF2-40B4-BE49-F238E27FC236}">
                <a16:creationId xmlns:a16="http://schemas.microsoft.com/office/drawing/2014/main" id="{9C450F5F-25CC-124A-87A6-1D6E303D933E}"/>
              </a:ext>
            </a:extLst>
          </p:cNvPr>
          <p:cNvSpPr>
            <a:spLocks noGrp="1"/>
          </p:cNvSpPr>
          <p:nvPr>
            <p:ph idx="1"/>
          </p:nvPr>
        </p:nvSpPr>
        <p:spPr/>
        <p:txBody>
          <a:bodyPr/>
          <a:lstStyle/>
          <a:p>
            <a:r>
              <a:rPr lang="en-US" dirty="0"/>
              <a:t>The number of data in this leaf node: 5</a:t>
            </a:r>
          </a:p>
          <a:p>
            <a:r>
              <a:rPr lang="en-US" dirty="0"/>
              <a:t>Therefore, now our training data set D = 5, </a:t>
            </a:r>
          </a:p>
          <a:p>
            <a:r>
              <a:rPr lang="en-US" altLang="en-US" dirty="0"/>
              <a:t>3 yes, and 2 no: [3+, 2-] </a:t>
            </a:r>
            <a:endParaRPr lang="en-US" dirty="0"/>
          </a:p>
        </p:txBody>
      </p:sp>
      <p:sp>
        <p:nvSpPr>
          <p:cNvPr id="4" name="Slide Number Placeholder 3">
            <a:extLst>
              <a:ext uri="{FF2B5EF4-FFF2-40B4-BE49-F238E27FC236}">
                <a16:creationId xmlns:a16="http://schemas.microsoft.com/office/drawing/2014/main" id="{65CCAEAB-6EC3-6D41-A8BC-A5498EF85491}"/>
              </a:ext>
            </a:extLst>
          </p:cNvPr>
          <p:cNvSpPr>
            <a:spLocks noGrp="1"/>
          </p:cNvSpPr>
          <p:nvPr>
            <p:ph type="sldNum" sz="quarter" idx="12"/>
          </p:nvPr>
        </p:nvSpPr>
        <p:spPr/>
        <p:txBody>
          <a:bodyPr/>
          <a:lstStyle/>
          <a:p>
            <a:pPr>
              <a:defRPr/>
            </a:pPr>
            <a:fld id="{1141314C-F54C-464D-9EDC-1B1B988577E6}" type="slidenum">
              <a:rPr lang="en-US" smtClean="0"/>
              <a:pPr>
                <a:defRPr/>
              </a:pPr>
              <a:t>42</a:t>
            </a:fld>
            <a:endParaRPr lang="en-US" dirty="0"/>
          </a:p>
        </p:txBody>
      </p:sp>
      <p:graphicFrame>
        <p:nvGraphicFramePr>
          <p:cNvPr id="5" name="Object 4">
            <a:extLst>
              <a:ext uri="{FF2B5EF4-FFF2-40B4-BE49-F238E27FC236}">
                <a16:creationId xmlns:a16="http://schemas.microsoft.com/office/drawing/2014/main" id="{6C0AA02A-A4CE-4E41-A4F0-006A58A4ADE1}"/>
              </a:ext>
            </a:extLst>
          </p:cNvPr>
          <p:cNvGraphicFramePr>
            <a:graphicFrameLocks noChangeAspect="1"/>
          </p:cNvGraphicFramePr>
          <p:nvPr/>
        </p:nvGraphicFramePr>
        <p:xfrm>
          <a:off x="1403358" y="3858716"/>
          <a:ext cx="3810000" cy="1020763"/>
        </p:xfrm>
        <a:graphic>
          <a:graphicData uri="http://schemas.openxmlformats.org/presentationml/2006/ole">
            <mc:AlternateContent xmlns:mc="http://schemas.openxmlformats.org/markup-compatibility/2006">
              <mc:Choice xmlns:v="urn:schemas-microsoft-com:vml" Requires="v">
                <p:oleObj name="Equation" r:id="rId2" imgW="1612800" imgH="431640" progId="Equation.DSMT4">
                  <p:embed/>
                </p:oleObj>
              </mc:Choice>
              <mc:Fallback>
                <p:oleObj name="Equation" r:id="rId2" imgW="1612800" imgH="431640" progId="Equation.DSMT4">
                  <p:embed/>
                  <p:pic>
                    <p:nvPicPr>
                      <p:cNvPr id="5" name="Object 4">
                        <a:extLst>
                          <a:ext uri="{FF2B5EF4-FFF2-40B4-BE49-F238E27FC236}">
                            <a16:creationId xmlns:a16="http://schemas.microsoft.com/office/drawing/2014/main" id="{6C0AA02A-A4CE-4E41-A4F0-006A58A4ADE1}"/>
                          </a:ext>
                        </a:extLst>
                      </p:cNvPr>
                      <p:cNvPicPr>
                        <a:picLocks noChangeAspect="1" noChangeArrowheads="1"/>
                      </p:cNvPicPr>
                      <p:nvPr/>
                    </p:nvPicPr>
                    <p:blipFill>
                      <a:blip r:embed="rId3"/>
                      <a:srcRect/>
                      <a:stretch>
                        <a:fillRect/>
                      </a:stretch>
                    </p:blipFill>
                    <p:spPr bwMode="auto">
                      <a:xfrm>
                        <a:off x="1403358" y="3858716"/>
                        <a:ext cx="3810000"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a:extLst>
              <a:ext uri="{FF2B5EF4-FFF2-40B4-BE49-F238E27FC236}">
                <a16:creationId xmlns:a16="http://schemas.microsoft.com/office/drawing/2014/main" id="{3891082A-37C8-4B41-A13C-10FD8A5E0F9A}"/>
              </a:ext>
            </a:extLst>
          </p:cNvPr>
          <p:cNvSpPr txBox="1"/>
          <p:nvPr/>
        </p:nvSpPr>
        <p:spPr>
          <a:xfrm>
            <a:off x="1309256" y="5424785"/>
            <a:ext cx="1375698" cy="461665"/>
          </a:xfrm>
          <a:prstGeom prst="rect">
            <a:avLst/>
          </a:prstGeom>
          <a:noFill/>
        </p:spPr>
        <p:txBody>
          <a:bodyPr wrap="none" rtlCol="0">
            <a:spAutoFit/>
          </a:bodyPr>
          <a:lstStyle/>
          <a:p>
            <a:r>
              <a:rPr lang="en-US" dirty="0"/>
              <a:t>Info(D) =</a:t>
            </a:r>
          </a:p>
        </p:txBody>
      </p:sp>
      <p:pic>
        <p:nvPicPr>
          <p:cNvPr id="8" name="Picture 7" descr="Diagram&#10;&#10;Description automatically generated">
            <a:extLst>
              <a:ext uri="{FF2B5EF4-FFF2-40B4-BE49-F238E27FC236}">
                <a16:creationId xmlns:a16="http://schemas.microsoft.com/office/drawing/2014/main" id="{C9DB61A5-3F0D-B149-816D-C29BE55B3D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1" y="5334000"/>
            <a:ext cx="2679700" cy="1104900"/>
          </a:xfrm>
          <a:prstGeom prst="rect">
            <a:avLst/>
          </a:prstGeom>
        </p:spPr>
      </p:pic>
      <p:pic>
        <p:nvPicPr>
          <p:cNvPr id="9" name="Picture 4" descr="chart">
            <a:extLst>
              <a:ext uri="{FF2B5EF4-FFF2-40B4-BE49-F238E27FC236}">
                <a16:creationId xmlns:a16="http://schemas.microsoft.com/office/drawing/2014/main" id="{670F2A6D-4C31-CB47-8E34-C2C0CE0E18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4458" y="3326503"/>
            <a:ext cx="2559042" cy="166459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3EA0C5BF-890D-7846-8F55-6159D7CDF331}"/>
                  </a:ext>
                </a:extLst>
              </p14:cNvPr>
              <p14:cNvContentPartPr/>
              <p14:nvPr/>
            </p14:nvContentPartPr>
            <p14:xfrm>
              <a:off x="8145671" y="4037809"/>
              <a:ext cx="929520" cy="1173960"/>
            </p14:xfrm>
          </p:contentPart>
        </mc:Choice>
        <mc:Fallback xmlns="">
          <p:pic>
            <p:nvPicPr>
              <p:cNvPr id="10" name="Ink 9">
                <a:extLst>
                  <a:ext uri="{FF2B5EF4-FFF2-40B4-BE49-F238E27FC236}">
                    <a16:creationId xmlns:a16="http://schemas.microsoft.com/office/drawing/2014/main" id="{3EA0C5BF-890D-7846-8F55-6159D7CDF331}"/>
                  </a:ext>
                </a:extLst>
              </p:cNvPr>
              <p:cNvPicPr/>
              <p:nvPr/>
            </p:nvPicPr>
            <p:blipFill>
              <a:blip r:embed="rId8"/>
              <a:stretch>
                <a:fillRect/>
              </a:stretch>
            </p:blipFill>
            <p:spPr>
              <a:xfrm>
                <a:off x="8136671" y="4029169"/>
                <a:ext cx="947160" cy="1191600"/>
              </a:xfrm>
              <a:prstGeom prst="rect">
                <a:avLst/>
              </a:prstGeom>
            </p:spPr>
          </p:pic>
        </mc:Fallback>
      </mc:AlternateContent>
    </p:spTree>
    <p:extLst>
      <p:ext uri="{BB962C8B-B14F-4D97-AF65-F5344CB8AC3E}">
        <p14:creationId xmlns:p14="http://schemas.microsoft.com/office/powerpoint/2010/main" val="61148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F36BC0-6BAE-6F46-B2FA-452CEE72B14B}"/>
              </a:ext>
            </a:extLst>
          </p:cNvPr>
          <p:cNvSpPr>
            <a:spLocks noGrp="1"/>
          </p:cNvSpPr>
          <p:nvPr>
            <p:ph type="sldNum" sz="quarter" idx="12"/>
          </p:nvPr>
        </p:nvSpPr>
        <p:spPr/>
        <p:txBody>
          <a:bodyPr/>
          <a:lstStyle/>
          <a:p>
            <a:pPr>
              <a:defRPr/>
            </a:pPr>
            <a:fld id="{1141314C-F54C-464D-9EDC-1B1B988577E6}" type="slidenum">
              <a:rPr lang="en-US" smtClean="0"/>
              <a:pPr>
                <a:defRPr/>
              </a:pPr>
              <a:t>43</a:t>
            </a:fld>
            <a:endParaRPr lang="en-US"/>
          </a:p>
        </p:txBody>
      </p:sp>
      <p:sp>
        <p:nvSpPr>
          <p:cNvPr id="5" name="Text Box 4">
            <a:extLst>
              <a:ext uri="{FF2B5EF4-FFF2-40B4-BE49-F238E27FC236}">
                <a16:creationId xmlns:a16="http://schemas.microsoft.com/office/drawing/2014/main" id="{8FA617E0-B1AC-EC42-B815-5EE5963E21A6}"/>
              </a:ext>
            </a:extLst>
          </p:cNvPr>
          <p:cNvSpPr txBox="1">
            <a:spLocks noChangeArrowheads="1"/>
          </p:cNvSpPr>
          <p:nvPr/>
        </p:nvSpPr>
        <p:spPr bwMode="auto">
          <a:xfrm>
            <a:off x="294176" y="2129712"/>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Outlook?</a:t>
            </a:r>
          </a:p>
        </p:txBody>
      </p:sp>
      <p:sp>
        <p:nvSpPr>
          <p:cNvPr id="8" name="Text Box 7">
            <a:extLst>
              <a:ext uri="{FF2B5EF4-FFF2-40B4-BE49-F238E27FC236}">
                <a16:creationId xmlns:a16="http://schemas.microsoft.com/office/drawing/2014/main" id="{CD82F8A1-F1D1-4042-A167-FF0D012A541A}"/>
              </a:ext>
            </a:extLst>
          </p:cNvPr>
          <p:cNvSpPr txBox="1">
            <a:spLocks noChangeArrowheads="1"/>
          </p:cNvSpPr>
          <p:nvPr/>
        </p:nvSpPr>
        <p:spPr bwMode="auto">
          <a:xfrm>
            <a:off x="3365267" y="4529761"/>
            <a:ext cx="4514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{D4,D5,D6,D10,D14}     [3+, 2-]   E=0.970  </a:t>
            </a:r>
          </a:p>
        </p:txBody>
      </p:sp>
      <p:sp>
        <p:nvSpPr>
          <p:cNvPr id="11" name="Line 10">
            <a:extLst>
              <a:ext uri="{FF2B5EF4-FFF2-40B4-BE49-F238E27FC236}">
                <a16:creationId xmlns:a16="http://schemas.microsoft.com/office/drawing/2014/main" id="{083BC9C4-C274-2D45-AB4F-80CAF3C6C610}"/>
              </a:ext>
            </a:extLst>
          </p:cNvPr>
          <p:cNvSpPr>
            <a:spLocks noChangeShapeType="1"/>
          </p:cNvSpPr>
          <p:nvPr/>
        </p:nvSpPr>
        <p:spPr bwMode="auto">
          <a:xfrm>
            <a:off x="1425629" y="2273553"/>
            <a:ext cx="1877291" cy="2310893"/>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a:extLst>
              <a:ext uri="{FF2B5EF4-FFF2-40B4-BE49-F238E27FC236}">
                <a16:creationId xmlns:a16="http://schemas.microsoft.com/office/drawing/2014/main" id="{0009539D-46D1-F646-90FE-4C5D1B526A66}"/>
              </a:ext>
            </a:extLst>
          </p:cNvPr>
          <p:cNvSpPr txBox="1">
            <a:spLocks noChangeArrowheads="1"/>
          </p:cNvSpPr>
          <p:nvPr/>
        </p:nvSpPr>
        <p:spPr bwMode="auto">
          <a:xfrm>
            <a:off x="1814999" y="3505200"/>
            <a:ext cx="549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Rain</a:t>
            </a:r>
          </a:p>
        </p:txBody>
      </p:sp>
      <p:pic>
        <p:nvPicPr>
          <p:cNvPr id="19" name="Picture 4" descr="chart">
            <a:extLst>
              <a:ext uri="{FF2B5EF4-FFF2-40B4-BE49-F238E27FC236}">
                <a16:creationId xmlns:a16="http://schemas.microsoft.com/office/drawing/2014/main" id="{C8AFF3B0-0305-E145-8AC8-D765EE6A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46191"/>
            <a:ext cx="2895600" cy="188352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3979DDA7-A556-6241-B855-4607EB3A7AE4}"/>
                  </a:ext>
                </a:extLst>
              </p14:cNvPr>
              <p14:cNvContentPartPr/>
              <p14:nvPr/>
            </p14:nvContentPartPr>
            <p14:xfrm>
              <a:off x="7807631" y="1561729"/>
              <a:ext cx="1022040" cy="848880"/>
            </p14:xfrm>
          </p:contentPart>
        </mc:Choice>
        <mc:Fallback xmlns="">
          <p:pic>
            <p:nvPicPr>
              <p:cNvPr id="25" name="Ink 24">
                <a:extLst>
                  <a:ext uri="{FF2B5EF4-FFF2-40B4-BE49-F238E27FC236}">
                    <a16:creationId xmlns:a16="http://schemas.microsoft.com/office/drawing/2014/main" id="{3979DDA7-A556-6241-B855-4607EB3A7AE4}"/>
                  </a:ext>
                </a:extLst>
              </p:cNvPr>
              <p:cNvPicPr/>
              <p:nvPr/>
            </p:nvPicPr>
            <p:blipFill>
              <a:blip r:embed="rId4"/>
              <a:stretch>
                <a:fillRect/>
              </a:stretch>
            </p:blipFill>
            <p:spPr>
              <a:xfrm>
                <a:off x="7798991" y="1553089"/>
                <a:ext cx="1039680" cy="866520"/>
              </a:xfrm>
              <a:prstGeom prst="rect">
                <a:avLst/>
              </a:prstGeom>
            </p:spPr>
          </p:pic>
        </mc:Fallback>
      </mc:AlternateContent>
    </p:spTree>
    <p:extLst>
      <p:ext uri="{BB962C8B-B14F-4D97-AF65-F5344CB8AC3E}">
        <p14:creationId xmlns:p14="http://schemas.microsoft.com/office/powerpoint/2010/main" val="1338364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DF23-BE1D-0341-9C48-9871FE7F0671}"/>
              </a:ext>
            </a:extLst>
          </p:cNvPr>
          <p:cNvSpPr>
            <a:spLocks noGrp="1"/>
          </p:cNvSpPr>
          <p:nvPr>
            <p:ph type="title"/>
          </p:nvPr>
        </p:nvSpPr>
        <p:spPr/>
        <p:txBody>
          <a:bodyPr/>
          <a:lstStyle/>
          <a:p>
            <a:r>
              <a:rPr lang="en-US" dirty="0"/>
              <a:t>Now we have three attributes left</a:t>
            </a:r>
          </a:p>
        </p:txBody>
      </p:sp>
      <p:sp>
        <p:nvSpPr>
          <p:cNvPr id="3" name="Content Placeholder 2">
            <a:extLst>
              <a:ext uri="{FF2B5EF4-FFF2-40B4-BE49-F238E27FC236}">
                <a16:creationId xmlns:a16="http://schemas.microsoft.com/office/drawing/2014/main" id="{7DE33E5E-4E2A-CC47-A888-FAA5D7BB455D}"/>
              </a:ext>
            </a:extLst>
          </p:cNvPr>
          <p:cNvSpPr>
            <a:spLocks noGrp="1"/>
          </p:cNvSpPr>
          <p:nvPr>
            <p:ph idx="1"/>
          </p:nvPr>
        </p:nvSpPr>
        <p:spPr/>
        <p:txBody>
          <a:bodyPr/>
          <a:lstStyle/>
          <a:p>
            <a:r>
              <a:rPr lang="en-US" sz="2800" dirty="0"/>
              <a:t>Outlook is already used.</a:t>
            </a:r>
          </a:p>
          <a:p>
            <a:r>
              <a:rPr lang="en-US" sz="2800" dirty="0"/>
              <a:t>Now we have three attributes left:</a:t>
            </a:r>
          </a:p>
          <a:p>
            <a:pPr lvl="1"/>
            <a:r>
              <a:rPr lang="en-US" sz="2400" dirty="0"/>
              <a:t>Humidity, wind, and temperature </a:t>
            </a:r>
          </a:p>
          <a:p>
            <a:r>
              <a:rPr lang="en-US" sz="2800" dirty="0"/>
              <a:t>We have to calculate information gain for each attribute as we did for the root node in this decision tree.</a:t>
            </a:r>
          </a:p>
          <a:p>
            <a:r>
              <a:rPr lang="en-US" sz="2800" dirty="0"/>
              <a:t>We will start with “Wind” attribute</a:t>
            </a:r>
          </a:p>
        </p:txBody>
      </p:sp>
      <p:sp>
        <p:nvSpPr>
          <p:cNvPr id="4" name="Slide Number Placeholder 3">
            <a:extLst>
              <a:ext uri="{FF2B5EF4-FFF2-40B4-BE49-F238E27FC236}">
                <a16:creationId xmlns:a16="http://schemas.microsoft.com/office/drawing/2014/main" id="{EA042093-FB9C-7E4D-9542-788A13F6DAC7}"/>
              </a:ext>
            </a:extLst>
          </p:cNvPr>
          <p:cNvSpPr>
            <a:spLocks noGrp="1"/>
          </p:cNvSpPr>
          <p:nvPr>
            <p:ph type="sldNum" sz="quarter" idx="12"/>
          </p:nvPr>
        </p:nvSpPr>
        <p:spPr/>
        <p:txBody>
          <a:bodyPr/>
          <a:lstStyle/>
          <a:p>
            <a:pPr>
              <a:defRPr/>
            </a:pPr>
            <a:fld id="{1141314C-F54C-464D-9EDC-1B1B988577E6}" type="slidenum">
              <a:rPr lang="en-US" smtClean="0"/>
              <a:pPr>
                <a:defRPr/>
              </a:pPr>
              <a:t>44</a:t>
            </a:fld>
            <a:endParaRPr lang="en-US"/>
          </a:p>
        </p:txBody>
      </p:sp>
      <p:pic>
        <p:nvPicPr>
          <p:cNvPr id="5" name="Picture 4" descr="chart">
            <a:extLst>
              <a:ext uri="{FF2B5EF4-FFF2-40B4-BE49-F238E27FC236}">
                <a16:creationId xmlns:a16="http://schemas.microsoft.com/office/drawing/2014/main" id="{0A0E4C9F-6D37-B840-8352-C241CD387C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4267200"/>
            <a:ext cx="2362200" cy="153655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C53EE82-5FD3-4E4C-BA28-5B5BE52586D2}"/>
                  </a:ext>
                </a:extLst>
              </p14:cNvPr>
              <p14:cNvContentPartPr/>
              <p14:nvPr/>
            </p14:nvContentPartPr>
            <p14:xfrm>
              <a:off x="8306591" y="5283049"/>
              <a:ext cx="748440" cy="535680"/>
            </p14:xfrm>
          </p:contentPart>
        </mc:Choice>
        <mc:Fallback xmlns="">
          <p:pic>
            <p:nvPicPr>
              <p:cNvPr id="7" name="Ink 6">
                <a:extLst>
                  <a:ext uri="{FF2B5EF4-FFF2-40B4-BE49-F238E27FC236}">
                    <a16:creationId xmlns:a16="http://schemas.microsoft.com/office/drawing/2014/main" id="{0C53EE82-5FD3-4E4C-BA28-5B5BE52586D2}"/>
                  </a:ext>
                </a:extLst>
              </p:cNvPr>
              <p:cNvPicPr/>
              <p:nvPr/>
            </p:nvPicPr>
            <p:blipFill>
              <a:blip r:embed="rId4"/>
              <a:stretch>
                <a:fillRect/>
              </a:stretch>
            </p:blipFill>
            <p:spPr>
              <a:xfrm>
                <a:off x="8297591" y="5274049"/>
                <a:ext cx="766080" cy="553320"/>
              </a:xfrm>
              <a:prstGeom prst="rect">
                <a:avLst/>
              </a:prstGeom>
            </p:spPr>
          </p:pic>
        </mc:Fallback>
      </mc:AlternateContent>
    </p:spTree>
    <p:extLst>
      <p:ext uri="{BB962C8B-B14F-4D97-AF65-F5344CB8AC3E}">
        <p14:creationId xmlns:p14="http://schemas.microsoft.com/office/powerpoint/2010/main" val="3089562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a:extLst>
              <a:ext uri="{FF2B5EF4-FFF2-40B4-BE49-F238E27FC236}">
                <a16:creationId xmlns:a16="http://schemas.microsoft.com/office/drawing/2014/main" id="{E492BFBC-355C-D442-97A1-3DAB7C26CF66}"/>
              </a:ext>
            </a:extLst>
          </p:cNvPr>
          <p:cNvSpPr txBox="1">
            <a:spLocks/>
          </p:cNvSpPr>
          <p:nvPr/>
        </p:nvSpPr>
        <p:spPr bwMode="auto">
          <a:xfrm>
            <a:off x="6794211" y="7422357"/>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fld id="{7163DAD5-62DA-4968-908A-F84AEFE3295C}" type="slidenum">
              <a:rPr lang="en-US" smtClean="0"/>
              <a:pPr>
                <a:defRPr/>
              </a:pPr>
              <a:t>45</a:t>
            </a:fld>
            <a:endParaRPr lang="en-US"/>
          </a:p>
        </p:txBody>
      </p:sp>
      <p:sp>
        <p:nvSpPr>
          <p:cNvPr id="26" name="Text Box 7">
            <a:extLst>
              <a:ext uri="{FF2B5EF4-FFF2-40B4-BE49-F238E27FC236}">
                <a16:creationId xmlns:a16="http://schemas.microsoft.com/office/drawing/2014/main" id="{2C5D2586-AF53-8548-9DAE-684D2BDE3799}"/>
              </a:ext>
            </a:extLst>
          </p:cNvPr>
          <p:cNvSpPr txBox="1">
            <a:spLocks noGrp="1" noChangeArrowheads="1"/>
          </p:cNvSpPr>
          <p:nvPr>
            <p:ph type="title"/>
          </p:nvPr>
        </p:nvSpPr>
        <p:spPr bwMode="auto">
          <a:xfrm>
            <a:off x="166443" y="462239"/>
            <a:ext cx="8866531"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dirty="0"/>
              <a:t>Current leaf node has only five data points (or five training examples):</a:t>
            </a:r>
            <a:br>
              <a:rPr lang="en-US" altLang="en-US" sz="2400" dirty="0"/>
            </a:br>
            <a:r>
              <a:rPr lang="en-US" altLang="en-US" sz="2400" dirty="0"/>
              <a:t>{D4,D5,D6,D10,D14}     [3+, 2-]   E=0.970  </a:t>
            </a:r>
          </a:p>
        </p:txBody>
      </p:sp>
      <p:pic>
        <p:nvPicPr>
          <p:cNvPr id="28" name="Picture 27">
            <a:extLst>
              <a:ext uri="{FF2B5EF4-FFF2-40B4-BE49-F238E27FC236}">
                <a16:creationId xmlns:a16="http://schemas.microsoft.com/office/drawing/2014/main" id="{DABA1B13-1EBF-A94E-88D4-5578D54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97292"/>
            <a:ext cx="7404100" cy="520700"/>
          </a:xfrm>
          <a:prstGeom prst="rect">
            <a:avLst/>
          </a:prstGeom>
        </p:spPr>
      </p:pic>
      <p:pic>
        <p:nvPicPr>
          <p:cNvPr id="31" name="Picture 30">
            <a:extLst>
              <a:ext uri="{FF2B5EF4-FFF2-40B4-BE49-F238E27FC236}">
                <a16:creationId xmlns:a16="http://schemas.microsoft.com/office/drawing/2014/main" id="{EB71ED0A-642B-CA40-97D7-52AF63B86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500653"/>
            <a:ext cx="7518400" cy="393700"/>
          </a:xfrm>
          <a:prstGeom prst="rect">
            <a:avLst/>
          </a:prstGeom>
        </p:spPr>
      </p:pic>
      <p:pic>
        <p:nvPicPr>
          <p:cNvPr id="33" name="Picture 32" descr="Graphical user interface, application&#10;&#10;Description automatically generated">
            <a:extLst>
              <a:ext uri="{FF2B5EF4-FFF2-40B4-BE49-F238E27FC236}">
                <a16:creationId xmlns:a16="http://schemas.microsoft.com/office/drawing/2014/main" id="{C9BE3A56-6630-5C44-85F3-349A5C1DA0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0" y="2394386"/>
            <a:ext cx="7569200" cy="1028700"/>
          </a:xfrm>
          <a:prstGeom prst="rect">
            <a:avLst/>
          </a:prstGeom>
        </p:spPr>
      </p:pic>
      <p:pic>
        <p:nvPicPr>
          <p:cNvPr id="37" name="Picture 36">
            <a:extLst>
              <a:ext uri="{FF2B5EF4-FFF2-40B4-BE49-F238E27FC236}">
                <a16:creationId xmlns:a16="http://schemas.microsoft.com/office/drawing/2014/main" id="{B1A90E29-7BC5-3B42-A145-A21AD11DBE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900" y="1511302"/>
            <a:ext cx="7124700" cy="800100"/>
          </a:xfrm>
          <a:prstGeom prst="rect">
            <a:avLst/>
          </a:prstGeom>
        </p:spPr>
      </p:pic>
      <p:sp>
        <p:nvSpPr>
          <p:cNvPr id="38" name="TextBox 37">
            <a:extLst>
              <a:ext uri="{FF2B5EF4-FFF2-40B4-BE49-F238E27FC236}">
                <a16:creationId xmlns:a16="http://schemas.microsoft.com/office/drawing/2014/main" id="{14C2CE07-31C2-A346-AD91-2F1D0B4EB16B}"/>
              </a:ext>
            </a:extLst>
          </p:cNvPr>
          <p:cNvSpPr txBox="1"/>
          <p:nvPr/>
        </p:nvSpPr>
        <p:spPr>
          <a:xfrm>
            <a:off x="3657600" y="5496791"/>
            <a:ext cx="3788409" cy="461665"/>
          </a:xfrm>
          <a:prstGeom prst="rect">
            <a:avLst/>
          </a:prstGeom>
          <a:noFill/>
        </p:spPr>
        <p:txBody>
          <a:bodyPr wrap="none" rtlCol="0">
            <a:spAutoFit/>
          </a:bodyPr>
          <a:lstStyle/>
          <a:p>
            <a:r>
              <a:rPr lang="en-US" dirty="0"/>
              <a:t>3 yes and 2 no in Play Tennis</a:t>
            </a:r>
          </a:p>
        </p:txBody>
      </p:sp>
    </p:spTree>
    <p:extLst>
      <p:ext uri="{BB962C8B-B14F-4D97-AF65-F5344CB8AC3E}">
        <p14:creationId xmlns:p14="http://schemas.microsoft.com/office/powerpoint/2010/main" val="1062200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C6B476-F0E9-5248-A24A-86012FD4548E}"/>
              </a:ext>
            </a:extLst>
          </p:cNvPr>
          <p:cNvSpPr>
            <a:spLocks noGrp="1"/>
          </p:cNvSpPr>
          <p:nvPr>
            <p:ph idx="1"/>
          </p:nvPr>
        </p:nvSpPr>
        <p:spPr>
          <a:xfrm>
            <a:off x="713509" y="1799073"/>
            <a:ext cx="7772400" cy="4114800"/>
          </a:xfrm>
        </p:spPr>
        <p:txBody>
          <a:bodyPr/>
          <a:lstStyle/>
          <a:p>
            <a:r>
              <a:rPr lang="en-US" dirty="0"/>
              <a:t>For wind:</a:t>
            </a:r>
          </a:p>
        </p:txBody>
      </p:sp>
      <p:sp>
        <p:nvSpPr>
          <p:cNvPr id="4" name="Slide Number Placeholder 3">
            <a:extLst>
              <a:ext uri="{FF2B5EF4-FFF2-40B4-BE49-F238E27FC236}">
                <a16:creationId xmlns:a16="http://schemas.microsoft.com/office/drawing/2014/main" id="{1A0A99C2-26EB-8E48-BB67-D864C81C4A23}"/>
              </a:ext>
            </a:extLst>
          </p:cNvPr>
          <p:cNvSpPr>
            <a:spLocks noGrp="1"/>
          </p:cNvSpPr>
          <p:nvPr>
            <p:ph type="sldNum" sz="quarter" idx="12"/>
          </p:nvPr>
        </p:nvSpPr>
        <p:spPr/>
        <p:txBody>
          <a:bodyPr/>
          <a:lstStyle/>
          <a:p>
            <a:pPr>
              <a:defRPr/>
            </a:pPr>
            <a:fld id="{1141314C-F54C-464D-9EDC-1B1B988577E6}" type="slidenum">
              <a:rPr lang="en-US" smtClean="0"/>
              <a:pPr>
                <a:defRPr/>
              </a:pPr>
              <a:t>46</a:t>
            </a:fld>
            <a:endParaRPr lang="en-US"/>
          </a:p>
        </p:txBody>
      </p:sp>
      <p:sp>
        <p:nvSpPr>
          <p:cNvPr id="14" name="Slide Number Placeholder 1">
            <a:extLst>
              <a:ext uri="{FF2B5EF4-FFF2-40B4-BE49-F238E27FC236}">
                <a16:creationId xmlns:a16="http://schemas.microsoft.com/office/drawing/2014/main" id="{E492BFBC-355C-D442-97A1-3DAB7C26CF66}"/>
              </a:ext>
            </a:extLst>
          </p:cNvPr>
          <p:cNvSpPr txBox="1">
            <a:spLocks/>
          </p:cNvSpPr>
          <p:nvPr/>
        </p:nvSpPr>
        <p:spPr bwMode="auto">
          <a:xfrm>
            <a:off x="6794211" y="7422357"/>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fld id="{7163DAD5-62DA-4968-908A-F84AEFE3295C}" type="slidenum">
              <a:rPr lang="en-US" smtClean="0"/>
              <a:pPr>
                <a:defRPr/>
              </a:pPr>
              <a:t>46</a:t>
            </a:fld>
            <a:endParaRPr lang="en-US"/>
          </a:p>
        </p:txBody>
      </p:sp>
      <p:sp>
        <p:nvSpPr>
          <p:cNvPr id="15" name="Text Box 21">
            <a:extLst>
              <a:ext uri="{FF2B5EF4-FFF2-40B4-BE49-F238E27FC236}">
                <a16:creationId xmlns:a16="http://schemas.microsoft.com/office/drawing/2014/main" id="{88AAA0BD-0E91-6040-82E6-4C7288CF8F18}"/>
              </a:ext>
            </a:extLst>
          </p:cNvPr>
          <p:cNvSpPr txBox="1">
            <a:spLocks noChangeArrowheads="1"/>
          </p:cNvSpPr>
          <p:nvPr/>
        </p:nvSpPr>
        <p:spPr bwMode="auto">
          <a:xfrm>
            <a:off x="664874" y="2896395"/>
            <a:ext cx="8318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Wind?</a:t>
            </a:r>
          </a:p>
        </p:txBody>
      </p:sp>
      <p:sp>
        <p:nvSpPr>
          <p:cNvPr id="16" name="Text Box 22">
            <a:extLst>
              <a:ext uri="{FF2B5EF4-FFF2-40B4-BE49-F238E27FC236}">
                <a16:creationId xmlns:a16="http://schemas.microsoft.com/office/drawing/2014/main" id="{E53EAF1A-4A1E-F841-A913-B0A0C77256DB}"/>
              </a:ext>
            </a:extLst>
          </p:cNvPr>
          <p:cNvSpPr txBox="1">
            <a:spLocks noChangeArrowheads="1"/>
          </p:cNvSpPr>
          <p:nvPr/>
        </p:nvSpPr>
        <p:spPr bwMode="auto">
          <a:xfrm>
            <a:off x="3593811" y="2421881"/>
            <a:ext cx="270760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 [3+, 0-]    E=0.811  </a:t>
            </a:r>
          </a:p>
        </p:txBody>
      </p:sp>
      <p:sp>
        <p:nvSpPr>
          <p:cNvPr id="17" name="Text Box 23">
            <a:extLst>
              <a:ext uri="{FF2B5EF4-FFF2-40B4-BE49-F238E27FC236}">
                <a16:creationId xmlns:a16="http://schemas.microsoft.com/office/drawing/2014/main" id="{B4B91DF5-6A20-CC43-B45B-BB576D5A7E96}"/>
              </a:ext>
            </a:extLst>
          </p:cNvPr>
          <p:cNvSpPr txBox="1">
            <a:spLocks noChangeArrowheads="1"/>
          </p:cNvSpPr>
          <p:nvPr/>
        </p:nvSpPr>
        <p:spPr bwMode="auto">
          <a:xfrm>
            <a:off x="3597275" y="3991124"/>
            <a:ext cx="241123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 [0+, 2-]    E=1.00</a:t>
            </a:r>
          </a:p>
        </p:txBody>
      </p:sp>
      <p:sp>
        <p:nvSpPr>
          <p:cNvPr id="18" name="Line 24">
            <a:extLst>
              <a:ext uri="{FF2B5EF4-FFF2-40B4-BE49-F238E27FC236}">
                <a16:creationId xmlns:a16="http://schemas.microsoft.com/office/drawing/2014/main" id="{A8377D1A-D37E-1A48-B7D1-94EBE8109417}"/>
              </a:ext>
            </a:extLst>
          </p:cNvPr>
          <p:cNvSpPr>
            <a:spLocks noChangeShapeType="1"/>
          </p:cNvSpPr>
          <p:nvPr/>
        </p:nvSpPr>
        <p:spPr bwMode="auto">
          <a:xfrm flipV="1">
            <a:off x="1688811" y="2697957"/>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25">
            <a:extLst>
              <a:ext uri="{FF2B5EF4-FFF2-40B4-BE49-F238E27FC236}">
                <a16:creationId xmlns:a16="http://schemas.microsoft.com/office/drawing/2014/main" id="{76C49F37-F33A-D94A-8DB3-D99BAD7EDE75}"/>
              </a:ext>
            </a:extLst>
          </p:cNvPr>
          <p:cNvSpPr>
            <a:spLocks noChangeShapeType="1"/>
          </p:cNvSpPr>
          <p:nvPr/>
        </p:nvSpPr>
        <p:spPr bwMode="auto">
          <a:xfrm>
            <a:off x="1688811" y="3078957"/>
            <a:ext cx="1828800" cy="1143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Text Box 26">
            <a:extLst>
              <a:ext uri="{FF2B5EF4-FFF2-40B4-BE49-F238E27FC236}">
                <a16:creationId xmlns:a16="http://schemas.microsoft.com/office/drawing/2014/main" id="{190AA4B6-CEE8-A94C-AB4B-03B88484223D}"/>
              </a:ext>
            </a:extLst>
          </p:cNvPr>
          <p:cNvSpPr txBox="1">
            <a:spLocks noChangeArrowheads="1"/>
          </p:cNvSpPr>
          <p:nvPr/>
        </p:nvSpPr>
        <p:spPr bwMode="auto">
          <a:xfrm>
            <a:off x="2304329" y="2545557"/>
            <a:ext cx="6381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Weak</a:t>
            </a:r>
          </a:p>
        </p:txBody>
      </p:sp>
      <p:sp>
        <p:nvSpPr>
          <p:cNvPr id="21" name="Text Box 27">
            <a:extLst>
              <a:ext uri="{FF2B5EF4-FFF2-40B4-BE49-F238E27FC236}">
                <a16:creationId xmlns:a16="http://schemas.microsoft.com/office/drawing/2014/main" id="{E99DCAAF-8930-924D-95AD-5D09A5220424}"/>
              </a:ext>
            </a:extLst>
          </p:cNvPr>
          <p:cNvSpPr txBox="1">
            <a:spLocks noChangeArrowheads="1"/>
          </p:cNvSpPr>
          <p:nvPr/>
        </p:nvSpPr>
        <p:spPr bwMode="auto">
          <a:xfrm>
            <a:off x="2249992" y="3783953"/>
            <a:ext cx="70643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Strong</a:t>
            </a:r>
          </a:p>
        </p:txBody>
      </p:sp>
      <p:sp>
        <p:nvSpPr>
          <p:cNvPr id="22" name="TextBox 21">
            <a:extLst>
              <a:ext uri="{FF2B5EF4-FFF2-40B4-BE49-F238E27FC236}">
                <a16:creationId xmlns:a16="http://schemas.microsoft.com/office/drawing/2014/main" id="{6F0F2B27-A38E-3A4F-A2DC-F7D80E0D61A8}"/>
              </a:ext>
            </a:extLst>
          </p:cNvPr>
          <p:cNvSpPr txBox="1"/>
          <p:nvPr/>
        </p:nvSpPr>
        <p:spPr>
          <a:xfrm>
            <a:off x="3474199" y="2927068"/>
            <a:ext cx="4304383"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weak</a:t>
            </a:r>
            <a:r>
              <a:rPr lang="en-US" altLang="en-US" sz="1600" b="1" kern="0" dirty="0"/>
              <a:t>(3+,0-) = -(3/3)</a:t>
            </a:r>
            <a:r>
              <a:rPr lang="en-US" altLang="en-US" sz="1600" b="1" kern="0" baseline="-25000" dirty="0"/>
              <a:t> </a:t>
            </a:r>
            <a:r>
              <a:rPr lang="en-US" altLang="en-US" sz="1600" b="1" kern="0" dirty="0"/>
              <a:t>log</a:t>
            </a:r>
            <a:r>
              <a:rPr lang="en-US" altLang="en-US" sz="1600" b="1" kern="0" baseline="-25000" dirty="0"/>
              <a:t>2</a:t>
            </a:r>
            <a:r>
              <a:rPr lang="en-US" altLang="en-US" sz="1600" b="1" kern="0" dirty="0"/>
              <a:t>(3/3)</a:t>
            </a:r>
            <a:r>
              <a:rPr lang="en-US" altLang="en-US" sz="1600" b="1" kern="0" baseline="-25000" dirty="0"/>
              <a:t> </a:t>
            </a:r>
            <a:r>
              <a:rPr lang="en-US" altLang="en-US" sz="1600" b="1" kern="0" dirty="0"/>
              <a:t>- (0/3)</a:t>
            </a:r>
            <a:r>
              <a:rPr lang="en-US" altLang="en-US" sz="1600" b="1" kern="0" baseline="-25000" dirty="0"/>
              <a:t> </a:t>
            </a:r>
            <a:r>
              <a:rPr lang="en-US" altLang="en-US" sz="1600" b="1" kern="0" dirty="0"/>
              <a:t>log</a:t>
            </a:r>
            <a:r>
              <a:rPr lang="en-US" altLang="en-US" sz="1600" b="1" kern="0" baseline="-25000" dirty="0"/>
              <a:t>2</a:t>
            </a:r>
            <a:r>
              <a:rPr lang="en-US" altLang="en-US" sz="1600" b="1" kern="0" dirty="0"/>
              <a:t>(0/3) = 0</a:t>
            </a:r>
            <a:endParaRPr lang="en-US" altLang="en-US" sz="1600" b="1" kern="0" baseline="-25000" dirty="0"/>
          </a:p>
        </p:txBody>
      </p:sp>
      <p:sp>
        <p:nvSpPr>
          <p:cNvPr id="23" name="TextBox 22">
            <a:extLst>
              <a:ext uri="{FF2B5EF4-FFF2-40B4-BE49-F238E27FC236}">
                <a16:creationId xmlns:a16="http://schemas.microsoft.com/office/drawing/2014/main" id="{150DC3C1-F99C-AB4B-AB45-7339FE70307D}"/>
              </a:ext>
            </a:extLst>
          </p:cNvPr>
          <p:cNvSpPr txBox="1"/>
          <p:nvPr/>
        </p:nvSpPr>
        <p:spPr>
          <a:xfrm>
            <a:off x="3488776" y="4450557"/>
            <a:ext cx="4371710"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strong</a:t>
            </a:r>
            <a:r>
              <a:rPr lang="en-US" altLang="en-US" sz="1600" b="1" kern="0" dirty="0"/>
              <a:t>(0+,2-) = -(0/2)</a:t>
            </a:r>
            <a:r>
              <a:rPr lang="en-US" altLang="en-US" sz="1600" b="1" kern="0" baseline="-25000" dirty="0"/>
              <a:t> </a:t>
            </a:r>
            <a:r>
              <a:rPr lang="en-US" altLang="en-US" sz="1600" b="1" kern="0" dirty="0"/>
              <a:t>log</a:t>
            </a:r>
            <a:r>
              <a:rPr lang="en-US" altLang="en-US" sz="1600" b="1" kern="0" baseline="-25000" dirty="0"/>
              <a:t>2</a:t>
            </a:r>
            <a:r>
              <a:rPr lang="en-US" altLang="en-US" sz="1600" b="1" kern="0" dirty="0"/>
              <a:t>(0/2)</a:t>
            </a:r>
            <a:r>
              <a:rPr lang="en-US" altLang="en-US" sz="1600" b="1" kern="0" baseline="-25000" dirty="0"/>
              <a:t> </a:t>
            </a:r>
            <a:r>
              <a:rPr lang="en-US" altLang="en-US" sz="1600" b="1" kern="0" dirty="0"/>
              <a:t>- (2/2)</a:t>
            </a:r>
            <a:r>
              <a:rPr lang="en-US" altLang="en-US" sz="1600" b="1" kern="0" baseline="-25000" dirty="0"/>
              <a:t> </a:t>
            </a:r>
            <a:r>
              <a:rPr lang="en-US" altLang="en-US" sz="1600" b="1" kern="0" dirty="0"/>
              <a:t>log</a:t>
            </a:r>
            <a:r>
              <a:rPr lang="en-US" altLang="en-US" sz="1600" b="1" kern="0" baseline="-25000" dirty="0"/>
              <a:t>2</a:t>
            </a:r>
            <a:r>
              <a:rPr lang="en-US" altLang="en-US" sz="1600" b="1" kern="0" dirty="0"/>
              <a:t>(2/2) = 0</a:t>
            </a:r>
            <a:endParaRPr lang="en-US" altLang="en-US" sz="1600" b="1" kern="0" baseline="-25000" dirty="0"/>
          </a:p>
        </p:txBody>
      </p:sp>
      <p:sp>
        <p:nvSpPr>
          <p:cNvPr id="24" name="TextBox 23">
            <a:extLst>
              <a:ext uri="{FF2B5EF4-FFF2-40B4-BE49-F238E27FC236}">
                <a16:creationId xmlns:a16="http://schemas.microsoft.com/office/drawing/2014/main" id="{226189C1-EE0D-174F-89F3-545362027CAB}"/>
              </a:ext>
            </a:extLst>
          </p:cNvPr>
          <p:cNvSpPr txBox="1"/>
          <p:nvPr/>
        </p:nvSpPr>
        <p:spPr>
          <a:xfrm>
            <a:off x="1335592" y="5597209"/>
            <a:ext cx="1828799" cy="461665"/>
          </a:xfrm>
          <a:prstGeom prst="rect">
            <a:avLst/>
          </a:prstGeom>
          <a:noFill/>
        </p:spPr>
        <p:txBody>
          <a:bodyPr wrap="square" rtlCol="0">
            <a:spAutoFit/>
          </a:bodyPr>
          <a:lstStyle/>
          <a:p>
            <a:r>
              <a:rPr lang="en-US" dirty="0" err="1"/>
              <a:t>Info</a:t>
            </a:r>
            <a:r>
              <a:rPr lang="en-US" baseline="-25000" dirty="0" err="1"/>
              <a:t>wind</a:t>
            </a:r>
            <a:r>
              <a:rPr lang="en-US" dirty="0"/>
              <a:t> = </a:t>
            </a:r>
          </a:p>
        </p:txBody>
      </p:sp>
      <p:sp>
        <p:nvSpPr>
          <p:cNvPr id="25" name="TextBox 24">
            <a:extLst>
              <a:ext uri="{FF2B5EF4-FFF2-40B4-BE49-F238E27FC236}">
                <a16:creationId xmlns:a16="http://schemas.microsoft.com/office/drawing/2014/main" id="{6582050B-4914-184E-9866-5B8BCE1659EE}"/>
              </a:ext>
            </a:extLst>
          </p:cNvPr>
          <p:cNvSpPr txBox="1"/>
          <p:nvPr/>
        </p:nvSpPr>
        <p:spPr>
          <a:xfrm>
            <a:off x="2838824" y="5558791"/>
            <a:ext cx="3619902" cy="1569660"/>
          </a:xfrm>
          <a:prstGeom prst="rect">
            <a:avLst/>
          </a:prstGeom>
          <a:noFill/>
        </p:spPr>
        <p:txBody>
          <a:bodyPr wrap="none" rtlCol="0">
            <a:spAutoFit/>
          </a:bodyPr>
          <a:lstStyle/>
          <a:p>
            <a:r>
              <a:rPr lang="en-US" dirty="0"/>
              <a:t>(3/5)</a:t>
            </a:r>
            <a:r>
              <a:rPr lang="en-US" altLang="en-US" b="1" kern="0" dirty="0"/>
              <a:t> *</a:t>
            </a:r>
            <a:r>
              <a:rPr lang="en-US" altLang="en-US" b="1" kern="0" dirty="0" err="1"/>
              <a:t>E</a:t>
            </a:r>
            <a:r>
              <a:rPr lang="en-US" altLang="en-US" b="1" kern="0" baseline="-25000" dirty="0" err="1"/>
              <a:t>weak</a:t>
            </a:r>
            <a:r>
              <a:rPr lang="en-US" altLang="en-US" b="1" kern="0" baseline="-25000" dirty="0"/>
              <a:t> </a:t>
            </a:r>
            <a:r>
              <a:rPr lang="en-US" dirty="0"/>
              <a:t>+ (2/5)*</a:t>
            </a:r>
            <a:r>
              <a:rPr lang="en-US" altLang="en-US" b="1" kern="0" dirty="0"/>
              <a:t> </a:t>
            </a:r>
            <a:r>
              <a:rPr lang="en-US" altLang="en-US" b="1" kern="0" dirty="0" err="1"/>
              <a:t>E</a:t>
            </a:r>
            <a:r>
              <a:rPr lang="en-US" altLang="en-US" b="1" kern="0" baseline="-25000" dirty="0" err="1"/>
              <a:t>strong</a:t>
            </a:r>
            <a:r>
              <a:rPr lang="en-US" altLang="en-US" b="1" kern="0" baseline="-25000" dirty="0"/>
              <a:t> </a:t>
            </a:r>
            <a:endParaRPr lang="en-US" altLang="en-US" b="1" kern="0" dirty="0"/>
          </a:p>
          <a:p>
            <a:r>
              <a:rPr lang="en-US" altLang="en-US" b="1" kern="0" dirty="0"/>
              <a:t>= </a:t>
            </a:r>
            <a:r>
              <a:rPr lang="en-US" dirty="0"/>
              <a:t>(3/5)*</a:t>
            </a:r>
            <a:r>
              <a:rPr lang="en-US" altLang="en-US" b="1" kern="0" dirty="0"/>
              <a:t>0</a:t>
            </a:r>
            <a:r>
              <a:rPr lang="en-US" altLang="en-US" b="1" kern="0" baseline="-25000" dirty="0"/>
              <a:t> </a:t>
            </a:r>
            <a:r>
              <a:rPr lang="en-US" dirty="0"/>
              <a:t>+ (3/5)</a:t>
            </a:r>
            <a:r>
              <a:rPr lang="en-US" altLang="en-US" b="1" kern="0" dirty="0"/>
              <a:t> * 0</a:t>
            </a:r>
          </a:p>
          <a:p>
            <a:r>
              <a:rPr lang="en-US" dirty="0"/>
              <a:t>= 0 bits</a:t>
            </a:r>
          </a:p>
          <a:p>
            <a:endParaRPr lang="en-US" dirty="0"/>
          </a:p>
        </p:txBody>
      </p:sp>
      <p:sp>
        <p:nvSpPr>
          <p:cNvPr id="26" name="Text Box 7">
            <a:extLst>
              <a:ext uri="{FF2B5EF4-FFF2-40B4-BE49-F238E27FC236}">
                <a16:creationId xmlns:a16="http://schemas.microsoft.com/office/drawing/2014/main" id="{2C5D2586-AF53-8548-9DAE-684D2BDE3799}"/>
              </a:ext>
            </a:extLst>
          </p:cNvPr>
          <p:cNvSpPr txBox="1">
            <a:spLocks noGrp="1" noChangeArrowheads="1"/>
          </p:cNvSpPr>
          <p:nvPr>
            <p:ph type="title"/>
          </p:nvPr>
        </p:nvSpPr>
        <p:spPr bwMode="auto">
          <a:xfrm>
            <a:off x="166443" y="462239"/>
            <a:ext cx="8866531"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sz="2400" dirty="0"/>
              <a:t>Current leaf node has only five data points (or five training examples):</a:t>
            </a:r>
            <a:br>
              <a:rPr lang="en-US" altLang="en-US" sz="2400" dirty="0"/>
            </a:br>
            <a:r>
              <a:rPr lang="en-US" altLang="en-US" sz="2400" dirty="0"/>
              <a:t>{D4,D5,D6,D10,D14}     [3+, 2-]   E=0.970  </a:t>
            </a:r>
          </a:p>
        </p:txBody>
      </p:sp>
    </p:spTree>
    <p:extLst>
      <p:ext uri="{BB962C8B-B14F-4D97-AF65-F5344CB8AC3E}">
        <p14:creationId xmlns:p14="http://schemas.microsoft.com/office/powerpoint/2010/main" val="327128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53A2-689B-624D-B29C-85FAECFEB2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A8165A-B363-2841-9FB1-D93308455BDF}"/>
              </a:ext>
            </a:extLst>
          </p:cNvPr>
          <p:cNvSpPr>
            <a:spLocks noGrp="1"/>
          </p:cNvSpPr>
          <p:nvPr>
            <p:ph idx="1"/>
          </p:nvPr>
        </p:nvSpPr>
        <p:spPr/>
        <p:txBody>
          <a:bodyPr/>
          <a:lstStyle/>
          <a:p>
            <a:r>
              <a:rPr lang="en-US" sz="2800" dirty="0"/>
              <a:t>Since </a:t>
            </a:r>
            <a:r>
              <a:rPr lang="en-US" sz="2800" dirty="0" err="1"/>
              <a:t>Info</a:t>
            </a:r>
            <a:r>
              <a:rPr lang="en-US" sz="2800" baseline="-25000" dirty="0" err="1"/>
              <a:t>wind</a:t>
            </a:r>
            <a:r>
              <a:rPr lang="en-US" sz="2800" baseline="-25000" dirty="0"/>
              <a:t> </a:t>
            </a:r>
            <a:r>
              <a:rPr lang="en-US" sz="2800" dirty="0"/>
              <a:t>is zero,  the information gain will be </a:t>
            </a:r>
            <a:r>
              <a:rPr lang="en-US" sz="2800" dirty="0">
                <a:solidFill>
                  <a:srgbClr val="FF0000"/>
                </a:solidFill>
              </a:rPr>
              <a:t>largest</a:t>
            </a:r>
            <a:r>
              <a:rPr lang="en-US" sz="2800" dirty="0"/>
              <a:t> for “wind” attribute.</a:t>
            </a:r>
          </a:p>
          <a:p>
            <a:r>
              <a:rPr lang="en-US" sz="2800" dirty="0"/>
              <a:t>Gain(wind) = info(D) - </a:t>
            </a:r>
            <a:r>
              <a:rPr lang="en-US" sz="2800" dirty="0" err="1"/>
              <a:t>Info</a:t>
            </a:r>
            <a:r>
              <a:rPr lang="en-US" sz="2800" baseline="-25000" dirty="0" err="1"/>
              <a:t>wind</a:t>
            </a:r>
            <a:r>
              <a:rPr lang="en-US" sz="2800" dirty="0"/>
              <a:t>  = 0.97 – 0 = 0.97</a:t>
            </a:r>
          </a:p>
          <a:p>
            <a:r>
              <a:rPr lang="en-US" sz="2800" dirty="0"/>
              <a:t>This is the highest possible gain among attributes.</a:t>
            </a:r>
          </a:p>
          <a:p>
            <a:r>
              <a:rPr lang="en-US" sz="2800" dirty="0"/>
              <a:t>Therefore, we do not need to calculate information gain for other attributes.</a:t>
            </a:r>
          </a:p>
          <a:p>
            <a:r>
              <a:rPr lang="en-US" sz="2800" dirty="0"/>
              <a:t>Then we split the rain node by using the WIND attribute.</a:t>
            </a:r>
          </a:p>
          <a:p>
            <a:endParaRPr lang="en-US" sz="2800" dirty="0"/>
          </a:p>
        </p:txBody>
      </p:sp>
      <p:sp>
        <p:nvSpPr>
          <p:cNvPr id="4" name="Slide Number Placeholder 3">
            <a:extLst>
              <a:ext uri="{FF2B5EF4-FFF2-40B4-BE49-F238E27FC236}">
                <a16:creationId xmlns:a16="http://schemas.microsoft.com/office/drawing/2014/main" id="{D1E69367-AE64-C044-9FE9-B4E5B515386C}"/>
              </a:ext>
            </a:extLst>
          </p:cNvPr>
          <p:cNvSpPr>
            <a:spLocks noGrp="1"/>
          </p:cNvSpPr>
          <p:nvPr>
            <p:ph type="sldNum" sz="quarter" idx="12"/>
          </p:nvPr>
        </p:nvSpPr>
        <p:spPr/>
        <p:txBody>
          <a:bodyPr/>
          <a:lstStyle/>
          <a:p>
            <a:pPr>
              <a:defRPr/>
            </a:pPr>
            <a:fld id="{1141314C-F54C-464D-9EDC-1B1B988577E6}" type="slidenum">
              <a:rPr lang="en-US" smtClean="0"/>
              <a:pPr>
                <a:defRPr/>
              </a:pPr>
              <a:t>47</a:t>
            </a:fld>
            <a:endParaRPr lang="en-US"/>
          </a:p>
        </p:txBody>
      </p:sp>
    </p:spTree>
    <p:extLst>
      <p:ext uri="{BB962C8B-B14F-4D97-AF65-F5344CB8AC3E}">
        <p14:creationId xmlns:p14="http://schemas.microsoft.com/office/powerpoint/2010/main" val="4900917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2800" dirty="0"/>
              <a:t>The new Decision Tree</a:t>
            </a:r>
          </a:p>
        </p:txBody>
      </p:sp>
      <p:sp>
        <p:nvSpPr>
          <p:cNvPr id="22531" name="Rectangle 3"/>
          <p:cNvSpPr>
            <a:spLocks noGrp="1" noChangeArrowheads="1"/>
          </p:cNvSpPr>
          <p:nvPr>
            <p:ph type="body" idx="1"/>
          </p:nvPr>
        </p:nvSpPr>
        <p:spPr/>
        <p:txBody>
          <a:bodyPr/>
          <a:lstStyle/>
          <a:p>
            <a:r>
              <a:rPr lang="en-US" sz="2400"/>
              <a:t>Now our decision tree looks like:</a:t>
            </a:r>
          </a:p>
          <a:p>
            <a:pPr>
              <a:buFontTx/>
              <a:buNone/>
            </a:pPr>
            <a:endParaRPr lang="en-US" sz="2400"/>
          </a:p>
        </p:txBody>
      </p:sp>
      <p:pic>
        <p:nvPicPr>
          <p:cNvPr id="22532" name="Picture 4" descr="char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90800"/>
            <a:ext cx="4852988" cy="409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602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7716E-89BE-BA49-812C-6E0E7C298C13}"/>
              </a:ext>
            </a:extLst>
          </p:cNvPr>
          <p:cNvSpPr>
            <a:spLocks noGrp="1"/>
          </p:cNvSpPr>
          <p:nvPr>
            <p:ph idx="1"/>
          </p:nvPr>
        </p:nvSpPr>
        <p:spPr/>
        <p:txBody>
          <a:bodyPr/>
          <a:lstStyle/>
          <a:p>
            <a:r>
              <a:rPr lang="en-US" sz="2800" dirty="0"/>
              <a:t>Here the training data in each leaf node belong to a unique class except the leaf node created by Sunny attribute.</a:t>
            </a:r>
          </a:p>
          <a:p>
            <a:r>
              <a:rPr lang="en-US" sz="2800" dirty="0"/>
              <a:t>So we further split the leaf node created by Sunny attribute.</a:t>
            </a:r>
          </a:p>
          <a:p>
            <a:r>
              <a:rPr lang="en-US" sz="2800" dirty="0"/>
              <a:t> Now we have a leaf node to split. So the dataset in this leaf node becomes D.</a:t>
            </a:r>
          </a:p>
          <a:p>
            <a:r>
              <a:rPr lang="en-US" sz="2800" dirty="0"/>
              <a:t>info(D) = </a:t>
            </a:r>
            <a:r>
              <a:rPr lang="en-US" altLang="en-US" sz="1800" dirty="0" err="1"/>
              <a:t>E</a:t>
            </a:r>
            <a:r>
              <a:rPr lang="en-US" altLang="en-US" sz="1800" baseline="-25000" dirty="0" err="1"/>
              <a:t>sunny</a:t>
            </a:r>
            <a:r>
              <a:rPr lang="en-US" altLang="en-US" sz="1800" dirty="0"/>
              <a:t>(2+,3-) </a:t>
            </a:r>
            <a:r>
              <a:rPr lang="en-US" altLang="en-US" sz="1600" dirty="0"/>
              <a:t>= -(2/5)</a:t>
            </a:r>
            <a:r>
              <a:rPr lang="en-US" altLang="en-US" sz="1600" baseline="-25000" dirty="0"/>
              <a:t> </a:t>
            </a:r>
            <a:r>
              <a:rPr lang="en-US" altLang="en-US" sz="1600" dirty="0"/>
              <a:t>log</a:t>
            </a:r>
            <a:r>
              <a:rPr lang="en-US" altLang="en-US" sz="1600" baseline="-25000" dirty="0"/>
              <a:t>2</a:t>
            </a:r>
            <a:r>
              <a:rPr lang="en-US" altLang="en-US" sz="1600" dirty="0"/>
              <a:t>(2/5)</a:t>
            </a:r>
            <a:r>
              <a:rPr lang="en-US" altLang="en-US" sz="1600" baseline="-25000" dirty="0"/>
              <a:t> </a:t>
            </a:r>
            <a:r>
              <a:rPr lang="en-US" altLang="en-US" sz="1600" dirty="0"/>
              <a:t>- (3/5)</a:t>
            </a:r>
            <a:r>
              <a:rPr lang="en-US" altLang="en-US" sz="1600" baseline="-25000" dirty="0"/>
              <a:t> </a:t>
            </a:r>
            <a:r>
              <a:rPr lang="en-US" altLang="en-US" sz="1600" dirty="0"/>
              <a:t>log</a:t>
            </a:r>
            <a:r>
              <a:rPr lang="en-US" altLang="en-US" sz="1600" baseline="-25000" dirty="0"/>
              <a:t>2</a:t>
            </a:r>
            <a:r>
              <a:rPr lang="en-US" altLang="en-US" sz="1600" dirty="0"/>
              <a:t>(3/5) = 0.9709 = 0.97 </a:t>
            </a:r>
            <a:endParaRPr lang="en-US" altLang="en-US" sz="1600" baseline="-25000" dirty="0"/>
          </a:p>
          <a:p>
            <a:endParaRPr lang="en-US" sz="2800" dirty="0"/>
          </a:p>
        </p:txBody>
      </p:sp>
      <p:sp>
        <p:nvSpPr>
          <p:cNvPr id="4" name="Slide Number Placeholder 3">
            <a:extLst>
              <a:ext uri="{FF2B5EF4-FFF2-40B4-BE49-F238E27FC236}">
                <a16:creationId xmlns:a16="http://schemas.microsoft.com/office/drawing/2014/main" id="{10DEA76C-37DB-5E43-B4AB-27CE21D4B409}"/>
              </a:ext>
            </a:extLst>
          </p:cNvPr>
          <p:cNvSpPr>
            <a:spLocks noGrp="1"/>
          </p:cNvSpPr>
          <p:nvPr>
            <p:ph type="sldNum" sz="quarter" idx="12"/>
          </p:nvPr>
        </p:nvSpPr>
        <p:spPr/>
        <p:txBody>
          <a:bodyPr/>
          <a:lstStyle/>
          <a:p>
            <a:pPr>
              <a:defRPr/>
            </a:pPr>
            <a:fld id="{1141314C-F54C-464D-9EDC-1B1B988577E6}" type="slidenum">
              <a:rPr lang="en-US" smtClean="0"/>
              <a:pPr>
                <a:defRPr/>
              </a:pPr>
              <a:t>49</a:t>
            </a:fld>
            <a:endParaRPr lang="en-US"/>
          </a:p>
        </p:txBody>
      </p:sp>
      <p:pic>
        <p:nvPicPr>
          <p:cNvPr id="5" name="Picture 4" descr="chart2">
            <a:extLst>
              <a:ext uri="{FF2B5EF4-FFF2-40B4-BE49-F238E27FC236}">
                <a16:creationId xmlns:a16="http://schemas.microsoft.com/office/drawing/2014/main" id="{13046A65-983A-A04D-BD18-66046EB185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5600" y="152400"/>
            <a:ext cx="2286000" cy="19270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DB8865B8-0408-764C-A6D8-E04464D7F3E6}"/>
                  </a:ext>
                </a:extLst>
              </p14:cNvPr>
              <p14:cNvContentPartPr/>
              <p14:nvPr/>
            </p14:nvContentPartPr>
            <p14:xfrm>
              <a:off x="6628991" y="1055929"/>
              <a:ext cx="808920" cy="728280"/>
            </p14:xfrm>
          </p:contentPart>
        </mc:Choice>
        <mc:Fallback xmlns="">
          <p:pic>
            <p:nvPicPr>
              <p:cNvPr id="6" name="Ink 5">
                <a:extLst>
                  <a:ext uri="{FF2B5EF4-FFF2-40B4-BE49-F238E27FC236}">
                    <a16:creationId xmlns:a16="http://schemas.microsoft.com/office/drawing/2014/main" id="{DB8865B8-0408-764C-A6D8-E04464D7F3E6}"/>
                  </a:ext>
                </a:extLst>
              </p:cNvPr>
              <p:cNvPicPr/>
              <p:nvPr/>
            </p:nvPicPr>
            <p:blipFill>
              <a:blip r:embed="rId5"/>
              <a:stretch>
                <a:fillRect/>
              </a:stretch>
            </p:blipFill>
            <p:spPr>
              <a:xfrm>
                <a:off x="6620351" y="1047289"/>
                <a:ext cx="826560" cy="745920"/>
              </a:xfrm>
              <a:prstGeom prst="rect">
                <a:avLst/>
              </a:prstGeom>
            </p:spPr>
          </p:pic>
        </mc:Fallback>
      </mc:AlternateContent>
    </p:spTree>
    <p:extLst>
      <p:ext uri="{BB962C8B-B14F-4D97-AF65-F5344CB8AC3E}">
        <p14:creationId xmlns:p14="http://schemas.microsoft.com/office/powerpoint/2010/main" val="343547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45B9-70BF-CD47-BCA5-A80589E61504}"/>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249F5C5E-4FD5-E64C-B94E-834D9E1A5D32}"/>
              </a:ext>
            </a:extLst>
          </p:cNvPr>
          <p:cNvSpPr>
            <a:spLocks noGrp="1"/>
          </p:cNvSpPr>
          <p:nvPr>
            <p:ph idx="1"/>
          </p:nvPr>
        </p:nvSpPr>
        <p:spPr/>
        <p:txBody>
          <a:bodyPr/>
          <a:lstStyle/>
          <a:p>
            <a:r>
              <a:rPr lang="en-US" dirty="0"/>
              <a:t>Naïve Bayes Classifier</a:t>
            </a:r>
          </a:p>
          <a:p>
            <a:r>
              <a:rPr lang="en-US" dirty="0"/>
              <a:t>Decision Tree</a:t>
            </a:r>
          </a:p>
          <a:p>
            <a:r>
              <a:rPr lang="en-US" dirty="0"/>
              <a:t>SVM</a:t>
            </a:r>
          </a:p>
          <a:p>
            <a:endParaRPr lang="en-US" dirty="0"/>
          </a:p>
        </p:txBody>
      </p:sp>
      <p:sp>
        <p:nvSpPr>
          <p:cNvPr id="4" name="Slide Number Placeholder 3">
            <a:extLst>
              <a:ext uri="{FF2B5EF4-FFF2-40B4-BE49-F238E27FC236}">
                <a16:creationId xmlns:a16="http://schemas.microsoft.com/office/drawing/2014/main" id="{AE6CC6B0-9718-EC42-9194-2C2CE10C52F2}"/>
              </a:ext>
            </a:extLst>
          </p:cNvPr>
          <p:cNvSpPr>
            <a:spLocks noGrp="1"/>
          </p:cNvSpPr>
          <p:nvPr>
            <p:ph type="sldNum" sz="quarter" idx="12"/>
          </p:nvPr>
        </p:nvSpPr>
        <p:spPr/>
        <p:txBody>
          <a:bodyPr/>
          <a:lstStyle/>
          <a:p>
            <a:pPr>
              <a:defRPr/>
            </a:pPr>
            <a:fld id="{1141314C-F54C-464D-9EDC-1B1B988577E6}" type="slidenum">
              <a:rPr lang="en-US" smtClean="0"/>
              <a:pPr>
                <a:defRPr/>
              </a:pPr>
              <a:t>5</a:t>
            </a:fld>
            <a:endParaRPr lang="en-US"/>
          </a:p>
        </p:txBody>
      </p:sp>
    </p:spTree>
    <p:extLst>
      <p:ext uri="{BB962C8B-B14F-4D97-AF65-F5344CB8AC3E}">
        <p14:creationId xmlns:p14="http://schemas.microsoft.com/office/powerpoint/2010/main" val="38272842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25A807-A7CC-A74E-8F12-A3A996130FBF}"/>
              </a:ext>
            </a:extLst>
          </p:cNvPr>
          <p:cNvSpPr>
            <a:spLocks noGrp="1"/>
          </p:cNvSpPr>
          <p:nvPr>
            <p:ph type="sldNum" sz="quarter" idx="12"/>
          </p:nvPr>
        </p:nvSpPr>
        <p:spPr/>
        <p:txBody>
          <a:bodyPr/>
          <a:lstStyle/>
          <a:p>
            <a:pPr>
              <a:defRPr/>
            </a:pPr>
            <a:fld id="{1141314C-F54C-464D-9EDC-1B1B988577E6}" type="slidenum">
              <a:rPr lang="en-US" smtClean="0"/>
              <a:pPr>
                <a:defRPr/>
              </a:pPr>
              <a:t>50</a:t>
            </a:fld>
            <a:endParaRPr lang="en-US"/>
          </a:p>
        </p:txBody>
      </p:sp>
      <p:sp>
        <p:nvSpPr>
          <p:cNvPr id="5" name="Text Box 4">
            <a:extLst>
              <a:ext uri="{FF2B5EF4-FFF2-40B4-BE49-F238E27FC236}">
                <a16:creationId xmlns:a16="http://schemas.microsoft.com/office/drawing/2014/main" id="{A0A4B11A-50F5-114A-8C45-34E2ED4F5874}"/>
              </a:ext>
            </a:extLst>
          </p:cNvPr>
          <p:cNvSpPr txBox="1">
            <a:spLocks noChangeArrowheads="1"/>
          </p:cNvSpPr>
          <p:nvPr/>
        </p:nvSpPr>
        <p:spPr bwMode="auto">
          <a:xfrm>
            <a:off x="292100" y="1189038"/>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Outlook?</a:t>
            </a:r>
          </a:p>
        </p:txBody>
      </p:sp>
      <p:sp>
        <p:nvSpPr>
          <p:cNvPr id="6" name="Text Box 5">
            <a:extLst>
              <a:ext uri="{FF2B5EF4-FFF2-40B4-BE49-F238E27FC236}">
                <a16:creationId xmlns:a16="http://schemas.microsoft.com/office/drawing/2014/main" id="{65880649-1E34-B046-BB5D-A7E330F27D87}"/>
              </a:ext>
            </a:extLst>
          </p:cNvPr>
          <p:cNvSpPr txBox="1">
            <a:spLocks noChangeArrowheads="1"/>
          </p:cNvSpPr>
          <p:nvPr/>
        </p:nvSpPr>
        <p:spPr bwMode="auto">
          <a:xfrm>
            <a:off x="3352800" y="762000"/>
            <a:ext cx="4514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{D1,D2,D8,D9,D11}       [2+, 3-]   E=0.970  </a:t>
            </a:r>
          </a:p>
        </p:txBody>
      </p:sp>
      <p:sp>
        <p:nvSpPr>
          <p:cNvPr id="9" name="Line 8">
            <a:extLst>
              <a:ext uri="{FF2B5EF4-FFF2-40B4-BE49-F238E27FC236}">
                <a16:creationId xmlns:a16="http://schemas.microsoft.com/office/drawing/2014/main" id="{79D05AB7-BC0A-E444-9D87-89A3F21BE89B}"/>
              </a:ext>
            </a:extLst>
          </p:cNvPr>
          <p:cNvSpPr>
            <a:spLocks noChangeShapeType="1"/>
          </p:cNvSpPr>
          <p:nvPr/>
        </p:nvSpPr>
        <p:spPr bwMode="auto">
          <a:xfrm flipV="1">
            <a:off x="1447800" y="990600"/>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a:extLst>
              <a:ext uri="{FF2B5EF4-FFF2-40B4-BE49-F238E27FC236}">
                <a16:creationId xmlns:a16="http://schemas.microsoft.com/office/drawing/2014/main" id="{62F5DA62-15AE-8844-9C0F-20F2DD9AC735}"/>
              </a:ext>
            </a:extLst>
          </p:cNvPr>
          <p:cNvSpPr txBox="1">
            <a:spLocks noChangeArrowheads="1"/>
          </p:cNvSpPr>
          <p:nvPr/>
        </p:nvSpPr>
        <p:spPr bwMode="auto">
          <a:xfrm>
            <a:off x="2276475" y="868363"/>
            <a:ext cx="687388"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Sunny</a:t>
            </a:r>
          </a:p>
        </p:txBody>
      </p:sp>
      <p:sp>
        <p:nvSpPr>
          <p:cNvPr id="15" name="TextBox 14">
            <a:extLst>
              <a:ext uri="{FF2B5EF4-FFF2-40B4-BE49-F238E27FC236}">
                <a16:creationId xmlns:a16="http://schemas.microsoft.com/office/drawing/2014/main" id="{1EB910A0-86E6-C74C-9C81-5B442CD42F4F}"/>
              </a:ext>
            </a:extLst>
          </p:cNvPr>
          <p:cNvSpPr txBox="1"/>
          <p:nvPr/>
        </p:nvSpPr>
        <p:spPr>
          <a:xfrm>
            <a:off x="3416054" y="1232161"/>
            <a:ext cx="5439310"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sunny</a:t>
            </a:r>
            <a:r>
              <a:rPr lang="en-US" altLang="en-US" sz="1600" b="1" kern="0" dirty="0"/>
              <a:t>(2+,3-) = -(2/5)</a:t>
            </a:r>
            <a:r>
              <a:rPr lang="en-US" altLang="en-US" sz="1600" b="1" kern="0" baseline="-25000" dirty="0"/>
              <a:t> </a:t>
            </a:r>
            <a:r>
              <a:rPr lang="en-US" altLang="en-US" sz="1600" b="1" kern="0" dirty="0"/>
              <a:t>log</a:t>
            </a:r>
            <a:r>
              <a:rPr lang="en-US" altLang="en-US" sz="1600" b="1" kern="0" baseline="-25000" dirty="0"/>
              <a:t>2</a:t>
            </a:r>
            <a:r>
              <a:rPr lang="en-US" altLang="en-US" sz="1600" b="1" kern="0" dirty="0"/>
              <a:t>(2/5)</a:t>
            </a:r>
            <a:r>
              <a:rPr lang="en-US" altLang="en-US" sz="1600" b="1" kern="0" baseline="-25000" dirty="0"/>
              <a:t> </a:t>
            </a:r>
            <a:r>
              <a:rPr lang="en-US" altLang="en-US" sz="1600" b="1" kern="0" dirty="0"/>
              <a:t>- (3/5)</a:t>
            </a:r>
            <a:r>
              <a:rPr lang="en-US" altLang="en-US" sz="1600" b="1" kern="0" baseline="-25000" dirty="0"/>
              <a:t> </a:t>
            </a:r>
            <a:r>
              <a:rPr lang="en-US" altLang="en-US" sz="1600" b="1" kern="0" dirty="0"/>
              <a:t>log</a:t>
            </a:r>
            <a:r>
              <a:rPr lang="en-US" altLang="en-US" sz="1600" b="1" kern="0" baseline="-25000" dirty="0"/>
              <a:t>2</a:t>
            </a:r>
            <a:r>
              <a:rPr lang="en-US" altLang="en-US" sz="1600" b="1" kern="0" dirty="0"/>
              <a:t>(3/5) = 0.9709 = 0.97 </a:t>
            </a:r>
            <a:endParaRPr lang="en-US" altLang="en-US" sz="1600" b="1" kern="0" baseline="-25000" dirty="0"/>
          </a:p>
        </p:txBody>
      </p:sp>
      <p:sp>
        <p:nvSpPr>
          <p:cNvPr id="19" name="TextBox 18">
            <a:extLst>
              <a:ext uri="{FF2B5EF4-FFF2-40B4-BE49-F238E27FC236}">
                <a16:creationId xmlns:a16="http://schemas.microsoft.com/office/drawing/2014/main" id="{8D409357-EF9E-2946-9AC1-EC257D65BE0A}"/>
              </a:ext>
            </a:extLst>
          </p:cNvPr>
          <p:cNvSpPr txBox="1"/>
          <p:nvPr/>
        </p:nvSpPr>
        <p:spPr>
          <a:xfrm>
            <a:off x="410442" y="2170964"/>
            <a:ext cx="8087663" cy="1815882"/>
          </a:xfrm>
          <a:prstGeom prst="rect">
            <a:avLst/>
          </a:prstGeom>
          <a:noFill/>
        </p:spPr>
        <p:txBody>
          <a:bodyPr wrap="none" rtlCol="0">
            <a:spAutoFit/>
          </a:bodyPr>
          <a:lstStyle/>
          <a:p>
            <a:r>
              <a:rPr lang="en-US" sz="2800" dirty="0"/>
              <a:t>info(D) </a:t>
            </a:r>
            <a:r>
              <a:rPr lang="en-US" sz="4000" dirty="0"/>
              <a:t>= </a:t>
            </a:r>
            <a:r>
              <a:rPr lang="en-US" altLang="en-US" sz="2800" dirty="0" err="1"/>
              <a:t>E</a:t>
            </a:r>
            <a:r>
              <a:rPr lang="en-US" altLang="en-US" sz="2800" baseline="-25000" dirty="0" err="1"/>
              <a:t>sunny</a:t>
            </a:r>
            <a:r>
              <a:rPr lang="en-US" altLang="en-US" sz="2800" dirty="0"/>
              <a:t>(2+,3-) </a:t>
            </a:r>
            <a:r>
              <a:rPr lang="en-US" altLang="en-US" dirty="0"/>
              <a:t>= -(2/5)</a:t>
            </a:r>
            <a:r>
              <a:rPr lang="en-US" altLang="en-US" baseline="-25000" dirty="0"/>
              <a:t> </a:t>
            </a:r>
            <a:r>
              <a:rPr lang="en-US" altLang="en-US" dirty="0"/>
              <a:t>log</a:t>
            </a:r>
            <a:r>
              <a:rPr lang="en-US" altLang="en-US" baseline="-25000" dirty="0"/>
              <a:t>2</a:t>
            </a:r>
            <a:r>
              <a:rPr lang="en-US" altLang="en-US" dirty="0"/>
              <a:t>(2/5)</a:t>
            </a:r>
            <a:r>
              <a:rPr lang="en-US" altLang="en-US" baseline="-25000" dirty="0"/>
              <a:t> </a:t>
            </a:r>
            <a:r>
              <a:rPr lang="en-US" altLang="en-US" dirty="0"/>
              <a:t>- (3/5)</a:t>
            </a:r>
            <a:r>
              <a:rPr lang="en-US" altLang="en-US" baseline="-25000" dirty="0"/>
              <a:t> </a:t>
            </a:r>
            <a:r>
              <a:rPr lang="en-US" altLang="en-US" dirty="0"/>
              <a:t>log</a:t>
            </a:r>
            <a:r>
              <a:rPr lang="en-US" altLang="en-US" baseline="-25000" dirty="0"/>
              <a:t>2</a:t>
            </a:r>
            <a:r>
              <a:rPr lang="en-US" altLang="en-US" dirty="0"/>
              <a:t>(3/5) </a:t>
            </a:r>
          </a:p>
          <a:p>
            <a:r>
              <a:rPr lang="en-US" altLang="en-US" dirty="0"/>
              <a:t>				= 0.9709 = 0.97 </a:t>
            </a:r>
            <a:endParaRPr lang="en-US" altLang="en-US" baseline="-25000" dirty="0"/>
          </a:p>
          <a:p>
            <a:endParaRPr lang="en-US" dirty="0"/>
          </a:p>
          <a:p>
            <a:r>
              <a:rPr lang="en-US" dirty="0"/>
              <a:t>Now our dataset (D) is as follows: 2 yes and 3 no in Play Tennis</a:t>
            </a:r>
          </a:p>
        </p:txBody>
      </p:sp>
      <p:pic>
        <p:nvPicPr>
          <p:cNvPr id="21" name="Picture 20" descr="Table&#10;&#10;Description automatically generated">
            <a:extLst>
              <a:ext uri="{FF2B5EF4-FFF2-40B4-BE49-F238E27FC236}">
                <a16:creationId xmlns:a16="http://schemas.microsoft.com/office/drawing/2014/main" id="{49E73025-E648-8349-9439-EA6CBDA38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942215"/>
            <a:ext cx="7112000" cy="1435100"/>
          </a:xfrm>
          <a:prstGeom prst="rect">
            <a:avLst/>
          </a:prstGeom>
        </p:spPr>
      </p:pic>
      <p:pic>
        <p:nvPicPr>
          <p:cNvPr id="23" name="Picture 22">
            <a:extLst>
              <a:ext uri="{FF2B5EF4-FFF2-40B4-BE49-F238E27FC236}">
                <a16:creationId xmlns:a16="http://schemas.microsoft.com/office/drawing/2014/main" id="{31CDA434-D7FC-0841-8221-98E4F2C76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68" y="5483963"/>
            <a:ext cx="7073900" cy="596900"/>
          </a:xfrm>
          <a:prstGeom prst="rect">
            <a:avLst/>
          </a:prstGeom>
        </p:spPr>
      </p:pic>
      <p:pic>
        <p:nvPicPr>
          <p:cNvPr id="25" name="Picture 24">
            <a:extLst>
              <a:ext uri="{FF2B5EF4-FFF2-40B4-BE49-F238E27FC236}">
                <a16:creationId xmlns:a16="http://schemas.microsoft.com/office/drawing/2014/main" id="{DC1D7A3E-26CC-694C-9E5B-F0946824CA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368" y="6129249"/>
            <a:ext cx="7150100" cy="355600"/>
          </a:xfrm>
          <a:prstGeom prst="rect">
            <a:avLst/>
          </a:prstGeom>
        </p:spPr>
      </p:pic>
    </p:spTree>
    <p:extLst>
      <p:ext uri="{BB962C8B-B14F-4D97-AF65-F5344CB8AC3E}">
        <p14:creationId xmlns:p14="http://schemas.microsoft.com/office/powerpoint/2010/main" val="139849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8F397-1F7B-584A-888D-80D010D9B2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878DC88-56D7-574F-AC09-64A7AF6EE62B}"/>
              </a:ext>
            </a:extLst>
          </p:cNvPr>
          <p:cNvSpPr>
            <a:spLocks noGrp="1"/>
          </p:cNvSpPr>
          <p:nvPr>
            <p:ph idx="1"/>
          </p:nvPr>
        </p:nvSpPr>
        <p:spPr/>
        <p:txBody>
          <a:bodyPr/>
          <a:lstStyle/>
          <a:p>
            <a:r>
              <a:rPr lang="en-US" dirty="0"/>
              <a:t>now three attributes available: temperature, wind, and humidity</a:t>
            </a:r>
          </a:p>
          <a:p>
            <a:pPr lvl="1"/>
            <a:r>
              <a:rPr lang="en-US" dirty="0"/>
              <a:t>We need to calculate information gain for each of these three attributes. </a:t>
            </a:r>
          </a:p>
          <a:p>
            <a:r>
              <a:rPr lang="en-US" dirty="0"/>
              <a:t>We will start with humidity</a:t>
            </a:r>
          </a:p>
        </p:txBody>
      </p:sp>
      <p:sp>
        <p:nvSpPr>
          <p:cNvPr id="4" name="Slide Number Placeholder 3">
            <a:extLst>
              <a:ext uri="{FF2B5EF4-FFF2-40B4-BE49-F238E27FC236}">
                <a16:creationId xmlns:a16="http://schemas.microsoft.com/office/drawing/2014/main" id="{80240845-9E30-7A41-9217-3B42051C6E4A}"/>
              </a:ext>
            </a:extLst>
          </p:cNvPr>
          <p:cNvSpPr>
            <a:spLocks noGrp="1"/>
          </p:cNvSpPr>
          <p:nvPr>
            <p:ph type="sldNum" sz="quarter" idx="12"/>
          </p:nvPr>
        </p:nvSpPr>
        <p:spPr/>
        <p:txBody>
          <a:bodyPr/>
          <a:lstStyle/>
          <a:p>
            <a:pPr>
              <a:defRPr/>
            </a:pPr>
            <a:fld id="{1141314C-F54C-464D-9EDC-1B1B988577E6}" type="slidenum">
              <a:rPr lang="en-US" smtClean="0"/>
              <a:pPr>
                <a:defRPr/>
              </a:pPr>
              <a:t>51</a:t>
            </a:fld>
            <a:endParaRPr lang="en-US"/>
          </a:p>
        </p:txBody>
      </p:sp>
    </p:spTree>
    <p:extLst>
      <p:ext uri="{BB962C8B-B14F-4D97-AF65-F5344CB8AC3E}">
        <p14:creationId xmlns:p14="http://schemas.microsoft.com/office/powerpoint/2010/main" val="3373329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8458FC-2F00-4440-A31B-A419EDD79458}"/>
              </a:ext>
            </a:extLst>
          </p:cNvPr>
          <p:cNvSpPr>
            <a:spLocks noGrp="1"/>
          </p:cNvSpPr>
          <p:nvPr>
            <p:ph type="sldNum" sz="quarter" idx="12"/>
          </p:nvPr>
        </p:nvSpPr>
        <p:spPr/>
        <p:txBody>
          <a:bodyPr/>
          <a:lstStyle/>
          <a:p>
            <a:pPr>
              <a:defRPr/>
            </a:pPr>
            <a:fld id="{7163DAD5-62DA-4968-908A-F84AEFE3295C}" type="slidenum">
              <a:rPr lang="en-US" smtClean="0"/>
              <a:pPr>
                <a:defRPr/>
              </a:pPr>
              <a:t>52</a:t>
            </a:fld>
            <a:endParaRPr lang="en-US"/>
          </a:p>
        </p:txBody>
      </p:sp>
      <p:sp>
        <p:nvSpPr>
          <p:cNvPr id="3" name="Slide Number Placeholder 1">
            <a:extLst>
              <a:ext uri="{FF2B5EF4-FFF2-40B4-BE49-F238E27FC236}">
                <a16:creationId xmlns:a16="http://schemas.microsoft.com/office/drawing/2014/main" id="{77770E7C-DBF5-5B4E-AFFC-04CC68B63057}"/>
              </a:ext>
            </a:extLst>
          </p:cNvPr>
          <p:cNvSpPr txBox="1">
            <a:spLocks/>
          </p:cNvSpPr>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defRPr/>
            </a:pPr>
            <a:fld id="{7163DAD5-62DA-4968-908A-F84AEFE3295C}" type="slidenum">
              <a:rPr lang="en-US" smtClean="0"/>
              <a:pPr>
                <a:defRPr/>
              </a:pPr>
              <a:t>52</a:t>
            </a:fld>
            <a:endParaRPr lang="en-US"/>
          </a:p>
        </p:txBody>
      </p:sp>
      <p:sp>
        <p:nvSpPr>
          <p:cNvPr id="4" name="Text Box 14">
            <a:extLst>
              <a:ext uri="{FF2B5EF4-FFF2-40B4-BE49-F238E27FC236}">
                <a16:creationId xmlns:a16="http://schemas.microsoft.com/office/drawing/2014/main" id="{3C50B3FC-A6EE-7C4E-83DC-7C8C87F69489}"/>
              </a:ext>
            </a:extLst>
          </p:cNvPr>
          <p:cNvSpPr txBox="1">
            <a:spLocks noChangeArrowheads="1"/>
          </p:cNvSpPr>
          <p:nvPr/>
        </p:nvSpPr>
        <p:spPr bwMode="auto">
          <a:xfrm>
            <a:off x="774700" y="1805565"/>
            <a:ext cx="1200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a:t>Humidity?</a:t>
            </a:r>
          </a:p>
        </p:txBody>
      </p:sp>
      <p:sp>
        <p:nvSpPr>
          <p:cNvPr id="5" name="Text Box 15">
            <a:extLst>
              <a:ext uri="{FF2B5EF4-FFF2-40B4-BE49-F238E27FC236}">
                <a16:creationId xmlns:a16="http://schemas.microsoft.com/office/drawing/2014/main" id="{A633F10A-DC81-5447-8091-FF0AF1EC74B9}"/>
              </a:ext>
            </a:extLst>
          </p:cNvPr>
          <p:cNvSpPr txBox="1">
            <a:spLocks noChangeArrowheads="1"/>
          </p:cNvSpPr>
          <p:nvPr/>
        </p:nvSpPr>
        <p:spPr bwMode="auto">
          <a:xfrm>
            <a:off x="3886200" y="1331051"/>
            <a:ext cx="264207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 [0+, 3-]    E=0.985 </a:t>
            </a:r>
          </a:p>
        </p:txBody>
      </p:sp>
      <p:sp>
        <p:nvSpPr>
          <p:cNvPr id="6" name="Text Box 16">
            <a:extLst>
              <a:ext uri="{FF2B5EF4-FFF2-40B4-BE49-F238E27FC236}">
                <a16:creationId xmlns:a16="http://schemas.microsoft.com/office/drawing/2014/main" id="{E2A8DFD9-0D71-BA49-A54B-7A4ED9FEBC16}"/>
              </a:ext>
            </a:extLst>
          </p:cNvPr>
          <p:cNvSpPr txBox="1">
            <a:spLocks noChangeArrowheads="1"/>
          </p:cNvSpPr>
          <p:nvPr/>
        </p:nvSpPr>
        <p:spPr bwMode="auto">
          <a:xfrm>
            <a:off x="3868882" y="3021738"/>
            <a:ext cx="256512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t> [2+, 0-]    E=0.592</a:t>
            </a:r>
          </a:p>
        </p:txBody>
      </p:sp>
      <p:sp>
        <p:nvSpPr>
          <p:cNvPr id="7" name="Line 17">
            <a:extLst>
              <a:ext uri="{FF2B5EF4-FFF2-40B4-BE49-F238E27FC236}">
                <a16:creationId xmlns:a16="http://schemas.microsoft.com/office/drawing/2014/main" id="{6B56B324-1EF5-0846-9CBB-6731CD2ADB60}"/>
              </a:ext>
            </a:extLst>
          </p:cNvPr>
          <p:cNvSpPr>
            <a:spLocks noChangeShapeType="1"/>
          </p:cNvSpPr>
          <p:nvPr/>
        </p:nvSpPr>
        <p:spPr bwMode="auto">
          <a:xfrm flipV="1">
            <a:off x="1981200" y="1607127"/>
            <a:ext cx="18288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18">
            <a:extLst>
              <a:ext uri="{FF2B5EF4-FFF2-40B4-BE49-F238E27FC236}">
                <a16:creationId xmlns:a16="http://schemas.microsoft.com/office/drawing/2014/main" id="{A4E00F91-AD29-A447-AF58-013B2E65E898}"/>
              </a:ext>
            </a:extLst>
          </p:cNvPr>
          <p:cNvSpPr>
            <a:spLocks noChangeShapeType="1"/>
          </p:cNvSpPr>
          <p:nvPr/>
        </p:nvSpPr>
        <p:spPr bwMode="auto">
          <a:xfrm>
            <a:off x="1981200" y="1988127"/>
            <a:ext cx="1828800" cy="1295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Text Box 19">
            <a:extLst>
              <a:ext uri="{FF2B5EF4-FFF2-40B4-BE49-F238E27FC236}">
                <a16:creationId xmlns:a16="http://schemas.microsoft.com/office/drawing/2014/main" id="{837907D4-07A7-E04B-8292-CF025829BFE5}"/>
              </a:ext>
            </a:extLst>
          </p:cNvPr>
          <p:cNvSpPr txBox="1">
            <a:spLocks noChangeArrowheads="1"/>
          </p:cNvSpPr>
          <p:nvPr/>
        </p:nvSpPr>
        <p:spPr bwMode="auto">
          <a:xfrm>
            <a:off x="2874963" y="1484890"/>
            <a:ext cx="54927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a:t>High</a:t>
            </a:r>
          </a:p>
        </p:txBody>
      </p:sp>
      <p:sp>
        <p:nvSpPr>
          <p:cNvPr id="10" name="Text Box 20">
            <a:extLst>
              <a:ext uri="{FF2B5EF4-FFF2-40B4-BE49-F238E27FC236}">
                <a16:creationId xmlns:a16="http://schemas.microsoft.com/office/drawing/2014/main" id="{F8E50363-AA33-C74D-A8D1-DD645047AFC2}"/>
              </a:ext>
            </a:extLst>
          </p:cNvPr>
          <p:cNvSpPr txBox="1">
            <a:spLocks noChangeArrowheads="1"/>
          </p:cNvSpPr>
          <p:nvPr/>
        </p:nvSpPr>
        <p:spPr bwMode="auto">
          <a:xfrm>
            <a:off x="2517775" y="2788659"/>
            <a:ext cx="75565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en-US" sz="1400" dirty="0"/>
              <a:t>Normal</a:t>
            </a:r>
          </a:p>
        </p:txBody>
      </p:sp>
      <p:sp>
        <p:nvSpPr>
          <p:cNvPr id="11" name="TextBox 10">
            <a:extLst>
              <a:ext uri="{FF2B5EF4-FFF2-40B4-BE49-F238E27FC236}">
                <a16:creationId xmlns:a16="http://schemas.microsoft.com/office/drawing/2014/main" id="{B2CB0124-1114-184A-9D5D-5C5AC04EFC9A}"/>
              </a:ext>
            </a:extLst>
          </p:cNvPr>
          <p:cNvSpPr txBox="1"/>
          <p:nvPr/>
        </p:nvSpPr>
        <p:spPr>
          <a:xfrm>
            <a:off x="2874963" y="1922463"/>
            <a:ext cx="4257897"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high</a:t>
            </a:r>
            <a:r>
              <a:rPr lang="en-US" altLang="en-US" sz="1600" b="1" kern="0" dirty="0"/>
              <a:t>(0+,3-) = -(0/3)</a:t>
            </a:r>
            <a:r>
              <a:rPr lang="en-US" altLang="en-US" sz="1600" b="1" kern="0" baseline="-25000" dirty="0"/>
              <a:t> </a:t>
            </a:r>
            <a:r>
              <a:rPr lang="en-US" altLang="en-US" sz="1600" b="1" kern="0" dirty="0"/>
              <a:t>log</a:t>
            </a:r>
            <a:r>
              <a:rPr lang="en-US" altLang="en-US" sz="1600" b="1" kern="0" baseline="-25000" dirty="0"/>
              <a:t>2</a:t>
            </a:r>
            <a:r>
              <a:rPr lang="en-US" altLang="en-US" sz="1600" b="1" kern="0" dirty="0"/>
              <a:t>(0/3)</a:t>
            </a:r>
            <a:r>
              <a:rPr lang="en-US" altLang="en-US" sz="1600" b="1" kern="0" baseline="-25000" dirty="0"/>
              <a:t> </a:t>
            </a:r>
            <a:r>
              <a:rPr lang="en-US" altLang="en-US" sz="1600" b="1" kern="0" dirty="0"/>
              <a:t>- (3/3)</a:t>
            </a:r>
            <a:r>
              <a:rPr lang="en-US" altLang="en-US" sz="1600" b="1" kern="0" baseline="-25000" dirty="0"/>
              <a:t> </a:t>
            </a:r>
            <a:r>
              <a:rPr lang="en-US" altLang="en-US" sz="1600" b="1" kern="0" dirty="0"/>
              <a:t>log</a:t>
            </a:r>
            <a:r>
              <a:rPr lang="en-US" altLang="en-US" sz="1600" b="1" kern="0" baseline="-25000" dirty="0"/>
              <a:t>2</a:t>
            </a:r>
            <a:r>
              <a:rPr lang="en-US" altLang="en-US" sz="1600" b="1" kern="0" dirty="0"/>
              <a:t>(3/3) = 0</a:t>
            </a:r>
            <a:endParaRPr lang="en-US" altLang="en-US" sz="1600" b="1" kern="0" baseline="-25000" dirty="0"/>
          </a:p>
        </p:txBody>
      </p:sp>
      <p:sp>
        <p:nvSpPr>
          <p:cNvPr id="12" name="TextBox 11">
            <a:extLst>
              <a:ext uri="{FF2B5EF4-FFF2-40B4-BE49-F238E27FC236}">
                <a16:creationId xmlns:a16="http://schemas.microsoft.com/office/drawing/2014/main" id="{006B7AA8-8D47-6542-8306-FBF98763BBEB}"/>
              </a:ext>
            </a:extLst>
          </p:cNvPr>
          <p:cNvSpPr txBox="1"/>
          <p:nvPr/>
        </p:nvSpPr>
        <p:spPr>
          <a:xfrm>
            <a:off x="3083936" y="3583418"/>
            <a:ext cx="4426212" cy="380489"/>
          </a:xfrm>
          <a:prstGeom prst="rect">
            <a:avLst/>
          </a:prstGeom>
          <a:noFill/>
        </p:spPr>
        <p:txBody>
          <a:bodyPr wrap="none" rtlCol="0">
            <a:spAutoFit/>
          </a:bodyPr>
          <a:lstStyle/>
          <a:p>
            <a:pPr>
              <a:lnSpc>
                <a:spcPct val="130000"/>
              </a:lnSpc>
            </a:pPr>
            <a:r>
              <a:rPr lang="en-US" altLang="en-US" sz="1600" b="1" kern="0" dirty="0" err="1"/>
              <a:t>E</a:t>
            </a:r>
            <a:r>
              <a:rPr lang="en-US" altLang="en-US" sz="1600" b="1" kern="0" baseline="-25000" dirty="0" err="1"/>
              <a:t>normal</a:t>
            </a:r>
            <a:r>
              <a:rPr lang="en-US" altLang="en-US" sz="1600" b="1" kern="0" dirty="0"/>
              <a:t>(2+,0-) = -(2/2)</a:t>
            </a:r>
            <a:r>
              <a:rPr lang="en-US" altLang="en-US" sz="1600" b="1" kern="0" baseline="-25000" dirty="0"/>
              <a:t> </a:t>
            </a:r>
            <a:r>
              <a:rPr lang="en-US" altLang="en-US" sz="1600" b="1" kern="0" dirty="0"/>
              <a:t>log</a:t>
            </a:r>
            <a:r>
              <a:rPr lang="en-US" altLang="en-US" sz="1600" b="1" kern="0" baseline="-25000" dirty="0"/>
              <a:t>2</a:t>
            </a:r>
            <a:r>
              <a:rPr lang="en-US" altLang="en-US" sz="1600" b="1" kern="0" dirty="0"/>
              <a:t>(2/2)</a:t>
            </a:r>
            <a:r>
              <a:rPr lang="en-US" altLang="en-US" sz="1600" b="1" kern="0" baseline="-25000" dirty="0"/>
              <a:t> </a:t>
            </a:r>
            <a:r>
              <a:rPr lang="en-US" altLang="en-US" sz="1600" b="1" kern="0" dirty="0"/>
              <a:t>- (0/2)</a:t>
            </a:r>
            <a:r>
              <a:rPr lang="en-US" altLang="en-US" sz="1600" b="1" kern="0" baseline="-25000" dirty="0"/>
              <a:t> </a:t>
            </a:r>
            <a:r>
              <a:rPr lang="en-US" altLang="en-US" sz="1600" b="1" kern="0" dirty="0"/>
              <a:t>log</a:t>
            </a:r>
            <a:r>
              <a:rPr lang="en-US" altLang="en-US" sz="1600" b="1" kern="0" baseline="-25000" dirty="0"/>
              <a:t>2</a:t>
            </a:r>
            <a:r>
              <a:rPr lang="en-US" altLang="en-US" sz="1600" b="1" kern="0" dirty="0"/>
              <a:t>(0/2) = 0</a:t>
            </a:r>
            <a:endParaRPr lang="en-US" altLang="en-US" sz="1600" b="1" kern="0" baseline="-25000" dirty="0"/>
          </a:p>
        </p:txBody>
      </p:sp>
      <p:sp>
        <p:nvSpPr>
          <p:cNvPr id="13" name="TextBox 12">
            <a:extLst>
              <a:ext uri="{FF2B5EF4-FFF2-40B4-BE49-F238E27FC236}">
                <a16:creationId xmlns:a16="http://schemas.microsoft.com/office/drawing/2014/main" id="{FD284D4C-EF0F-6E4B-B86D-7D50A090B879}"/>
              </a:ext>
            </a:extLst>
          </p:cNvPr>
          <p:cNvSpPr txBox="1"/>
          <p:nvPr/>
        </p:nvSpPr>
        <p:spPr>
          <a:xfrm>
            <a:off x="447532" y="5176489"/>
            <a:ext cx="1828799" cy="461665"/>
          </a:xfrm>
          <a:prstGeom prst="rect">
            <a:avLst/>
          </a:prstGeom>
          <a:noFill/>
        </p:spPr>
        <p:txBody>
          <a:bodyPr wrap="square" rtlCol="0">
            <a:spAutoFit/>
          </a:bodyPr>
          <a:lstStyle/>
          <a:p>
            <a:r>
              <a:rPr lang="en-US" dirty="0" err="1"/>
              <a:t>Info</a:t>
            </a:r>
            <a:r>
              <a:rPr lang="en-US" baseline="-25000" dirty="0" err="1"/>
              <a:t>humidity</a:t>
            </a:r>
            <a:r>
              <a:rPr lang="en-US" dirty="0"/>
              <a:t> = </a:t>
            </a:r>
          </a:p>
        </p:txBody>
      </p:sp>
      <p:sp>
        <p:nvSpPr>
          <p:cNvPr id="14" name="TextBox 13">
            <a:extLst>
              <a:ext uri="{FF2B5EF4-FFF2-40B4-BE49-F238E27FC236}">
                <a16:creationId xmlns:a16="http://schemas.microsoft.com/office/drawing/2014/main" id="{CAA0A01C-AA21-1743-9FFC-A60F1FD359F1}"/>
              </a:ext>
            </a:extLst>
          </p:cNvPr>
          <p:cNvSpPr txBox="1"/>
          <p:nvPr/>
        </p:nvSpPr>
        <p:spPr>
          <a:xfrm>
            <a:off x="2192106" y="5179953"/>
            <a:ext cx="3632726" cy="1569660"/>
          </a:xfrm>
          <a:prstGeom prst="rect">
            <a:avLst/>
          </a:prstGeom>
          <a:noFill/>
        </p:spPr>
        <p:txBody>
          <a:bodyPr wrap="none" rtlCol="0">
            <a:spAutoFit/>
          </a:bodyPr>
          <a:lstStyle/>
          <a:p>
            <a:r>
              <a:rPr lang="en-US" dirty="0"/>
              <a:t>(3/5)</a:t>
            </a:r>
            <a:r>
              <a:rPr lang="en-US" altLang="en-US" b="1" kern="0" dirty="0"/>
              <a:t> *</a:t>
            </a:r>
            <a:r>
              <a:rPr lang="en-US" altLang="en-US" b="1" kern="0" dirty="0" err="1"/>
              <a:t>E</a:t>
            </a:r>
            <a:r>
              <a:rPr lang="en-US" altLang="en-US" b="1" kern="0" baseline="-25000" dirty="0" err="1"/>
              <a:t>high</a:t>
            </a:r>
            <a:r>
              <a:rPr lang="en-US" altLang="en-US" b="1" kern="0" baseline="-25000" dirty="0"/>
              <a:t> </a:t>
            </a:r>
            <a:r>
              <a:rPr lang="en-US" dirty="0"/>
              <a:t>+ (2/5)*</a:t>
            </a:r>
            <a:r>
              <a:rPr lang="en-US" altLang="en-US" b="1" kern="0" dirty="0"/>
              <a:t> </a:t>
            </a:r>
            <a:r>
              <a:rPr lang="en-US" altLang="en-US" b="1" kern="0" dirty="0" err="1"/>
              <a:t>E</a:t>
            </a:r>
            <a:r>
              <a:rPr lang="en-US" altLang="en-US" b="1" kern="0" baseline="-25000" dirty="0" err="1"/>
              <a:t>normal</a:t>
            </a:r>
            <a:r>
              <a:rPr lang="en-US" altLang="en-US" b="1" kern="0" baseline="-25000" dirty="0"/>
              <a:t> </a:t>
            </a:r>
            <a:endParaRPr lang="en-US" altLang="en-US" b="1" kern="0" dirty="0"/>
          </a:p>
          <a:p>
            <a:r>
              <a:rPr lang="en-US" altLang="en-US" b="1" kern="0" dirty="0"/>
              <a:t>= </a:t>
            </a:r>
            <a:r>
              <a:rPr lang="en-US" dirty="0"/>
              <a:t>(3/5) * </a:t>
            </a:r>
            <a:r>
              <a:rPr lang="en-US" altLang="en-US" b="1" kern="0" dirty="0"/>
              <a:t>0</a:t>
            </a:r>
            <a:r>
              <a:rPr lang="en-US" altLang="en-US" b="1" kern="0" baseline="-25000" dirty="0"/>
              <a:t> </a:t>
            </a:r>
            <a:r>
              <a:rPr lang="en-US" dirty="0"/>
              <a:t>+ (2/5)</a:t>
            </a:r>
            <a:r>
              <a:rPr lang="en-US" altLang="en-US" b="1" kern="0" dirty="0"/>
              <a:t> * 0</a:t>
            </a:r>
          </a:p>
          <a:p>
            <a:r>
              <a:rPr lang="en-US" dirty="0"/>
              <a:t>= 0 bits</a:t>
            </a:r>
          </a:p>
          <a:p>
            <a:endParaRPr lang="en-US" dirty="0"/>
          </a:p>
        </p:txBody>
      </p:sp>
    </p:spTree>
    <p:extLst>
      <p:ext uri="{BB962C8B-B14F-4D97-AF65-F5344CB8AC3E}">
        <p14:creationId xmlns:p14="http://schemas.microsoft.com/office/powerpoint/2010/main" val="1774240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A53A2-689B-624D-B29C-85FAECFEB2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A8165A-B363-2841-9FB1-D93308455BDF}"/>
              </a:ext>
            </a:extLst>
          </p:cNvPr>
          <p:cNvSpPr>
            <a:spLocks noGrp="1"/>
          </p:cNvSpPr>
          <p:nvPr>
            <p:ph idx="1"/>
          </p:nvPr>
        </p:nvSpPr>
        <p:spPr/>
        <p:txBody>
          <a:bodyPr/>
          <a:lstStyle/>
          <a:p>
            <a:r>
              <a:rPr lang="en-US" sz="2400" dirty="0"/>
              <a:t>Since </a:t>
            </a:r>
            <a:r>
              <a:rPr lang="en-US" sz="2400" dirty="0" err="1"/>
              <a:t>Info</a:t>
            </a:r>
            <a:r>
              <a:rPr lang="en-US" sz="2400" baseline="-25000" dirty="0" err="1"/>
              <a:t>humidity</a:t>
            </a:r>
            <a:r>
              <a:rPr lang="en-US" sz="2400" baseline="-25000" dirty="0"/>
              <a:t> </a:t>
            </a:r>
            <a:r>
              <a:rPr lang="en-US" sz="2400" dirty="0"/>
              <a:t>is zero,  the information gain will be </a:t>
            </a:r>
            <a:r>
              <a:rPr lang="en-US" sz="2400" dirty="0">
                <a:solidFill>
                  <a:srgbClr val="FF0000"/>
                </a:solidFill>
              </a:rPr>
              <a:t>largest</a:t>
            </a:r>
            <a:r>
              <a:rPr lang="en-US" sz="2400" dirty="0"/>
              <a:t> for “humidity” attribute.</a:t>
            </a:r>
          </a:p>
          <a:p>
            <a:r>
              <a:rPr lang="en-US" sz="2400" dirty="0"/>
              <a:t>Gain(humidity) = info(D) - </a:t>
            </a:r>
            <a:r>
              <a:rPr lang="en-US" sz="2400" dirty="0" err="1"/>
              <a:t>Info</a:t>
            </a:r>
            <a:r>
              <a:rPr lang="en-US" sz="2400" baseline="-25000" dirty="0" err="1"/>
              <a:t>humidity</a:t>
            </a:r>
            <a:r>
              <a:rPr lang="en-US" sz="2400" dirty="0"/>
              <a:t>  = 0.97 – 0 = 0.97</a:t>
            </a:r>
          </a:p>
          <a:p>
            <a:r>
              <a:rPr lang="en-US" sz="2400" dirty="0"/>
              <a:t>This is the highest possible gain among attributes: temperature, wind, and humidity.</a:t>
            </a:r>
          </a:p>
          <a:p>
            <a:r>
              <a:rPr lang="en-US" sz="2400" dirty="0"/>
              <a:t>Therefore, we do not need to calculate information gain for other attributes.</a:t>
            </a:r>
          </a:p>
          <a:p>
            <a:r>
              <a:rPr lang="en-US" sz="2400" dirty="0"/>
              <a:t>Then we split the rain node by using the HUMIDITY attribute as shown in the next slide.</a:t>
            </a:r>
          </a:p>
          <a:p>
            <a:endParaRPr lang="en-US" sz="2400" dirty="0"/>
          </a:p>
          <a:p>
            <a:endParaRPr lang="en-US" sz="2400" dirty="0"/>
          </a:p>
        </p:txBody>
      </p:sp>
      <p:sp>
        <p:nvSpPr>
          <p:cNvPr id="4" name="Slide Number Placeholder 3">
            <a:extLst>
              <a:ext uri="{FF2B5EF4-FFF2-40B4-BE49-F238E27FC236}">
                <a16:creationId xmlns:a16="http://schemas.microsoft.com/office/drawing/2014/main" id="{D1E69367-AE64-C044-9FE9-B4E5B515386C}"/>
              </a:ext>
            </a:extLst>
          </p:cNvPr>
          <p:cNvSpPr>
            <a:spLocks noGrp="1"/>
          </p:cNvSpPr>
          <p:nvPr>
            <p:ph type="sldNum" sz="quarter" idx="12"/>
          </p:nvPr>
        </p:nvSpPr>
        <p:spPr/>
        <p:txBody>
          <a:bodyPr/>
          <a:lstStyle/>
          <a:p>
            <a:pPr>
              <a:defRPr/>
            </a:pPr>
            <a:fld id="{1141314C-F54C-464D-9EDC-1B1B988577E6}" type="slidenum">
              <a:rPr lang="en-US" smtClean="0"/>
              <a:pPr>
                <a:defRPr/>
              </a:pPr>
              <a:t>53</a:t>
            </a:fld>
            <a:endParaRPr lang="en-US"/>
          </a:p>
        </p:txBody>
      </p:sp>
    </p:spTree>
    <p:extLst>
      <p:ext uri="{BB962C8B-B14F-4D97-AF65-F5344CB8AC3E}">
        <p14:creationId xmlns:p14="http://schemas.microsoft.com/office/powerpoint/2010/main" val="547859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66800" y="381000"/>
            <a:ext cx="7620000" cy="457200"/>
          </a:xfrm>
        </p:spPr>
        <p:txBody>
          <a:bodyPr>
            <a:normAutofit fontScale="90000"/>
          </a:bodyPr>
          <a:lstStyle/>
          <a:p>
            <a:r>
              <a:rPr lang="en-US" sz="2800" dirty="0"/>
              <a:t>Final Decision Tree</a:t>
            </a:r>
          </a:p>
        </p:txBody>
      </p:sp>
      <p:sp>
        <p:nvSpPr>
          <p:cNvPr id="8197" name="Rectangle 5"/>
          <p:cNvSpPr>
            <a:spLocks noChangeArrowheads="1"/>
          </p:cNvSpPr>
          <p:nvPr/>
        </p:nvSpPr>
        <p:spPr bwMode="auto">
          <a:xfrm>
            <a:off x="1776413" y="1381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8196" name="Picture 4" descr="decision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172200" cy="3649662"/>
          </a:xfrm>
          <a:prstGeom prst="rect">
            <a:avLst/>
          </a:prstGeom>
          <a:noFill/>
          <a:extLst>
            <a:ext uri="{909E8E84-426E-40DD-AFC4-6F175D3DCCD1}">
              <a14:hiddenFill xmlns:a14="http://schemas.microsoft.com/office/drawing/2010/main">
                <a:solidFill>
                  <a:srgbClr val="FFFFFF"/>
                </a:solidFill>
              </a14:hiddenFill>
            </a:ext>
          </a:extLst>
        </p:spPr>
      </p:pic>
      <p:sp>
        <p:nvSpPr>
          <p:cNvPr id="8198" name="Rectangle 6"/>
          <p:cNvSpPr>
            <a:spLocks noChangeArrowheads="1"/>
          </p:cNvSpPr>
          <p:nvPr/>
        </p:nvSpPr>
        <p:spPr bwMode="auto">
          <a:xfrm>
            <a:off x="152400" y="5486400"/>
            <a:ext cx="838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400" dirty="0">
                <a:cs typeface="Times New Roman" pitchFamily="18" charset="0"/>
              </a:rPr>
              <a:t>    (Outlook = Sunny </a:t>
            </a:r>
            <a:r>
              <a:rPr lang="en-US" sz="1400" dirty="0">
                <a:cs typeface="Times New Roman" pitchFamily="18" charset="0"/>
                <a:sym typeface="Symbol" pitchFamily="18" charset="2"/>
              </a:rPr>
              <a:t></a:t>
            </a:r>
            <a:r>
              <a:rPr lang="en-US" sz="1400" dirty="0">
                <a:cs typeface="Times New Roman" pitchFamily="18" charset="0"/>
              </a:rPr>
              <a:t> Humidity = Normal) </a:t>
            </a:r>
            <a:r>
              <a:rPr lang="en-US" sz="1400" dirty="0">
                <a:cs typeface="Times New Roman" pitchFamily="18" charset="0"/>
                <a:sym typeface="Symbol" pitchFamily="18" charset="2"/>
              </a:rPr>
              <a:t></a:t>
            </a:r>
            <a:r>
              <a:rPr lang="en-US" sz="1400" dirty="0">
                <a:cs typeface="Times New Roman" pitchFamily="18" charset="0"/>
              </a:rPr>
              <a:t> (Outlook = Overcast) </a:t>
            </a:r>
            <a:r>
              <a:rPr lang="en-US" sz="1400" dirty="0">
                <a:cs typeface="Times New Roman" pitchFamily="18" charset="0"/>
                <a:sym typeface="Symbol" pitchFamily="18" charset="2"/>
              </a:rPr>
              <a:t></a:t>
            </a:r>
            <a:r>
              <a:rPr lang="en-US" sz="1400" dirty="0">
                <a:cs typeface="Times New Roman" pitchFamily="18" charset="0"/>
              </a:rPr>
              <a:t> (Outlook = Rain </a:t>
            </a:r>
            <a:r>
              <a:rPr lang="en-US" sz="1400" dirty="0">
                <a:cs typeface="Times New Roman" pitchFamily="18" charset="0"/>
                <a:sym typeface="Symbol" pitchFamily="18" charset="2"/>
              </a:rPr>
              <a:t></a:t>
            </a:r>
            <a:r>
              <a:rPr lang="en-US" sz="1400" dirty="0">
                <a:cs typeface="Times New Roman" pitchFamily="18" charset="0"/>
              </a:rPr>
              <a:t> Wind = Weak)</a:t>
            </a:r>
            <a:endParaRPr lang="en-US" sz="1000" dirty="0">
              <a:cs typeface="Times New Roman" pitchFamily="18" charset="0"/>
              <a:sym typeface="Symbol" pitchFamily="18" charset="2"/>
            </a:endParaRPr>
          </a:p>
          <a:p>
            <a:pPr algn="ctr" eaLnBrk="0" hangingPunct="0"/>
            <a:r>
              <a:rPr lang="en-US" sz="1400" dirty="0">
                <a:cs typeface="Times New Roman" pitchFamily="18" charset="0"/>
                <a:sym typeface="Symbol" pitchFamily="18" charset="2"/>
              </a:rPr>
              <a:t> </a:t>
            </a:r>
            <a:endParaRPr lang="en-US" sz="1000" dirty="0">
              <a:cs typeface="Times New Roman" pitchFamily="18" charset="0"/>
              <a:sym typeface="Symbol" pitchFamily="18" charset="2"/>
            </a:endParaRPr>
          </a:p>
          <a:p>
            <a:pPr algn="ctr" eaLnBrk="0" hangingPunct="0"/>
            <a:r>
              <a:rPr lang="en-US" sz="1400" dirty="0">
                <a:cs typeface="Times New Roman" pitchFamily="18" charset="0"/>
                <a:sym typeface="Symbol" pitchFamily="18" charset="2"/>
              </a:rPr>
              <a:t>[See: Tom M. Mitchell, </a:t>
            </a:r>
            <a:r>
              <a:rPr lang="en-US" sz="1400" i="1" dirty="0">
                <a:cs typeface="Times New Roman" pitchFamily="18" charset="0"/>
                <a:sym typeface="Symbol" pitchFamily="18" charset="2"/>
              </a:rPr>
              <a:t>Machine Learning,</a:t>
            </a:r>
            <a:r>
              <a:rPr lang="en-US" sz="1400" dirty="0">
                <a:cs typeface="Times New Roman" pitchFamily="18" charset="0"/>
                <a:sym typeface="Symbol" pitchFamily="18" charset="2"/>
              </a:rPr>
              <a:t> McGraw-Hill, 1997]</a:t>
            </a:r>
            <a:endParaRPr lang="en-US" sz="1000" dirty="0">
              <a:cs typeface="Times New Roman" pitchFamily="18" charset="0"/>
              <a:sym typeface="Symbol" pitchFamily="18" charset="2"/>
            </a:endParaRPr>
          </a:p>
          <a:p>
            <a:pPr eaLnBrk="0" hangingPunct="0"/>
            <a:endParaRPr lang="en-US" sz="1400" dirty="0">
              <a:cs typeface="Times New Roman" pitchFamily="18" charset="0"/>
              <a:sym typeface="Symbol" pitchFamily="18" charset="2"/>
            </a:endParaRPr>
          </a:p>
        </p:txBody>
      </p:sp>
    </p:spTree>
    <p:extLst>
      <p:ext uri="{BB962C8B-B14F-4D97-AF65-F5344CB8AC3E}">
        <p14:creationId xmlns:p14="http://schemas.microsoft.com/office/powerpoint/2010/main" val="74093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D36E-52F7-8F40-AEC4-E9E46556646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3DF8E94-843C-4140-A6C4-7077B251E080}"/>
              </a:ext>
            </a:extLst>
          </p:cNvPr>
          <p:cNvSpPr>
            <a:spLocks noGrp="1"/>
          </p:cNvSpPr>
          <p:nvPr>
            <p:ph idx="1"/>
          </p:nvPr>
        </p:nvSpPr>
        <p:spPr/>
        <p:txBody>
          <a:bodyPr/>
          <a:lstStyle/>
          <a:p>
            <a:r>
              <a:rPr lang="en-US" dirty="0"/>
              <a:t>Since all leaf nodes in the final decision tree have instances in the same class (or a unique class), we stop splitting the leaf nodes. </a:t>
            </a:r>
          </a:p>
          <a:p>
            <a:r>
              <a:rPr lang="en-US" dirty="0"/>
              <a:t>This is the final decision tree.</a:t>
            </a:r>
          </a:p>
        </p:txBody>
      </p:sp>
      <p:sp>
        <p:nvSpPr>
          <p:cNvPr id="4" name="Slide Number Placeholder 3">
            <a:extLst>
              <a:ext uri="{FF2B5EF4-FFF2-40B4-BE49-F238E27FC236}">
                <a16:creationId xmlns:a16="http://schemas.microsoft.com/office/drawing/2014/main" id="{818738B2-3FF4-774F-BD42-1E42A4CAA2DB}"/>
              </a:ext>
            </a:extLst>
          </p:cNvPr>
          <p:cNvSpPr>
            <a:spLocks noGrp="1"/>
          </p:cNvSpPr>
          <p:nvPr>
            <p:ph type="sldNum" sz="quarter" idx="12"/>
          </p:nvPr>
        </p:nvSpPr>
        <p:spPr/>
        <p:txBody>
          <a:bodyPr/>
          <a:lstStyle/>
          <a:p>
            <a:pPr>
              <a:defRPr/>
            </a:pPr>
            <a:fld id="{1141314C-F54C-464D-9EDC-1B1B988577E6}" type="slidenum">
              <a:rPr lang="en-US" smtClean="0"/>
              <a:pPr>
                <a:defRPr/>
              </a:pPr>
              <a:t>55</a:t>
            </a:fld>
            <a:endParaRPr lang="en-US"/>
          </a:p>
        </p:txBody>
      </p:sp>
      <p:pic>
        <p:nvPicPr>
          <p:cNvPr id="5" name="Picture 4" descr="decisionTree">
            <a:extLst>
              <a:ext uri="{FF2B5EF4-FFF2-40B4-BE49-F238E27FC236}">
                <a16:creationId xmlns:a16="http://schemas.microsoft.com/office/drawing/2014/main" id="{D031B1DE-407C-BC4F-AAE2-D59CB1780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612413"/>
            <a:ext cx="2895600" cy="171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629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782" y="609600"/>
            <a:ext cx="7772400" cy="1143000"/>
          </a:xfrm>
        </p:spPr>
        <p:txBody>
          <a:bodyPr/>
          <a:lstStyle/>
          <a:p>
            <a:r>
              <a:rPr lang="en-US" sz="2800" dirty="0"/>
              <a:t>How to use the decision tree?</a:t>
            </a:r>
          </a:p>
        </p:txBody>
      </p:sp>
      <p:sp>
        <p:nvSpPr>
          <p:cNvPr id="3" name="Content Placeholder 2">
            <a:extLst>
              <a:ext uri="{FF2B5EF4-FFF2-40B4-BE49-F238E27FC236}">
                <a16:creationId xmlns:a16="http://schemas.microsoft.com/office/drawing/2014/main" id="{7B2E9F20-2795-5A4D-BA4E-3CE7885D136B}"/>
              </a:ext>
            </a:extLst>
          </p:cNvPr>
          <p:cNvSpPr>
            <a:spLocks noGrp="1"/>
          </p:cNvSpPr>
          <p:nvPr>
            <p:ph idx="1"/>
          </p:nvPr>
        </p:nvSpPr>
        <p:spPr/>
        <p:txBody>
          <a:bodyPr/>
          <a:lstStyle/>
          <a:p>
            <a:r>
              <a:rPr lang="en-US" sz="2400" dirty="0"/>
              <a:t>Start from the root node.</a:t>
            </a:r>
          </a:p>
          <a:p>
            <a:r>
              <a:rPr lang="en-US" sz="2400" dirty="0"/>
              <a:t>If outlook=overcast, then play tennis.</a:t>
            </a:r>
          </a:p>
          <a:p>
            <a:r>
              <a:rPr lang="en-US" sz="2400" dirty="0"/>
              <a:t>If outlook=sunny and humidity=normal, then play tennis.</a:t>
            </a:r>
          </a:p>
          <a:p>
            <a:r>
              <a:rPr lang="en-US" sz="2400" dirty="0"/>
              <a:t>If outlook=rain and wind=weak, then play tennis.</a:t>
            </a:r>
          </a:p>
          <a:p>
            <a:r>
              <a:rPr lang="en-US" sz="2400" dirty="0"/>
              <a:t>It can be summarized as follows:</a:t>
            </a:r>
          </a:p>
        </p:txBody>
      </p:sp>
      <p:pic>
        <p:nvPicPr>
          <p:cNvPr id="7" name="Picture 4" descr="decisionTree">
            <a:extLst>
              <a:ext uri="{FF2B5EF4-FFF2-40B4-BE49-F238E27FC236}">
                <a16:creationId xmlns:a16="http://schemas.microsoft.com/office/drawing/2014/main" id="{8B5976BB-ABF2-284F-9D14-99F01E5F0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982" y="220643"/>
            <a:ext cx="2590800" cy="15319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63C8DFB-204D-034C-AE5C-2A3284863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 y="4267200"/>
            <a:ext cx="9144000" cy="295308"/>
          </a:xfrm>
          <a:prstGeom prst="rect">
            <a:avLst/>
          </a:prstGeom>
        </p:spPr>
      </p:pic>
    </p:spTree>
    <p:extLst>
      <p:ext uri="{BB962C8B-B14F-4D97-AF65-F5344CB8AC3E}">
        <p14:creationId xmlns:p14="http://schemas.microsoft.com/office/powerpoint/2010/main" val="19318945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B681-82FC-834C-12BB-D99377789837}"/>
              </a:ext>
            </a:extLst>
          </p:cNvPr>
          <p:cNvSpPr>
            <a:spLocks noGrp="1"/>
          </p:cNvSpPr>
          <p:nvPr>
            <p:ph type="title"/>
          </p:nvPr>
        </p:nvSpPr>
        <p:spPr/>
        <p:txBody>
          <a:bodyPr/>
          <a:lstStyle/>
          <a:p>
            <a:r>
              <a:rPr lang="en-US" dirty="0"/>
              <a:t>GINI index</a:t>
            </a:r>
          </a:p>
        </p:txBody>
      </p:sp>
      <p:sp>
        <p:nvSpPr>
          <p:cNvPr id="3" name="Text Placeholder 2">
            <a:extLst>
              <a:ext uri="{FF2B5EF4-FFF2-40B4-BE49-F238E27FC236}">
                <a16:creationId xmlns:a16="http://schemas.microsoft.com/office/drawing/2014/main" id="{2E96514A-B91B-2633-CBCA-655AC2B2D9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17101B-5CA3-5082-B98F-E13B6A2F9003}"/>
              </a:ext>
            </a:extLst>
          </p:cNvPr>
          <p:cNvSpPr>
            <a:spLocks noGrp="1"/>
          </p:cNvSpPr>
          <p:nvPr>
            <p:ph type="sldNum" sz="quarter" idx="12"/>
          </p:nvPr>
        </p:nvSpPr>
        <p:spPr/>
        <p:txBody>
          <a:bodyPr/>
          <a:lstStyle/>
          <a:p>
            <a:pPr>
              <a:defRPr/>
            </a:pPr>
            <a:fld id="{26ADDFCB-DC42-4915-9BC9-E55121D52BB0}" type="slidenum">
              <a:rPr lang="en-US" smtClean="0"/>
              <a:pPr>
                <a:defRPr/>
              </a:pPr>
              <a:t>57</a:t>
            </a:fld>
            <a:endParaRPr lang="en-US"/>
          </a:p>
        </p:txBody>
      </p:sp>
    </p:spTree>
    <p:extLst>
      <p:ext uri="{BB962C8B-B14F-4D97-AF65-F5344CB8AC3E}">
        <p14:creationId xmlns:p14="http://schemas.microsoft.com/office/powerpoint/2010/main" val="28322082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BB4EB6D-D451-45BA-9136-20124E60E981}"/>
              </a:ext>
            </a:extLst>
          </p:cNvPr>
          <p:cNvSpPr>
            <a:spLocks noGrp="1" noChangeArrowheads="1"/>
          </p:cNvSpPr>
          <p:nvPr>
            <p:ph type="title"/>
          </p:nvPr>
        </p:nvSpPr>
        <p:spPr/>
        <p:txBody>
          <a:bodyPr/>
          <a:lstStyle/>
          <a:p>
            <a:pPr>
              <a:defRPr/>
            </a:pPr>
            <a:r>
              <a:rPr lang="en-US">
                <a:cs typeface="+mj-cs"/>
              </a:rPr>
              <a:t>Measures of Node Impurity</a:t>
            </a:r>
          </a:p>
        </p:txBody>
      </p:sp>
      <p:sp>
        <p:nvSpPr>
          <p:cNvPr id="28675" name="Rectangle 3">
            <a:extLst>
              <a:ext uri="{FF2B5EF4-FFF2-40B4-BE49-F238E27FC236}">
                <a16:creationId xmlns:a16="http://schemas.microsoft.com/office/drawing/2014/main" id="{60C85A6B-940F-44C4-B348-A9948B68EDF3}"/>
              </a:ext>
            </a:extLst>
          </p:cNvPr>
          <p:cNvSpPr>
            <a:spLocks noGrp="1" noChangeArrowheads="1"/>
          </p:cNvSpPr>
          <p:nvPr>
            <p:ph type="body" idx="1"/>
          </p:nvPr>
        </p:nvSpPr>
        <p:spPr/>
        <p:txBody>
          <a:bodyPr/>
          <a:lstStyle/>
          <a:p>
            <a:pPr>
              <a:buFont typeface="Arial" panose="020B0604020202020204" pitchFamily="34" charset="0"/>
              <a:buChar char="•"/>
              <a:defRPr/>
            </a:pPr>
            <a:r>
              <a:rPr lang="en-US" dirty="0">
                <a:cs typeface="+mn-cs"/>
              </a:rPr>
              <a:t>Gini Index</a:t>
            </a:r>
          </a:p>
          <a:p>
            <a:pPr>
              <a:buFont typeface="Arial" panose="020B0604020202020204" pitchFamily="34" charset="0"/>
              <a:buChar char="•"/>
              <a:defRPr/>
            </a:pPr>
            <a:endParaRPr lang="en-US" dirty="0">
              <a:cs typeface="+mn-cs"/>
            </a:endParaRPr>
          </a:p>
          <a:p>
            <a:pPr>
              <a:buFont typeface="Arial" panose="020B0604020202020204" pitchFamily="34" charset="0"/>
              <a:buChar char="•"/>
              <a:defRPr/>
            </a:pPr>
            <a:endParaRPr lang="en-US" dirty="0">
              <a:cs typeface="+mn-cs"/>
            </a:endParaRPr>
          </a:p>
          <a:p>
            <a:pPr>
              <a:buFont typeface="Arial" panose="020B0604020202020204" pitchFamily="34" charset="0"/>
              <a:buChar char="•"/>
              <a:defRPr/>
            </a:pPr>
            <a:r>
              <a:rPr lang="en-US" dirty="0">
                <a:cs typeface="+mn-cs"/>
              </a:rPr>
              <a:t>Entropy</a:t>
            </a:r>
          </a:p>
          <a:p>
            <a:pPr>
              <a:buFont typeface="Arial" panose="020B0604020202020204" pitchFamily="34" charset="0"/>
              <a:buChar char="•"/>
              <a:defRPr/>
            </a:pPr>
            <a:endParaRPr lang="en-US" dirty="0">
              <a:cs typeface="+mn-cs"/>
            </a:endParaRPr>
          </a:p>
          <a:p>
            <a:pPr>
              <a:buFont typeface="Arial" panose="020B0604020202020204" pitchFamily="34" charset="0"/>
              <a:buChar char="•"/>
              <a:defRPr/>
            </a:pPr>
            <a:endParaRPr lang="en-US" dirty="0">
              <a:cs typeface="+mn-cs"/>
            </a:endParaRPr>
          </a:p>
        </p:txBody>
      </p:sp>
      <p:sp>
        <p:nvSpPr>
          <p:cNvPr id="4" name="Slide Number Placeholder 3">
            <a:extLst>
              <a:ext uri="{FF2B5EF4-FFF2-40B4-BE49-F238E27FC236}">
                <a16:creationId xmlns:a16="http://schemas.microsoft.com/office/drawing/2014/main" id="{EAFB50FF-0759-4EEF-8393-268F1697252F}"/>
              </a:ext>
            </a:extLst>
          </p:cNvPr>
          <p:cNvSpPr>
            <a:spLocks noGrp="1"/>
          </p:cNvSpPr>
          <p:nvPr>
            <p:ph type="sldNum" sz="quarter" idx="12"/>
          </p:nvPr>
        </p:nvSpPr>
        <p:spPr/>
        <p:txBody>
          <a:bodyPr/>
          <a:lstStyle/>
          <a:p>
            <a:pPr marL="285750" indent="-285750">
              <a:buFont typeface="Arial" panose="020B0604020202020204" pitchFamily="34" charset="0"/>
              <a:buChar char="•"/>
              <a:defRPr/>
            </a:pPr>
            <a:fld id="{A55D98BA-5D74-4A99-B019-B5438A47F31F}" type="slidenum">
              <a:rPr lang="en-US"/>
              <a:pPr marL="285750" indent="-285750">
                <a:buFont typeface="Arial" panose="020B0604020202020204" pitchFamily="34" charset="0"/>
                <a:buChar char="•"/>
                <a:defRPr/>
              </a:pPr>
              <a:t>58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89D467-96B7-4957-8CBB-957EA842E579}"/>
                  </a:ext>
                </a:extLst>
              </p:cNvPr>
              <p:cNvSpPr txBox="1"/>
              <p:nvPr/>
            </p:nvSpPr>
            <p:spPr>
              <a:xfrm>
                <a:off x="1290057" y="2590800"/>
                <a:ext cx="3773469"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𝑐</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5" name="TextBox 4">
                <a:extLst>
                  <a:ext uri="{FF2B5EF4-FFF2-40B4-BE49-F238E27FC236}">
                    <a16:creationId xmlns:a16="http://schemas.microsoft.com/office/drawing/2014/main" id="{D989D467-96B7-4957-8CBB-957EA842E579}"/>
                  </a:ext>
                </a:extLst>
              </p:cNvPr>
              <p:cNvSpPr txBox="1">
                <a:spLocks noRot="1" noChangeAspect="1" noMove="1" noResize="1" noEditPoints="1" noAdjustHandles="1" noChangeArrowheads="1" noChangeShapeType="1" noTextEdit="1"/>
              </p:cNvSpPr>
              <p:nvPr/>
            </p:nvSpPr>
            <p:spPr>
              <a:xfrm>
                <a:off x="1290057" y="2590800"/>
                <a:ext cx="3773469" cy="10378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438D47-46F9-4B37-925E-AF20A2580B3D}"/>
                  </a:ext>
                </a:extLst>
              </p:cNvPr>
              <p:cNvSpPr txBox="1"/>
              <p:nvPr/>
            </p:nvSpPr>
            <p:spPr>
              <a:xfrm>
                <a:off x="1219200" y="4724400"/>
                <a:ext cx="4251228"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𝑐</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11" name="TextBox 10">
                <a:extLst>
                  <a:ext uri="{FF2B5EF4-FFF2-40B4-BE49-F238E27FC236}">
                    <a16:creationId xmlns:a16="http://schemas.microsoft.com/office/drawing/2014/main" id="{F6438D47-46F9-4B37-925E-AF20A2580B3D}"/>
                  </a:ext>
                </a:extLst>
              </p:cNvPr>
              <p:cNvSpPr txBox="1">
                <a:spLocks noRot="1" noChangeAspect="1" noMove="1" noResize="1" noEditPoints="1" noAdjustHandles="1" noChangeArrowheads="1" noChangeShapeType="1" noTextEdit="1"/>
              </p:cNvSpPr>
              <p:nvPr/>
            </p:nvSpPr>
            <p:spPr>
              <a:xfrm>
                <a:off x="1219200" y="4724400"/>
                <a:ext cx="4251228" cy="10378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63CADD-D3F9-4F19-86AC-DFFC8646078B}"/>
                  </a:ext>
                </a:extLst>
              </p:cNvPr>
              <p:cNvSpPr txBox="1"/>
              <p:nvPr/>
            </p:nvSpPr>
            <p:spPr>
              <a:xfrm>
                <a:off x="5562600" y="2590800"/>
                <a:ext cx="3414268" cy="1323439"/>
              </a:xfrm>
              <a:prstGeom prst="rect">
                <a:avLst/>
              </a:prstGeom>
              <a:noFill/>
            </p:spPr>
            <p:txBody>
              <a:bodyPr wrap="square" rtlCol="0">
                <a:spAutoFit/>
              </a:bodyPr>
              <a:lstStyle/>
              <a:p>
                <a:pPr marL="342900" indent="-342900">
                  <a:buFont typeface="Arial" panose="020B0604020202020204" pitchFamily="34" charset="0"/>
                  <a:buChar char="•"/>
                </a:pPr>
                <a:r>
                  <a:rPr lang="en-US" sz="2000" b="0" dirty="0">
                    <a:latin typeface="Cambria Math" panose="02040503050406030204" pitchFamily="18" charset="0"/>
                    <a:ea typeface="Cambria Math" panose="02040503050406030204" pitchFamily="18" charset="0"/>
                  </a:rPr>
                  <a:t>Where</a:t>
                </a:r>
                <a:r>
                  <a:rPr lang="en-US"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is the frequency of class</a:t>
                </a:r>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rPr>
                      <m:t>𝒊</m:t>
                    </m:r>
                  </m:oMath>
                </a14:m>
                <a:r>
                  <a:rPr lang="en-US" sz="2000" dirty="0"/>
                  <a:t> </a:t>
                </a:r>
                <a:r>
                  <a:rPr lang="en-US" sz="2000" b="0" dirty="0"/>
                  <a:t>at node </a:t>
                </a:r>
                <a:r>
                  <a:rPr lang="en-US" sz="2000" dirty="0"/>
                  <a:t>t</a:t>
                </a:r>
                <a:r>
                  <a:rPr lang="en-US" sz="2000" b="0" dirty="0"/>
                  <a:t>, and </a:t>
                </a:r>
                <a14:m>
                  <m:oMath xmlns:m="http://schemas.openxmlformats.org/officeDocument/2006/math">
                    <m:r>
                      <a:rPr lang="en-US" sz="2000" i="1">
                        <a:latin typeface="Cambria Math" panose="02040503050406030204" pitchFamily="18" charset="0"/>
                      </a:rPr>
                      <m:t>𝒄</m:t>
                    </m:r>
                  </m:oMath>
                </a14:m>
                <a:r>
                  <a:rPr lang="en-US" sz="2000" dirty="0"/>
                  <a:t> </a:t>
                </a:r>
                <a:r>
                  <a:rPr lang="en-US" sz="2000" b="0" dirty="0"/>
                  <a:t>is the total number of classes  </a:t>
                </a:r>
              </a:p>
            </p:txBody>
          </p:sp>
        </mc:Choice>
        <mc:Fallback xmlns="">
          <p:sp>
            <p:nvSpPr>
              <p:cNvPr id="6" name="TextBox 5">
                <a:extLst>
                  <a:ext uri="{FF2B5EF4-FFF2-40B4-BE49-F238E27FC236}">
                    <a16:creationId xmlns:a16="http://schemas.microsoft.com/office/drawing/2014/main" id="{3963CADD-D3F9-4F19-86AC-DFFC8646078B}"/>
                  </a:ext>
                </a:extLst>
              </p:cNvPr>
              <p:cNvSpPr txBox="1">
                <a:spLocks noRot="1" noChangeAspect="1" noMove="1" noResize="1" noEditPoints="1" noAdjustHandles="1" noChangeArrowheads="1" noChangeShapeType="1" noTextEdit="1"/>
              </p:cNvSpPr>
              <p:nvPr/>
            </p:nvSpPr>
            <p:spPr>
              <a:xfrm>
                <a:off x="5562600" y="2590800"/>
                <a:ext cx="3414268" cy="1323439"/>
              </a:xfrm>
              <a:prstGeom prst="rect">
                <a:avLst/>
              </a:prstGeom>
              <a:blipFill>
                <a:blip r:embed="rId4"/>
                <a:stretch>
                  <a:fillRect l="-1852" t="-2857" r="-3333" b="-6667"/>
                </a:stretch>
              </a:blipFill>
            </p:spPr>
            <p:txBody>
              <a:bodyPr/>
              <a:lstStyle/>
              <a:p>
                <a:r>
                  <a:rPr 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26"/>
          <p:cNvSpPr>
            <a:spLocks noGrp="1" noChangeArrowheads="1"/>
          </p:cNvSpPr>
          <p:nvPr>
            <p:ph type="title"/>
          </p:nvPr>
        </p:nvSpPr>
        <p:spPr>
          <a:noFill/>
        </p:spPr>
        <p:txBody>
          <a:bodyPr lIns="92075" tIns="46038" rIns="92075" bIns="46038">
            <a:normAutofit fontScale="90000"/>
          </a:bodyPr>
          <a:lstStyle/>
          <a:p>
            <a:pPr eaLnBrk="1" hangingPunct="1"/>
            <a:r>
              <a:rPr lang="en-US" dirty="0"/>
              <a:t>Gini Index (CART, IBM </a:t>
            </a:r>
            <a:r>
              <a:rPr lang="en-US" dirty="0" err="1"/>
              <a:t>IntelligentMiner</a:t>
            </a:r>
            <a:r>
              <a:rPr lang="en-US" dirty="0"/>
              <a:t>)</a:t>
            </a:r>
          </a:p>
        </p:txBody>
      </p:sp>
      <p:sp>
        <p:nvSpPr>
          <p:cNvPr id="18436" name="Rectangle 1027"/>
          <p:cNvSpPr>
            <a:spLocks noGrp="1" noChangeArrowheads="1"/>
          </p:cNvSpPr>
          <p:nvPr>
            <p:ph type="body" sz="half" idx="1"/>
          </p:nvPr>
        </p:nvSpPr>
        <p:spPr>
          <a:xfrm>
            <a:off x="609600" y="1676400"/>
            <a:ext cx="7772400" cy="4800600"/>
          </a:xfrm>
          <a:noFill/>
        </p:spPr>
        <p:txBody>
          <a:bodyPr lIns="92075" tIns="46038" rIns="92075" bIns="46038"/>
          <a:lstStyle/>
          <a:p>
            <a:pPr eaLnBrk="1" hangingPunct="1">
              <a:lnSpc>
                <a:spcPct val="110000"/>
              </a:lnSpc>
              <a:spcBef>
                <a:spcPct val="0"/>
              </a:spcBef>
            </a:pPr>
            <a:r>
              <a:rPr lang="en-US" sz="2400" dirty="0"/>
              <a:t>The </a:t>
            </a:r>
            <a:r>
              <a:rPr lang="en-US" sz="2400" dirty="0" err="1"/>
              <a:t>Gini</a:t>
            </a:r>
            <a:r>
              <a:rPr lang="en-US" sz="2400" dirty="0"/>
              <a:t> index </a:t>
            </a:r>
          </a:p>
          <a:p>
            <a:pPr lvl="1" eaLnBrk="1" hangingPunct="1">
              <a:lnSpc>
                <a:spcPct val="110000"/>
              </a:lnSpc>
              <a:spcBef>
                <a:spcPct val="0"/>
              </a:spcBef>
            </a:pPr>
            <a:r>
              <a:rPr lang="en-US" sz="2400" dirty="0"/>
              <a:t>measures the impurity of D</a:t>
            </a:r>
          </a:p>
          <a:p>
            <a:pPr lvl="1" eaLnBrk="1" hangingPunct="1">
              <a:lnSpc>
                <a:spcPct val="110000"/>
              </a:lnSpc>
              <a:spcBef>
                <a:spcPct val="0"/>
              </a:spcBef>
            </a:pPr>
            <a:r>
              <a:rPr lang="en-US" sz="2400" dirty="0"/>
              <a:t>Considers a binary split for each attribute</a:t>
            </a:r>
          </a:p>
          <a:p>
            <a:pPr eaLnBrk="1" hangingPunct="1">
              <a:lnSpc>
                <a:spcPct val="110000"/>
              </a:lnSpc>
              <a:spcBef>
                <a:spcPct val="0"/>
              </a:spcBef>
            </a:pPr>
            <a:endParaRPr lang="en-US" sz="2000" dirty="0"/>
          </a:p>
          <a:p>
            <a:pPr eaLnBrk="1" hangingPunct="1">
              <a:lnSpc>
                <a:spcPct val="110000"/>
              </a:lnSpc>
              <a:spcBef>
                <a:spcPct val="0"/>
              </a:spcBef>
            </a:pPr>
            <a:endParaRPr lang="en-US" sz="2000" dirty="0"/>
          </a:p>
        </p:txBody>
      </p:sp>
    </p:spTree>
    <p:extLst>
      <p:ext uri="{BB962C8B-B14F-4D97-AF65-F5344CB8AC3E}">
        <p14:creationId xmlns:p14="http://schemas.microsoft.com/office/powerpoint/2010/main" val="133367230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B2C6-A2D6-2045-AA08-371ED98D09C9}"/>
              </a:ext>
            </a:extLst>
          </p:cNvPr>
          <p:cNvSpPr>
            <a:spLocks noGrp="1"/>
          </p:cNvSpPr>
          <p:nvPr>
            <p:ph type="title"/>
          </p:nvPr>
        </p:nvSpPr>
        <p:spPr/>
        <p:txBody>
          <a:bodyPr/>
          <a:lstStyle/>
          <a:p>
            <a:r>
              <a:rPr lang="en-US" dirty="0"/>
              <a:t>Decision tree</a:t>
            </a:r>
          </a:p>
        </p:txBody>
      </p:sp>
      <p:sp>
        <p:nvSpPr>
          <p:cNvPr id="3" name="Text Placeholder 2">
            <a:extLst>
              <a:ext uri="{FF2B5EF4-FFF2-40B4-BE49-F238E27FC236}">
                <a16:creationId xmlns:a16="http://schemas.microsoft.com/office/drawing/2014/main" id="{3601BD75-3377-3949-A48C-18D5907B35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E99C2F3-B1CE-1F43-A371-D9298CBB2591}"/>
              </a:ext>
            </a:extLst>
          </p:cNvPr>
          <p:cNvSpPr>
            <a:spLocks noGrp="1"/>
          </p:cNvSpPr>
          <p:nvPr>
            <p:ph type="sldNum" sz="quarter" idx="12"/>
          </p:nvPr>
        </p:nvSpPr>
        <p:spPr/>
        <p:txBody>
          <a:bodyPr/>
          <a:lstStyle/>
          <a:p>
            <a:pPr>
              <a:defRPr/>
            </a:pPr>
            <a:fld id="{26ADDFCB-DC42-4915-9BC9-E55121D52BB0}" type="slidenum">
              <a:rPr lang="en-US" smtClean="0"/>
              <a:pPr>
                <a:defRPr/>
              </a:pPr>
              <a:t>6</a:t>
            </a:fld>
            <a:endParaRPr lang="en-US"/>
          </a:p>
        </p:txBody>
      </p:sp>
    </p:spTree>
    <p:extLst>
      <p:ext uri="{BB962C8B-B14F-4D97-AF65-F5344CB8AC3E}">
        <p14:creationId xmlns:p14="http://schemas.microsoft.com/office/powerpoint/2010/main" val="590570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9040E99-A410-4EAB-8F1D-C56E481F57F7}"/>
              </a:ext>
            </a:extLst>
          </p:cNvPr>
          <p:cNvSpPr>
            <a:spLocks noGrp="1" noChangeArrowheads="1"/>
          </p:cNvSpPr>
          <p:nvPr>
            <p:ph type="title"/>
          </p:nvPr>
        </p:nvSpPr>
        <p:spPr>
          <a:xfrm>
            <a:off x="761999" y="-217488"/>
            <a:ext cx="7772400" cy="1143000"/>
          </a:xfrm>
        </p:spPr>
        <p:txBody>
          <a:bodyPr/>
          <a:lstStyle/>
          <a:p>
            <a:pPr>
              <a:defRPr/>
            </a:pPr>
            <a:r>
              <a:rPr lang="en-US">
                <a:cs typeface="+mj-cs"/>
              </a:rPr>
              <a:t>Finding the Best Split</a:t>
            </a:r>
          </a:p>
        </p:txBody>
      </p:sp>
      <p:sp>
        <p:nvSpPr>
          <p:cNvPr id="36866" name="Oval 4">
            <a:extLst>
              <a:ext uri="{FF2B5EF4-FFF2-40B4-BE49-F238E27FC236}">
                <a16:creationId xmlns:a16="http://schemas.microsoft.com/office/drawing/2014/main" id="{72DB59C1-3D4C-4DE2-8467-134D5FC0ECD4}"/>
              </a:ext>
            </a:extLst>
          </p:cNvPr>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36867" name="Line 5">
            <a:extLst>
              <a:ext uri="{FF2B5EF4-FFF2-40B4-BE49-F238E27FC236}">
                <a16:creationId xmlns:a16="http://schemas.microsoft.com/office/drawing/2014/main" id="{9B76AFB6-B62E-45FA-BF1B-2A57C299EEA3}"/>
              </a:ext>
            </a:extLst>
          </p:cNvPr>
          <p:cNvSpPr>
            <a:spLocks noChangeShapeType="1"/>
          </p:cNvSpPr>
          <p:nvPr/>
        </p:nvSpPr>
        <p:spPr bwMode="auto">
          <a:xfrm flipH="1">
            <a:off x="5902325" y="22860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6">
            <a:extLst>
              <a:ext uri="{FF2B5EF4-FFF2-40B4-BE49-F238E27FC236}">
                <a16:creationId xmlns:a16="http://schemas.microsoft.com/office/drawing/2014/main" id="{25CDC5C2-2488-42F5-B0B1-0EEC169929E2}"/>
              </a:ext>
            </a:extLst>
          </p:cNvPr>
          <p:cNvSpPr>
            <a:spLocks noChangeShapeType="1"/>
          </p:cNvSpPr>
          <p:nvPr/>
        </p:nvSpPr>
        <p:spPr bwMode="auto">
          <a:xfrm>
            <a:off x="7010400" y="22860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Text Box 7">
            <a:extLst>
              <a:ext uri="{FF2B5EF4-FFF2-40B4-BE49-F238E27FC236}">
                <a16:creationId xmlns:a16="http://schemas.microsoft.com/office/drawing/2014/main" id="{D594DF99-5476-4721-8488-0145C10C4E22}"/>
              </a:ext>
            </a:extLst>
          </p:cNvPr>
          <p:cNvSpPr txBox="1">
            <a:spLocks noChangeArrowheads="1"/>
          </p:cNvSpPr>
          <p:nvPr/>
        </p:nvSpPr>
        <p:spPr bwMode="auto">
          <a:xfrm>
            <a:off x="5629275" y="2401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0" name="Text Box 8">
            <a:extLst>
              <a:ext uri="{FF2B5EF4-FFF2-40B4-BE49-F238E27FC236}">
                <a16:creationId xmlns:a16="http://schemas.microsoft.com/office/drawing/2014/main" id="{2E2E52A2-A299-4B77-AF36-97ABADFE4C65}"/>
              </a:ext>
            </a:extLst>
          </p:cNvPr>
          <p:cNvSpPr txBox="1">
            <a:spLocks noChangeArrowheads="1"/>
          </p:cNvSpPr>
          <p:nvPr/>
        </p:nvSpPr>
        <p:spPr bwMode="auto">
          <a:xfrm>
            <a:off x="8118475" y="2401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1" name="Rectangle 9">
            <a:extLst>
              <a:ext uri="{FF2B5EF4-FFF2-40B4-BE49-F238E27FC236}">
                <a16:creationId xmlns:a16="http://schemas.microsoft.com/office/drawing/2014/main" id="{A442257A-610D-49F8-9C2B-A5163A1FDFC5}"/>
              </a:ext>
            </a:extLst>
          </p:cNvPr>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N3</a:t>
            </a:r>
          </a:p>
        </p:txBody>
      </p:sp>
      <p:sp>
        <p:nvSpPr>
          <p:cNvPr id="36872" name="Rectangle 10">
            <a:extLst>
              <a:ext uri="{FF2B5EF4-FFF2-40B4-BE49-F238E27FC236}">
                <a16:creationId xmlns:a16="http://schemas.microsoft.com/office/drawing/2014/main" id="{0BE9CB00-005C-4D8A-9098-0434A5126B54}"/>
              </a:ext>
            </a:extLst>
          </p:cNvPr>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N4</a:t>
            </a:r>
          </a:p>
        </p:txBody>
      </p:sp>
      <p:sp>
        <p:nvSpPr>
          <p:cNvPr id="36873" name="Oval 11">
            <a:extLst>
              <a:ext uri="{FF2B5EF4-FFF2-40B4-BE49-F238E27FC236}">
                <a16:creationId xmlns:a16="http://schemas.microsoft.com/office/drawing/2014/main" id="{430DF567-FB44-42BA-BDD4-A4E057B02C62}"/>
              </a:ext>
            </a:extLst>
          </p:cNvPr>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36874" name="Line 12">
            <a:extLst>
              <a:ext uri="{FF2B5EF4-FFF2-40B4-BE49-F238E27FC236}">
                <a16:creationId xmlns:a16="http://schemas.microsoft.com/office/drawing/2014/main" id="{09CD20DE-FD67-41A3-B19D-7BEA63F29132}"/>
              </a:ext>
            </a:extLst>
          </p:cNvPr>
          <p:cNvSpPr>
            <a:spLocks noChangeShapeType="1"/>
          </p:cNvSpPr>
          <p:nvPr/>
        </p:nvSpPr>
        <p:spPr bwMode="auto">
          <a:xfrm flipH="1">
            <a:off x="873125" y="22098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13">
            <a:extLst>
              <a:ext uri="{FF2B5EF4-FFF2-40B4-BE49-F238E27FC236}">
                <a16:creationId xmlns:a16="http://schemas.microsoft.com/office/drawing/2014/main" id="{5E78F2C8-48DF-4673-8305-990AB566FCC0}"/>
              </a:ext>
            </a:extLst>
          </p:cNvPr>
          <p:cNvSpPr>
            <a:spLocks noChangeShapeType="1"/>
          </p:cNvSpPr>
          <p:nvPr/>
        </p:nvSpPr>
        <p:spPr bwMode="auto">
          <a:xfrm>
            <a:off x="1981200" y="22098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Text Box 14">
            <a:extLst>
              <a:ext uri="{FF2B5EF4-FFF2-40B4-BE49-F238E27FC236}">
                <a16:creationId xmlns:a16="http://schemas.microsoft.com/office/drawing/2014/main" id="{64A775CD-B2F1-4DE7-A46F-121F8E12874D}"/>
              </a:ext>
            </a:extLst>
          </p:cNvPr>
          <p:cNvSpPr txBox="1">
            <a:spLocks noChangeArrowheads="1"/>
          </p:cNvSpPr>
          <p:nvPr/>
        </p:nvSpPr>
        <p:spPr bwMode="auto">
          <a:xfrm>
            <a:off x="600075" y="23256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7" name="Text Box 15">
            <a:extLst>
              <a:ext uri="{FF2B5EF4-FFF2-40B4-BE49-F238E27FC236}">
                <a16:creationId xmlns:a16="http://schemas.microsoft.com/office/drawing/2014/main" id="{D88DBA1E-33DA-4E53-80FE-07E1530D1E4E}"/>
              </a:ext>
            </a:extLst>
          </p:cNvPr>
          <p:cNvSpPr txBox="1">
            <a:spLocks noChangeArrowheads="1"/>
          </p:cNvSpPr>
          <p:nvPr/>
        </p:nvSpPr>
        <p:spPr bwMode="auto">
          <a:xfrm>
            <a:off x="3089275" y="2325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8" name="Rectangle 16">
            <a:extLst>
              <a:ext uri="{FF2B5EF4-FFF2-40B4-BE49-F238E27FC236}">
                <a16:creationId xmlns:a16="http://schemas.microsoft.com/office/drawing/2014/main" id="{3FFB2629-BD43-4A6B-8875-CCE4B398D427}"/>
              </a:ext>
            </a:extLst>
          </p:cNvPr>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36879" name="Rectangle 17">
            <a:extLst>
              <a:ext uri="{FF2B5EF4-FFF2-40B4-BE49-F238E27FC236}">
                <a16:creationId xmlns:a16="http://schemas.microsoft.com/office/drawing/2014/main" id="{845E5EA6-6945-40ED-9AB5-C2DC83AA2EBA}"/>
              </a:ext>
            </a:extLst>
          </p:cNvPr>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sp>
        <p:nvSpPr>
          <p:cNvPr id="36880" name="Text Box 18">
            <a:extLst>
              <a:ext uri="{FF2B5EF4-FFF2-40B4-BE49-F238E27FC236}">
                <a16:creationId xmlns:a16="http://schemas.microsoft.com/office/drawing/2014/main" id="{646251EA-A7AA-4D8C-ADD7-CF96BD42567D}"/>
              </a:ext>
            </a:extLst>
          </p:cNvPr>
          <p:cNvSpPr txBox="1">
            <a:spLocks noChangeArrowheads="1"/>
          </p:cNvSpPr>
          <p:nvPr/>
        </p:nvSpPr>
        <p:spPr bwMode="auto">
          <a:xfrm>
            <a:off x="1905000" y="1109662"/>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dirty="0"/>
              <a:t>Before Splitting:</a:t>
            </a:r>
          </a:p>
        </p:txBody>
      </p:sp>
      <p:graphicFrame>
        <p:nvGraphicFramePr>
          <p:cNvPr id="36881" name="Object 20">
            <a:extLst>
              <a:ext uri="{FF2B5EF4-FFF2-40B4-BE49-F238E27FC236}">
                <a16:creationId xmlns:a16="http://schemas.microsoft.com/office/drawing/2014/main" id="{7288883A-481C-4F83-B545-39CEB73425FD}"/>
              </a:ext>
            </a:extLst>
          </p:cNvPr>
          <p:cNvGraphicFramePr>
            <a:graphicFrameLocks noGrp="1" noChangeAspect="1"/>
          </p:cNvGraphicFramePr>
          <p:nvPr>
            <p:ph idx="1"/>
          </p:nvPr>
        </p:nvGraphicFramePr>
        <p:xfrm>
          <a:off x="80963" y="3581400"/>
          <a:ext cx="1665287" cy="698500"/>
        </p:xfrm>
        <a:graphic>
          <a:graphicData uri="http://schemas.openxmlformats.org/presentationml/2006/ole">
            <mc:AlternateContent xmlns:mc="http://schemas.openxmlformats.org/markup-compatibility/2006">
              <mc:Choice xmlns:v="urn:schemas-microsoft-com:vml" Requires="v">
                <p:oleObj name="Document" r:id="rId2" imgW="3327400" imgH="1397000" progId="Word.Document.8">
                  <p:embed/>
                </p:oleObj>
              </mc:Choice>
              <mc:Fallback>
                <p:oleObj name="Document" r:id="rId2" imgW="3327400" imgH="1397000" progId="Word.Document.8">
                  <p:embed/>
                  <p:pic>
                    <p:nvPicPr>
                      <p:cNvPr id="36881" name="Object 20">
                        <a:extLst>
                          <a:ext uri="{FF2B5EF4-FFF2-40B4-BE49-F238E27FC236}">
                            <a16:creationId xmlns:a16="http://schemas.microsoft.com/office/drawing/2014/main" id="{7288883A-481C-4F83-B545-39CEB7342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3" y="3581400"/>
                        <a:ext cx="1665287"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2" name="Object 27">
            <a:extLst>
              <a:ext uri="{FF2B5EF4-FFF2-40B4-BE49-F238E27FC236}">
                <a16:creationId xmlns:a16="http://schemas.microsoft.com/office/drawing/2014/main" id="{E9DA3913-BA37-4CD6-B589-349287EC8B53}"/>
              </a:ext>
            </a:extLst>
          </p:cNvPr>
          <p:cNvGraphicFramePr>
            <a:graphicFrameLocks noChangeAspect="1"/>
          </p:cNvGraphicFramePr>
          <p:nvPr/>
        </p:nvGraphicFramePr>
        <p:xfrm>
          <a:off x="2366963" y="3586163"/>
          <a:ext cx="1636712" cy="681037"/>
        </p:xfrm>
        <a:graphic>
          <a:graphicData uri="http://schemas.openxmlformats.org/presentationml/2006/ole">
            <mc:AlternateContent xmlns:mc="http://schemas.openxmlformats.org/markup-compatibility/2006">
              <mc:Choice xmlns:v="urn:schemas-microsoft-com:vml" Requires="v">
                <p:oleObj name="Document" r:id="rId4" imgW="3327400" imgH="1397000" progId="Word.Document.8">
                  <p:embed/>
                </p:oleObj>
              </mc:Choice>
              <mc:Fallback>
                <p:oleObj name="Document" r:id="rId4" imgW="3327400" imgH="1397000" progId="Word.Document.8">
                  <p:embed/>
                  <p:pic>
                    <p:nvPicPr>
                      <p:cNvPr id="36882" name="Object 27">
                        <a:extLst>
                          <a:ext uri="{FF2B5EF4-FFF2-40B4-BE49-F238E27FC236}">
                            <a16:creationId xmlns:a16="http://schemas.microsoft.com/office/drawing/2014/main" id="{E9DA3913-BA37-4CD6-B589-349287EC8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9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3" name="Object 28">
            <a:extLst>
              <a:ext uri="{FF2B5EF4-FFF2-40B4-BE49-F238E27FC236}">
                <a16:creationId xmlns:a16="http://schemas.microsoft.com/office/drawing/2014/main" id="{0C0748CF-44F5-4649-BA5A-7B1451BC8AB5}"/>
              </a:ext>
            </a:extLst>
          </p:cNvPr>
          <p:cNvGraphicFramePr>
            <a:graphicFrameLocks noChangeAspect="1"/>
          </p:cNvGraphicFramePr>
          <p:nvPr/>
        </p:nvGraphicFramePr>
        <p:xfrm>
          <a:off x="5110163" y="3586163"/>
          <a:ext cx="1636712" cy="681037"/>
        </p:xfrm>
        <a:graphic>
          <a:graphicData uri="http://schemas.openxmlformats.org/presentationml/2006/ole">
            <mc:AlternateContent xmlns:mc="http://schemas.openxmlformats.org/markup-compatibility/2006">
              <mc:Choice xmlns:v="urn:schemas-microsoft-com:vml" Requires="v">
                <p:oleObj name="Document" r:id="rId6" imgW="3340100" imgH="1397000" progId="Word.Document.8">
                  <p:embed/>
                </p:oleObj>
              </mc:Choice>
              <mc:Fallback>
                <p:oleObj name="Document" r:id="rId6" imgW="3340100" imgH="1397000" progId="Word.Document.8">
                  <p:embed/>
                  <p:pic>
                    <p:nvPicPr>
                      <p:cNvPr id="36883" name="Object 28">
                        <a:extLst>
                          <a:ext uri="{FF2B5EF4-FFF2-40B4-BE49-F238E27FC236}">
                            <a16:creationId xmlns:a16="http://schemas.microsoft.com/office/drawing/2014/main" id="{0C0748CF-44F5-4649-BA5A-7B1451BC8A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4" name="Object 29">
            <a:extLst>
              <a:ext uri="{FF2B5EF4-FFF2-40B4-BE49-F238E27FC236}">
                <a16:creationId xmlns:a16="http://schemas.microsoft.com/office/drawing/2014/main" id="{E02CD5EA-C7B8-40BF-A963-6E45B9C475D6}"/>
              </a:ext>
            </a:extLst>
          </p:cNvPr>
          <p:cNvGraphicFramePr>
            <a:graphicFrameLocks noChangeAspect="1"/>
          </p:cNvGraphicFramePr>
          <p:nvPr/>
        </p:nvGraphicFramePr>
        <p:xfrm>
          <a:off x="7396163" y="3586163"/>
          <a:ext cx="1595437" cy="660400"/>
        </p:xfrm>
        <a:graphic>
          <a:graphicData uri="http://schemas.openxmlformats.org/presentationml/2006/ole">
            <mc:AlternateContent xmlns:mc="http://schemas.openxmlformats.org/markup-compatibility/2006">
              <mc:Choice xmlns:v="urn:schemas-microsoft-com:vml" Requires="v">
                <p:oleObj name="Document" r:id="rId8" imgW="3352800" imgH="1397000" progId="Word.Document.8">
                  <p:embed/>
                </p:oleObj>
              </mc:Choice>
              <mc:Fallback>
                <p:oleObj name="Document" r:id="rId8" imgW="3352800" imgH="1397000" progId="Word.Document.8">
                  <p:embed/>
                  <p:pic>
                    <p:nvPicPr>
                      <p:cNvPr id="36884" name="Object 29">
                        <a:extLst>
                          <a:ext uri="{FF2B5EF4-FFF2-40B4-BE49-F238E27FC236}">
                            <a16:creationId xmlns:a16="http://schemas.microsoft.com/office/drawing/2014/main" id="{E02CD5EA-C7B8-40BF-A963-6E45B9C475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6163" y="3586163"/>
                        <a:ext cx="159543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5" name="Object 33">
            <a:extLst>
              <a:ext uri="{FF2B5EF4-FFF2-40B4-BE49-F238E27FC236}">
                <a16:creationId xmlns:a16="http://schemas.microsoft.com/office/drawing/2014/main" id="{932BFF67-D515-4314-B21D-02FDC8D20226}"/>
              </a:ext>
            </a:extLst>
          </p:cNvPr>
          <p:cNvGraphicFramePr>
            <a:graphicFrameLocks noChangeAspect="1"/>
          </p:cNvGraphicFramePr>
          <p:nvPr/>
        </p:nvGraphicFramePr>
        <p:xfrm>
          <a:off x="3962400" y="1066800"/>
          <a:ext cx="1595438" cy="660400"/>
        </p:xfrm>
        <a:graphic>
          <a:graphicData uri="http://schemas.openxmlformats.org/presentationml/2006/ole">
            <mc:AlternateContent xmlns:mc="http://schemas.openxmlformats.org/markup-compatibility/2006">
              <mc:Choice xmlns:v="urn:schemas-microsoft-com:vml" Requires="v">
                <p:oleObj name="Document" r:id="rId10" imgW="3340100" imgH="1397000" progId="Word.Document.8">
                  <p:embed/>
                </p:oleObj>
              </mc:Choice>
              <mc:Fallback>
                <p:oleObj name="Document" r:id="rId10" imgW="3340100" imgH="1397000" progId="Word.Document.8">
                  <p:embed/>
                  <p:pic>
                    <p:nvPicPr>
                      <p:cNvPr id="36885" name="Object 33">
                        <a:extLst>
                          <a:ext uri="{FF2B5EF4-FFF2-40B4-BE49-F238E27FC236}">
                            <a16:creationId xmlns:a16="http://schemas.microsoft.com/office/drawing/2014/main" id="{932BFF67-D515-4314-B21D-02FDC8D202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10668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924722" name="Group 50">
            <a:extLst>
              <a:ext uri="{FF2B5EF4-FFF2-40B4-BE49-F238E27FC236}">
                <a16:creationId xmlns:a16="http://schemas.microsoft.com/office/drawing/2014/main" id="{30A38AE0-76CA-41B5-A7F2-FBDA3DE52A24}"/>
              </a:ext>
            </a:extLst>
          </p:cNvPr>
          <p:cNvGrpSpPr>
            <a:grpSpLocks/>
          </p:cNvGrpSpPr>
          <p:nvPr/>
        </p:nvGrpSpPr>
        <p:grpSpPr bwMode="auto">
          <a:xfrm>
            <a:off x="5715000" y="1066800"/>
            <a:ext cx="1295400" cy="396875"/>
            <a:chOff x="3600" y="768"/>
            <a:chExt cx="816" cy="250"/>
          </a:xfrm>
        </p:grpSpPr>
        <p:sp>
          <p:nvSpPr>
            <p:cNvPr id="36905" name="Line 34">
              <a:extLst>
                <a:ext uri="{FF2B5EF4-FFF2-40B4-BE49-F238E27FC236}">
                  <a16:creationId xmlns:a16="http://schemas.microsoft.com/office/drawing/2014/main" id="{40FB1057-3C51-473C-8B80-C78E5A3D43E4}"/>
                </a:ext>
              </a:extLst>
            </p:cNvPr>
            <p:cNvSpPr>
              <a:spLocks noChangeShapeType="1"/>
            </p:cNvSpPr>
            <p:nvPr/>
          </p:nvSpPr>
          <p:spPr bwMode="auto">
            <a:xfrm>
              <a:off x="3600" y="91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6" name="Text Box 35">
              <a:extLst>
                <a:ext uri="{FF2B5EF4-FFF2-40B4-BE49-F238E27FC236}">
                  <a16:creationId xmlns:a16="http://schemas.microsoft.com/office/drawing/2014/main" id="{294E0061-FDD9-416D-9F65-9CD665F39780}"/>
                </a:ext>
              </a:extLst>
            </p:cNvPr>
            <p:cNvSpPr txBox="1">
              <a:spLocks noChangeArrowheads="1"/>
            </p:cNvSpPr>
            <p:nvPr/>
          </p:nvSpPr>
          <p:spPr bwMode="auto">
            <a:xfrm>
              <a:off x="3984"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a:t>
              </a:r>
            </a:p>
          </p:txBody>
        </p:sp>
      </p:grpSp>
      <p:grpSp>
        <p:nvGrpSpPr>
          <p:cNvPr id="924720" name="Group 48">
            <a:extLst>
              <a:ext uri="{FF2B5EF4-FFF2-40B4-BE49-F238E27FC236}">
                <a16:creationId xmlns:a16="http://schemas.microsoft.com/office/drawing/2014/main" id="{F7899548-A45A-456F-83DD-D05797FAEF90}"/>
              </a:ext>
            </a:extLst>
          </p:cNvPr>
          <p:cNvGrpSpPr>
            <a:grpSpLocks/>
          </p:cNvGrpSpPr>
          <p:nvPr/>
        </p:nvGrpSpPr>
        <p:grpSpPr bwMode="auto">
          <a:xfrm>
            <a:off x="609600" y="4343400"/>
            <a:ext cx="8001000" cy="854075"/>
            <a:chOff x="384" y="2832"/>
            <a:chExt cx="5040" cy="538"/>
          </a:xfrm>
        </p:grpSpPr>
        <p:sp>
          <p:nvSpPr>
            <p:cNvPr id="36897" name="Text Box 36">
              <a:extLst>
                <a:ext uri="{FF2B5EF4-FFF2-40B4-BE49-F238E27FC236}">
                  <a16:creationId xmlns:a16="http://schemas.microsoft.com/office/drawing/2014/main" id="{5B9AF59C-109F-4FD2-9C9C-514343899333}"/>
                </a:ext>
              </a:extLst>
            </p:cNvPr>
            <p:cNvSpPr txBox="1">
              <a:spLocks noChangeArrowheads="1"/>
            </p:cNvSpPr>
            <p:nvPr/>
          </p:nvSpPr>
          <p:spPr bwMode="auto">
            <a:xfrm>
              <a:off x="384"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dirty="0"/>
                <a:t>M11</a:t>
              </a:r>
            </a:p>
          </p:txBody>
        </p:sp>
        <p:sp>
          <p:nvSpPr>
            <p:cNvPr id="36898" name="Text Box 37">
              <a:extLst>
                <a:ext uri="{FF2B5EF4-FFF2-40B4-BE49-F238E27FC236}">
                  <a16:creationId xmlns:a16="http://schemas.microsoft.com/office/drawing/2014/main" id="{9F60B89C-1F80-4C13-BED8-7BAF175FA14D}"/>
                </a:ext>
              </a:extLst>
            </p:cNvPr>
            <p:cNvSpPr txBox="1">
              <a:spLocks noChangeArrowheads="1"/>
            </p:cNvSpPr>
            <p:nvPr/>
          </p:nvSpPr>
          <p:spPr bwMode="auto">
            <a:xfrm>
              <a:off x="1824"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M12</a:t>
              </a:r>
            </a:p>
          </p:txBody>
        </p:sp>
        <p:sp>
          <p:nvSpPr>
            <p:cNvPr id="36899" name="Text Box 38">
              <a:extLst>
                <a:ext uri="{FF2B5EF4-FFF2-40B4-BE49-F238E27FC236}">
                  <a16:creationId xmlns:a16="http://schemas.microsoft.com/office/drawing/2014/main" id="{E1C45CAB-1C3A-4D7C-82C2-30CDEA0AFB8F}"/>
                </a:ext>
              </a:extLst>
            </p:cNvPr>
            <p:cNvSpPr txBox="1">
              <a:spLocks noChangeArrowheads="1"/>
            </p:cNvSpPr>
            <p:nvPr/>
          </p:nvSpPr>
          <p:spPr bwMode="auto">
            <a:xfrm>
              <a:off x="3600"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M21</a:t>
              </a:r>
            </a:p>
          </p:txBody>
        </p:sp>
        <p:sp>
          <p:nvSpPr>
            <p:cNvPr id="36900" name="Text Box 39">
              <a:extLst>
                <a:ext uri="{FF2B5EF4-FFF2-40B4-BE49-F238E27FC236}">
                  <a16:creationId xmlns:a16="http://schemas.microsoft.com/office/drawing/2014/main" id="{D53ED540-5422-4A33-90F3-FA8E83A5229A}"/>
                </a:ext>
              </a:extLst>
            </p:cNvPr>
            <p:cNvSpPr txBox="1">
              <a:spLocks noChangeArrowheads="1"/>
            </p:cNvSpPr>
            <p:nvPr/>
          </p:nvSpPr>
          <p:spPr bwMode="auto">
            <a:xfrm>
              <a:off x="4992"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M22</a:t>
              </a:r>
            </a:p>
          </p:txBody>
        </p:sp>
        <p:sp>
          <p:nvSpPr>
            <p:cNvPr id="36901" name="Line 40">
              <a:extLst>
                <a:ext uri="{FF2B5EF4-FFF2-40B4-BE49-F238E27FC236}">
                  <a16:creationId xmlns:a16="http://schemas.microsoft.com/office/drawing/2014/main" id="{D79FD2F7-C96E-46A3-93E0-AC31DABF905E}"/>
                </a:ext>
              </a:extLst>
            </p:cNvPr>
            <p:cNvSpPr>
              <a:spLocks noChangeShapeType="1"/>
            </p:cNvSpPr>
            <p:nvPr/>
          </p:nvSpPr>
          <p:spPr bwMode="auto">
            <a:xfrm>
              <a:off x="528"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2" name="Line 41">
              <a:extLst>
                <a:ext uri="{FF2B5EF4-FFF2-40B4-BE49-F238E27FC236}">
                  <a16:creationId xmlns:a16="http://schemas.microsoft.com/office/drawing/2014/main" id="{59A36EC4-C058-49F5-A277-9304388D5C6B}"/>
                </a:ext>
              </a:extLst>
            </p:cNvPr>
            <p:cNvSpPr>
              <a:spLocks noChangeShapeType="1"/>
            </p:cNvSpPr>
            <p:nvPr/>
          </p:nvSpPr>
          <p:spPr bwMode="auto">
            <a:xfrm>
              <a:off x="2016"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3" name="Line 42">
              <a:extLst>
                <a:ext uri="{FF2B5EF4-FFF2-40B4-BE49-F238E27FC236}">
                  <a16:creationId xmlns:a16="http://schemas.microsoft.com/office/drawing/2014/main" id="{19BA76F6-0861-44D8-B384-D0A9922CBC9F}"/>
                </a:ext>
              </a:extLst>
            </p:cNvPr>
            <p:cNvSpPr>
              <a:spLocks noChangeShapeType="1"/>
            </p:cNvSpPr>
            <p:nvPr/>
          </p:nvSpPr>
          <p:spPr bwMode="auto">
            <a:xfrm>
              <a:off x="374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4" name="Line 43">
              <a:extLst>
                <a:ext uri="{FF2B5EF4-FFF2-40B4-BE49-F238E27FC236}">
                  <a16:creationId xmlns:a16="http://schemas.microsoft.com/office/drawing/2014/main" id="{7FCD0CC1-A9D2-4E29-BCEF-9DE42BE9C8AB}"/>
                </a:ext>
              </a:extLst>
            </p:cNvPr>
            <p:cNvSpPr>
              <a:spLocks noChangeShapeType="1"/>
            </p:cNvSpPr>
            <p:nvPr/>
          </p:nvSpPr>
          <p:spPr bwMode="auto">
            <a:xfrm>
              <a:off x="518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24721" name="Group 49">
            <a:extLst>
              <a:ext uri="{FF2B5EF4-FFF2-40B4-BE49-F238E27FC236}">
                <a16:creationId xmlns:a16="http://schemas.microsoft.com/office/drawing/2014/main" id="{B4E8DBFC-BEB3-4973-92FC-57FB8D1C3AE2}"/>
              </a:ext>
            </a:extLst>
          </p:cNvPr>
          <p:cNvGrpSpPr>
            <a:grpSpLocks/>
          </p:cNvGrpSpPr>
          <p:nvPr/>
        </p:nvGrpSpPr>
        <p:grpSpPr bwMode="auto">
          <a:xfrm>
            <a:off x="762000" y="5257800"/>
            <a:ext cx="7620000" cy="777875"/>
            <a:chOff x="480" y="3408"/>
            <a:chExt cx="4800" cy="490"/>
          </a:xfrm>
        </p:grpSpPr>
        <p:sp>
          <p:nvSpPr>
            <p:cNvPr id="36893" name="AutoShape 44">
              <a:extLst>
                <a:ext uri="{FF2B5EF4-FFF2-40B4-BE49-F238E27FC236}">
                  <a16:creationId xmlns:a16="http://schemas.microsoft.com/office/drawing/2014/main" id="{4C70D898-144B-484D-BAAC-212BC32F6231}"/>
                </a:ext>
              </a:extLst>
            </p:cNvPr>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4" name="AutoShape 45">
              <a:extLst>
                <a:ext uri="{FF2B5EF4-FFF2-40B4-BE49-F238E27FC236}">
                  <a16:creationId xmlns:a16="http://schemas.microsoft.com/office/drawing/2014/main" id="{1377339D-0377-4BD1-A704-738AE423B957}"/>
                </a:ext>
              </a:extLst>
            </p:cNvPr>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5" name="Text Box 46">
              <a:extLst>
                <a:ext uri="{FF2B5EF4-FFF2-40B4-BE49-F238E27FC236}">
                  <a16:creationId xmlns:a16="http://schemas.microsoft.com/office/drawing/2014/main" id="{B3EFBE4C-E569-4D08-A106-5708F2A7C4B8}"/>
                </a:ext>
              </a:extLst>
            </p:cNvPr>
            <p:cNvSpPr txBox="1">
              <a:spLocks noChangeArrowheads="1"/>
            </p:cNvSpPr>
            <p:nvPr/>
          </p:nvSpPr>
          <p:spPr bwMode="auto">
            <a:xfrm>
              <a:off x="1056" y="36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a:t>
              </a:r>
            </a:p>
          </p:txBody>
        </p:sp>
        <p:sp>
          <p:nvSpPr>
            <p:cNvPr id="36896" name="Text Box 47">
              <a:extLst>
                <a:ext uri="{FF2B5EF4-FFF2-40B4-BE49-F238E27FC236}">
                  <a16:creationId xmlns:a16="http://schemas.microsoft.com/office/drawing/2014/main" id="{803C0B8E-94BA-42A6-BFF6-2C21520621A2}"/>
                </a:ext>
              </a:extLst>
            </p:cNvPr>
            <p:cNvSpPr txBox="1">
              <a:spLocks noChangeArrowheads="1"/>
            </p:cNvSpPr>
            <p:nvPr/>
          </p:nvSpPr>
          <p:spPr bwMode="auto">
            <a:xfrm>
              <a:off x="4320" y="36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a:t>
              </a:r>
            </a:p>
          </p:txBody>
        </p:sp>
      </p:grpSp>
      <p:sp>
        <p:nvSpPr>
          <p:cNvPr id="924723" name="Text Box 51">
            <a:extLst>
              <a:ext uri="{FF2B5EF4-FFF2-40B4-BE49-F238E27FC236}">
                <a16:creationId xmlns:a16="http://schemas.microsoft.com/office/drawing/2014/main" id="{AA6B07E9-3D49-4F3E-AD88-10C749723874}"/>
              </a:ext>
            </a:extLst>
          </p:cNvPr>
          <p:cNvSpPr txBox="1">
            <a:spLocks noChangeArrowheads="1"/>
          </p:cNvSpPr>
          <p:nvPr/>
        </p:nvSpPr>
        <p:spPr bwMode="auto">
          <a:xfrm>
            <a:off x="2819400" y="592772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Gain = P – M1    vs      P – M2</a:t>
            </a:r>
          </a:p>
        </p:txBody>
      </p:sp>
      <p:sp>
        <p:nvSpPr>
          <p:cNvPr id="4" name="Slide Number Placeholder 3">
            <a:extLst>
              <a:ext uri="{FF2B5EF4-FFF2-40B4-BE49-F238E27FC236}">
                <a16:creationId xmlns:a16="http://schemas.microsoft.com/office/drawing/2014/main" id="{F562228D-E7D1-495F-98CE-4394C1361398}"/>
              </a:ext>
            </a:extLst>
          </p:cNvPr>
          <p:cNvSpPr>
            <a:spLocks noGrp="1"/>
          </p:cNvSpPr>
          <p:nvPr>
            <p:ph type="sldNum" sz="quarter" idx="12"/>
          </p:nvPr>
        </p:nvSpPr>
        <p:spPr/>
        <p:txBody>
          <a:bodyPr/>
          <a:lstStyle/>
          <a:p>
            <a:pPr>
              <a:defRPr/>
            </a:pPr>
            <a:fld id="{BDD4573C-EC14-49A9-8668-FF8B33BC1AFD}" type="slidenum">
              <a:rPr lang="en-US"/>
              <a:pPr>
                <a:defRPr/>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26"/>
          <p:cNvSpPr>
            <a:spLocks noGrp="1" noChangeArrowheads="1"/>
          </p:cNvSpPr>
          <p:nvPr>
            <p:ph type="title"/>
          </p:nvPr>
        </p:nvSpPr>
        <p:spPr>
          <a:noFill/>
        </p:spPr>
        <p:txBody>
          <a:bodyPr lIns="92075" tIns="46038" rIns="92075" bIns="46038">
            <a:normAutofit fontScale="90000"/>
          </a:bodyPr>
          <a:lstStyle/>
          <a:p>
            <a:pPr eaLnBrk="1" hangingPunct="1"/>
            <a:r>
              <a:rPr lang="en-US"/>
              <a:t>Gini Index (CART, IBM IntelligentMiner)</a:t>
            </a:r>
          </a:p>
        </p:txBody>
      </p:sp>
      <p:sp>
        <p:nvSpPr>
          <p:cNvPr id="18436" name="Rectangle 1027"/>
          <p:cNvSpPr>
            <a:spLocks noGrp="1" noChangeArrowheads="1"/>
          </p:cNvSpPr>
          <p:nvPr>
            <p:ph type="body" sz="half" idx="1"/>
          </p:nvPr>
        </p:nvSpPr>
        <p:spPr>
          <a:xfrm>
            <a:off x="304800" y="1371600"/>
            <a:ext cx="8534400" cy="5105400"/>
          </a:xfrm>
          <a:noFill/>
        </p:spPr>
        <p:txBody>
          <a:bodyPr lIns="92075" tIns="46038" rIns="92075" bIns="46038"/>
          <a:lstStyle/>
          <a:p>
            <a:pPr eaLnBrk="1" hangingPunct="1">
              <a:lnSpc>
                <a:spcPct val="110000"/>
              </a:lnSpc>
              <a:spcBef>
                <a:spcPct val="0"/>
              </a:spcBef>
            </a:pPr>
            <a:r>
              <a:rPr lang="en-US" sz="2000" dirty="0"/>
              <a:t>If a data set </a:t>
            </a:r>
            <a:r>
              <a:rPr lang="en-US" sz="2000" i="1" dirty="0"/>
              <a:t>D </a:t>
            </a:r>
            <a:r>
              <a:rPr lang="en-US" sz="2000" dirty="0"/>
              <a:t>contains examples from </a:t>
            </a:r>
            <a:r>
              <a:rPr lang="en-US" sz="2000" i="1" dirty="0"/>
              <a:t>n</a:t>
            </a:r>
            <a:r>
              <a:rPr lang="en-US" sz="2000" dirty="0"/>
              <a:t> classes, </a:t>
            </a:r>
            <a:r>
              <a:rPr lang="en-US" sz="2000" dirty="0" err="1"/>
              <a:t>Gini</a:t>
            </a:r>
            <a:r>
              <a:rPr lang="en-US" sz="2000" dirty="0"/>
              <a:t> index, </a:t>
            </a:r>
            <a:r>
              <a:rPr lang="en-US" sz="2000" i="1" dirty="0" err="1"/>
              <a:t>Gini</a:t>
            </a:r>
            <a:r>
              <a:rPr lang="en-US" sz="2000" dirty="0"/>
              <a:t>(</a:t>
            </a:r>
            <a:r>
              <a:rPr lang="en-US" sz="2000" i="1" dirty="0"/>
              <a:t>D</a:t>
            </a:r>
            <a:r>
              <a:rPr lang="en-US" sz="2000" dirty="0"/>
              <a:t>) is defined as</a:t>
            </a:r>
          </a:p>
          <a:p>
            <a:pPr eaLnBrk="1" hangingPunct="1">
              <a:lnSpc>
                <a:spcPct val="110000"/>
              </a:lnSpc>
              <a:spcBef>
                <a:spcPct val="0"/>
              </a:spcBef>
            </a:pPr>
            <a:endParaRPr lang="en-US" sz="2000" dirty="0"/>
          </a:p>
          <a:p>
            <a:pPr eaLnBrk="1" hangingPunct="1">
              <a:lnSpc>
                <a:spcPct val="110000"/>
              </a:lnSpc>
              <a:spcBef>
                <a:spcPct val="0"/>
              </a:spcBef>
              <a:buFont typeface="Wingdings" pitchFamily="2" charset="2"/>
              <a:buNone/>
            </a:pPr>
            <a:r>
              <a:rPr lang="en-US" sz="2000" dirty="0"/>
              <a:t>    	where </a:t>
            </a:r>
            <a:r>
              <a:rPr lang="en-US" sz="2000" i="1" dirty="0"/>
              <a:t>p(j) </a:t>
            </a:r>
            <a:r>
              <a:rPr lang="en-US" sz="2000" dirty="0"/>
              <a:t>is the relative frequency of class </a:t>
            </a:r>
            <a:r>
              <a:rPr lang="en-US" sz="2000" i="1" dirty="0"/>
              <a:t>j</a:t>
            </a:r>
            <a:r>
              <a:rPr lang="en-US" sz="2000" dirty="0"/>
              <a:t> in </a:t>
            </a:r>
            <a:r>
              <a:rPr lang="en-US" sz="2000" i="1" dirty="0"/>
              <a:t>D</a:t>
            </a:r>
          </a:p>
          <a:p>
            <a:pPr eaLnBrk="1" hangingPunct="1">
              <a:lnSpc>
                <a:spcPct val="110000"/>
              </a:lnSpc>
              <a:spcBef>
                <a:spcPct val="0"/>
              </a:spcBef>
            </a:pPr>
            <a:endParaRPr lang="en-US" sz="2000" dirty="0"/>
          </a:p>
          <a:p>
            <a:pPr eaLnBrk="1" hangingPunct="1">
              <a:lnSpc>
                <a:spcPct val="110000"/>
              </a:lnSpc>
              <a:spcBef>
                <a:spcPct val="0"/>
              </a:spcBef>
            </a:pPr>
            <a:r>
              <a:rPr lang="en-US" sz="2000" dirty="0"/>
              <a:t>If a data set </a:t>
            </a:r>
            <a:r>
              <a:rPr lang="en-US" sz="2000" i="1" dirty="0"/>
              <a:t>D</a:t>
            </a:r>
            <a:r>
              <a:rPr lang="en-US" sz="2000" dirty="0"/>
              <a:t>  is split on A into two subsets </a:t>
            </a:r>
            <a:r>
              <a:rPr lang="en-US" sz="2000" i="1" dirty="0"/>
              <a:t>D</a:t>
            </a:r>
            <a:r>
              <a:rPr lang="en-US" sz="2000" i="1" baseline="-25000" dirty="0"/>
              <a:t>1</a:t>
            </a:r>
            <a:r>
              <a:rPr lang="en-US" sz="2000" dirty="0"/>
              <a:t> and </a:t>
            </a:r>
            <a:r>
              <a:rPr lang="en-US" sz="2000" i="1" dirty="0"/>
              <a:t>D</a:t>
            </a:r>
            <a:r>
              <a:rPr lang="en-US" sz="2000" i="1" baseline="-25000" dirty="0"/>
              <a:t>2</a:t>
            </a:r>
            <a:r>
              <a:rPr lang="en-US" sz="2000" dirty="0"/>
              <a:t>, the </a:t>
            </a:r>
            <a:r>
              <a:rPr lang="en-US" sz="2000" i="1" dirty="0" err="1"/>
              <a:t>Gini</a:t>
            </a:r>
            <a:r>
              <a:rPr lang="en-US" sz="2000" dirty="0"/>
              <a:t> index </a:t>
            </a:r>
            <a:r>
              <a:rPr lang="en-US" sz="2000" i="1" dirty="0" err="1"/>
              <a:t>Gini</a:t>
            </a:r>
            <a:r>
              <a:rPr lang="en-US" sz="2000" dirty="0"/>
              <a:t>(</a:t>
            </a:r>
            <a:r>
              <a:rPr lang="en-US" sz="2000" i="1" dirty="0"/>
              <a:t>D</a:t>
            </a:r>
            <a:r>
              <a:rPr lang="en-US" sz="2000" dirty="0"/>
              <a:t>) is defined as</a:t>
            </a:r>
          </a:p>
          <a:p>
            <a:pPr eaLnBrk="1" hangingPunct="1">
              <a:lnSpc>
                <a:spcPct val="110000"/>
              </a:lnSpc>
              <a:spcBef>
                <a:spcPct val="0"/>
              </a:spcBef>
            </a:pPr>
            <a:endParaRPr lang="en-US" sz="2000" dirty="0"/>
          </a:p>
          <a:p>
            <a:pPr eaLnBrk="1" hangingPunct="1">
              <a:lnSpc>
                <a:spcPct val="110000"/>
              </a:lnSpc>
              <a:spcBef>
                <a:spcPct val="0"/>
              </a:spcBef>
            </a:pPr>
            <a:endParaRPr lang="en-US" sz="2000" dirty="0"/>
          </a:p>
          <a:p>
            <a:pPr eaLnBrk="1" hangingPunct="1">
              <a:lnSpc>
                <a:spcPct val="110000"/>
              </a:lnSpc>
              <a:spcBef>
                <a:spcPct val="0"/>
              </a:spcBef>
            </a:pPr>
            <a:r>
              <a:rPr lang="en-US" sz="2000" dirty="0"/>
              <a:t>Reduction in Impurity:</a:t>
            </a:r>
          </a:p>
          <a:p>
            <a:pPr eaLnBrk="1" hangingPunct="1">
              <a:lnSpc>
                <a:spcPct val="110000"/>
              </a:lnSpc>
              <a:spcBef>
                <a:spcPct val="0"/>
              </a:spcBef>
            </a:pPr>
            <a:endParaRPr lang="en-US" sz="2000" dirty="0"/>
          </a:p>
          <a:p>
            <a:pPr eaLnBrk="1" hangingPunct="1">
              <a:lnSpc>
                <a:spcPct val="110000"/>
              </a:lnSpc>
              <a:spcBef>
                <a:spcPct val="0"/>
              </a:spcBef>
            </a:pPr>
            <a:endParaRPr lang="en-US" sz="2000" dirty="0"/>
          </a:p>
          <a:p>
            <a:pPr eaLnBrk="1" hangingPunct="1">
              <a:lnSpc>
                <a:spcPct val="110000"/>
              </a:lnSpc>
              <a:spcBef>
                <a:spcPct val="0"/>
              </a:spcBef>
            </a:pPr>
            <a:r>
              <a:rPr lang="en-US" sz="1800" dirty="0"/>
              <a:t>The attribute provides the smallest </a:t>
            </a:r>
            <a:r>
              <a:rPr lang="en-US" sz="1800" i="1" dirty="0" err="1"/>
              <a:t>Gini</a:t>
            </a:r>
            <a:r>
              <a:rPr lang="en-US" sz="1800" i="1" baseline="-25000" dirty="0" err="1"/>
              <a:t>split</a:t>
            </a:r>
            <a:r>
              <a:rPr lang="en-US" sz="1800" dirty="0"/>
              <a:t>(</a:t>
            </a:r>
            <a:r>
              <a:rPr lang="en-US" sz="1800" i="1" dirty="0"/>
              <a:t>D</a:t>
            </a:r>
            <a:r>
              <a:rPr lang="en-US" sz="1800" dirty="0"/>
              <a:t>) (or the largest reduction in impurity) is chosen to split the node (</a:t>
            </a:r>
            <a:r>
              <a:rPr lang="en-US" sz="1800" i="1" dirty="0">
                <a:solidFill>
                  <a:srgbClr val="CC0000"/>
                </a:solidFill>
              </a:rPr>
              <a:t>need to enumerate all the possible splitting points for each attribute</a:t>
            </a:r>
            <a:r>
              <a:rPr lang="en-US" sz="1800" dirty="0"/>
              <a:t>)</a:t>
            </a:r>
          </a:p>
        </p:txBody>
      </p:sp>
      <p:graphicFrame>
        <p:nvGraphicFramePr>
          <p:cNvPr id="18437" name="Object 1024"/>
          <p:cNvGraphicFramePr>
            <a:graphicFrameLocks/>
          </p:cNvGraphicFramePr>
          <p:nvPr>
            <p:extLst>
              <p:ext uri="{D42A27DB-BD31-4B8C-83A1-F6EECF244321}">
                <p14:modId xmlns:p14="http://schemas.microsoft.com/office/powerpoint/2010/main" val="1335698961"/>
              </p:ext>
            </p:extLst>
          </p:nvPr>
        </p:nvGraphicFramePr>
        <p:xfrm>
          <a:off x="2432050" y="1697038"/>
          <a:ext cx="2298700" cy="838200"/>
        </p:xfrm>
        <a:graphic>
          <a:graphicData uri="http://schemas.openxmlformats.org/presentationml/2006/ole">
            <mc:AlternateContent xmlns:mc="http://schemas.openxmlformats.org/markup-compatibility/2006">
              <mc:Choice xmlns:v="urn:schemas-microsoft-com:vml" Requires="v">
                <p:oleObj name="Equation" r:id="rId3" imgW="2070000" imgH="761760" progId="Equation.3">
                  <p:embed/>
                </p:oleObj>
              </mc:Choice>
              <mc:Fallback>
                <p:oleObj name="Equation" r:id="rId3" imgW="2070000" imgH="761760" progId="Equation.3">
                  <p:embed/>
                  <p:pic>
                    <p:nvPicPr>
                      <p:cNvPr id="18437" name="Object 1024"/>
                      <p:cNvPicPr>
                        <a:picLocks noChangeArrowheads="1"/>
                      </p:cNvPicPr>
                      <p:nvPr/>
                    </p:nvPicPr>
                    <p:blipFill>
                      <a:blip r:embed="rId4"/>
                      <a:srcRect/>
                      <a:stretch>
                        <a:fillRect/>
                      </a:stretch>
                    </p:blipFill>
                    <p:spPr bwMode="auto">
                      <a:xfrm>
                        <a:off x="2432050" y="1697038"/>
                        <a:ext cx="2298700" cy="838200"/>
                      </a:xfrm>
                      <a:prstGeom prst="rect">
                        <a:avLst/>
                      </a:prstGeom>
                      <a:noFill/>
                      <a:ln>
                        <a:noFill/>
                      </a:ln>
                      <a:effectLst/>
                    </p:spPr>
                  </p:pic>
                </p:oleObj>
              </mc:Fallback>
            </mc:AlternateContent>
          </a:graphicData>
        </a:graphic>
      </p:graphicFrame>
      <p:graphicFrame>
        <p:nvGraphicFramePr>
          <p:cNvPr id="18438" name="Object 1025"/>
          <p:cNvGraphicFramePr>
            <a:graphicFrameLocks noChangeAspect="1"/>
          </p:cNvGraphicFramePr>
          <p:nvPr>
            <p:extLst>
              <p:ext uri="{D42A27DB-BD31-4B8C-83A1-F6EECF244321}">
                <p14:modId xmlns:p14="http://schemas.microsoft.com/office/powerpoint/2010/main" val="2623619091"/>
              </p:ext>
            </p:extLst>
          </p:nvPr>
        </p:nvGraphicFramePr>
        <p:xfrm>
          <a:off x="3124200" y="3646488"/>
          <a:ext cx="4579937" cy="701675"/>
        </p:xfrm>
        <a:graphic>
          <a:graphicData uri="http://schemas.openxmlformats.org/presentationml/2006/ole">
            <mc:AlternateContent xmlns:mc="http://schemas.openxmlformats.org/markup-compatibility/2006">
              <mc:Choice xmlns:v="urn:schemas-microsoft-com:vml" Requires="v">
                <p:oleObj name="Equation" r:id="rId5" imgW="3543120" imgH="596880" progId="Equation.3">
                  <p:embed/>
                </p:oleObj>
              </mc:Choice>
              <mc:Fallback>
                <p:oleObj name="Equation" r:id="rId5" imgW="3543120" imgH="596880" progId="Equation.3">
                  <p:embed/>
                  <p:pic>
                    <p:nvPicPr>
                      <p:cNvPr id="18438" name="Object 1025"/>
                      <p:cNvPicPr>
                        <a:picLocks noChangeAspect="1" noChangeArrowheads="1"/>
                      </p:cNvPicPr>
                      <p:nvPr/>
                    </p:nvPicPr>
                    <p:blipFill>
                      <a:blip r:embed="rId6"/>
                      <a:srcRect/>
                      <a:stretch>
                        <a:fillRect/>
                      </a:stretch>
                    </p:blipFill>
                    <p:spPr bwMode="auto">
                      <a:xfrm>
                        <a:off x="3124200" y="3646488"/>
                        <a:ext cx="4579937" cy="701675"/>
                      </a:xfrm>
                      <a:prstGeom prst="rect">
                        <a:avLst/>
                      </a:prstGeom>
                      <a:noFill/>
                      <a:ln>
                        <a:noFill/>
                      </a:ln>
                      <a:effectLst/>
                    </p:spPr>
                  </p:pic>
                </p:oleObj>
              </mc:Fallback>
            </mc:AlternateContent>
          </a:graphicData>
        </a:graphic>
      </p:graphicFrame>
      <p:graphicFrame>
        <p:nvGraphicFramePr>
          <p:cNvPr id="18439" name="Object 1026"/>
          <p:cNvGraphicFramePr>
            <a:graphicFrameLocks noGrp="1" noChangeAspect="1"/>
          </p:cNvGraphicFramePr>
          <p:nvPr>
            <p:ph sz="half" idx="2"/>
          </p:nvPr>
        </p:nvGraphicFramePr>
        <p:xfrm>
          <a:off x="1905000" y="4879975"/>
          <a:ext cx="3352800" cy="363538"/>
        </p:xfrm>
        <a:graphic>
          <a:graphicData uri="http://schemas.openxmlformats.org/presentationml/2006/ole">
            <mc:AlternateContent xmlns:mc="http://schemas.openxmlformats.org/markup-compatibility/2006">
              <mc:Choice xmlns:v="urn:schemas-microsoft-com:vml" Requires="v">
                <p:oleObj name="Equation" r:id="rId7" imgW="2806560" imgH="304560" progId="Equation.3">
                  <p:embed/>
                </p:oleObj>
              </mc:Choice>
              <mc:Fallback>
                <p:oleObj name="Equation" r:id="rId7" imgW="2806560" imgH="304560" progId="Equation.3">
                  <p:embed/>
                  <p:pic>
                    <p:nvPicPr>
                      <p:cNvPr id="18439" name="Object 1026"/>
                      <p:cNvPicPr>
                        <a:picLocks noChangeAspect="1" noChangeArrowheads="1"/>
                      </p:cNvPicPr>
                      <p:nvPr/>
                    </p:nvPicPr>
                    <p:blipFill>
                      <a:blip r:embed="rId8"/>
                      <a:srcRect/>
                      <a:stretch>
                        <a:fillRect/>
                      </a:stretch>
                    </p:blipFill>
                    <p:spPr bwMode="auto">
                      <a:xfrm>
                        <a:off x="1905000" y="4879975"/>
                        <a:ext cx="3352800" cy="3635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26981431"/>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09600" y="152400"/>
            <a:ext cx="7772400" cy="838200"/>
          </a:xfrm>
        </p:spPr>
        <p:txBody>
          <a:bodyPr/>
          <a:lstStyle/>
          <a:p>
            <a:pPr eaLnBrk="1" hangingPunct="1"/>
            <a:r>
              <a:rPr lang="en-US" sz="4000" dirty="0">
                <a:solidFill>
                  <a:srgbClr val="FF0000"/>
                </a:solidFill>
              </a:rPr>
              <a:t>Computation of Gini Index</a:t>
            </a:r>
            <a:endParaRPr lang="en-US" sz="4000" dirty="0"/>
          </a:p>
        </p:txBody>
      </p:sp>
      <p:sp>
        <p:nvSpPr>
          <p:cNvPr id="48131" name="Rectangle 3"/>
          <p:cNvSpPr>
            <a:spLocks noGrp="1" noChangeArrowheads="1"/>
          </p:cNvSpPr>
          <p:nvPr>
            <p:ph type="body" sz="half" idx="1"/>
          </p:nvPr>
        </p:nvSpPr>
        <p:spPr>
          <a:xfrm>
            <a:off x="381000" y="1219200"/>
            <a:ext cx="7772400" cy="5257800"/>
          </a:xfrm>
        </p:spPr>
        <p:txBody>
          <a:bodyPr/>
          <a:lstStyle/>
          <a:p>
            <a:pPr eaLnBrk="1" hangingPunct="1">
              <a:lnSpc>
                <a:spcPct val="110000"/>
              </a:lnSpc>
            </a:pPr>
            <a:r>
              <a:rPr lang="en-US" sz="2000" dirty="0"/>
              <a:t>Example:  D has 9 tuples in </a:t>
            </a:r>
            <a:r>
              <a:rPr lang="en-US" sz="2000" dirty="0" err="1"/>
              <a:t>buys_computer</a:t>
            </a:r>
            <a:r>
              <a:rPr lang="en-US" sz="2000" dirty="0"/>
              <a:t> = “yes” and 5 in “no”</a:t>
            </a:r>
          </a:p>
          <a:p>
            <a:pPr eaLnBrk="1" hangingPunct="1">
              <a:lnSpc>
                <a:spcPct val="110000"/>
              </a:lnSpc>
            </a:pPr>
            <a:endParaRPr lang="en-US" sz="2000" dirty="0"/>
          </a:p>
          <a:p>
            <a:pPr eaLnBrk="1" hangingPunct="1">
              <a:lnSpc>
                <a:spcPct val="110000"/>
              </a:lnSpc>
            </a:pPr>
            <a:endParaRPr lang="en-US" sz="2000" dirty="0"/>
          </a:p>
          <a:p>
            <a:pPr eaLnBrk="1" hangingPunct="1">
              <a:lnSpc>
                <a:spcPct val="110000"/>
              </a:lnSpc>
            </a:pPr>
            <a:r>
              <a:rPr lang="en-US" sz="2000" dirty="0"/>
              <a:t>Suppose the attribute income partitions D into </a:t>
            </a:r>
          </a:p>
          <a:p>
            <a:pPr lvl="1" eaLnBrk="1" hangingPunct="1">
              <a:lnSpc>
                <a:spcPct val="110000"/>
              </a:lnSpc>
            </a:pPr>
            <a:r>
              <a:rPr lang="en-US" sz="1600" dirty="0"/>
              <a:t>10 in D</a:t>
            </a:r>
            <a:r>
              <a:rPr lang="en-US" sz="1600" baseline="-25000" dirty="0"/>
              <a:t>1 </a:t>
            </a:r>
            <a:r>
              <a:rPr lang="en-US" sz="1600" dirty="0"/>
              <a:t>: {low, medium} </a:t>
            </a:r>
          </a:p>
          <a:p>
            <a:pPr lvl="1" eaLnBrk="1" hangingPunct="1">
              <a:lnSpc>
                <a:spcPct val="110000"/>
              </a:lnSpc>
            </a:pPr>
            <a:r>
              <a:rPr lang="en-US" sz="1600" dirty="0"/>
              <a:t>4 in D</a:t>
            </a:r>
            <a:r>
              <a:rPr lang="en-US" sz="1600" baseline="-25000" dirty="0"/>
              <a:t>2  </a:t>
            </a:r>
            <a:r>
              <a:rPr lang="en-US" sz="1600" dirty="0"/>
              <a:t>: {high}</a:t>
            </a:r>
          </a:p>
          <a:p>
            <a:pPr eaLnBrk="1" hangingPunct="1">
              <a:lnSpc>
                <a:spcPct val="110000"/>
              </a:lnSpc>
            </a:pPr>
            <a:endParaRPr lang="en-US" sz="2000" dirty="0"/>
          </a:p>
          <a:p>
            <a:pPr eaLnBrk="1" hangingPunct="1">
              <a:lnSpc>
                <a:spcPct val="110000"/>
              </a:lnSpc>
            </a:pPr>
            <a:endParaRPr lang="en-US" sz="2000" dirty="0"/>
          </a:p>
          <a:p>
            <a:pPr eaLnBrk="1" hangingPunct="1">
              <a:lnSpc>
                <a:spcPct val="110000"/>
              </a:lnSpc>
            </a:pPr>
            <a:endParaRPr lang="en-US" sz="2000" dirty="0"/>
          </a:p>
          <a:p>
            <a:pPr eaLnBrk="1" hangingPunct="1">
              <a:lnSpc>
                <a:spcPct val="110000"/>
              </a:lnSpc>
            </a:pPr>
            <a:endParaRPr lang="en-US" sz="2000" dirty="0"/>
          </a:p>
          <a:p>
            <a:pPr eaLnBrk="1" hangingPunct="1">
              <a:lnSpc>
                <a:spcPct val="110000"/>
              </a:lnSpc>
            </a:pPr>
            <a:endParaRPr lang="en-US" sz="2000" dirty="0"/>
          </a:p>
          <a:p>
            <a:pPr lvl="1" eaLnBrk="1" hangingPunct="1">
              <a:lnSpc>
                <a:spcPct val="110000"/>
              </a:lnSpc>
            </a:pPr>
            <a:r>
              <a:rPr lang="en-US" sz="1600" dirty="0" err="1"/>
              <a:t>Gini</a:t>
            </a:r>
            <a:r>
              <a:rPr lang="en-US" sz="1600" baseline="-25000" dirty="0" err="1"/>
              <a:t>income</a:t>
            </a:r>
            <a:r>
              <a:rPr lang="en-US" sz="1600" dirty="0"/>
              <a:t> = 0.458 for the subsets {low, high} and {medium}</a:t>
            </a:r>
          </a:p>
          <a:p>
            <a:pPr lvl="1" eaLnBrk="1" hangingPunct="1">
              <a:lnSpc>
                <a:spcPct val="110000"/>
              </a:lnSpc>
            </a:pPr>
            <a:r>
              <a:rPr lang="en-US" sz="1600" dirty="0" err="1"/>
              <a:t>Gini</a:t>
            </a:r>
            <a:r>
              <a:rPr lang="en-US" sz="1600" baseline="-25000" dirty="0" err="1"/>
              <a:t>income</a:t>
            </a:r>
            <a:r>
              <a:rPr lang="en-US" sz="1600" dirty="0"/>
              <a:t> = 0.450 for the subsets {medium, high} and {low}</a:t>
            </a:r>
          </a:p>
          <a:p>
            <a:pPr lvl="1" eaLnBrk="1" hangingPunct="1">
              <a:lnSpc>
                <a:spcPct val="110000"/>
              </a:lnSpc>
            </a:pPr>
            <a:r>
              <a:rPr lang="en-US" sz="1600" dirty="0"/>
              <a:t>Thus the best split for attribute ”Income” is on {low, medium} and {high} since this split minimizes the Gini index and maximizes reduction in impurity.</a:t>
            </a:r>
          </a:p>
          <a:p>
            <a:pPr lvl="1" eaLnBrk="1" hangingPunct="1">
              <a:lnSpc>
                <a:spcPct val="110000"/>
              </a:lnSpc>
              <a:buFontTx/>
              <a:buNone/>
            </a:pPr>
            <a:endParaRPr lang="en-US" sz="2000" dirty="0"/>
          </a:p>
        </p:txBody>
      </p:sp>
      <p:graphicFrame>
        <p:nvGraphicFramePr>
          <p:cNvPr id="48132" name="Object 4"/>
          <p:cNvGraphicFramePr>
            <a:graphicFrameLocks noGrp="1" noChangeAspect="1"/>
          </p:cNvGraphicFramePr>
          <p:nvPr>
            <p:ph sz="quarter" idx="2"/>
          </p:nvPr>
        </p:nvGraphicFramePr>
        <p:xfrm>
          <a:off x="3402013" y="1600200"/>
          <a:ext cx="3038475" cy="635000"/>
        </p:xfrm>
        <a:graphic>
          <a:graphicData uri="http://schemas.openxmlformats.org/presentationml/2006/ole">
            <mc:AlternateContent xmlns:mc="http://schemas.openxmlformats.org/markup-compatibility/2006">
              <mc:Choice xmlns:v="urn:schemas-microsoft-com:vml" Requires="v">
                <p:oleObj name="Equation" r:id="rId2" imgW="2247840" imgH="469800" progId="Equation.3">
                  <p:embed/>
                </p:oleObj>
              </mc:Choice>
              <mc:Fallback>
                <p:oleObj name="Equation" r:id="rId2" imgW="2247840" imgH="469800" progId="Equation.3">
                  <p:embed/>
                  <p:pic>
                    <p:nvPicPr>
                      <p:cNvPr id="48132" name="Object 4"/>
                      <p:cNvPicPr>
                        <a:picLocks noChangeAspect="1" noChangeArrowheads="1"/>
                      </p:cNvPicPr>
                      <p:nvPr/>
                    </p:nvPicPr>
                    <p:blipFill>
                      <a:blip r:embed="rId3"/>
                      <a:srcRect/>
                      <a:stretch>
                        <a:fillRect/>
                      </a:stretch>
                    </p:blipFill>
                    <p:spPr bwMode="auto">
                      <a:xfrm>
                        <a:off x="3402013" y="1600200"/>
                        <a:ext cx="303847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1" descr="A picture containing text&#10;&#10;Description automatically generated">
            <a:extLst>
              <a:ext uri="{FF2B5EF4-FFF2-40B4-BE49-F238E27FC236}">
                <a16:creationId xmlns:a16="http://schemas.microsoft.com/office/drawing/2014/main" id="{14C68F10-690A-A03B-A19E-040694E253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2396" y="3076766"/>
            <a:ext cx="5038357" cy="2181034"/>
          </a:xfrm>
          <a:prstGeom prst="rect">
            <a:avLst/>
          </a:prstGeom>
        </p:spPr>
      </p:pic>
    </p:spTree>
    <p:extLst>
      <p:ext uri="{BB962C8B-B14F-4D97-AF65-F5344CB8AC3E}">
        <p14:creationId xmlns:p14="http://schemas.microsoft.com/office/powerpoint/2010/main" val="87485531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4213" y="0"/>
            <a:ext cx="7772400" cy="1143000"/>
          </a:xfrm>
        </p:spPr>
        <p:txBody>
          <a:bodyPr/>
          <a:lstStyle/>
          <a:p>
            <a:r>
              <a:rPr lang="en-US" dirty="0"/>
              <a:t>Measure of Impurity: GINI</a:t>
            </a:r>
          </a:p>
        </p:txBody>
      </p:sp>
      <p:sp>
        <p:nvSpPr>
          <p:cNvPr id="32771" name="Rectangle 3"/>
          <p:cNvSpPr>
            <a:spLocks noGrp="1" noChangeArrowheads="1"/>
          </p:cNvSpPr>
          <p:nvPr>
            <p:ph type="body" idx="1"/>
          </p:nvPr>
        </p:nvSpPr>
        <p:spPr>
          <a:xfrm>
            <a:off x="411163" y="1143000"/>
            <a:ext cx="8318500" cy="3962400"/>
          </a:xfrm>
        </p:spPr>
        <p:txBody>
          <a:bodyPr/>
          <a:lstStyle/>
          <a:p>
            <a:pPr>
              <a:lnSpc>
                <a:spcPct val="90000"/>
              </a:lnSpc>
            </a:pPr>
            <a:r>
              <a:rPr lang="en-US" sz="2000" dirty="0" err="1"/>
              <a:t>Gini</a:t>
            </a:r>
            <a:r>
              <a:rPr lang="en-US" sz="2000" dirty="0"/>
              <a:t> Index for a given node t :</a:t>
            </a:r>
          </a:p>
          <a:p>
            <a:pPr>
              <a:lnSpc>
                <a:spcPct val="90000"/>
              </a:lnSpc>
            </a:pPr>
            <a:endParaRPr lang="en-US" sz="2000" dirty="0"/>
          </a:p>
          <a:p>
            <a:pPr lvl="2">
              <a:lnSpc>
                <a:spcPct val="90000"/>
              </a:lnSpc>
              <a:buFont typeface="Wingdings" pitchFamily="2" charset="2"/>
              <a:buNone/>
            </a:pPr>
            <a:endParaRPr lang="en-US" sz="2000" dirty="0"/>
          </a:p>
          <a:p>
            <a:pPr lvl="2">
              <a:lnSpc>
                <a:spcPct val="90000"/>
              </a:lnSpc>
              <a:buFont typeface="Wingdings" pitchFamily="2" charset="2"/>
              <a:buNone/>
            </a:pPr>
            <a:endParaRPr lang="en-US" sz="2000" dirty="0"/>
          </a:p>
          <a:p>
            <a:pPr lvl="2">
              <a:lnSpc>
                <a:spcPct val="90000"/>
              </a:lnSpc>
              <a:buFont typeface="Wingdings" pitchFamily="2" charset="2"/>
              <a:buNone/>
            </a:pPr>
            <a:br>
              <a:rPr lang="en-US" sz="2000" dirty="0"/>
            </a:br>
            <a:r>
              <a:rPr lang="en-US" sz="2000" dirty="0"/>
              <a:t>(NOTE: </a:t>
            </a:r>
            <a:r>
              <a:rPr lang="en-US" sz="2000" i="1" dirty="0">
                <a:latin typeface="Times New Roman" pitchFamily="18" charset="0"/>
              </a:rPr>
              <a:t>p( j ) </a:t>
            </a:r>
            <a:r>
              <a:rPr lang="en-US" sz="2000" dirty="0"/>
              <a:t>is the relative frequency of class </a:t>
            </a:r>
            <a:r>
              <a:rPr lang="en-US" sz="2000" i="1" dirty="0"/>
              <a:t>j</a:t>
            </a:r>
            <a:r>
              <a:rPr lang="en-US" sz="2000" dirty="0"/>
              <a:t> at node t).</a:t>
            </a:r>
          </a:p>
          <a:p>
            <a:pPr lvl="2">
              <a:lnSpc>
                <a:spcPct val="90000"/>
              </a:lnSpc>
              <a:buFont typeface="Wingdings" pitchFamily="2" charset="2"/>
              <a:buNone/>
            </a:pPr>
            <a:endParaRPr lang="en-US" sz="2000" dirty="0"/>
          </a:p>
          <a:p>
            <a:pPr lvl="1">
              <a:lnSpc>
                <a:spcPct val="90000"/>
              </a:lnSpc>
            </a:pPr>
            <a:r>
              <a:rPr lang="en-US" sz="2000" dirty="0"/>
              <a:t>Maximum (1 - 1/</a:t>
            </a:r>
            <a:r>
              <a:rPr lang="en-US" sz="2000" dirty="0" err="1"/>
              <a:t>n</a:t>
            </a:r>
            <a:r>
              <a:rPr lang="en-US" sz="2000" baseline="-25000" dirty="0" err="1"/>
              <a:t>c</a:t>
            </a:r>
            <a:r>
              <a:rPr lang="en-US" sz="2000" dirty="0"/>
              <a:t>) when records are equally distributed among all classes, implying least interesting information (where </a:t>
            </a:r>
            <a:r>
              <a:rPr lang="en-US" sz="2000" dirty="0" err="1"/>
              <a:t>n</a:t>
            </a:r>
            <a:r>
              <a:rPr lang="en-US" sz="2000" baseline="-25000" dirty="0" err="1"/>
              <a:t>c</a:t>
            </a:r>
            <a:r>
              <a:rPr lang="en-US" sz="2000" dirty="0"/>
              <a:t> is the number of classes)</a:t>
            </a:r>
          </a:p>
          <a:p>
            <a:pPr lvl="1">
              <a:lnSpc>
                <a:spcPct val="90000"/>
              </a:lnSpc>
            </a:pPr>
            <a:r>
              <a:rPr lang="en-US" sz="2000" dirty="0"/>
              <a:t>Minimum (0.0) when all records belong to one class, implying most interesting information</a:t>
            </a:r>
            <a:endParaRPr lang="en-US" sz="2000" baseline="-25000" dirty="0"/>
          </a:p>
        </p:txBody>
      </p:sp>
      <p:graphicFrame>
        <p:nvGraphicFramePr>
          <p:cNvPr id="32773" name="Object 5"/>
          <p:cNvGraphicFramePr>
            <a:graphicFrameLocks noChangeAspect="1"/>
          </p:cNvGraphicFramePr>
          <p:nvPr/>
        </p:nvGraphicFramePr>
        <p:xfrm>
          <a:off x="1295400" y="5334000"/>
          <a:ext cx="1371600" cy="808038"/>
        </p:xfrm>
        <a:graphic>
          <a:graphicData uri="http://schemas.openxmlformats.org/presentationml/2006/ole">
            <mc:AlternateContent xmlns:mc="http://schemas.openxmlformats.org/markup-compatibility/2006">
              <mc:Choice xmlns:v="urn:schemas-microsoft-com:vml" Requires="v">
                <p:oleObj name="Document" r:id="rId2" imgW="3284220" imgH="1970532" progId="Word.Document.8">
                  <p:embed/>
                </p:oleObj>
              </mc:Choice>
              <mc:Fallback>
                <p:oleObj name="Document" r:id="rId2" imgW="3284220" imgH="1970532" progId="Word.Document.8">
                  <p:embed/>
                  <p:pic>
                    <p:nvPicPr>
                      <p:cNvPr id="3277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6"/>
          <p:cNvGraphicFramePr>
            <a:graphicFrameLocks noChangeAspect="1"/>
          </p:cNvGraphicFramePr>
          <p:nvPr/>
        </p:nvGraphicFramePr>
        <p:xfrm>
          <a:off x="4572000" y="5334000"/>
          <a:ext cx="1371600" cy="808038"/>
        </p:xfrm>
        <a:graphic>
          <a:graphicData uri="http://schemas.openxmlformats.org/presentationml/2006/ole">
            <mc:AlternateContent xmlns:mc="http://schemas.openxmlformats.org/markup-compatibility/2006">
              <mc:Choice xmlns:v="urn:schemas-microsoft-com:vml" Requires="v">
                <p:oleObj name="Document" r:id="rId4" imgW="3284220" imgH="1970532" progId="Word.Document.8">
                  <p:embed/>
                </p:oleObj>
              </mc:Choice>
              <mc:Fallback>
                <p:oleObj name="Document" r:id="rId4" imgW="3284220" imgH="1970532" progId="Word.Document.8">
                  <p:embed/>
                  <p:pic>
                    <p:nvPicPr>
                      <p:cNvPr id="3277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p:cNvGraphicFramePr>
            <a:graphicFrameLocks noChangeAspect="1"/>
          </p:cNvGraphicFramePr>
          <p:nvPr/>
        </p:nvGraphicFramePr>
        <p:xfrm>
          <a:off x="6248400" y="5334000"/>
          <a:ext cx="1371600" cy="808038"/>
        </p:xfrm>
        <a:graphic>
          <a:graphicData uri="http://schemas.openxmlformats.org/presentationml/2006/ole">
            <mc:AlternateContent xmlns:mc="http://schemas.openxmlformats.org/markup-compatibility/2006">
              <mc:Choice xmlns:v="urn:schemas-microsoft-com:vml" Requires="v">
                <p:oleObj name="Document" r:id="rId6" imgW="3284220" imgH="1970532" progId="Word.Document.8">
                  <p:embed/>
                </p:oleObj>
              </mc:Choice>
              <mc:Fallback>
                <p:oleObj name="Document" r:id="rId6" imgW="3284220" imgH="1970532" progId="Word.Document.8">
                  <p:embed/>
                  <p:pic>
                    <p:nvPicPr>
                      <p:cNvPr id="3277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p:cNvGraphicFramePr>
            <a:graphicFrameLocks noChangeAspect="1"/>
          </p:cNvGraphicFramePr>
          <p:nvPr/>
        </p:nvGraphicFramePr>
        <p:xfrm>
          <a:off x="2971800" y="5334000"/>
          <a:ext cx="1371600" cy="808038"/>
        </p:xfrm>
        <a:graphic>
          <a:graphicData uri="http://schemas.openxmlformats.org/presentationml/2006/ole">
            <mc:AlternateContent xmlns:mc="http://schemas.openxmlformats.org/markup-compatibility/2006">
              <mc:Choice xmlns:v="urn:schemas-microsoft-com:vml" Requires="v">
                <p:oleObj name="Document" r:id="rId8" imgW="3284220" imgH="1970532" progId="Word.Document.8">
                  <p:embed/>
                </p:oleObj>
              </mc:Choice>
              <mc:Fallback>
                <p:oleObj name="Document" r:id="rId8" imgW="3284220" imgH="1970532" progId="Word.Document.8">
                  <p:embed/>
                  <p:pic>
                    <p:nvPicPr>
                      <p:cNvPr id="3277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5334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
          <p:cNvGraphicFramePr>
            <a:graphicFrameLocks noChangeAspect="1"/>
          </p:cNvGraphicFramePr>
          <p:nvPr/>
        </p:nvGraphicFramePr>
        <p:xfrm>
          <a:off x="2809875" y="1752600"/>
          <a:ext cx="2927350" cy="736600"/>
        </p:xfrm>
        <a:graphic>
          <a:graphicData uri="http://schemas.openxmlformats.org/presentationml/2006/ole">
            <mc:AlternateContent xmlns:mc="http://schemas.openxmlformats.org/markup-compatibility/2006">
              <mc:Choice xmlns:v="urn:schemas-microsoft-com:vml" Requires="v">
                <p:oleObj name="Equation" r:id="rId10" imgW="1409400" imgH="355320" progId="Equation.3">
                  <p:embed/>
                </p:oleObj>
              </mc:Choice>
              <mc:Fallback>
                <p:oleObj name="Equation" r:id="rId10" imgW="1409400" imgH="355320" progId="Equation.3">
                  <p:embed/>
                  <p:pic>
                    <p:nvPicPr>
                      <p:cNvPr id="2" name="Object 1"/>
                      <p:cNvPicPr>
                        <a:picLocks noChangeAspect="1" noChangeArrowheads="1"/>
                      </p:cNvPicPr>
                      <p:nvPr/>
                    </p:nvPicPr>
                    <p:blipFill>
                      <a:blip r:embed="rId11"/>
                      <a:srcRect/>
                      <a:stretch>
                        <a:fillRect/>
                      </a:stretch>
                    </p:blipFill>
                    <p:spPr bwMode="auto">
                      <a:xfrm>
                        <a:off x="2809875" y="1752600"/>
                        <a:ext cx="2927350" cy="73660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473176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15887"/>
            <a:ext cx="7772400" cy="1143000"/>
          </a:xfrm>
        </p:spPr>
        <p:txBody>
          <a:bodyPr/>
          <a:lstStyle/>
          <a:p>
            <a:r>
              <a:rPr lang="en-US" dirty="0"/>
              <a:t>Examples for computing GINI</a:t>
            </a:r>
          </a:p>
        </p:txBody>
      </p:sp>
      <p:graphicFrame>
        <p:nvGraphicFramePr>
          <p:cNvPr id="33795" name="Object 5"/>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3379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6"/>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3379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8"/>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33797"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Text Box 10"/>
          <p:cNvSpPr txBox="1">
            <a:spLocks noChangeArrowheads="1"/>
          </p:cNvSpPr>
          <p:nvPr/>
        </p:nvSpPr>
        <p:spPr bwMode="auto">
          <a:xfrm>
            <a:off x="3048000" y="2339975"/>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dirty="0"/>
              <a:t>P(C1) = 0/6 = 0     P(C2) = 6/6 = 1</a:t>
            </a:r>
          </a:p>
          <a:p>
            <a:pPr>
              <a:spcBef>
                <a:spcPct val="50000"/>
              </a:spcBef>
            </a:pPr>
            <a:r>
              <a:rPr lang="en-US" sz="2000" dirty="0" err="1"/>
              <a:t>Gini</a:t>
            </a:r>
            <a:r>
              <a:rPr lang="en-US" sz="2000" dirty="0"/>
              <a:t> = 1 – P(C1)</a:t>
            </a:r>
            <a:r>
              <a:rPr lang="en-US" sz="2000" baseline="30000" dirty="0"/>
              <a:t>2 </a:t>
            </a:r>
            <a:r>
              <a:rPr lang="en-US" sz="2000" dirty="0"/>
              <a:t>– P(C2)</a:t>
            </a:r>
            <a:r>
              <a:rPr lang="en-US" sz="2000" baseline="30000" dirty="0"/>
              <a:t>2</a:t>
            </a:r>
            <a:r>
              <a:rPr lang="en-US" sz="2000" dirty="0"/>
              <a:t> = 1 – 0 – 1 = 0 </a:t>
            </a:r>
          </a:p>
        </p:txBody>
      </p:sp>
      <p:graphicFrame>
        <p:nvGraphicFramePr>
          <p:cNvPr id="33799" name="Object 11"/>
          <p:cNvGraphicFramePr>
            <a:graphicFrameLocks noChangeAspect="1"/>
          </p:cNvGraphicFramePr>
          <p:nvPr/>
        </p:nvGraphicFramePr>
        <p:xfrm>
          <a:off x="2801938" y="1219200"/>
          <a:ext cx="2928937" cy="736600"/>
        </p:xfrm>
        <a:graphic>
          <a:graphicData uri="http://schemas.openxmlformats.org/presentationml/2006/ole">
            <mc:AlternateContent xmlns:mc="http://schemas.openxmlformats.org/markup-compatibility/2006">
              <mc:Choice xmlns:v="urn:schemas-microsoft-com:vml" Requires="v">
                <p:oleObj name="Equation" r:id="rId8" imgW="1409400" imgH="355320" progId="Equation.3">
                  <p:embed/>
                </p:oleObj>
              </mc:Choice>
              <mc:Fallback>
                <p:oleObj name="Equation" r:id="rId8" imgW="1409400" imgH="355320" progId="Equation.3">
                  <p:embed/>
                  <p:pic>
                    <p:nvPicPr>
                      <p:cNvPr id="33799" name="Object 11"/>
                      <p:cNvPicPr>
                        <a:picLocks noChangeAspect="1" noChangeArrowheads="1"/>
                      </p:cNvPicPr>
                      <p:nvPr/>
                    </p:nvPicPr>
                    <p:blipFill>
                      <a:blip r:embed="rId9"/>
                      <a:srcRect/>
                      <a:stretch>
                        <a:fillRect/>
                      </a:stretch>
                    </p:blipFill>
                    <p:spPr bwMode="auto">
                      <a:xfrm>
                        <a:off x="2801938" y="1219200"/>
                        <a:ext cx="2928937" cy="736600"/>
                      </a:xfrm>
                      <a:prstGeom prst="rect">
                        <a:avLst/>
                      </a:prstGeom>
                      <a:solidFill>
                        <a:srgbClr val="FFFFCC"/>
                      </a:solidFill>
                      <a:ln w="9525">
                        <a:solidFill>
                          <a:schemeClr val="tx1"/>
                        </a:solidFill>
                        <a:miter lim="800000"/>
                        <a:headEnd/>
                        <a:tailEnd/>
                      </a:ln>
                    </p:spPr>
                  </p:pic>
                </p:oleObj>
              </mc:Fallback>
            </mc:AlternateContent>
          </a:graphicData>
        </a:graphic>
      </p:graphicFrame>
      <p:sp>
        <p:nvSpPr>
          <p:cNvPr id="33800" name="Text Box 12"/>
          <p:cNvSpPr txBox="1">
            <a:spLocks noChangeArrowheads="1"/>
          </p:cNvSpPr>
          <p:nvPr/>
        </p:nvSpPr>
        <p:spPr bwMode="auto">
          <a:xfrm>
            <a:off x="3124200" y="3817938"/>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dirty="0"/>
              <a:t>P(C1) = 1/6          P(C2) = 5/6</a:t>
            </a:r>
          </a:p>
          <a:p>
            <a:pPr>
              <a:spcBef>
                <a:spcPct val="50000"/>
              </a:spcBef>
            </a:pPr>
            <a:r>
              <a:rPr lang="en-US" sz="2000" dirty="0" err="1"/>
              <a:t>Gini</a:t>
            </a:r>
            <a:r>
              <a:rPr lang="en-US" sz="2000" dirty="0"/>
              <a:t> = 1 – (1/6)</a:t>
            </a:r>
            <a:r>
              <a:rPr lang="en-US" sz="2000" baseline="30000" dirty="0"/>
              <a:t>2 </a:t>
            </a:r>
            <a:r>
              <a:rPr lang="en-US" sz="2000" dirty="0"/>
              <a:t>– (5/6)</a:t>
            </a:r>
            <a:r>
              <a:rPr lang="en-US" sz="2000" baseline="30000" dirty="0"/>
              <a:t>2</a:t>
            </a:r>
            <a:r>
              <a:rPr lang="en-US" sz="2000" dirty="0"/>
              <a:t> = 0.278</a:t>
            </a:r>
          </a:p>
        </p:txBody>
      </p:sp>
      <p:sp>
        <p:nvSpPr>
          <p:cNvPr id="33801" name="Text Box 13"/>
          <p:cNvSpPr txBox="1">
            <a:spLocks noChangeArrowheads="1"/>
          </p:cNvSpPr>
          <p:nvPr/>
        </p:nvSpPr>
        <p:spPr bwMode="auto">
          <a:xfrm>
            <a:off x="3124200" y="5105400"/>
            <a:ext cx="51816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dirty="0"/>
              <a:t>P(C1) = 2/6          P(C2) = 4/6</a:t>
            </a:r>
          </a:p>
          <a:p>
            <a:pPr>
              <a:spcBef>
                <a:spcPct val="50000"/>
              </a:spcBef>
            </a:pPr>
            <a:r>
              <a:rPr lang="en-US" sz="2000" dirty="0" err="1"/>
              <a:t>Gini</a:t>
            </a:r>
            <a:r>
              <a:rPr lang="en-US" sz="2000" dirty="0"/>
              <a:t> = 1 – (2/6)</a:t>
            </a:r>
            <a:r>
              <a:rPr lang="en-US" sz="2000" baseline="30000" dirty="0"/>
              <a:t>2 </a:t>
            </a:r>
            <a:r>
              <a:rPr lang="en-US" sz="2000" dirty="0"/>
              <a:t>– (4/6)</a:t>
            </a:r>
            <a:r>
              <a:rPr lang="en-US" sz="2000" baseline="30000" dirty="0"/>
              <a:t>2</a:t>
            </a:r>
            <a:r>
              <a:rPr lang="en-US" sz="2000" dirty="0"/>
              <a:t> = 0.444</a:t>
            </a:r>
          </a:p>
        </p:txBody>
      </p:sp>
    </p:spTree>
    <p:extLst>
      <p:ext uri="{BB962C8B-B14F-4D97-AF65-F5344CB8AC3E}">
        <p14:creationId xmlns:p14="http://schemas.microsoft.com/office/powerpoint/2010/main" val="17622959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a:t>Splitting Based on GINI</a:t>
            </a:r>
          </a:p>
        </p:txBody>
      </p:sp>
      <p:sp>
        <p:nvSpPr>
          <p:cNvPr id="34819" name="Rectangle 3"/>
          <p:cNvSpPr>
            <a:spLocks noGrp="1" noChangeArrowheads="1"/>
          </p:cNvSpPr>
          <p:nvPr>
            <p:ph type="body" sz="half" idx="1"/>
          </p:nvPr>
        </p:nvSpPr>
        <p:spPr>
          <a:xfrm>
            <a:off x="381000" y="1143000"/>
            <a:ext cx="8382000" cy="4438650"/>
          </a:xfrm>
        </p:spPr>
        <p:txBody>
          <a:bodyPr/>
          <a:lstStyle/>
          <a:p>
            <a:pPr marL="342900" indent="-342900"/>
            <a:r>
              <a:rPr lang="en-US" sz="2400"/>
              <a:t>Used in CART, SLIQ, SPRINT.</a:t>
            </a:r>
          </a:p>
          <a:p>
            <a:pPr marL="342900" indent="-342900"/>
            <a:r>
              <a:rPr lang="en-US" sz="2400"/>
              <a:t>When a node p is split into k partitions (children), the quality of split is computed as,</a:t>
            </a:r>
          </a:p>
          <a:p>
            <a:pPr marL="342900" indent="-342900"/>
            <a:endParaRPr lang="en-US" sz="2400"/>
          </a:p>
          <a:p>
            <a:pPr marL="342900" indent="-342900"/>
            <a:endParaRPr lang="en-US" sz="2400"/>
          </a:p>
          <a:p>
            <a:pPr marL="342900" indent="-342900">
              <a:buFont typeface="Monotype Sorts" pitchFamily="2" charset="2"/>
              <a:buNone/>
            </a:pPr>
            <a:r>
              <a:rPr lang="en-US" sz="2400"/>
              <a:t>	</a:t>
            </a:r>
          </a:p>
          <a:p>
            <a:pPr marL="342900" indent="-342900">
              <a:buFont typeface="Monotype Sorts" pitchFamily="2" charset="2"/>
              <a:buNone/>
            </a:pPr>
            <a:endParaRPr lang="en-US" sz="2400"/>
          </a:p>
          <a:p>
            <a:pPr marL="342900" indent="-342900">
              <a:buFont typeface="Monotype Sorts" pitchFamily="2" charset="2"/>
              <a:buNone/>
            </a:pPr>
            <a:r>
              <a:rPr lang="en-US" sz="2400"/>
              <a:t>	where,	n</a:t>
            </a:r>
            <a:r>
              <a:rPr lang="en-US" sz="2400" baseline="-25000"/>
              <a:t>i</a:t>
            </a:r>
            <a:r>
              <a:rPr lang="en-US" sz="2400"/>
              <a:t> = number of records at child i,</a:t>
            </a:r>
          </a:p>
          <a:p>
            <a:pPr marL="342900" indent="-342900">
              <a:buFont typeface="Monotype Sorts" pitchFamily="2" charset="2"/>
              <a:buNone/>
            </a:pPr>
            <a:r>
              <a:rPr lang="en-US" sz="2400"/>
              <a:t>    			n</a:t>
            </a:r>
            <a:r>
              <a:rPr lang="en-US" sz="2400" baseline="-25000"/>
              <a:t> </a:t>
            </a:r>
            <a:r>
              <a:rPr lang="en-US" sz="2400"/>
              <a:t> = number of records at node p.</a:t>
            </a:r>
            <a:endParaRPr lang="en-US" sz="3200"/>
          </a:p>
        </p:txBody>
      </p:sp>
      <p:graphicFrame>
        <p:nvGraphicFramePr>
          <p:cNvPr id="34820" name="Object 4"/>
          <p:cNvGraphicFramePr>
            <a:graphicFrameLocks noChangeAspect="1"/>
          </p:cNvGraphicFramePr>
          <p:nvPr/>
        </p:nvGraphicFramePr>
        <p:xfrm>
          <a:off x="2797175" y="2590800"/>
          <a:ext cx="3624263" cy="1104900"/>
        </p:xfrm>
        <a:graphic>
          <a:graphicData uri="http://schemas.openxmlformats.org/presentationml/2006/ole">
            <mc:AlternateContent xmlns:mc="http://schemas.openxmlformats.org/markup-compatibility/2006">
              <mc:Choice xmlns:v="urn:schemas-microsoft-com:vml" Requires="v">
                <p:oleObj name="Equation" r:id="rId2" imgW="1409400" imgH="431640" progId="Equation.3">
                  <p:embed/>
                </p:oleObj>
              </mc:Choice>
              <mc:Fallback>
                <p:oleObj name="Equation" r:id="rId2" imgW="1409400" imgH="431640" progId="Equation.3">
                  <p:embed/>
                  <p:pic>
                    <p:nvPicPr>
                      <p:cNvPr id="34820" name="Object 4"/>
                      <p:cNvPicPr>
                        <a:picLocks noChangeAspect="1" noChangeArrowheads="1"/>
                      </p:cNvPicPr>
                      <p:nvPr/>
                    </p:nvPicPr>
                    <p:blipFill>
                      <a:blip r:embed="rId3"/>
                      <a:srcRect/>
                      <a:stretch>
                        <a:fillRect/>
                      </a:stretch>
                    </p:blipFill>
                    <p:spPr bwMode="auto">
                      <a:xfrm>
                        <a:off x="2797175" y="2590800"/>
                        <a:ext cx="3624263" cy="1104900"/>
                      </a:xfrm>
                      <a:prstGeom prst="rect">
                        <a:avLst/>
                      </a:prstGeom>
                      <a:solidFill>
                        <a:srgbClr val="FFFFCC"/>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7074910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28600" y="152400"/>
            <a:ext cx="8915400" cy="533400"/>
          </a:xfrm>
        </p:spPr>
        <p:txBody>
          <a:bodyPr>
            <a:normAutofit fontScale="90000"/>
          </a:bodyPr>
          <a:lstStyle/>
          <a:p>
            <a:r>
              <a:rPr lang="en-US"/>
              <a:t>Binary Attributes: Computing GINI Index</a:t>
            </a:r>
          </a:p>
        </p:txBody>
      </p:sp>
      <p:sp>
        <p:nvSpPr>
          <p:cNvPr id="35843" name="Rectangle 3"/>
          <p:cNvSpPr>
            <a:spLocks noChangeArrowheads="1"/>
          </p:cNvSpPr>
          <p:nvPr/>
        </p:nvSpPr>
        <p:spPr bwMode="auto">
          <a:xfrm>
            <a:off x="304800" y="1143000"/>
            <a:ext cx="81788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292100" indent="-292100">
              <a:spcBef>
                <a:spcPct val="10000"/>
              </a:spcBef>
              <a:spcAft>
                <a:spcPts val="400"/>
              </a:spcAft>
              <a:buClr>
                <a:srgbClr val="0C7B9C"/>
              </a:buClr>
              <a:buSzPct val="75000"/>
              <a:buFont typeface="Monotype Sorts" pitchFamily="2" charset="2"/>
              <a:buChar char="l"/>
            </a:pPr>
            <a:r>
              <a:rPr lang="en-US" sz="2000" b="0" dirty="0"/>
              <a:t>Splits into two partitions</a:t>
            </a:r>
          </a:p>
          <a:p>
            <a:pPr marL="292100" indent="-292100">
              <a:spcBef>
                <a:spcPct val="10000"/>
              </a:spcBef>
              <a:spcAft>
                <a:spcPts val="400"/>
              </a:spcAft>
              <a:buClr>
                <a:srgbClr val="0C7B9C"/>
              </a:buClr>
              <a:buSzPct val="75000"/>
              <a:buFont typeface="Monotype Sorts" pitchFamily="2" charset="2"/>
              <a:buChar char="l"/>
            </a:pPr>
            <a:r>
              <a:rPr lang="en-US" sz="2000" b="0" dirty="0"/>
              <a:t>Effect of Weighing partitions: </a:t>
            </a:r>
          </a:p>
          <a:p>
            <a:pPr marL="800100" lvl="1" indent="-342900">
              <a:spcBef>
                <a:spcPct val="10000"/>
              </a:spcBef>
              <a:spcAft>
                <a:spcPts val="400"/>
              </a:spcAft>
              <a:buClr>
                <a:srgbClr val="0C7B9C"/>
              </a:buClr>
              <a:buSzPct val="100000"/>
              <a:buFont typeface="Arial" charset="0"/>
              <a:buChar char="–"/>
            </a:pPr>
            <a:r>
              <a:rPr lang="en-US" sz="2000" b="0" dirty="0"/>
              <a:t>Larger and Purer Partitions are sought for.</a:t>
            </a:r>
          </a:p>
        </p:txBody>
      </p:sp>
      <p:sp>
        <p:nvSpPr>
          <p:cNvPr id="35844" name="Oval 4"/>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b="0">
                <a:latin typeface="Times New Roman" pitchFamily="18" charset="0"/>
              </a:rPr>
              <a:t>B?</a:t>
            </a:r>
            <a:endParaRPr lang="en-US" sz="2400" b="0">
              <a:latin typeface="Times New Roman" pitchFamily="18" charset="0"/>
            </a:endParaRPr>
          </a:p>
        </p:txBody>
      </p:sp>
      <p:sp>
        <p:nvSpPr>
          <p:cNvPr id="35845" name="Line 5"/>
          <p:cNvSpPr>
            <a:spLocks noChangeShapeType="1"/>
          </p:cNvSpPr>
          <p:nvPr/>
        </p:nvSpPr>
        <p:spPr bwMode="auto">
          <a:xfrm flipH="1">
            <a:off x="3082925" y="3319463"/>
            <a:ext cx="11080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Line 6"/>
          <p:cNvSpPr>
            <a:spLocks noChangeShapeType="1"/>
          </p:cNvSpPr>
          <p:nvPr/>
        </p:nvSpPr>
        <p:spPr bwMode="auto">
          <a:xfrm>
            <a:off x="4191000" y="3319463"/>
            <a:ext cx="1184275" cy="725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Text Box 7"/>
          <p:cNvSpPr txBox="1">
            <a:spLocks noChangeArrowheads="1"/>
          </p:cNvSpPr>
          <p:nvPr/>
        </p:nvSpPr>
        <p:spPr bwMode="auto">
          <a:xfrm>
            <a:off x="2809875" y="3435350"/>
            <a:ext cx="539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800" b="0">
                <a:latin typeface="Times New Roman" pitchFamily="18" charset="0"/>
              </a:rPr>
              <a:t>Yes</a:t>
            </a:r>
          </a:p>
        </p:txBody>
      </p:sp>
      <p:sp>
        <p:nvSpPr>
          <p:cNvPr id="35848" name="Text Box 8"/>
          <p:cNvSpPr txBox="1">
            <a:spLocks noChangeArrowheads="1"/>
          </p:cNvSpPr>
          <p:nvPr/>
        </p:nvSpPr>
        <p:spPr bwMode="auto">
          <a:xfrm>
            <a:off x="5299075" y="3435350"/>
            <a:ext cx="463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lgn="ctr"/>
            <a:r>
              <a:rPr lang="en-US" sz="1800" b="0">
                <a:latin typeface="Times New Roman" pitchFamily="18" charset="0"/>
              </a:rPr>
              <a:t>No</a:t>
            </a:r>
          </a:p>
        </p:txBody>
      </p:sp>
      <p:sp>
        <p:nvSpPr>
          <p:cNvPr id="35849" name="Rectangle 9"/>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0">
                <a:latin typeface="Times New Roman" pitchFamily="18" charset="0"/>
              </a:rPr>
              <a:t>Node N1</a:t>
            </a:r>
          </a:p>
        </p:txBody>
      </p:sp>
      <p:sp>
        <p:nvSpPr>
          <p:cNvPr id="35850" name="Rectangle 10"/>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0">
                <a:latin typeface="Times New Roman" pitchFamily="18" charset="0"/>
              </a:rPr>
              <a:t>Node N2</a:t>
            </a:r>
          </a:p>
        </p:txBody>
      </p:sp>
      <p:graphicFrame>
        <p:nvGraphicFramePr>
          <p:cNvPr id="35851" name="Object 11"/>
          <p:cNvGraphicFramePr>
            <a:graphicFrameLocks noChangeAspect="1"/>
          </p:cNvGraphicFramePr>
          <p:nvPr/>
        </p:nvGraphicFramePr>
        <p:xfrm>
          <a:off x="6553200" y="2590800"/>
          <a:ext cx="1981200" cy="1790700"/>
        </p:xfrm>
        <a:graphic>
          <a:graphicData uri="http://schemas.openxmlformats.org/presentationml/2006/ole">
            <mc:AlternateContent xmlns:mc="http://schemas.openxmlformats.org/markup-compatibility/2006">
              <mc:Choice xmlns:v="urn:schemas-microsoft-com:vml" Requires="v">
                <p:oleObj name="Document" r:id="rId2" imgW="3177540" imgH="3054096" progId="Word.Document.8">
                  <p:embed/>
                </p:oleObj>
              </mc:Choice>
              <mc:Fallback>
                <p:oleObj name="Document" r:id="rId2" imgW="3177540" imgH="3054096" progId="Word.Document.8">
                  <p:embed/>
                  <p:pic>
                    <p:nvPicPr>
                      <p:cNvPr id="35851"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590800"/>
                        <a:ext cx="1981200"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12"/>
          <p:cNvGraphicFramePr>
            <a:graphicFrameLocks noChangeAspect="1"/>
          </p:cNvGraphicFramePr>
          <p:nvPr/>
        </p:nvGraphicFramePr>
        <p:xfrm>
          <a:off x="3238500" y="4648200"/>
          <a:ext cx="1905000" cy="1471613"/>
        </p:xfrm>
        <a:graphic>
          <a:graphicData uri="http://schemas.openxmlformats.org/presentationml/2006/ole">
            <mc:AlternateContent xmlns:mc="http://schemas.openxmlformats.org/markup-compatibility/2006">
              <mc:Choice xmlns:v="urn:schemas-microsoft-com:vml" Requires="v">
                <p:oleObj name="Document" r:id="rId4" imgW="3261402" imgH="2544269" progId="Word.Document.8">
                  <p:embed/>
                </p:oleObj>
              </mc:Choice>
              <mc:Fallback>
                <p:oleObj name="Document" r:id="rId4" imgW="3261402" imgH="2544269" progId="Word.Document.8">
                  <p:embed/>
                  <p:pic>
                    <p:nvPicPr>
                      <p:cNvPr id="35852" name="Object 12"/>
                      <p:cNvPicPr>
                        <a:picLocks noChangeAspect="1" noChangeArrowheads="1"/>
                      </p:cNvPicPr>
                      <p:nvPr/>
                    </p:nvPicPr>
                    <p:blipFill>
                      <a:blip r:embed="rId5"/>
                      <a:srcRect/>
                      <a:stretch>
                        <a:fillRect/>
                      </a:stretch>
                    </p:blipFill>
                    <p:spPr bwMode="auto">
                      <a:xfrm>
                        <a:off x="3238500" y="46482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3" name="Text Box 13"/>
          <p:cNvSpPr txBox="1">
            <a:spLocks noChangeArrowheads="1"/>
          </p:cNvSpPr>
          <p:nvPr/>
        </p:nvSpPr>
        <p:spPr bwMode="auto">
          <a:xfrm>
            <a:off x="381000" y="4191000"/>
            <a:ext cx="2438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dirty="0"/>
              <a:t>Gini(N1) </a:t>
            </a:r>
            <a:br>
              <a:rPr lang="en-US" sz="2000" dirty="0"/>
            </a:br>
            <a:r>
              <a:rPr lang="en-US" sz="2000" dirty="0"/>
              <a:t>= 1 – (5/7)</a:t>
            </a:r>
            <a:r>
              <a:rPr lang="en-US" sz="2000" baseline="30000" dirty="0"/>
              <a:t>2 </a:t>
            </a:r>
            <a:r>
              <a:rPr lang="en-US" sz="2000" dirty="0"/>
              <a:t>– (2/7)</a:t>
            </a:r>
            <a:r>
              <a:rPr lang="en-US" sz="2000" baseline="30000" dirty="0"/>
              <a:t>2</a:t>
            </a:r>
            <a:r>
              <a:rPr lang="en-US" sz="2000" dirty="0"/>
              <a:t> </a:t>
            </a:r>
            <a:br>
              <a:rPr lang="en-US" sz="2000" dirty="0"/>
            </a:br>
            <a:r>
              <a:rPr lang="en-US" sz="2000" dirty="0"/>
              <a:t>= 0.40816</a:t>
            </a:r>
          </a:p>
          <a:p>
            <a:pPr>
              <a:spcBef>
                <a:spcPct val="50000"/>
              </a:spcBef>
            </a:pPr>
            <a:r>
              <a:rPr lang="en-US" sz="2000" dirty="0"/>
              <a:t>Gini(N2) </a:t>
            </a:r>
            <a:br>
              <a:rPr lang="en-US" sz="2000" dirty="0"/>
            </a:br>
            <a:r>
              <a:rPr lang="en-US" sz="2000" dirty="0"/>
              <a:t>= 1 – (1/5)</a:t>
            </a:r>
            <a:r>
              <a:rPr lang="en-US" sz="2000" baseline="30000" dirty="0"/>
              <a:t>2 </a:t>
            </a:r>
            <a:r>
              <a:rPr lang="en-US" sz="2000" dirty="0"/>
              <a:t>– (4/5)</a:t>
            </a:r>
            <a:r>
              <a:rPr lang="en-US" sz="2000" baseline="30000" dirty="0"/>
              <a:t>2</a:t>
            </a:r>
            <a:r>
              <a:rPr lang="en-US" sz="2000" dirty="0"/>
              <a:t> </a:t>
            </a:r>
            <a:br>
              <a:rPr lang="en-US" sz="2000" dirty="0"/>
            </a:br>
            <a:r>
              <a:rPr lang="en-US" sz="2000" dirty="0"/>
              <a:t>= 0.32</a:t>
            </a:r>
          </a:p>
        </p:txBody>
      </p:sp>
      <p:sp>
        <p:nvSpPr>
          <p:cNvPr id="35854" name="Text Box 14"/>
          <p:cNvSpPr txBox="1">
            <a:spLocks noChangeArrowheads="1"/>
          </p:cNvSpPr>
          <p:nvPr/>
        </p:nvSpPr>
        <p:spPr bwMode="auto">
          <a:xfrm>
            <a:off x="5943600" y="4648200"/>
            <a:ext cx="2438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2000" dirty="0"/>
              <a:t>Gini(Children) </a:t>
            </a:r>
            <a:br>
              <a:rPr lang="en-US" sz="2000" dirty="0"/>
            </a:br>
            <a:r>
              <a:rPr lang="en-US" sz="2000" dirty="0"/>
              <a:t>= 7/12 * 0.408 + </a:t>
            </a:r>
            <a:br>
              <a:rPr lang="en-US" sz="2000" dirty="0"/>
            </a:br>
            <a:r>
              <a:rPr lang="en-US" sz="2000" dirty="0"/>
              <a:t>   5/12 * 0.32</a:t>
            </a:r>
            <a:br>
              <a:rPr lang="en-US" sz="2000" dirty="0"/>
            </a:br>
            <a:r>
              <a:rPr lang="en-US" sz="2000" dirty="0"/>
              <a:t>= .371</a:t>
            </a:r>
          </a:p>
        </p:txBody>
      </p:sp>
    </p:spTree>
    <p:extLst>
      <p:ext uri="{BB962C8B-B14F-4D97-AF65-F5344CB8AC3E}">
        <p14:creationId xmlns:p14="http://schemas.microsoft.com/office/powerpoint/2010/main" val="22310544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8CEB4C-43C8-44E6-B20A-554B1ECC8FA8}"/>
              </a:ext>
            </a:extLst>
          </p:cNvPr>
          <p:cNvPicPr>
            <a:picLocks noChangeAspect="1"/>
          </p:cNvPicPr>
          <p:nvPr/>
        </p:nvPicPr>
        <p:blipFill>
          <a:blip r:embed="rId2"/>
          <a:stretch>
            <a:fillRect/>
          </a:stretch>
        </p:blipFill>
        <p:spPr>
          <a:xfrm>
            <a:off x="914400" y="1493043"/>
            <a:ext cx="7315200" cy="3871913"/>
          </a:xfrm>
          <a:prstGeom prst="rect">
            <a:avLst/>
          </a:prstGeom>
        </p:spPr>
      </p:pic>
      <p:sp>
        <p:nvSpPr>
          <p:cNvPr id="3" name="TextBox 2">
            <a:extLst>
              <a:ext uri="{FF2B5EF4-FFF2-40B4-BE49-F238E27FC236}">
                <a16:creationId xmlns:a16="http://schemas.microsoft.com/office/drawing/2014/main" id="{37A42FCB-0CAC-F95D-8035-1337F015A46C}"/>
              </a:ext>
            </a:extLst>
          </p:cNvPr>
          <p:cNvSpPr txBox="1"/>
          <p:nvPr/>
        </p:nvSpPr>
        <p:spPr>
          <a:xfrm>
            <a:off x="2551611" y="444137"/>
            <a:ext cx="1473480" cy="461665"/>
          </a:xfrm>
          <a:prstGeom prst="rect">
            <a:avLst/>
          </a:prstGeom>
          <a:noFill/>
        </p:spPr>
        <p:txBody>
          <a:bodyPr wrap="none" rtlCol="0">
            <a:spAutoFit/>
          </a:bodyPr>
          <a:lstStyle/>
          <a:p>
            <a:r>
              <a:rPr lang="en-US" dirty="0"/>
              <a:t>Examples </a:t>
            </a:r>
          </a:p>
        </p:txBody>
      </p:sp>
    </p:spTree>
    <p:extLst>
      <p:ext uri="{BB962C8B-B14F-4D97-AF65-F5344CB8AC3E}">
        <p14:creationId xmlns:p14="http://schemas.microsoft.com/office/powerpoint/2010/main" val="3327520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sz="2800"/>
              <a:t>Continuous Attributes: Computing Gini Index</a:t>
            </a:r>
          </a:p>
        </p:txBody>
      </p:sp>
      <p:sp>
        <p:nvSpPr>
          <p:cNvPr id="37891" name="Rectangle 5"/>
          <p:cNvSpPr>
            <a:spLocks noGrp="1" noChangeArrowheads="1"/>
          </p:cNvSpPr>
          <p:nvPr>
            <p:ph type="body" sz="half" idx="1"/>
          </p:nvPr>
        </p:nvSpPr>
        <p:spPr>
          <a:xfrm>
            <a:off x="411163" y="1143000"/>
            <a:ext cx="4999037" cy="5181600"/>
          </a:xfrm>
        </p:spPr>
        <p:txBody>
          <a:bodyPr/>
          <a:lstStyle/>
          <a:p>
            <a:pPr>
              <a:lnSpc>
                <a:spcPct val="90000"/>
              </a:lnSpc>
            </a:pPr>
            <a:r>
              <a:rPr lang="en-US" sz="2000"/>
              <a:t>Use Binary Decisions based on one value</a:t>
            </a:r>
          </a:p>
          <a:p>
            <a:pPr>
              <a:lnSpc>
                <a:spcPct val="90000"/>
              </a:lnSpc>
            </a:pPr>
            <a:r>
              <a:rPr lang="en-US" sz="2000"/>
              <a:t>Several Choices for the splitting value</a:t>
            </a:r>
          </a:p>
          <a:p>
            <a:pPr lvl="1">
              <a:lnSpc>
                <a:spcPct val="90000"/>
              </a:lnSpc>
            </a:pPr>
            <a:r>
              <a:rPr lang="en-US" sz="2000"/>
              <a:t>Number of possible splitting values </a:t>
            </a:r>
            <a:br>
              <a:rPr lang="en-US" sz="2000"/>
            </a:br>
            <a:r>
              <a:rPr lang="en-US" sz="2000"/>
              <a:t>= Number of distinct values</a:t>
            </a:r>
          </a:p>
          <a:p>
            <a:pPr>
              <a:lnSpc>
                <a:spcPct val="90000"/>
              </a:lnSpc>
            </a:pPr>
            <a:r>
              <a:rPr lang="en-US" sz="2000"/>
              <a:t>Each splitting value has a count matrix associated with it</a:t>
            </a:r>
          </a:p>
          <a:p>
            <a:pPr lvl="1">
              <a:lnSpc>
                <a:spcPct val="90000"/>
              </a:lnSpc>
            </a:pPr>
            <a:r>
              <a:rPr lang="en-US" sz="2000"/>
              <a:t>Class counts in each of the partitions, A &lt; v and A </a:t>
            </a:r>
            <a:r>
              <a:rPr lang="en-US" sz="2000">
                <a:sym typeface="Symbol" pitchFamily="18" charset="2"/>
              </a:rPr>
              <a:t></a:t>
            </a:r>
            <a:r>
              <a:rPr lang="en-US" sz="2000"/>
              <a:t> v</a:t>
            </a:r>
          </a:p>
          <a:p>
            <a:pPr>
              <a:lnSpc>
                <a:spcPct val="90000"/>
              </a:lnSpc>
            </a:pPr>
            <a:r>
              <a:rPr lang="en-US" sz="2000"/>
              <a:t>Simple method to choose best v</a:t>
            </a:r>
          </a:p>
          <a:p>
            <a:pPr lvl="1">
              <a:lnSpc>
                <a:spcPct val="90000"/>
              </a:lnSpc>
            </a:pPr>
            <a:r>
              <a:rPr lang="en-US" sz="2000"/>
              <a:t>For each v, scan the database to gather count matrix and compute its Gini index</a:t>
            </a:r>
          </a:p>
          <a:p>
            <a:pPr lvl="1">
              <a:lnSpc>
                <a:spcPct val="90000"/>
              </a:lnSpc>
            </a:pPr>
            <a:r>
              <a:rPr lang="en-US" sz="2000"/>
              <a:t>Computationally Inefficient! Repetition of work.</a:t>
            </a:r>
          </a:p>
        </p:txBody>
      </p:sp>
      <p:graphicFrame>
        <p:nvGraphicFramePr>
          <p:cNvPr id="37892" name="Object 6"/>
          <p:cNvGraphicFramePr>
            <a:graphicFrameLocks noGrp="1" noChangeAspect="1"/>
          </p:cNvGraphicFramePr>
          <p:nvPr>
            <p:ph sz="quarter" idx="2"/>
          </p:nvPr>
        </p:nvGraphicFramePr>
        <p:xfrm>
          <a:off x="5607050" y="1143000"/>
          <a:ext cx="3213100" cy="3429000"/>
        </p:xfrm>
        <a:graphic>
          <a:graphicData uri="http://schemas.openxmlformats.org/presentationml/2006/ole">
            <mc:AlternateContent xmlns:mc="http://schemas.openxmlformats.org/markup-compatibility/2006">
              <mc:Choice xmlns:v="urn:schemas-microsoft-com:vml" Requires="v">
                <p:oleObj name="Document" r:id="rId2" imgW="5415994" imgH="5779818" progId="Word.Document.8">
                  <p:embed/>
                </p:oleObj>
              </mc:Choice>
              <mc:Fallback>
                <p:oleObj name="Document" r:id="rId2" imgW="5415994" imgH="5779818" progId="Word.Document.8">
                  <p:embed/>
                  <p:pic>
                    <p:nvPicPr>
                      <p:cNvPr id="37892" name="Object 6"/>
                      <p:cNvPicPr>
                        <a:picLocks noChangeAspect="1" noChangeArrowheads="1"/>
                      </p:cNvPicPr>
                      <p:nvPr/>
                    </p:nvPicPr>
                    <p:blipFill>
                      <a:blip r:embed="rId3">
                        <a:extLst>
                          <a:ext uri="{28A0092B-C50C-407E-A947-70E740481C1C}">
                            <a14:useLocalDpi xmlns:a14="http://schemas.microsoft.com/office/drawing/2010/main" val="0"/>
                          </a:ext>
                        </a:extLst>
                      </a:blip>
                      <a:srcRect r="4274"/>
                      <a:stretch>
                        <a:fillRect/>
                      </a:stretch>
                    </p:blipFill>
                    <p:spPr bwMode="auto">
                      <a:xfrm>
                        <a:off x="5607050" y="1143000"/>
                        <a:ext cx="32131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8"/>
          <p:cNvGraphicFramePr>
            <a:graphicFrameLocks noGrp="1" noChangeAspect="1"/>
          </p:cNvGraphicFramePr>
          <p:nvPr>
            <p:ph sz="quarter" idx="3"/>
          </p:nvPr>
        </p:nvGraphicFramePr>
        <p:xfrm>
          <a:off x="6950075" y="4572000"/>
          <a:ext cx="1050925" cy="1676400"/>
        </p:xfrm>
        <a:graphic>
          <a:graphicData uri="http://schemas.openxmlformats.org/presentationml/2006/ole">
            <mc:AlternateContent xmlns:mc="http://schemas.openxmlformats.org/markup-compatibility/2006">
              <mc:Choice xmlns:v="urn:schemas-microsoft-com:vml" Requires="v">
                <p:oleObj name="Visio" r:id="rId4" imgW="1611935" imgH="2570756" progId="Visio.Drawing.6">
                  <p:embed/>
                </p:oleObj>
              </mc:Choice>
              <mc:Fallback>
                <p:oleObj name="Visio" r:id="rId4" imgW="1611935" imgH="2570756" progId="Visio.Drawing.6">
                  <p:embed/>
                  <p:pic>
                    <p:nvPicPr>
                      <p:cNvPr id="3789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0075" y="4572000"/>
                        <a:ext cx="10509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80980485"/>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152400"/>
            <a:ext cx="8686800" cy="533400"/>
          </a:xfrm>
        </p:spPr>
        <p:txBody>
          <a:bodyPr/>
          <a:lstStyle/>
          <a:p>
            <a:r>
              <a:rPr lang="en-US" sz="2800"/>
              <a:t>Continuous Attributes: Computing Gini Index...</a:t>
            </a:r>
          </a:p>
        </p:txBody>
      </p:sp>
      <p:sp>
        <p:nvSpPr>
          <p:cNvPr id="38915" name="Rectangle 3"/>
          <p:cNvSpPr>
            <a:spLocks noGrp="1" noChangeArrowheads="1"/>
          </p:cNvSpPr>
          <p:nvPr>
            <p:ph type="body" idx="1"/>
          </p:nvPr>
        </p:nvSpPr>
        <p:spPr>
          <a:xfrm>
            <a:off x="381000" y="1219200"/>
            <a:ext cx="8178800" cy="1524000"/>
          </a:xfrm>
          <a:noFill/>
        </p:spPr>
        <p:txBody>
          <a:bodyPr>
            <a:normAutofit lnSpcReduction="10000"/>
          </a:bodyPr>
          <a:lstStyle/>
          <a:p>
            <a:pPr marL="342900" indent="-342900">
              <a:lnSpc>
                <a:spcPct val="90000"/>
              </a:lnSpc>
            </a:pPr>
            <a:r>
              <a:rPr lang="en-US" sz="2000"/>
              <a:t>For efficient computation: for each attribute,</a:t>
            </a:r>
          </a:p>
          <a:p>
            <a:pPr marL="742950" lvl="1" indent="-285750">
              <a:lnSpc>
                <a:spcPct val="90000"/>
              </a:lnSpc>
            </a:pPr>
            <a:r>
              <a:rPr lang="en-US" sz="2000"/>
              <a:t>Sort the attribute on values</a:t>
            </a:r>
          </a:p>
          <a:p>
            <a:pPr marL="742950" lvl="1" indent="-285750">
              <a:lnSpc>
                <a:spcPct val="90000"/>
              </a:lnSpc>
            </a:pPr>
            <a:r>
              <a:rPr lang="en-US" sz="2000"/>
              <a:t>Linearly scan these values, each time updating the count matrix and computing gini index</a:t>
            </a:r>
          </a:p>
          <a:p>
            <a:pPr marL="742950" lvl="1" indent="-285750">
              <a:lnSpc>
                <a:spcPct val="90000"/>
              </a:lnSpc>
            </a:pPr>
            <a:r>
              <a:rPr lang="en-US" sz="2000"/>
              <a:t>Choose the split position that has the least gini index</a:t>
            </a:r>
          </a:p>
        </p:txBody>
      </p:sp>
      <p:grpSp>
        <p:nvGrpSpPr>
          <p:cNvPr id="38916" name="Group 10"/>
          <p:cNvGrpSpPr>
            <a:grpSpLocks/>
          </p:cNvGrpSpPr>
          <p:nvPr/>
        </p:nvGrpSpPr>
        <p:grpSpPr bwMode="auto">
          <a:xfrm>
            <a:off x="76200" y="3321050"/>
            <a:ext cx="9182100" cy="2622550"/>
            <a:chOff x="144" y="2360"/>
            <a:chExt cx="5784" cy="1652"/>
          </a:xfrm>
        </p:grpSpPr>
        <p:graphicFrame>
          <p:nvGraphicFramePr>
            <p:cNvPr id="38917" name="Object 4"/>
            <p:cNvGraphicFramePr>
              <a:graphicFrameLocks noChangeAspect="1"/>
            </p:cNvGraphicFramePr>
            <p:nvPr/>
          </p:nvGraphicFramePr>
          <p:xfrm>
            <a:off x="956" y="2360"/>
            <a:ext cx="4972" cy="1652"/>
          </p:xfrm>
          <a:graphic>
            <a:graphicData uri="http://schemas.openxmlformats.org/presentationml/2006/ole">
              <mc:AlternateContent xmlns:mc="http://schemas.openxmlformats.org/markup-compatibility/2006">
                <mc:Choice xmlns:v="urn:schemas-microsoft-com:vml" Requires="v">
                  <p:oleObj name="Document" r:id="rId2" imgW="10585704" imgH="3558540" progId="Word.Document.8">
                    <p:embed/>
                  </p:oleObj>
                </mc:Choice>
                <mc:Fallback>
                  <p:oleObj name="Document" r:id="rId2" imgW="10585704" imgH="3558540" progId="Word.Document.8">
                    <p:embed/>
                    <p:pic>
                      <p:nvPicPr>
                        <p:cNvPr id="3891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 y="2360"/>
                          <a:ext cx="4972" cy="1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8" name="Line 5"/>
            <p:cNvSpPr>
              <a:spLocks noChangeShapeType="1"/>
            </p:cNvSpPr>
            <p:nvPr/>
          </p:nvSpPr>
          <p:spPr bwMode="auto">
            <a:xfrm>
              <a:off x="1152" y="2880"/>
              <a:ext cx="192" cy="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8919" name="Group 6"/>
            <p:cNvGrpSpPr>
              <a:grpSpLocks/>
            </p:cNvGrpSpPr>
            <p:nvPr/>
          </p:nvGrpSpPr>
          <p:grpSpPr bwMode="auto">
            <a:xfrm>
              <a:off x="144" y="2928"/>
              <a:ext cx="1200" cy="212"/>
              <a:chOff x="144" y="2832"/>
              <a:chExt cx="1200" cy="212"/>
            </a:xfrm>
          </p:grpSpPr>
          <p:sp>
            <p:nvSpPr>
              <p:cNvPr id="38921" name="Text Box 7"/>
              <p:cNvSpPr txBox="1">
                <a:spLocks noChangeArrowheads="1"/>
              </p:cNvSpPr>
              <p:nvPr/>
            </p:nvSpPr>
            <p:spPr bwMode="auto">
              <a:xfrm>
                <a:off x="144" y="2832"/>
                <a:ext cx="10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defTabSz="927100">
                  <a:defRPr sz="1400" b="1">
                    <a:solidFill>
                      <a:schemeClr val="tx1"/>
                    </a:solidFill>
                    <a:latin typeface="Arial" charset="0"/>
                  </a:defRPr>
                </a:lvl1pPr>
                <a:lvl2pPr marL="742950" indent="-285750" defTabSz="927100">
                  <a:defRPr sz="1400" b="1">
                    <a:solidFill>
                      <a:schemeClr val="tx1"/>
                    </a:solidFill>
                    <a:latin typeface="Arial" charset="0"/>
                  </a:defRPr>
                </a:lvl2pPr>
                <a:lvl3pPr marL="1143000" indent="-228600" defTabSz="927100">
                  <a:defRPr sz="1400" b="1">
                    <a:solidFill>
                      <a:schemeClr val="tx1"/>
                    </a:solidFill>
                    <a:latin typeface="Arial" charset="0"/>
                  </a:defRPr>
                </a:lvl3pPr>
                <a:lvl4pPr marL="1600200" indent="-228600" defTabSz="927100">
                  <a:defRPr sz="1400" b="1">
                    <a:solidFill>
                      <a:schemeClr val="tx1"/>
                    </a:solidFill>
                    <a:latin typeface="Arial" charset="0"/>
                  </a:defRPr>
                </a:lvl4pPr>
                <a:lvl5pPr marL="2057400" indent="-228600" defTabSz="927100">
                  <a:defRPr sz="1400" b="1">
                    <a:solidFill>
                      <a:schemeClr val="tx1"/>
                    </a:solidFill>
                    <a:latin typeface="Arial" charset="0"/>
                  </a:defRPr>
                </a:lvl5pPr>
                <a:lvl6pPr marL="2514600" indent="-228600" defTabSz="927100" eaLnBrk="0" fontAlgn="base" hangingPunct="0">
                  <a:spcBef>
                    <a:spcPct val="0"/>
                  </a:spcBef>
                  <a:spcAft>
                    <a:spcPct val="0"/>
                  </a:spcAft>
                  <a:defRPr sz="1400" b="1">
                    <a:solidFill>
                      <a:schemeClr val="tx1"/>
                    </a:solidFill>
                    <a:latin typeface="Arial" charset="0"/>
                  </a:defRPr>
                </a:lvl6pPr>
                <a:lvl7pPr marL="2971800" indent="-228600" defTabSz="927100" eaLnBrk="0" fontAlgn="base" hangingPunct="0">
                  <a:spcBef>
                    <a:spcPct val="0"/>
                  </a:spcBef>
                  <a:spcAft>
                    <a:spcPct val="0"/>
                  </a:spcAft>
                  <a:defRPr sz="1400" b="1">
                    <a:solidFill>
                      <a:schemeClr val="tx1"/>
                    </a:solidFill>
                    <a:latin typeface="Arial" charset="0"/>
                  </a:defRPr>
                </a:lvl7pPr>
                <a:lvl8pPr marL="3429000" indent="-228600" defTabSz="927100" eaLnBrk="0" fontAlgn="base" hangingPunct="0">
                  <a:spcBef>
                    <a:spcPct val="0"/>
                  </a:spcBef>
                  <a:spcAft>
                    <a:spcPct val="0"/>
                  </a:spcAft>
                  <a:defRPr sz="1400" b="1">
                    <a:solidFill>
                      <a:schemeClr val="tx1"/>
                    </a:solidFill>
                    <a:latin typeface="Arial" charset="0"/>
                  </a:defRPr>
                </a:lvl8pPr>
                <a:lvl9pPr marL="3886200" indent="-228600" defTabSz="927100" eaLnBrk="0" fontAlgn="base" hangingPunct="0">
                  <a:spcBef>
                    <a:spcPct val="0"/>
                  </a:spcBef>
                  <a:spcAft>
                    <a:spcPct val="0"/>
                  </a:spcAft>
                  <a:defRPr sz="1400" b="1">
                    <a:solidFill>
                      <a:schemeClr val="tx1"/>
                    </a:solidFill>
                    <a:latin typeface="Arial" charset="0"/>
                  </a:defRPr>
                </a:lvl9pPr>
              </a:lstStyle>
              <a:p>
                <a:pPr>
                  <a:spcBef>
                    <a:spcPct val="20000"/>
                  </a:spcBef>
                  <a:buClr>
                    <a:schemeClr val="accent2"/>
                  </a:buClr>
                  <a:buFont typeface="Monotype Sorts" pitchFamily="2" charset="2"/>
                  <a:buNone/>
                </a:pPr>
                <a:r>
                  <a:rPr kumimoji="1" lang="en-US" sz="1600"/>
                  <a:t>Split Positions</a:t>
                </a:r>
              </a:p>
            </p:txBody>
          </p:sp>
          <p:sp>
            <p:nvSpPr>
              <p:cNvPr id="38922" name="Line 8"/>
              <p:cNvSpPr>
                <a:spLocks noChangeShapeType="1"/>
              </p:cNvSpPr>
              <p:nvPr/>
            </p:nvSpPr>
            <p:spPr bwMode="auto">
              <a:xfrm>
                <a:off x="1152" y="2976"/>
                <a:ext cx="192"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8920" name="Text Box 9"/>
            <p:cNvSpPr txBox="1">
              <a:spLocks noChangeArrowheads="1"/>
            </p:cNvSpPr>
            <p:nvPr/>
          </p:nvSpPr>
          <p:spPr bwMode="auto">
            <a:xfrm>
              <a:off x="144" y="2736"/>
              <a:ext cx="10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sz="1600"/>
                <a:t>Sorted Values</a:t>
              </a:r>
            </a:p>
          </p:txBody>
        </p:sp>
      </p:grpSp>
    </p:spTree>
    <p:extLst>
      <p:ext uri="{BB962C8B-B14F-4D97-AF65-F5344CB8AC3E}">
        <p14:creationId xmlns:p14="http://schemas.microsoft.com/office/powerpoint/2010/main" val="387313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457200"/>
            <a:ext cx="7772400" cy="1143000"/>
          </a:xfrm>
        </p:spPr>
        <p:txBody>
          <a:bodyPr/>
          <a:lstStyle/>
          <a:p>
            <a:r>
              <a:rPr lang="en-US" dirty="0"/>
              <a:t>Decision Trees</a:t>
            </a:r>
          </a:p>
        </p:txBody>
      </p:sp>
      <p:sp>
        <p:nvSpPr>
          <p:cNvPr id="27651" name="Rectangle 3"/>
          <p:cNvSpPr>
            <a:spLocks noGrp="1" noChangeArrowheads="1"/>
          </p:cNvSpPr>
          <p:nvPr>
            <p:ph type="body" idx="1"/>
          </p:nvPr>
        </p:nvSpPr>
        <p:spPr>
          <a:xfrm>
            <a:off x="685800" y="1828800"/>
            <a:ext cx="7772400" cy="4114800"/>
          </a:xfrm>
        </p:spPr>
        <p:txBody>
          <a:bodyPr/>
          <a:lstStyle/>
          <a:p>
            <a:r>
              <a:rPr lang="en-US" dirty="0"/>
              <a:t>Classifiers for instances represented as feature vectors</a:t>
            </a:r>
          </a:p>
          <a:p>
            <a:r>
              <a:rPr lang="en-US" dirty="0"/>
              <a:t>Internal nodes test features with one </a:t>
            </a:r>
            <a:r>
              <a:rPr lang="en-US" dirty="0" err="1"/>
              <a:t>subtree</a:t>
            </a:r>
            <a:r>
              <a:rPr lang="en-US" dirty="0"/>
              <a:t> for each value of the feature</a:t>
            </a:r>
          </a:p>
          <a:p>
            <a:endParaRPr lang="en-US" dirty="0">
              <a:latin typeface="Courier New" pitchFamily="49" charset="0"/>
            </a:endParaRPr>
          </a:p>
        </p:txBody>
      </p:sp>
    </p:spTree>
    <p:extLst>
      <p:ext uri="{BB962C8B-B14F-4D97-AF65-F5344CB8AC3E}">
        <p14:creationId xmlns:p14="http://schemas.microsoft.com/office/powerpoint/2010/main" val="42593113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optimization</a:t>
            </a:r>
          </a:p>
        </p:txBody>
      </p:sp>
      <p:sp>
        <p:nvSpPr>
          <p:cNvPr id="3" name="Content Placeholder 2"/>
          <p:cNvSpPr>
            <a:spLocks noGrp="1"/>
          </p:cNvSpPr>
          <p:nvPr>
            <p:ph idx="1"/>
          </p:nvPr>
        </p:nvSpPr>
        <p:spPr/>
        <p:txBody>
          <a:bodyPr/>
          <a:lstStyle/>
          <a:p>
            <a:r>
              <a:rPr lang="en-US" sz="2000" dirty="0"/>
              <a:t>The best split position corresponds to the one with the smallest </a:t>
            </a:r>
            <a:r>
              <a:rPr lang="en-US" sz="2000" dirty="0" err="1"/>
              <a:t>Gini</a:t>
            </a:r>
            <a:r>
              <a:rPr lang="en-US" sz="2000" dirty="0"/>
              <a:t> index (0.300)</a:t>
            </a:r>
          </a:p>
          <a:p>
            <a:pPr lvl="1"/>
            <a:r>
              <a:rPr lang="en-US" sz="2000" dirty="0"/>
              <a:t>Its split position is 97</a:t>
            </a:r>
          </a:p>
          <a:p>
            <a:r>
              <a:rPr lang="en-US" sz="2000" dirty="0"/>
              <a:t>Further optimization</a:t>
            </a:r>
          </a:p>
          <a:p>
            <a:pPr lvl="1"/>
            <a:r>
              <a:rPr lang="en-US" sz="2000" dirty="0"/>
              <a:t>Considers only candidate split positions located between two adjacent records with different class labels</a:t>
            </a:r>
          </a:p>
          <a:p>
            <a:pPr lvl="1"/>
            <a:r>
              <a:rPr lang="en-US" sz="2000" dirty="0"/>
              <a:t>Ignores the candidate split positions at 55K, 65K, 72K, 87K, 92K, 110K, 122K, 172K, 230K</a:t>
            </a:r>
          </a:p>
          <a:p>
            <a:pPr lvl="1"/>
            <a:r>
              <a:rPr lang="en-US" sz="2000" dirty="0"/>
              <a:t>Allows to reduce the number of candidate split positions from 11 to 2</a:t>
            </a:r>
          </a:p>
          <a:p>
            <a:endParaRPr lang="en-US" sz="2000" dirty="0"/>
          </a:p>
          <a:p>
            <a:endParaRPr lang="en-US" dirty="0"/>
          </a:p>
        </p:txBody>
      </p:sp>
    </p:spTree>
    <p:extLst>
      <p:ext uri="{BB962C8B-B14F-4D97-AF65-F5344CB8AC3E}">
        <p14:creationId xmlns:p14="http://schemas.microsoft.com/office/powerpoint/2010/main" val="5537847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0" y="304800"/>
            <a:ext cx="9144000" cy="685800"/>
          </a:xfrm>
          <a:noFill/>
        </p:spPr>
        <p:txBody>
          <a:bodyPr lIns="92075" tIns="46038" rIns="92075" bIns="46038" anchor="ctr">
            <a:normAutofit fontScale="90000"/>
          </a:bodyPr>
          <a:lstStyle/>
          <a:p>
            <a:pPr eaLnBrk="1" hangingPunct="1"/>
            <a:r>
              <a:rPr lang="en-US" sz="3200" dirty="0"/>
              <a:t>Summary</a:t>
            </a:r>
            <a:br>
              <a:rPr lang="en-US" sz="3200" dirty="0"/>
            </a:br>
            <a:r>
              <a:rPr lang="en-US" sz="3200" dirty="0"/>
              <a:t>Comparing Attribute Selection Measures</a:t>
            </a:r>
            <a:endParaRPr lang="en-US" sz="2800" dirty="0"/>
          </a:p>
        </p:txBody>
      </p:sp>
      <p:sp>
        <p:nvSpPr>
          <p:cNvPr id="20484" name="Rectangle 3"/>
          <p:cNvSpPr>
            <a:spLocks noGrp="1" noChangeArrowheads="1"/>
          </p:cNvSpPr>
          <p:nvPr>
            <p:ph type="body" idx="1"/>
          </p:nvPr>
        </p:nvSpPr>
        <p:spPr>
          <a:xfrm>
            <a:off x="304800" y="1371600"/>
            <a:ext cx="8458200" cy="5257800"/>
          </a:xfrm>
          <a:noFill/>
        </p:spPr>
        <p:txBody>
          <a:bodyPr lIns="92075" tIns="46038" rIns="92075" bIns="46038"/>
          <a:lstStyle/>
          <a:p>
            <a:pPr eaLnBrk="1" hangingPunct="1">
              <a:lnSpc>
                <a:spcPct val="110000"/>
              </a:lnSpc>
            </a:pPr>
            <a:r>
              <a:rPr lang="en-US" sz="2400" dirty="0"/>
              <a:t>The two measures, in general, return good results but</a:t>
            </a:r>
          </a:p>
          <a:p>
            <a:pPr lvl="1" eaLnBrk="1" hangingPunct="1">
              <a:lnSpc>
                <a:spcPct val="110000"/>
              </a:lnSpc>
            </a:pPr>
            <a:r>
              <a:rPr lang="en-US" sz="2400" b="1" dirty="0"/>
              <a:t>Information gain</a:t>
            </a:r>
            <a:r>
              <a:rPr lang="en-US" sz="2400" dirty="0"/>
              <a:t>: </a:t>
            </a:r>
          </a:p>
          <a:p>
            <a:pPr lvl="2" eaLnBrk="1" hangingPunct="1">
              <a:lnSpc>
                <a:spcPct val="110000"/>
              </a:lnSpc>
            </a:pPr>
            <a:r>
              <a:rPr lang="en-US" dirty="0"/>
              <a:t>biased towards multivalued attributes</a:t>
            </a:r>
          </a:p>
          <a:p>
            <a:pPr lvl="1" eaLnBrk="1" hangingPunct="1">
              <a:lnSpc>
                <a:spcPct val="110000"/>
              </a:lnSpc>
            </a:pPr>
            <a:r>
              <a:rPr lang="en-US" sz="2400" b="1" dirty="0"/>
              <a:t>Gini index</a:t>
            </a:r>
            <a:r>
              <a:rPr lang="en-US" sz="2400" dirty="0"/>
              <a:t>: </a:t>
            </a:r>
          </a:p>
          <a:p>
            <a:pPr lvl="2" eaLnBrk="1" hangingPunct="1">
              <a:lnSpc>
                <a:spcPct val="110000"/>
              </a:lnSpc>
            </a:pPr>
            <a:r>
              <a:rPr lang="en-US" dirty="0"/>
              <a:t>has difficulty when # of classes is large</a:t>
            </a:r>
          </a:p>
          <a:p>
            <a:pPr lvl="2" eaLnBrk="1" hangingPunct="1">
              <a:lnSpc>
                <a:spcPct val="110000"/>
              </a:lnSpc>
            </a:pPr>
            <a:r>
              <a:rPr lang="en-US" dirty="0"/>
              <a:t>tends to favor tests that result in equal-sized partitions and purity in both partitions</a:t>
            </a:r>
          </a:p>
        </p:txBody>
      </p:sp>
    </p:spTree>
    <p:extLst>
      <p:ext uri="{BB962C8B-B14F-4D97-AF65-F5344CB8AC3E}">
        <p14:creationId xmlns:p14="http://schemas.microsoft.com/office/powerpoint/2010/main" val="40071069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48193-765A-944F-675E-65CA87CDDE11}"/>
              </a:ext>
            </a:extLst>
          </p:cNvPr>
          <p:cNvSpPr>
            <a:spLocks noGrp="1"/>
          </p:cNvSpPr>
          <p:nvPr>
            <p:ph type="title"/>
          </p:nvPr>
        </p:nvSpPr>
        <p:spPr/>
        <p:txBody>
          <a:bodyPr/>
          <a:lstStyle/>
          <a:p>
            <a:r>
              <a:rPr lang="en-US" dirty="0"/>
              <a:t>Overfitting &amp; pruning</a:t>
            </a:r>
          </a:p>
        </p:txBody>
      </p:sp>
      <p:sp>
        <p:nvSpPr>
          <p:cNvPr id="3" name="Text Placeholder 2">
            <a:extLst>
              <a:ext uri="{FF2B5EF4-FFF2-40B4-BE49-F238E27FC236}">
                <a16:creationId xmlns:a16="http://schemas.microsoft.com/office/drawing/2014/main" id="{5B500CBA-8F65-723B-228B-EDF4A460E63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5BF8BF-B926-38D7-13AC-6D094402E6AE}"/>
              </a:ext>
            </a:extLst>
          </p:cNvPr>
          <p:cNvSpPr>
            <a:spLocks noGrp="1"/>
          </p:cNvSpPr>
          <p:nvPr>
            <p:ph type="sldNum" sz="quarter" idx="12"/>
          </p:nvPr>
        </p:nvSpPr>
        <p:spPr/>
        <p:txBody>
          <a:bodyPr/>
          <a:lstStyle/>
          <a:p>
            <a:pPr>
              <a:defRPr/>
            </a:pPr>
            <a:fld id="{26ADDFCB-DC42-4915-9BC9-E55121D52BB0}" type="slidenum">
              <a:rPr lang="en-US" smtClean="0"/>
              <a:pPr>
                <a:defRPr/>
              </a:pPr>
              <a:t>72</a:t>
            </a:fld>
            <a:endParaRPr lang="en-US"/>
          </a:p>
        </p:txBody>
      </p:sp>
    </p:spTree>
    <p:extLst>
      <p:ext uri="{BB962C8B-B14F-4D97-AF65-F5344CB8AC3E}">
        <p14:creationId xmlns:p14="http://schemas.microsoft.com/office/powerpoint/2010/main" val="2198173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E41D-F5B0-BBAE-23D9-45C9CB6F5BFF}"/>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CCFA9ECE-45BB-B036-4498-417CF9B2939A}"/>
              </a:ext>
            </a:extLst>
          </p:cNvPr>
          <p:cNvSpPr>
            <a:spLocks noGrp="1"/>
          </p:cNvSpPr>
          <p:nvPr>
            <p:ph type="sldNum" sz="quarter" idx="12"/>
          </p:nvPr>
        </p:nvSpPr>
        <p:spPr/>
        <p:txBody>
          <a:bodyPr/>
          <a:lstStyle/>
          <a:p>
            <a:pPr>
              <a:defRPr/>
            </a:pPr>
            <a:fld id="{CA3D6DB8-5A0D-49F6-B73C-4D1A01AC4B06}" type="slidenum">
              <a:rPr lang="en-US" smtClean="0"/>
              <a:pPr>
                <a:defRPr/>
              </a:pPr>
              <a:t>73</a:t>
            </a:fld>
            <a:endParaRPr lang="en-US"/>
          </a:p>
        </p:txBody>
      </p:sp>
      <p:grpSp>
        <p:nvGrpSpPr>
          <p:cNvPr id="4" name="Group 3">
            <a:extLst>
              <a:ext uri="{FF2B5EF4-FFF2-40B4-BE49-F238E27FC236}">
                <a16:creationId xmlns:a16="http://schemas.microsoft.com/office/drawing/2014/main" id="{EB47D58B-3D5D-D950-3D23-96E3290E74F9}"/>
              </a:ext>
            </a:extLst>
          </p:cNvPr>
          <p:cNvGrpSpPr/>
          <p:nvPr/>
        </p:nvGrpSpPr>
        <p:grpSpPr>
          <a:xfrm>
            <a:off x="4310463" y="2286000"/>
            <a:ext cx="4297122" cy="3683796"/>
            <a:chOff x="1975801" y="1371600"/>
            <a:chExt cx="5729496" cy="4911726"/>
          </a:xfrm>
        </p:grpSpPr>
        <p:sp>
          <p:nvSpPr>
            <p:cNvPr id="5" name="Text Box 3">
              <a:extLst>
                <a:ext uri="{FF2B5EF4-FFF2-40B4-BE49-F238E27FC236}">
                  <a16:creationId xmlns:a16="http://schemas.microsoft.com/office/drawing/2014/main" id="{189CE75F-1CBC-D054-7621-DE82D33E3E81}"/>
                </a:ext>
              </a:extLst>
            </p:cNvPr>
            <p:cNvSpPr txBox="1">
              <a:spLocks noChangeArrowheads="1"/>
            </p:cNvSpPr>
            <p:nvPr/>
          </p:nvSpPr>
          <p:spPr bwMode="auto">
            <a:xfrm>
              <a:off x="4014787" y="1371600"/>
              <a:ext cx="131061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FF"/>
                  </a:solidFill>
                </a:rPr>
                <a:t>Outlook </a:t>
              </a:r>
            </a:p>
          </p:txBody>
        </p:sp>
        <p:sp>
          <p:nvSpPr>
            <p:cNvPr id="6" name="Text Box 4">
              <a:extLst>
                <a:ext uri="{FF2B5EF4-FFF2-40B4-BE49-F238E27FC236}">
                  <a16:creationId xmlns:a16="http://schemas.microsoft.com/office/drawing/2014/main" id="{288D08C9-A9FC-1DA6-3348-4447F1FB4BD3}"/>
                </a:ext>
              </a:extLst>
            </p:cNvPr>
            <p:cNvSpPr txBox="1">
              <a:spLocks noChangeArrowheads="1"/>
            </p:cNvSpPr>
            <p:nvPr/>
          </p:nvSpPr>
          <p:spPr bwMode="auto">
            <a:xfrm>
              <a:off x="4158509" y="2528886"/>
              <a:ext cx="132472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66"/>
                  </a:solidFill>
                </a:rPr>
                <a:t>Overcast</a:t>
              </a:r>
              <a:endParaRPr lang="en-US" sz="1500" b="1" dirty="0">
                <a:solidFill>
                  <a:srgbClr val="0000FF"/>
                </a:solidFill>
              </a:endParaRPr>
            </a:p>
          </p:txBody>
        </p:sp>
        <p:sp>
          <p:nvSpPr>
            <p:cNvPr id="7" name="Text Box 5">
              <a:extLst>
                <a:ext uri="{FF2B5EF4-FFF2-40B4-BE49-F238E27FC236}">
                  <a16:creationId xmlns:a16="http://schemas.microsoft.com/office/drawing/2014/main" id="{AC17BC18-CC3E-AE28-E697-46642B4B606E}"/>
                </a:ext>
              </a:extLst>
            </p:cNvPr>
            <p:cNvSpPr txBox="1">
              <a:spLocks noChangeArrowheads="1"/>
            </p:cNvSpPr>
            <p:nvPr/>
          </p:nvSpPr>
          <p:spPr bwMode="auto">
            <a:xfrm>
              <a:off x="5740401" y="2574925"/>
              <a:ext cx="7762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cxnSp>
          <p:nvCxnSpPr>
            <p:cNvPr id="8" name="AutoShape 6">
              <a:extLst>
                <a:ext uri="{FF2B5EF4-FFF2-40B4-BE49-F238E27FC236}">
                  <a16:creationId xmlns:a16="http://schemas.microsoft.com/office/drawing/2014/main" id="{7B8622B9-5171-6A33-1366-7120FFFC0D38}"/>
                </a:ext>
              </a:extLst>
            </p:cNvPr>
            <p:cNvCxnSpPr>
              <a:cxnSpLocks noChangeShapeType="1"/>
              <a:stCxn id="5" idx="2"/>
              <a:endCxn id="20" idx="0"/>
            </p:cNvCxnSpPr>
            <p:nvPr/>
          </p:nvCxnSpPr>
          <p:spPr bwMode="auto">
            <a:xfrm>
              <a:off x="4670096" y="1802487"/>
              <a:ext cx="2366475" cy="20313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7">
              <a:extLst>
                <a:ext uri="{FF2B5EF4-FFF2-40B4-BE49-F238E27FC236}">
                  <a16:creationId xmlns:a16="http://schemas.microsoft.com/office/drawing/2014/main" id="{B6903C39-789A-5A46-0292-D8DFA324BA4C}"/>
                </a:ext>
              </a:extLst>
            </p:cNvPr>
            <p:cNvCxnSpPr>
              <a:cxnSpLocks noChangeShapeType="1"/>
              <a:stCxn id="5" idx="2"/>
            </p:cNvCxnSpPr>
            <p:nvPr/>
          </p:nvCxnSpPr>
          <p:spPr bwMode="auto">
            <a:xfrm>
              <a:off x="4670095" y="1802487"/>
              <a:ext cx="13060" cy="23433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8">
              <a:extLst>
                <a:ext uri="{FF2B5EF4-FFF2-40B4-BE49-F238E27FC236}">
                  <a16:creationId xmlns:a16="http://schemas.microsoft.com/office/drawing/2014/main" id="{35B69C5B-DB41-FDCF-E00B-BE09BA956917}"/>
                </a:ext>
              </a:extLst>
            </p:cNvPr>
            <p:cNvSpPr txBox="1">
              <a:spLocks noChangeArrowheads="1"/>
            </p:cNvSpPr>
            <p:nvPr/>
          </p:nvSpPr>
          <p:spPr bwMode="auto">
            <a:xfrm>
              <a:off x="4017993" y="3443743"/>
              <a:ext cx="130420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3,7,12,13</a:t>
              </a:r>
              <a:endParaRPr lang="en-US" sz="1500" b="1" dirty="0">
                <a:solidFill>
                  <a:srgbClr val="0000FF"/>
                </a:solidFill>
              </a:endParaRPr>
            </a:p>
          </p:txBody>
        </p:sp>
        <p:sp>
          <p:nvSpPr>
            <p:cNvPr id="11" name="Text Box 9">
              <a:extLst>
                <a:ext uri="{FF2B5EF4-FFF2-40B4-BE49-F238E27FC236}">
                  <a16:creationId xmlns:a16="http://schemas.microsoft.com/office/drawing/2014/main" id="{2F08815D-A9BB-E0BA-6692-80CDF7FD378A}"/>
                </a:ext>
              </a:extLst>
            </p:cNvPr>
            <p:cNvSpPr txBox="1">
              <a:spLocks noChangeArrowheads="1"/>
            </p:cNvSpPr>
            <p:nvPr/>
          </p:nvSpPr>
          <p:spPr bwMode="auto">
            <a:xfrm>
              <a:off x="5853333" y="3195398"/>
              <a:ext cx="15158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4,5,6,10,14</a:t>
              </a:r>
              <a:endParaRPr lang="en-US" sz="1500" b="1" dirty="0">
                <a:solidFill>
                  <a:srgbClr val="0000FF"/>
                </a:solidFill>
              </a:endParaRPr>
            </a:p>
          </p:txBody>
        </p:sp>
        <p:sp>
          <p:nvSpPr>
            <p:cNvPr id="12" name="Text Box 10">
              <a:extLst>
                <a:ext uri="{FF2B5EF4-FFF2-40B4-BE49-F238E27FC236}">
                  <a16:creationId xmlns:a16="http://schemas.microsoft.com/office/drawing/2014/main" id="{98CD6D11-9636-46E5-630B-807422803539}"/>
                </a:ext>
              </a:extLst>
            </p:cNvPr>
            <p:cNvSpPr txBox="1">
              <a:spLocks noChangeArrowheads="1"/>
            </p:cNvSpPr>
            <p:nvPr/>
          </p:nvSpPr>
          <p:spPr bwMode="auto">
            <a:xfrm>
              <a:off x="6066754" y="3517762"/>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3+,2-</a:t>
              </a:r>
              <a:endParaRPr lang="en-US" sz="1500" b="1" dirty="0">
                <a:solidFill>
                  <a:srgbClr val="0000FF"/>
                </a:solidFill>
              </a:endParaRPr>
            </a:p>
          </p:txBody>
        </p:sp>
        <p:sp>
          <p:nvSpPr>
            <p:cNvPr id="13" name="Text Box 11">
              <a:extLst>
                <a:ext uri="{FF2B5EF4-FFF2-40B4-BE49-F238E27FC236}">
                  <a16:creationId xmlns:a16="http://schemas.microsoft.com/office/drawing/2014/main" id="{DCC46C55-CB96-E4BB-C859-8E6F142FC82C}"/>
                </a:ext>
              </a:extLst>
            </p:cNvPr>
            <p:cNvSpPr txBox="1">
              <a:spLocks noChangeArrowheads="1"/>
            </p:cNvSpPr>
            <p:nvPr/>
          </p:nvSpPr>
          <p:spPr bwMode="auto">
            <a:xfrm>
              <a:off x="3176008" y="2359481"/>
              <a:ext cx="9741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66"/>
                  </a:solidFill>
                </a:rPr>
                <a:t>Sunny</a:t>
              </a:r>
              <a:endParaRPr lang="en-US" sz="1500" b="1" dirty="0">
                <a:solidFill>
                  <a:srgbClr val="0000FF"/>
                </a:solidFill>
              </a:endParaRPr>
            </a:p>
          </p:txBody>
        </p:sp>
        <p:sp>
          <p:nvSpPr>
            <p:cNvPr id="14" name="Text Box 12">
              <a:extLst>
                <a:ext uri="{FF2B5EF4-FFF2-40B4-BE49-F238E27FC236}">
                  <a16:creationId xmlns:a16="http://schemas.microsoft.com/office/drawing/2014/main" id="{F16B537F-A069-7372-780B-44538F574563}"/>
                </a:ext>
              </a:extLst>
            </p:cNvPr>
            <p:cNvSpPr txBox="1">
              <a:spLocks noChangeArrowheads="1"/>
            </p:cNvSpPr>
            <p:nvPr/>
          </p:nvSpPr>
          <p:spPr bwMode="auto">
            <a:xfrm>
              <a:off x="2566693" y="3180894"/>
              <a:ext cx="13747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1,2,8,9,11</a:t>
              </a:r>
              <a:endParaRPr lang="en-US" sz="1500" b="1" dirty="0">
                <a:solidFill>
                  <a:srgbClr val="0000FF"/>
                </a:solidFill>
              </a:endParaRPr>
            </a:p>
          </p:txBody>
        </p:sp>
        <p:cxnSp>
          <p:nvCxnSpPr>
            <p:cNvPr id="15" name="AutoShape 13">
              <a:extLst>
                <a:ext uri="{FF2B5EF4-FFF2-40B4-BE49-F238E27FC236}">
                  <a16:creationId xmlns:a16="http://schemas.microsoft.com/office/drawing/2014/main" id="{F5D63444-D84A-D47F-A364-F5CA124DAE5E}"/>
                </a:ext>
              </a:extLst>
            </p:cNvPr>
            <p:cNvCxnSpPr>
              <a:cxnSpLocks noChangeShapeType="1"/>
              <a:stCxn id="5" idx="2"/>
            </p:cNvCxnSpPr>
            <p:nvPr/>
          </p:nvCxnSpPr>
          <p:spPr bwMode="auto">
            <a:xfrm flipH="1">
              <a:off x="2963741" y="1802487"/>
              <a:ext cx="1706354" cy="22356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14">
              <a:extLst>
                <a:ext uri="{FF2B5EF4-FFF2-40B4-BE49-F238E27FC236}">
                  <a16:creationId xmlns:a16="http://schemas.microsoft.com/office/drawing/2014/main" id="{461B6E79-9C4B-8DB6-30CB-3E9EA896AA5D}"/>
                </a:ext>
              </a:extLst>
            </p:cNvPr>
            <p:cNvSpPr txBox="1">
              <a:spLocks noChangeArrowheads="1"/>
            </p:cNvSpPr>
            <p:nvPr/>
          </p:nvSpPr>
          <p:spPr bwMode="auto">
            <a:xfrm>
              <a:off x="4251216" y="3745021"/>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4+,0-</a:t>
              </a:r>
              <a:endParaRPr lang="en-US" sz="1500" b="1" dirty="0">
                <a:solidFill>
                  <a:srgbClr val="0000FF"/>
                </a:solidFill>
              </a:endParaRPr>
            </a:p>
          </p:txBody>
        </p:sp>
        <p:sp>
          <p:nvSpPr>
            <p:cNvPr id="17" name="Text Box 15">
              <a:extLst>
                <a:ext uri="{FF2B5EF4-FFF2-40B4-BE49-F238E27FC236}">
                  <a16:creationId xmlns:a16="http://schemas.microsoft.com/office/drawing/2014/main" id="{3E9D428E-1E44-B56B-100D-7CFA0132C3C6}"/>
                </a:ext>
              </a:extLst>
            </p:cNvPr>
            <p:cNvSpPr txBox="1">
              <a:spLocks noChangeArrowheads="1"/>
            </p:cNvSpPr>
            <p:nvPr/>
          </p:nvSpPr>
          <p:spPr bwMode="auto">
            <a:xfrm>
              <a:off x="2817025" y="3474015"/>
              <a:ext cx="83398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2+,3-</a:t>
              </a:r>
              <a:endParaRPr lang="en-US" sz="1500" b="1" dirty="0">
                <a:solidFill>
                  <a:srgbClr val="0000FF"/>
                </a:solidFill>
              </a:endParaRPr>
            </a:p>
          </p:txBody>
        </p:sp>
        <p:sp>
          <p:nvSpPr>
            <p:cNvPr id="18" name="Text Box 16">
              <a:extLst>
                <a:ext uri="{FF2B5EF4-FFF2-40B4-BE49-F238E27FC236}">
                  <a16:creationId xmlns:a16="http://schemas.microsoft.com/office/drawing/2014/main" id="{F27D08B5-502D-FD28-FE45-2542F786D07B}"/>
                </a:ext>
              </a:extLst>
            </p:cNvPr>
            <p:cNvSpPr txBox="1">
              <a:spLocks noChangeArrowheads="1"/>
            </p:cNvSpPr>
            <p:nvPr/>
          </p:nvSpPr>
          <p:spPr bwMode="auto">
            <a:xfrm>
              <a:off x="4305711" y="4038143"/>
              <a:ext cx="6446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dirty="0">
                  <a:solidFill>
                    <a:srgbClr val="0000FF"/>
                  </a:solidFill>
                </a:rPr>
                <a:t>Yes</a:t>
              </a:r>
            </a:p>
          </p:txBody>
        </p:sp>
        <p:sp>
          <p:nvSpPr>
            <p:cNvPr id="19" name="Text Box 17">
              <a:extLst>
                <a:ext uri="{FF2B5EF4-FFF2-40B4-BE49-F238E27FC236}">
                  <a16:creationId xmlns:a16="http://schemas.microsoft.com/office/drawing/2014/main" id="{56F4854D-5B21-E985-C311-7A8DDCB890E7}"/>
                </a:ext>
              </a:extLst>
            </p:cNvPr>
            <p:cNvSpPr txBox="1">
              <a:spLocks noChangeArrowheads="1"/>
            </p:cNvSpPr>
            <p:nvPr/>
          </p:nvSpPr>
          <p:spPr bwMode="auto">
            <a:xfrm>
              <a:off x="2411418" y="3968350"/>
              <a:ext cx="1381148"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FF"/>
                  </a:solidFill>
                </a:rPr>
                <a:t>Humidity</a:t>
              </a:r>
            </a:p>
          </p:txBody>
        </p:sp>
        <p:sp>
          <p:nvSpPr>
            <p:cNvPr id="20" name="Text Box 18">
              <a:extLst>
                <a:ext uri="{FF2B5EF4-FFF2-40B4-BE49-F238E27FC236}">
                  <a16:creationId xmlns:a16="http://schemas.microsoft.com/office/drawing/2014/main" id="{9520B457-EAB0-C8EE-747C-B7B85FFE1369}"/>
                </a:ext>
              </a:extLst>
            </p:cNvPr>
            <p:cNvSpPr txBox="1">
              <a:spLocks noChangeArrowheads="1"/>
            </p:cNvSpPr>
            <p:nvPr/>
          </p:nvSpPr>
          <p:spPr bwMode="auto">
            <a:xfrm>
              <a:off x="6578966" y="3833813"/>
              <a:ext cx="91520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FF"/>
                  </a:solidFill>
                </a:rPr>
                <a:t>Wind</a:t>
              </a:r>
            </a:p>
          </p:txBody>
        </p:sp>
        <p:sp>
          <p:nvSpPr>
            <p:cNvPr id="21" name="Text Box 19">
              <a:extLst>
                <a:ext uri="{FF2B5EF4-FFF2-40B4-BE49-F238E27FC236}">
                  <a16:creationId xmlns:a16="http://schemas.microsoft.com/office/drawing/2014/main" id="{3B4A99A9-0F47-3707-3971-95206E80ACFB}"/>
                </a:ext>
              </a:extLst>
            </p:cNvPr>
            <p:cNvSpPr txBox="1">
              <a:spLocks noChangeArrowheads="1"/>
            </p:cNvSpPr>
            <p:nvPr/>
          </p:nvSpPr>
          <p:spPr bwMode="auto">
            <a:xfrm>
              <a:off x="3272973" y="4876648"/>
              <a:ext cx="1182375"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66"/>
                  </a:solidFill>
                </a:rPr>
                <a:t>Normal</a:t>
              </a:r>
              <a:endParaRPr lang="en-US" sz="1500" b="1" dirty="0">
                <a:solidFill>
                  <a:srgbClr val="0000FF"/>
                </a:solidFill>
              </a:endParaRPr>
            </a:p>
          </p:txBody>
        </p:sp>
        <p:sp>
          <p:nvSpPr>
            <p:cNvPr id="22" name="Text Box 20">
              <a:extLst>
                <a:ext uri="{FF2B5EF4-FFF2-40B4-BE49-F238E27FC236}">
                  <a16:creationId xmlns:a16="http://schemas.microsoft.com/office/drawing/2014/main" id="{0627898A-C883-32CD-02A7-3304A803DEFD}"/>
                </a:ext>
              </a:extLst>
            </p:cNvPr>
            <p:cNvSpPr txBox="1">
              <a:spLocks noChangeArrowheads="1"/>
            </p:cNvSpPr>
            <p:nvPr/>
          </p:nvSpPr>
          <p:spPr bwMode="auto">
            <a:xfrm>
              <a:off x="1975801" y="4900919"/>
              <a:ext cx="819028" cy="43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66"/>
                  </a:solidFill>
                </a:rPr>
                <a:t>High</a:t>
              </a:r>
              <a:endParaRPr lang="en-US" sz="1500" b="1" dirty="0">
                <a:solidFill>
                  <a:srgbClr val="0000FF"/>
                </a:solidFill>
              </a:endParaRPr>
            </a:p>
          </p:txBody>
        </p:sp>
        <p:cxnSp>
          <p:nvCxnSpPr>
            <p:cNvPr id="23" name="AutoShape 21">
              <a:extLst>
                <a:ext uri="{FF2B5EF4-FFF2-40B4-BE49-F238E27FC236}">
                  <a16:creationId xmlns:a16="http://schemas.microsoft.com/office/drawing/2014/main" id="{F6626A49-90FC-966A-4B1E-B95EE9E13516}"/>
                </a:ext>
              </a:extLst>
            </p:cNvPr>
            <p:cNvCxnSpPr>
              <a:cxnSpLocks noChangeShapeType="1"/>
            </p:cNvCxnSpPr>
            <p:nvPr/>
          </p:nvCxnSpPr>
          <p:spPr bwMode="auto">
            <a:xfrm flipH="1" flipV="1">
              <a:off x="3234020" y="4370591"/>
              <a:ext cx="885336" cy="13524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2">
              <a:extLst>
                <a:ext uri="{FF2B5EF4-FFF2-40B4-BE49-F238E27FC236}">
                  <a16:creationId xmlns:a16="http://schemas.microsoft.com/office/drawing/2014/main" id="{D0D90C14-4780-A8DF-3D96-6988BA2D691B}"/>
                </a:ext>
              </a:extLst>
            </p:cNvPr>
            <p:cNvCxnSpPr>
              <a:cxnSpLocks noChangeShapeType="1"/>
              <a:stCxn id="25" idx="0"/>
            </p:cNvCxnSpPr>
            <p:nvPr/>
          </p:nvCxnSpPr>
          <p:spPr bwMode="auto">
            <a:xfrm flipV="1">
              <a:off x="2288642" y="4358821"/>
              <a:ext cx="903723" cy="14936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3">
              <a:extLst>
                <a:ext uri="{FF2B5EF4-FFF2-40B4-BE49-F238E27FC236}">
                  <a16:creationId xmlns:a16="http://schemas.microsoft.com/office/drawing/2014/main" id="{2CE4F98C-9BB9-5288-D3F6-6C2A93CB8B28}"/>
                </a:ext>
              </a:extLst>
            </p:cNvPr>
            <p:cNvSpPr txBox="1">
              <a:spLocks noChangeArrowheads="1"/>
            </p:cNvSpPr>
            <p:nvPr/>
          </p:nvSpPr>
          <p:spPr bwMode="auto">
            <a:xfrm>
              <a:off x="1981721" y="5852439"/>
              <a:ext cx="61384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dirty="0">
                  <a:solidFill>
                    <a:srgbClr val="0000FF"/>
                  </a:solidFill>
                </a:rPr>
                <a:t>No</a:t>
              </a:r>
            </a:p>
          </p:txBody>
        </p:sp>
        <p:sp>
          <p:nvSpPr>
            <p:cNvPr id="26" name="Text Box 24">
              <a:extLst>
                <a:ext uri="{FF2B5EF4-FFF2-40B4-BE49-F238E27FC236}">
                  <a16:creationId xmlns:a16="http://schemas.microsoft.com/office/drawing/2014/main" id="{F00C642D-A08D-76F0-5D6F-2B228B5407A5}"/>
                </a:ext>
              </a:extLst>
            </p:cNvPr>
            <p:cNvSpPr txBox="1">
              <a:spLocks noChangeArrowheads="1"/>
            </p:cNvSpPr>
            <p:nvPr/>
          </p:nvSpPr>
          <p:spPr bwMode="auto">
            <a:xfrm>
              <a:off x="3847264" y="5814085"/>
              <a:ext cx="6446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dirty="0">
                  <a:solidFill>
                    <a:srgbClr val="0000FF"/>
                  </a:solidFill>
                </a:rPr>
                <a:t>Yes</a:t>
              </a:r>
            </a:p>
          </p:txBody>
        </p:sp>
        <p:sp>
          <p:nvSpPr>
            <p:cNvPr id="27" name="Text Box 25">
              <a:extLst>
                <a:ext uri="{FF2B5EF4-FFF2-40B4-BE49-F238E27FC236}">
                  <a16:creationId xmlns:a16="http://schemas.microsoft.com/office/drawing/2014/main" id="{795C513F-66E8-43FE-C909-E21422085ADF}"/>
                </a:ext>
              </a:extLst>
            </p:cNvPr>
            <p:cNvSpPr txBox="1">
              <a:spLocks noChangeArrowheads="1"/>
            </p:cNvSpPr>
            <p:nvPr/>
          </p:nvSpPr>
          <p:spPr bwMode="auto">
            <a:xfrm>
              <a:off x="6764014" y="4857184"/>
              <a:ext cx="94128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66"/>
                  </a:solidFill>
                </a:rPr>
                <a:t>Weak</a:t>
              </a:r>
              <a:endParaRPr lang="en-US" sz="1500" b="1" dirty="0">
                <a:solidFill>
                  <a:srgbClr val="0000FF"/>
                </a:solidFill>
              </a:endParaRPr>
            </a:p>
          </p:txBody>
        </p:sp>
        <p:sp>
          <p:nvSpPr>
            <p:cNvPr id="28" name="Text Box 26">
              <a:extLst>
                <a:ext uri="{FF2B5EF4-FFF2-40B4-BE49-F238E27FC236}">
                  <a16:creationId xmlns:a16="http://schemas.microsoft.com/office/drawing/2014/main" id="{30857160-2F04-521B-7E56-C6364572F4B0}"/>
                </a:ext>
              </a:extLst>
            </p:cNvPr>
            <p:cNvSpPr txBox="1">
              <a:spLocks noChangeArrowheads="1"/>
            </p:cNvSpPr>
            <p:nvPr/>
          </p:nvSpPr>
          <p:spPr bwMode="auto">
            <a:xfrm>
              <a:off x="5429614" y="4702055"/>
              <a:ext cx="10541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66"/>
                  </a:solidFill>
                </a:rPr>
                <a:t>Strong</a:t>
              </a:r>
              <a:endParaRPr lang="en-US" sz="1500" b="1" dirty="0">
                <a:solidFill>
                  <a:srgbClr val="0000FF"/>
                </a:solidFill>
              </a:endParaRPr>
            </a:p>
          </p:txBody>
        </p:sp>
        <p:sp>
          <p:nvSpPr>
            <p:cNvPr id="29" name="Text Box 27">
              <a:extLst>
                <a:ext uri="{FF2B5EF4-FFF2-40B4-BE49-F238E27FC236}">
                  <a16:creationId xmlns:a16="http://schemas.microsoft.com/office/drawing/2014/main" id="{C01851A0-B34C-C52C-1C27-B963AB219A4C}"/>
                </a:ext>
              </a:extLst>
            </p:cNvPr>
            <p:cNvSpPr txBox="1">
              <a:spLocks noChangeArrowheads="1"/>
            </p:cNvSpPr>
            <p:nvPr/>
          </p:nvSpPr>
          <p:spPr bwMode="auto">
            <a:xfrm>
              <a:off x="5354104" y="5546941"/>
              <a:ext cx="61384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dirty="0">
                  <a:solidFill>
                    <a:srgbClr val="0000FF"/>
                  </a:solidFill>
                </a:rPr>
                <a:t>No</a:t>
              </a:r>
            </a:p>
          </p:txBody>
        </p:sp>
        <p:sp>
          <p:nvSpPr>
            <p:cNvPr id="30" name="Text Box 28">
              <a:extLst>
                <a:ext uri="{FF2B5EF4-FFF2-40B4-BE49-F238E27FC236}">
                  <a16:creationId xmlns:a16="http://schemas.microsoft.com/office/drawing/2014/main" id="{B7E5E428-808F-B38B-A4DE-60D70625544A}"/>
                </a:ext>
              </a:extLst>
            </p:cNvPr>
            <p:cNvSpPr txBox="1">
              <a:spLocks noChangeArrowheads="1"/>
            </p:cNvSpPr>
            <p:nvPr/>
          </p:nvSpPr>
          <p:spPr bwMode="auto">
            <a:xfrm>
              <a:off x="6830165" y="5591436"/>
              <a:ext cx="64462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dirty="0">
                  <a:solidFill>
                    <a:srgbClr val="0000FF"/>
                  </a:solidFill>
                </a:rPr>
                <a:t>Yes</a:t>
              </a:r>
            </a:p>
          </p:txBody>
        </p:sp>
        <p:cxnSp>
          <p:nvCxnSpPr>
            <p:cNvPr id="31" name="AutoShape 29">
              <a:extLst>
                <a:ext uri="{FF2B5EF4-FFF2-40B4-BE49-F238E27FC236}">
                  <a16:creationId xmlns:a16="http://schemas.microsoft.com/office/drawing/2014/main" id="{C3D074FD-5721-A304-22C8-527A46CC7ACA}"/>
                </a:ext>
              </a:extLst>
            </p:cNvPr>
            <p:cNvCxnSpPr>
              <a:cxnSpLocks noChangeShapeType="1"/>
              <a:stCxn id="20" idx="2"/>
              <a:endCxn id="30" idx="0"/>
            </p:cNvCxnSpPr>
            <p:nvPr/>
          </p:nvCxnSpPr>
          <p:spPr bwMode="auto">
            <a:xfrm>
              <a:off x="7036570" y="4264699"/>
              <a:ext cx="115905" cy="13267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a:extLst>
                <a:ext uri="{FF2B5EF4-FFF2-40B4-BE49-F238E27FC236}">
                  <a16:creationId xmlns:a16="http://schemas.microsoft.com/office/drawing/2014/main" id="{CEDFD82E-DA3B-2C10-34BA-BB0983B28E9E}"/>
                </a:ext>
              </a:extLst>
            </p:cNvPr>
            <p:cNvCxnSpPr>
              <a:cxnSpLocks noChangeShapeType="1"/>
              <a:endCxn id="20" idx="2"/>
            </p:cNvCxnSpPr>
            <p:nvPr/>
          </p:nvCxnSpPr>
          <p:spPr bwMode="auto">
            <a:xfrm flipV="1">
              <a:off x="5709880" y="4264699"/>
              <a:ext cx="1326691" cy="11953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Content Placeholder 11">
            <a:extLst>
              <a:ext uri="{FF2B5EF4-FFF2-40B4-BE49-F238E27FC236}">
                <a16:creationId xmlns:a16="http://schemas.microsoft.com/office/drawing/2014/main" id="{4559F0AD-0BA1-634E-66C6-AB9E6B7746E4}"/>
              </a:ext>
            </a:extLst>
          </p:cNvPr>
          <p:cNvSpPr txBox="1">
            <a:spLocks/>
          </p:cNvSpPr>
          <p:nvPr/>
        </p:nvSpPr>
        <p:spPr>
          <a:xfrm>
            <a:off x="727560" y="1610455"/>
            <a:ext cx="3693658" cy="373737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endParaRPr lang="en-US" sz="1500" kern="0" dirty="0">
              <a:solidFill>
                <a:srgbClr val="000066"/>
              </a:solidFill>
            </a:endParaRPr>
          </a:p>
          <a:p>
            <a:r>
              <a:rPr lang="en-US" sz="1500" kern="0" dirty="0">
                <a:solidFill>
                  <a:srgbClr val="000066"/>
                </a:solidFill>
              </a:rPr>
              <a:t>Outlook = Sunny, </a:t>
            </a:r>
          </a:p>
          <a:p>
            <a:r>
              <a:rPr lang="en-US" sz="1500" kern="0" dirty="0">
                <a:solidFill>
                  <a:srgbClr val="000066"/>
                </a:solidFill>
              </a:rPr>
              <a:t>Temp = Hot</a:t>
            </a:r>
          </a:p>
          <a:p>
            <a:r>
              <a:rPr lang="en-US" sz="1500" kern="0" dirty="0">
                <a:solidFill>
                  <a:srgbClr val="000066"/>
                </a:solidFill>
              </a:rPr>
              <a:t>Humidity = Normal</a:t>
            </a:r>
          </a:p>
          <a:p>
            <a:r>
              <a:rPr lang="en-US" sz="1500" kern="0" dirty="0">
                <a:solidFill>
                  <a:srgbClr val="000066"/>
                </a:solidFill>
              </a:rPr>
              <a:t>Wind = Strong </a:t>
            </a:r>
          </a:p>
          <a:p>
            <a:r>
              <a:rPr lang="en-US" sz="1500" kern="0" dirty="0">
                <a:solidFill>
                  <a:srgbClr val="000066"/>
                </a:solidFill>
              </a:rPr>
              <a:t>label: NO</a:t>
            </a:r>
            <a:endParaRPr lang="en-US" sz="1500" kern="0" dirty="0">
              <a:solidFill>
                <a:srgbClr val="A50021"/>
              </a:solidFill>
            </a:endParaRPr>
          </a:p>
          <a:p>
            <a:r>
              <a:rPr lang="en-US" sz="1500" kern="0" dirty="0">
                <a:solidFill>
                  <a:srgbClr val="A50021"/>
                </a:solidFill>
              </a:rPr>
              <a:t>this example doesn’t exist in the tree</a:t>
            </a:r>
          </a:p>
          <a:p>
            <a:endParaRPr lang="en-US" sz="1500" kern="0" dirty="0"/>
          </a:p>
        </p:txBody>
      </p:sp>
    </p:spTree>
    <p:extLst>
      <p:ext uri="{BB962C8B-B14F-4D97-AF65-F5344CB8AC3E}">
        <p14:creationId xmlns:p14="http://schemas.microsoft.com/office/powerpoint/2010/main" val="236812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91A8-AFB3-699A-125D-DB8ED296B8D1}"/>
              </a:ext>
            </a:extLst>
          </p:cNvPr>
          <p:cNvSpPr>
            <a:spLocks noGrp="1"/>
          </p:cNvSpPr>
          <p:nvPr>
            <p:ph type="title"/>
          </p:nvPr>
        </p:nvSpPr>
        <p:spPr>
          <a:xfrm>
            <a:off x="666091" y="480584"/>
            <a:ext cx="7772400" cy="1143000"/>
          </a:xfrm>
        </p:spPr>
        <p:txBody>
          <a:bodyPr/>
          <a:lstStyle/>
          <a:p>
            <a:r>
              <a:rPr lang="en-US" kern="0" dirty="0"/>
              <a:t>Overfitting - Example</a:t>
            </a:r>
            <a:endParaRPr lang="en-US" dirty="0"/>
          </a:p>
        </p:txBody>
      </p:sp>
      <p:sp>
        <p:nvSpPr>
          <p:cNvPr id="3" name="Slide Number Placeholder 2">
            <a:extLst>
              <a:ext uri="{FF2B5EF4-FFF2-40B4-BE49-F238E27FC236}">
                <a16:creationId xmlns:a16="http://schemas.microsoft.com/office/drawing/2014/main" id="{9755654D-5540-C478-ABC4-6919EAD28391}"/>
              </a:ext>
            </a:extLst>
          </p:cNvPr>
          <p:cNvSpPr>
            <a:spLocks noGrp="1"/>
          </p:cNvSpPr>
          <p:nvPr>
            <p:ph type="sldNum" sz="quarter" idx="12"/>
          </p:nvPr>
        </p:nvSpPr>
        <p:spPr/>
        <p:txBody>
          <a:bodyPr/>
          <a:lstStyle/>
          <a:p>
            <a:pPr>
              <a:defRPr/>
            </a:pPr>
            <a:fld id="{CA3D6DB8-5A0D-49F6-B73C-4D1A01AC4B06}" type="slidenum">
              <a:rPr lang="en-US" smtClean="0"/>
              <a:pPr>
                <a:defRPr/>
              </a:pPr>
              <a:t>74</a:t>
            </a:fld>
            <a:endParaRPr lang="en-US"/>
          </a:p>
        </p:txBody>
      </p:sp>
      <p:cxnSp>
        <p:nvCxnSpPr>
          <p:cNvPr id="5" name="Straight Connector 4">
            <a:extLst>
              <a:ext uri="{FF2B5EF4-FFF2-40B4-BE49-F238E27FC236}">
                <a16:creationId xmlns:a16="http://schemas.microsoft.com/office/drawing/2014/main" id="{62259900-07A3-783F-7CD8-A67F0E50269E}"/>
              </a:ext>
            </a:extLst>
          </p:cNvPr>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9EB36C5-1BA3-6B18-1589-4E85A556FE00}"/>
              </a:ext>
            </a:extLst>
          </p:cNvPr>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9E108EE-E3FB-08D5-9712-8E5FA276AA09}"/>
              </a:ext>
            </a:extLst>
          </p:cNvPr>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84A8362-FBDA-7C86-6DD5-70C16B24AA6F}"/>
              </a:ext>
            </a:extLst>
          </p:cNvPr>
          <p:cNvCxnSpPr/>
          <p:nvPr/>
        </p:nvCxnSpPr>
        <p:spPr>
          <a:xfrm>
            <a:off x="1143000" y="0"/>
            <a:ext cx="6858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9" name="Slide Number Placeholder 4">
            <a:extLst>
              <a:ext uri="{FF2B5EF4-FFF2-40B4-BE49-F238E27FC236}">
                <a16:creationId xmlns:a16="http://schemas.microsoft.com/office/drawing/2014/main" id="{2A8BC146-CED4-D2B9-C883-4F3F5750C809}"/>
              </a:ext>
            </a:extLst>
          </p:cNvPr>
          <p:cNvSpPr txBox="1">
            <a:spLocks/>
          </p:cNvSpPr>
          <p:nvPr/>
        </p:nvSpPr>
        <p:spPr bwMode="auto">
          <a:xfrm>
            <a:off x="6553200" y="4698999"/>
            <a:ext cx="2133600" cy="27384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fld id="{FA6F6034-1516-478C-9756-BC6A8296D6DE}" type="slidenum">
              <a:rPr lang="en-US" smtClean="0"/>
              <a:pPr/>
              <a:t>74</a:t>
            </a:fld>
            <a:endParaRPr lang="en-US" dirty="0"/>
          </a:p>
        </p:txBody>
      </p:sp>
      <p:grpSp>
        <p:nvGrpSpPr>
          <p:cNvPr id="11" name="Group 39">
            <a:extLst>
              <a:ext uri="{FF2B5EF4-FFF2-40B4-BE49-F238E27FC236}">
                <a16:creationId xmlns:a16="http://schemas.microsoft.com/office/drawing/2014/main" id="{B0537601-1447-142B-8FE7-696101ADCF7C}"/>
              </a:ext>
            </a:extLst>
          </p:cNvPr>
          <p:cNvGrpSpPr>
            <a:grpSpLocks/>
          </p:cNvGrpSpPr>
          <p:nvPr/>
        </p:nvGrpSpPr>
        <p:grpSpPr bwMode="auto">
          <a:xfrm>
            <a:off x="4552291" y="2043971"/>
            <a:ext cx="3867151" cy="3763566"/>
            <a:chOff x="1351" y="864"/>
            <a:chExt cx="3248" cy="3161"/>
          </a:xfrm>
        </p:grpSpPr>
        <p:sp>
          <p:nvSpPr>
            <p:cNvPr id="12" name="Text Box 3">
              <a:extLst>
                <a:ext uri="{FF2B5EF4-FFF2-40B4-BE49-F238E27FC236}">
                  <a16:creationId xmlns:a16="http://schemas.microsoft.com/office/drawing/2014/main" id="{890347A0-D012-63D9-F7EE-FAC47807A9A6}"/>
                </a:ext>
              </a:extLst>
            </p:cNvPr>
            <p:cNvSpPr txBox="1">
              <a:spLocks noChangeArrowheads="1"/>
            </p:cNvSpPr>
            <p:nvPr/>
          </p:nvSpPr>
          <p:spPr bwMode="auto">
            <a:xfrm>
              <a:off x="2529" y="864"/>
              <a:ext cx="82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Outlook </a:t>
              </a:r>
            </a:p>
          </p:txBody>
        </p:sp>
        <p:sp>
          <p:nvSpPr>
            <p:cNvPr id="13" name="Text Box 4">
              <a:extLst>
                <a:ext uri="{FF2B5EF4-FFF2-40B4-BE49-F238E27FC236}">
                  <a16:creationId xmlns:a16="http://schemas.microsoft.com/office/drawing/2014/main" id="{2B15DEAF-3A3C-A927-6374-83C5EDD904DB}"/>
                </a:ext>
              </a:extLst>
            </p:cNvPr>
            <p:cNvSpPr txBox="1">
              <a:spLocks noChangeArrowheads="1"/>
            </p:cNvSpPr>
            <p:nvPr/>
          </p:nvSpPr>
          <p:spPr bwMode="auto">
            <a:xfrm>
              <a:off x="2519" y="1653"/>
              <a:ext cx="83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Overcast</a:t>
              </a:r>
              <a:endParaRPr lang="en-US" sz="1500" b="1">
                <a:solidFill>
                  <a:srgbClr val="0000FF"/>
                </a:solidFill>
              </a:endParaRPr>
            </a:p>
          </p:txBody>
        </p:sp>
        <p:sp>
          <p:nvSpPr>
            <p:cNvPr id="14" name="Text Box 5">
              <a:extLst>
                <a:ext uri="{FF2B5EF4-FFF2-40B4-BE49-F238E27FC236}">
                  <a16:creationId xmlns:a16="http://schemas.microsoft.com/office/drawing/2014/main" id="{E51D4E0D-FD08-9EA9-400A-B885014F6E58}"/>
                </a:ext>
              </a:extLst>
            </p:cNvPr>
            <p:cNvSpPr txBox="1">
              <a:spLocks noChangeArrowheads="1"/>
            </p:cNvSpPr>
            <p:nvPr/>
          </p:nvSpPr>
          <p:spPr bwMode="auto">
            <a:xfrm>
              <a:off x="3560" y="1653"/>
              <a:ext cx="489"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Rain</a:t>
              </a:r>
              <a:endParaRPr lang="en-US" sz="1500" b="1">
                <a:solidFill>
                  <a:srgbClr val="0000FF"/>
                </a:solidFill>
              </a:endParaRPr>
            </a:p>
          </p:txBody>
        </p:sp>
        <p:cxnSp>
          <p:nvCxnSpPr>
            <p:cNvPr id="15" name="AutoShape 6">
              <a:extLst>
                <a:ext uri="{FF2B5EF4-FFF2-40B4-BE49-F238E27FC236}">
                  <a16:creationId xmlns:a16="http://schemas.microsoft.com/office/drawing/2014/main" id="{E2FDFBA3-D098-59C7-5045-C49368E491E3}"/>
                </a:ext>
              </a:extLst>
            </p:cNvPr>
            <p:cNvCxnSpPr>
              <a:cxnSpLocks noChangeShapeType="1"/>
              <a:stCxn id="12" idx="2"/>
              <a:endCxn id="14" idx="0"/>
            </p:cNvCxnSpPr>
            <p:nvPr/>
          </p:nvCxnSpPr>
          <p:spPr bwMode="auto">
            <a:xfrm>
              <a:off x="2942" y="1135"/>
              <a:ext cx="862" cy="5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7">
              <a:extLst>
                <a:ext uri="{FF2B5EF4-FFF2-40B4-BE49-F238E27FC236}">
                  <a16:creationId xmlns:a16="http://schemas.microsoft.com/office/drawing/2014/main" id="{81FCAED8-BCEF-1EA9-6118-EF5AFA849720}"/>
                </a:ext>
              </a:extLst>
            </p:cNvPr>
            <p:cNvCxnSpPr>
              <a:cxnSpLocks noChangeShapeType="1"/>
              <a:stCxn id="12" idx="2"/>
              <a:endCxn id="13" idx="0"/>
            </p:cNvCxnSpPr>
            <p:nvPr/>
          </p:nvCxnSpPr>
          <p:spPr bwMode="auto">
            <a:xfrm flipH="1">
              <a:off x="2936" y="1135"/>
              <a:ext cx="6" cy="5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 Box 8">
              <a:extLst>
                <a:ext uri="{FF2B5EF4-FFF2-40B4-BE49-F238E27FC236}">
                  <a16:creationId xmlns:a16="http://schemas.microsoft.com/office/drawing/2014/main" id="{3F185131-08D2-BF64-465E-32097455B5F1}"/>
                </a:ext>
              </a:extLst>
            </p:cNvPr>
            <p:cNvSpPr txBox="1">
              <a:spLocks noChangeArrowheads="1"/>
            </p:cNvSpPr>
            <p:nvPr/>
          </p:nvSpPr>
          <p:spPr bwMode="auto">
            <a:xfrm>
              <a:off x="2480" y="1903"/>
              <a:ext cx="822"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3,7,12,13</a:t>
              </a:r>
              <a:endParaRPr lang="en-US" sz="1500" b="1">
                <a:solidFill>
                  <a:srgbClr val="0000FF"/>
                </a:solidFill>
              </a:endParaRPr>
            </a:p>
          </p:txBody>
        </p:sp>
        <p:sp>
          <p:nvSpPr>
            <p:cNvPr id="18" name="Text Box 9">
              <a:extLst>
                <a:ext uri="{FF2B5EF4-FFF2-40B4-BE49-F238E27FC236}">
                  <a16:creationId xmlns:a16="http://schemas.microsoft.com/office/drawing/2014/main" id="{48F2F21D-6E26-325E-B441-65B6752E3893}"/>
                </a:ext>
              </a:extLst>
            </p:cNvPr>
            <p:cNvSpPr txBox="1">
              <a:spLocks noChangeArrowheads="1"/>
            </p:cNvSpPr>
            <p:nvPr/>
          </p:nvSpPr>
          <p:spPr bwMode="auto">
            <a:xfrm>
              <a:off x="3406" y="1904"/>
              <a:ext cx="95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4,5,6,10,14</a:t>
              </a:r>
              <a:endParaRPr lang="en-US" sz="1500" b="1">
                <a:solidFill>
                  <a:srgbClr val="0000FF"/>
                </a:solidFill>
              </a:endParaRPr>
            </a:p>
          </p:txBody>
        </p:sp>
        <p:sp>
          <p:nvSpPr>
            <p:cNvPr id="19" name="Text Box 10">
              <a:extLst>
                <a:ext uri="{FF2B5EF4-FFF2-40B4-BE49-F238E27FC236}">
                  <a16:creationId xmlns:a16="http://schemas.microsoft.com/office/drawing/2014/main" id="{C34E2A45-DE75-D9C9-4FA6-0E99772621F8}"/>
                </a:ext>
              </a:extLst>
            </p:cNvPr>
            <p:cNvSpPr txBox="1">
              <a:spLocks noChangeArrowheads="1"/>
            </p:cNvSpPr>
            <p:nvPr/>
          </p:nvSpPr>
          <p:spPr bwMode="auto">
            <a:xfrm>
              <a:off x="3566" y="2133"/>
              <a:ext cx="52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3+,2-</a:t>
              </a:r>
              <a:endParaRPr lang="en-US" sz="1500" b="1">
                <a:solidFill>
                  <a:srgbClr val="0000FF"/>
                </a:solidFill>
              </a:endParaRPr>
            </a:p>
          </p:txBody>
        </p:sp>
        <p:sp>
          <p:nvSpPr>
            <p:cNvPr id="20" name="Text Box 11">
              <a:extLst>
                <a:ext uri="{FF2B5EF4-FFF2-40B4-BE49-F238E27FC236}">
                  <a16:creationId xmlns:a16="http://schemas.microsoft.com/office/drawing/2014/main" id="{B4DBA1AF-F47F-FE7E-ACC6-A89F96B52934}"/>
                </a:ext>
              </a:extLst>
            </p:cNvPr>
            <p:cNvSpPr txBox="1">
              <a:spLocks noChangeArrowheads="1"/>
            </p:cNvSpPr>
            <p:nvPr/>
          </p:nvSpPr>
          <p:spPr bwMode="auto">
            <a:xfrm>
              <a:off x="1704" y="1653"/>
              <a:ext cx="61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Sunny</a:t>
              </a:r>
              <a:endParaRPr lang="en-US" sz="1500" b="1">
                <a:solidFill>
                  <a:srgbClr val="0000FF"/>
                </a:solidFill>
              </a:endParaRPr>
            </a:p>
          </p:txBody>
        </p:sp>
        <p:sp>
          <p:nvSpPr>
            <p:cNvPr id="21" name="Text Box 12">
              <a:extLst>
                <a:ext uri="{FF2B5EF4-FFF2-40B4-BE49-F238E27FC236}">
                  <a16:creationId xmlns:a16="http://schemas.microsoft.com/office/drawing/2014/main" id="{637FCEC6-F17B-E197-6872-3947F13AE6FB}"/>
                </a:ext>
              </a:extLst>
            </p:cNvPr>
            <p:cNvSpPr txBox="1">
              <a:spLocks noChangeArrowheads="1"/>
            </p:cNvSpPr>
            <p:nvPr/>
          </p:nvSpPr>
          <p:spPr bwMode="auto">
            <a:xfrm>
              <a:off x="1576" y="1903"/>
              <a:ext cx="86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1,2,8,9,11</a:t>
              </a:r>
              <a:endParaRPr lang="en-US" sz="1500" b="1" dirty="0">
                <a:solidFill>
                  <a:srgbClr val="0000FF"/>
                </a:solidFill>
              </a:endParaRPr>
            </a:p>
          </p:txBody>
        </p:sp>
        <p:cxnSp>
          <p:nvCxnSpPr>
            <p:cNvPr id="22" name="AutoShape 13">
              <a:extLst>
                <a:ext uri="{FF2B5EF4-FFF2-40B4-BE49-F238E27FC236}">
                  <a16:creationId xmlns:a16="http://schemas.microsoft.com/office/drawing/2014/main" id="{3C45EB1A-D521-84D6-AF74-15F12A6DA50D}"/>
                </a:ext>
              </a:extLst>
            </p:cNvPr>
            <p:cNvCxnSpPr>
              <a:cxnSpLocks noChangeShapeType="1"/>
              <a:stCxn id="12" idx="2"/>
              <a:endCxn id="20" idx="0"/>
            </p:cNvCxnSpPr>
            <p:nvPr/>
          </p:nvCxnSpPr>
          <p:spPr bwMode="auto">
            <a:xfrm flipH="1">
              <a:off x="2011" y="1135"/>
              <a:ext cx="931" cy="51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14">
              <a:extLst>
                <a:ext uri="{FF2B5EF4-FFF2-40B4-BE49-F238E27FC236}">
                  <a16:creationId xmlns:a16="http://schemas.microsoft.com/office/drawing/2014/main" id="{F38FD183-3334-C24B-8450-D7569DD4C46B}"/>
                </a:ext>
              </a:extLst>
            </p:cNvPr>
            <p:cNvSpPr txBox="1">
              <a:spLocks noChangeArrowheads="1"/>
            </p:cNvSpPr>
            <p:nvPr/>
          </p:nvSpPr>
          <p:spPr bwMode="auto">
            <a:xfrm>
              <a:off x="2586" y="2133"/>
              <a:ext cx="52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A50021"/>
                  </a:solidFill>
                </a:rPr>
                <a:t>4+,0-</a:t>
              </a:r>
              <a:endParaRPr lang="en-US" sz="1500" b="1">
                <a:solidFill>
                  <a:srgbClr val="0000FF"/>
                </a:solidFill>
              </a:endParaRPr>
            </a:p>
          </p:txBody>
        </p:sp>
        <p:sp>
          <p:nvSpPr>
            <p:cNvPr id="24" name="Text Box 15">
              <a:extLst>
                <a:ext uri="{FF2B5EF4-FFF2-40B4-BE49-F238E27FC236}">
                  <a16:creationId xmlns:a16="http://schemas.microsoft.com/office/drawing/2014/main" id="{C93D5A4D-2FEB-1CBB-7D50-0BE35768E9DE}"/>
                </a:ext>
              </a:extLst>
            </p:cNvPr>
            <p:cNvSpPr txBox="1">
              <a:spLocks noChangeArrowheads="1"/>
            </p:cNvSpPr>
            <p:nvPr/>
          </p:nvSpPr>
          <p:spPr bwMode="auto">
            <a:xfrm>
              <a:off x="1699" y="2133"/>
              <a:ext cx="52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A50021"/>
                  </a:solidFill>
                </a:rPr>
                <a:t>2+,3-</a:t>
              </a:r>
              <a:endParaRPr lang="en-US" sz="1500" b="1" dirty="0">
                <a:solidFill>
                  <a:srgbClr val="0000FF"/>
                </a:solidFill>
              </a:endParaRPr>
            </a:p>
          </p:txBody>
        </p:sp>
        <p:sp>
          <p:nvSpPr>
            <p:cNvPr id="25" name="Text Box 16">
              <a:extLst>
                <a:ext uri="{FF2B5EF4-FFF2-40B4-BE49-F238E27FC236}">
                  <a16:creationId xmlns:a16="http://schemas.microsoft.com/office/drawing/2014/main" id="{D4C7CA12-8B32-A994-035C-2A4D795B2EC4}"/>
                </a:ext>
              </a:extLst>
            </p:cNvPr>
            <p:cNvSpPr txBox="1">
              <a:spLocks noChangeArrowheads="1"/>
            </p:cNvSpPr>
            <p:nvPr/>
          </p:nvSpPr>
          <p:spPr bwMode="auto">
            <a:xfrm>
              <a:off x="2658" y="2373"/>
              <a:ext cx="40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sp>
          <p:nvSpPr>
            <p:cNvPr id="26" name="Text Box 17">
              <a:extLst>
                <a:ext uri="{FF2B5EF4-FFF2-40B4-BE49-F238E27FC236}">
                  <a16:creationId xmlns:a16="http://schemas.microsoft.com/office/drawing/2014/main" id="{CF1195E9-D737-7E22-6401-53AF7CC5C716}"/>
                </a:ext>
              </a:extLst>
            </p:cNvPr>
            <p:cNvSpPr txBox="1">
              <a:spLocks noChangeArrowheads="1"/>
            </p:cNvSpPr>
            <p:nvPr/>
          </p:nvSpPr>
          <p:spPr bwMode="auto">
            <a:xfrm>
              <a:off x="1635" y="2373"/>
              <a:ext cx="870"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Humidity</a:t>
              </a:r>
            </a:p>
          </p:txBody>
        </p:sp>
        <p:sp>
          <p:nvSpPr>
            <p:cNvPr id="27" name="Text Box 18">
              <a:extLst>
                <a:ext uri="{FF2B5EF4-FFF2-40B4-BE49-F238E27FC236}">
                  <a16:creationId xmlns:a16="http://schemas.microsoft.com/office/drawing/2014/main" id="{B98138A9-D602-6ACF-7638-27D4E7BB1ADE}"/>
                </a:ext>
              </a:extLst>
            </p:cNvPr>
            <p:cNvSpPr txBox="1">
              <a:spLocks noChangeArrowheads="1"/>
            </p:cNvSpPr>
            <p:nvPr/>
          </p:nvSpPr>
          <p:spPr bwMode="auto">
            <a:xfrm>
              <a:off x="3681" y="2373"/>
              <a:ext cx="57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FF"/>
                  </a:solidFill>
                </a:rPr>
                <a:t>Wind</a:t>
              </a:r>
            </a:p>
          </p:txBody>
        </p:sp>
        <p:sp>
          <p:nvSpPr>
            <p:cNvPr id="28" name="Text Box 19">
              <a:extLst>
                <a:ext uri="{FF2B5EF4-FFF2-40B4-BE49-F238E27FC236}">
                  <a16:creationId xmlns:a16="http://schemas.microsoft.com/office/drawing/2014/main" id="{0192042C-5CF6-BE36-3C8E-846366F59516}"/>
                </a:ext>
              </a:extLst>
            </p:cNvPr>
            <p:cNvSpPr txBox="1">
              <a:spLocks noChangeArrowheads="1"/>
            </p:cNvSpPr>
            <p:nvPr/>
          </p:nvSpPr>
          <p:spPr bwMode="auto">
            <a:xfrm>
              <a:off x="2045" y="2937"/>
              <a:ext cx="745"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Normal</a:t>
              </a:r>
              <a:endParaRPr lang="en-US" sz="1500" b="1">
                <a:solidFill>
                  <a:srgbClr val="0000FF"/>
                </a:solidFill>
              </a:endParaRPr>
            </a:p>
          </p:txBody>
        </p:sp>
        <p:sp>
          <p:nvSpPr>
            <p:cNvPr id="29" name="Text Box 20">
              <a:extLst>
                <a:ext uri="{FF2B5EF4-FFF2-40B4-BE49-F238E27FC236}">
                  <a16:creationId xmlns:a16="http://schemas.microsoft.com/office/drawing/2014/main" id="{B2390ED0-C201-C47F-230F-D5EFA74D9375}"/>
                </a:ext>
              </a:extLst>
            </p:cNvPr>
            <p:cNvSpPr txBox="1">
              <a:spLocks noChangeArrowheads="1"/>
            </p:cNvSpPr>
            <p:nvPr/>
          </p:nvSpPr>
          <p:spPr bwMode="auto">
            <a:xfrm>
              <a:off x="1351" y="2937"/>
              <a:ext cx="51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High</a:t>
              </a:r>
              <a:endParaRPr lang="en-US" sz="1500" b="1">
                <a:solidFill>
                  <a:srgbClr val="0000FF"/>
                </a:solidFill>
              </a:endParaRPr>
            </a:p>
          </p:txBody>
        </p:sp>
        <p:cxnSp>
          <p:nvCxnSpPr>
            <p:cNvPr id="30" name="AutoShape 21">
              <a:extLst>
                <a:ext uri="{FF2B5EF4-FFF2-40B4-BE49-F238E27FC236}">
                  <a16:creationId xmlns:a16="http://schemas.microsoft.com/office/drawing/2014/main" id="{F43676FD-9172-F40C-5731-4186E418EB7A}"/>
                </a:ext>
              </a:extLst>
            </p:cNvPr>
            <p:cNvCxnSpPr>
              <a:cxnSpLocks noChangeShapeType="1"/>
              <a:stCxn id="28" idx="0"/>
              <a:endCxn id="26" idx="2"/>
            </p:cNvCxnSpPr>
            <p:nvPr/>
          </p:nvCxnSpPr>
          <p:spPr bwMode="auto">
            <a:xfrm flipH="1" flipV="1">
              <a:off x="2070" y="2644"/>
              <a:ext cx="347" cy="29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2">
              <a:extLst>
                <a:ext uri="{FF2B5EF4-FFF2-40B4-BE49-F238E27FC236}">
                  <a16:creationId xmlns:a16="http://schemas.microsoft.com/office/drawing/2014/main" id="{CFD79E7A-CC26-3254-B050-2B7EC1C1774F}"/>
                </a:ext>
              </a:extLst>
            </p:cNvPr>
            <p:cNvCxnSpPr>
              <a:cxnSpLocks noChangeShapeType="1"/>
              <a:stCxn id="29" idx="0"/>
              <a:endCxn id="26" idx="2"/>
            </p:cNvCxnSpPr>
            <p:nvPr/>
          </p:nvCxnSpPr>
          <p:spPr bwMode="auto">
            <a:xfrm flipV="1">
              <a:off x="1609" y="2644"/>
              <a:ext cx="461" cy="29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23">
              <a:extLst>
                <a:ext uri="{FF2B5EF4-FFF2-40B4-BE49-F238E27FC236}">
                  <a16:creationId xmlns:a16="http://schemas.microsoft.com/office/drawing/2014/main" id="{DFC4CFDB-34FD-F93C-904A-7F22FE0F0403}"/>
                </a:ext>
              </a:extLst>
            </p:cNvPr>
            <p:cNvSpPr txBox="1">
              <a:spLocks noChangeArrowheads="1"/>
            </p:cNvSpPr>
            <p:nvPr/>
          </p:nvSpPr>
          <p:spPr bwMode="auto">
            <a:xfrm>
              <a:off x="1398" y="3144"/>
              <a:ext cx="38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No</a:t>
              </a:r>
            </a:p>
          </p:txBody>
        </p:sp>
        <p:sp>
          <p:nvSpPr>
            <p:cNvPr id="33" name="Text Box 25">
              <a:extLst>
                <a:ext uri="{FF2B5EF4-FFF2-40B4-BE49-F238E27FC236}">
                  <a16:creationId xmlns:a16="http://schemas.microsoft.com/office/drawing/2014/main" id="{365EF548-2D1B-003E-4FA2-E5F71224188D}"/>
                </a:ext>
              </a:extLst>
            </p:cNvPr>
            <p:cNvSpPr txBox="1">
              <a:spLocks noChangeArrowheads="1"/>
            </p:cNvSpPr>
            <p:nvPr/>
          </p:nvSpPr>
          <p:spPr bwMode="auto">
            <a:xfrm>
              <a:off x="4006" y="2913"/>
              <a:ext cx="593"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Weak</a:t>
              </a:r>
              <a:endParaRPr lang="en-US" sz="1500" b="1">
                <a:solidFill>
                  <a:srgbClr val="0000FF"/>
                </a:solidFill>
              </a:endParaRPr>
            </a:p>
          </p:txBody>
        </p:sp>
        <p:sp>
          <p:nvSpPr>
            <p:cNvPr id="34" name="Text Box 26">
              <a:extLst>
                <a:ext uri="{FF2B5EF4-FFF2-40B4-BE49-F238E27FC236}">
                  <a16:creationId xmlns:a16="http://schemas.microsoft.com/office/drawing/2014/main" id="{86C36473-C776-F38C-532E-BE98A323AAAA}"/>
                </a:ext>
              </a:extLst>
            </p:cNvPr>
            <p:cNvSpPr txBox="1">
              <a:spLocks noChangeArrowheads="1"/>
            </p:cNvSpPr>
            <p:nvPr/>
          </p:nvSpPr>
          <p:spPr bwMode="auto">
            <a:xfrm>
              <a:off x="3312" y="2913"/>
              <a:ext cx="66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Strong</a:t>
              </a:r>
              <a:endParaRPr lang="en-US" sz="1500" b="1">
                <a:solidFill>
                  <a:srgbClr val="0000FF"/>
                </a:solidFill>
              </a:endParaRPr>
            </a:p>
          </p:txBody>
        </p:sp>
        <p:sp>
          <p:nvSpPr>
            <p:cNvPr id="35" name="Text Box 27">
              <a:extLst>
                <a:ext uri="{FF2B5EF4-FFF2-40B4-BE49-F238E27FC236}">
                  <a16:creationId xmlns:a16="http://schemas.microsoft.com/office/drawing/2014/main" id="{2B9F6327-B6E5-FA7C-E058-8E5EFBB72657}"/>
                </a:ext>
              </a:extLst>
            </p:cNvPr>
            <p:cNvSpPr txBox="1">
              <a:spLocks noChangeArrowheads="1"/>
            </p:cNvSpPr>
            <p:nvPr/>
          </p:nvSpPr>
          <p:spPr bwMode="auto">
            <a:xfrm>
              <a:off x="3359" y="3110"/>
              <a:ext cx="38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No</a:t>
              </a:r>
            </a:p>
          </p:txBody>
        </p:sp>
        <p:sp>
          <p:nvSpPr>
            <p:cNvPr id="36" name="Text Box 28">
              <a:extLst>
                <a:ext uri="{FF2B5EF4-FFF2-40B4-BE49-F238E27FC236}">
                  <a16:creationId xmlns:a16="http://schemas.microsoft.com/office/drawing/2014/main" id="{A04357FB-CAE5-95FD-31D6-130D4654D3AE}"/>
                </a:ext>
              </a:extLst>
            </p:cNvPr>
            <p:cNvSpPr txBox="1">
              <a:spLocks noChangeArrowheads="1"/>
            </p:cNvSpPr>
            <p:nvPr/>
          </p:nvSpPr>
          <p:spPr bwMode="auto">
            <a:xfrm>
              <a:off x="4103" y="3100"/>
              <a:ext cx="40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Yes</a:t>
              </a:r>
            </a:p>
          </p:txBody>
        </p:sp>
        <p:cxnSp>
          <p:nvCxnSpPr>
            <p:cNvPr id="37" name="AutoShape 29">
              <a:extLst>
                <a:ext uri="{FF2B5EF4-FFF2-40B4-BE49-F238E27FC236}">
                  <a16:creationId xmlns:a16="http://schemas.microsoft.com/office/drawing/2014/main" id="{0A922CD5-C775-7AEE-00C9-5E9782DB6231}"/>
                </a:ext>
              </a:extLst>
            </p:cNvPr>
            <p:cNvCxnSpPr>
              <a:cxnSpLocks noChangeShapeType="1"/>
              <a:stCxn id="27" idx="2"/>
              <a:endCxn id="33" idx="0"/>
            </p:cNvCxnSpPr>
            <p:nvPr/>
          </p:nvCxnSpPr>
          <p:spPr bwMode="auto">
            <a:xfrm>
              <a:off x="3970" y="2644"/>
              <a:ext cx="333" cy="2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0">
              <a:extLst>
                <a:ext uri="{FF2B5EF4-FFF2-40B4-BE49-F238E27FC236}">
                  <a16:creationId xmlns:a16="http://schemas.microsoft.com/office/drawing/2014/main" id="{BFD10317-755B-ACFC-6E9C-C162A53073DE}"/>
                </a:ext>
              </a:extLst>
            </p:cNvPr>
            <p:cNvCxnSpPr>
              <a:cxnSpLocks noChangeShapeType="1"/>
              <a:stCxn id="34" idx="0"/>
              <a:endCxn id="27" idx="2"/>
            </p:cNvCxnSpPr>
            <p:nvPr/>
          </p:nvCxnSpPr>
          <p:spPr bwMode="auto">
            <a:xfrm flipV="1">
              <a:off x="3644" y="2644"/>
              <a:ext cx="326" cy="2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 Box 32">
              <a:extLst>
                <a:ext uri="{FF2B5EF4-FFF2-40B4-BE49-F238E27FC236}">
                  <a16:creationId xmlns:a16="http://schemas.microsoft.com/office/drawing/2014/main" id="{23B61D05-9247-2483-EC91-8F0A85807A4A}"/>
                </a:ext>
              </a:extLst>
            </p:cNvPr>
            <p:cNvSpPr txBox="1">
              <a:spLocks noChangeArrowheads="1"/>
            </p:cNvSpPr>
            <p:nvPr/>
          </p:nvSpPr>
          <p:spPr bwMode="auto">
            <a:xfrm>
              <a:off x="2422" y="3623"/>
              <a:ext cx="593"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Weak</a:t>
              </a:r>
              <a:endParaRPr lang="en-US" sz="1500" b="1">
                <a:solidFill>
                  <a:srgbClr val="0000FF"/>
                </a:solidFill>
              </a:endParaRPr>
            </a:p>
          </p:txBody>
        </p:sp>
        <p:sp>
          <p:nvSpPr>
            <p:cNvPr id="40" name="Text Box 33">
              <a:extLst>
                <a:ext uri="{FF2B5EF4-FFF2-40B4-BE49-F238E27FC236}">
                  <a16:creationId xmlns:a16="http://schemas.microsoft.com/office/drawing/2014/main" id="{D270F6C0-6374-FA54-F584-CCDCFE7A2C9B}"/>
                </a:ext>
              </a:extLst>
            </p:cNvPr>
            <p:cNvSpPr txBox="1">
              <a:spLocks noChangeArrowheads="1"/>
            </p:cNvSpPr>
            <p:nvPr/>
          </p:nvSpPr>
          <p:spPr bwMode="auto">
            <a:xfrm>
              <a:off x="1632" y="3623"/>
              <a:ext cx="664"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a:solidFill>
                    <a:srgbClr val="000066"/>
                  </a:solidFill>
                </a:rPr>
                <a:t>Strong</a:t>
              </a:r>
              <a:endParaRPr lang="en-US" sz="1500" b="1">
                <a:solidFill>
                  <a:srgbClr val="0000FF"/>
                </a:solidFill>
              </a:endParaRPr>
            </a:p>
          </p:txBody>
        </p:sp>
        <p:cxnSp>
          <p:nvCxnSpPr>
            <p:cNvPr id="41" name="AutoShape 34">
              <a:extLst>
                <a:ext uri="{FF2B5EF4-FFF2-40B4-BE49-F238E27FC236}">
                  <a16:creationId xmlns:a16="http://schemas.microsoft.com/office/drawing/2014/main" id="{6929092B-A457-789B-5C56-443362287D0D}"/>
                </a:ext>
              </a:extLst>
            </p:cNvPr>
            <p:cNvCxnSpPr>
              <a:cxnSpLocks noChangeShapeType="1"/>
              <a:stCxn id="39" idx="0"/>
            </p:cNvCxnSpPr>
            <p:nvPr/>
          </p:nvCxnSpPr>
          <p:spPr bwMode="auto">
            <a:xfrm flipH="1" flipV="1">
              <a:off x="2319" y="3333"/>
              <a:ext cx="400" cy="2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35">
              <a:extLst>
                <a:ext uri="{FF2B5EF4-FFF2-40B4-BE49-F238E27FC236}">
                  <a16:creationId xmlns:a16="http://schemas.microsoft.com/office/drawing/2014/main" id="{CDEF4E7D-1152-3139-88CC-80716400C5DA}"/>
                </a:ext>
              </a:extLst>
            </p:cNvPr>
            <p:cNvCxnSpPr>
              <a:cxnSpLocks noChangeShapeType="1"/>
              <a:stCxn id="40" idx="0"/>
            </p:cNvCxnSpPr>
            <p:nvPr/>
          </p:nvCxnSpPr>
          <p:spPr bwMode="auto">
            <a:xfrm flipV="1">
              <a:off x="1964" y="3333"/>
              <a:ext cx="378" cy="29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 Box 36">
              <a:extLst>
                <a:ext uri="{FF2B5EF4-FFF2-40B4-BE49-F238E27FC236}">
                  <a16:creationId xmlns:a16="http://schemas.microsoft.com/office/drawing/2014/main" id="{F9ABA84F-85A7-2EEB-8A2E-D5B2B73B6A1A}"/>
                </a:ext>
              </a:extLst>
            </p:cNvPr>
            <p:cNvSpPr txBox="1">
              <a:spLocks noChangeArrowheads="1"/>
            </p:cNvSpPr>
            <p:nvPr/>
          </p:nvSpPr>
          <p:spPr bwMode="auto">
            <a:xfrm>
              <a:off x="1775" y="3754"/>
              <a:ext cx="38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a:solidFill>
                    <a:srgbClr val="0000FF"/>
                  </a:solidFill>
                </a:rPr>
                <a:t>No</a:t>
              </a:r>
            </a:p>
          </p:txBody>
        </p:sp>
        <p:sp>
          <p:nvSpPr>
            <p:cNvPr id="44" name="Text Box 37">
              <a:extLst>
                <a:ext uri="{FF2B5EF4-FFF2-40B4-BE49-F238E27FC236}">
                  <a16:creationId xmlns:a16="http://schemas.microsoft.com/office/drawing/2014/main" id="{A46E9EE1-8AD9-5DDE-4027-22E72BC00CC9}"/>
                </a:ext>
              </a:extLst>
            </p:cNvPr>
            <p:cNvSpPr txBox="1">
              <a:spLocks noChangeArrowheads="1"/>
            </p:cNvSpPr>
            <p:nvPr/>
          </p:nvSpPr>
          <p:spPr bwMode="auto">
            <a:xfrm>
              <a:off x="2519" y="3744"/>
              <a:ext cx="40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u="sng" dirty="0">
                  <a:solidFill>
                    <a:srgbClr val="0000FF"/>
                  </a:solidFill>
                </a:rPr>
                <a:t>Yes</a:t>
              </a:r>
            </a:p>
          </p:txBody>
        </p:sp>
        <p:sp>
          <p:nvSpPr>
            <p:cNvPr id="45" name="Text Box 38">
              <a:extLst>
                <a:ext uri="{FF2B5EF4-FFF2-40B4-BE49-F238E27FC236}">
                  <a16:creationId xmlns:a16="http://schemas.microsoft.com/office/drawing/2014/main" id="{CBF6FDAF-6CB9-B542-3F70-DB1EA143E7CD}"/>
                </a:ext>
              </a:extLst>
            </p:cNvPr>
            <p:cNvSpPr txBox="1">
              <a:spLocks noChangeArrowheads="1"/>
            </p:cNvSpPr>
            <p:nvPr/>
          </p:nvSpPr>
          <p:spPr bwMode="auto">
            <a:xfrm>
              <a:off x="2112" y="3110"/>
              <a:ext cx="57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SzTx/>
                <a:buFontTx/>
                <a:buNone/>
              </a:pPr>
              <a:r>
                <a:rPr lang="en-US" sz="1500" b="1" dirty="0">
                  <a:solidFill>
                    <a:srgbClr val="0000FF"/>
                  </a:solidFill>
                </a:rPr>
                <a:t>Wind</a:t>
              </a:r>
            </a:p>
          </p:txBody>
        </p:sp>
      </p:grpSp>
      <p:sp>
        <p:nvSpPr>
          <p:cNvPr id="46" name="Text Box 38">
            <a:extLst>
              <a:ext uri="{FF2B5EF4-FFF2-40B4-BE49-F238E27FC236}">
                <a16:creationId xmlns:a16="http://schemas.microsoft.com/office/drawing/2014/main" id="{D7D9009F-C55B-E035-8223-24A66E24C527}"/>
              </a:ext>
            </a:extLst>
          </p:cNvPr>
          <p:cNvSpPr txBox="1">
            <a:spLocks noChangeArrowheads="1"/>
          </p:cNvSpPr>
          <p:nvPr/>
        </p:nvSpPr>
        <p:spPr bwMode="auto">
          <a:xfrm>
            <a:off x="1443831" y="4518949"/>
            <a:ext cx="2140138" cy="784830"/>
          </a:xfrm>
          <a:prstGeom prst="rect">
            <a:avLst/>
          </a:prstGeom>
          <a:solidFill>
            <a:srgbClr val="FFFFCC"/>
          </a:solidFill>
          <a:ln>
            <a:solidFill>
              <a:srgbClr val="FF9900"/>
            </a:solidFill>
          </a:ln>
          <a:effectLst/>
        </p:spPr>
        <p:txBody>
          <a:bodyPr wrap="square">
            <a:spAutoFit/>
          </a:bodyPr>
          <a:lstStyle/>
          <a:p>
            <a:pPr>
              <a:buSzTx/>
              <a:buFontTx/>
              <a:buNone/>
            </a:pPr>
            <a:r>
              <a:rPr lang="en-US" sz="1500" dirty="0"/>
              <a:t>This can always be done – may fit noise or other coincidental regularities</a:t>
            </a:r>
          </a:p>
        </p:txBody>
      </p:sp>
      <p:sp>
        <p:nvSpPr>
          <p:cNvPr id="47" name="Content Placeholder 11">
            <a:extLst>
              <a:ext uri="{FF2B5EF4-FFF2-40B4-BE49-F238E27FC236}">
                <a16:creationId xmlns:a16="http://schemas.microsoft.com/office/drawing/2014/main" id="{2AEA160D-2BE7-EAC5-3D05-41278F679EA9}"/>
              </a:ext>
            </a:extLst>
          </p:cNvPr>
          <p:cNvSpPr txBox="1">
            <a:spLocks/>
          </p:cNvSpPr>
          <p:nvPr/>
        </p:nvSpPr>
        <p:spPr>
          <a:xfrm>
            <a:off x="727560" y="1610455"/>
            <a:ext cx="3693658" cy="373737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6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6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500" dirty="0">
              <a:solidFill>
                <a:srgbClr val="000066"/>
              </a:solidFill>
            </a:endParaRPr>
          </a:p>
          <a:p>
            <a:r>
              <a:rPr lang="en-US" sz="1500" dirty="0">
                <a:solidFill>
                  <a:srgbClr val="000066"/>
                </a:solidFill>
              </a:rPr>
              <a:t>Outlook = Sunny, </a:t>
            </a:r>
          </a:p>
          <a:p>
            <a:r>
              <a:rPr lang="en-US" sz="1500" dirty="0">
                <a:solidFill>
                  <a:srgbClr val="000066"/>
                </a:solidFill>
              </a:rPr>
              <a:t>Temp = Hot</a:t>
            </a:r>
          </a:p>
          <a:p>
            <a:r>
              <a:rPr lang="en-US" sz="1500" dirty="0">
                <a:solidFill>
                  <a:srgbClr val="000066"/>
                </a:solidFill>
              </a:rPr>
              <a:t>Humidity = Normal</a:t>
            </a:r>
          </a:p>
          <a:p>
            <a:r>
              <a:rPr lang="en-US" sz="1500" dirty="0">
                <a:solidFill>
                  <a:srgbClr val="000066"/>
                </a:solidFill>
              </a:rPr>
              <a:t>Wind = Strong </a:t>
            </a:r>
          </a:p>
          <a:p>
            <a:r>
              <a:rPr lang="en-US" sz="1500" dirty="0">
                <a:solidFill>
                  <a:srgbClr val="000066"/>
                </a:solidFill>
              </a:rPr>
              <a:t>label: NO</a:t>
            </a:r>
            <a:endParaRPr lang="en-US" sz="1500" dirty="0">
              <a:solidFill>
                <a:srgbClr val="A50021"/>
              </a:solidFill>
            </a:endParaRPr>
          </a:p>
          <a:p>
            <a:r>
              <a:rPr lang="en-US" sz="1500" dirty="0">
                <a:solidFill>
                  <a:srgbClr val="A50021"/>
                </a:solidFill>
              </a:rPr>
              <a:t>this example doesn’t exist in the tree</a:t>
            </a:r>
          </a:p>
          <a:p>
            <a:endParaRPr lang="en-US" sz="1500" dirty="0"/>
          </a:p>
        </p:txBody>
      </p:sp>
    </p:spTree>
    <p:extLst>
      <p:ext uri="{BB962C8B-B14F-4D97-AF65-F5344CB8AC3E}">
        <p14:creationId xmlns:p14="http://schemas.microsoft.com/office/powerpoint/2010/main" val="284399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7447-9754-B171-9855-8416889A2904}"/>
              </a:ext>
            </a:extLst>
          </p:cNvPr>
          <p:cNvSpPr>
            <a:spLocks noGrp="1"/>
          </p:cNvSpPr>
          <p:nvPr>
            <p:ph type="title"/>
          </p:nvPr>
        </p:nvSpPr>
        <p:spPr/>
        <p:txBody>
          <a:bodyPr/>
          <a:lstStyle/>
          <a:p>
            <a:r>
              <a:rPr lang="en-US" dirty="0"/>
              <a:t>Overfitting the Data</a:t>
            </a:r>
          </a:p>
        </p:txBody>
      </p:sp>
      <p:sp>
        <p:nvSpPr>
          <p:cNvPr id="3" name="Slide Number Placeholder 2">
            <a:extLst>
              <a:ext uri="{FF2B5EF4-FFF2-40B4-BE49-F238E27FC236}">
                <a16:creationId xmlns:a16="http://schemas.microsoft.com/office/drawing/2014/main" id="{D367C35B-99EC-B9D0-091C-987FB8D5F65B}"/>
              </a:ext>
            </a:extLst>
          </p:cNvPr>
          <p:cNvSpPr>
            <a:spLocks noGrp="1"/>
          </p:cNvSpPr>
          <p:nvPr>
            <p:ph type="sldNum" sz="quarter" idx="12"/>
          </p:nvPr>
        </p:nvSpPr>
        <p:spPr/>
        <p:txBody>
          <a:bodyPr/>
          <a:lstStyle/>
          <a:p>
            <a:pPr>
              <a:defRPr/>
            </a:pPr>
            <a:fld id="{CA3D6DB8-5A0D-49F6-B73C-4D1A01AC4B06}" type="slidenum">
              <a:rPr lang="en-US" smtClean="0"/>
              <a:pPr>
                <a:defRPr/>
              </a:pPr>
              <a:t>75</a:t>
            </a:fld>
            <a:endParaRPr lang="en-US"/>
          </a:p>
        </p:txBody>
      </p:sp>
      <p:sp>
        <p:nvSpPr>
          <p:cNvPr id="4" name="Content Placeholder 2">
            <a:extLst>
              <a:ext uri="{FF2B5EF4-FFF2-40B4-BE49-F238E27FC236}">
                <a16:creationId xmlns:a16="http://schemas.microsoft.com/office/drawing/2014/main" id="{4FE9681A-274E-17FA-3EC1-461D665E0F1C}"/>
              </a:ext>
            </a:extLst>
          </p:cNvPr>
          <p:cNvSpPr txBox="1">
            <a:spLocks/>
          </p:cNvSpPr>
          <p:nvPr/>
        </p:nvSpPr>
        <p:spPr>
          <a:xfrm>
            <a:off x="457200" y="2286000"/>
            <a:ext cx="8229600" cy="369079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r>
              <a:rPr lang="en-US" kern="0" dirty="0"/>
              <a:t>Learning a tree that classifies the training data perfectly may not lead to the tree with the best generalization performance.</a:t>
            </a:r>
          </a:p>
          <a:p>
            <a:pPr lvl="1"/>
            <a:r>
              <a:rPr lang="en-US" kern="0" dirty="0"/>
              <a:t>There may be noise in the training data the tree is fitting</a:t>
            </a:r>
          </a:p>
          <a:p>
            <a:pPr lvl="1"/>
            <a:r>
              <a:rPr lang="en-US" kern="0" dirty="0"/>
              <a:t>The algorithm might be making decisions based on very little data</a:t>
            </a:r>
          </a:p>
          <a:p>
            <a:endParaRPr lang="en-US" kern="0" dirty="0"/>
          </a:p>
        </p:txBody>
      </p:sp>
    </p:spTree>
    <p:extLst>
      <p:ext uri="{BB962C8B-B14F-4D97-AF65-F5344CB8AC3E}">
        <p14:creationId xmlns:p14="http://schemas.microsoft.com/office/powerpoint/2010/main" val="24670740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B737-053D-7D22-86E6-F95E672959EC}"/>
              </a:ext>
            </a:extLst>
          </p:cNvPr>
          <p:cNvSpPr>
            <a:spLocks noGrp="1"/>
          </p:cNvSpPr>
          <p:nvPr>
            <p:ph type="title"/>
          </p:nvPr>
        </p:nvSpPr>
        <p:spPr/>
        <p:txBody>
          <a:bodyPr/>
          <a:lstStyle/>
          <a:p>
            <a:r>
              <a:rPr lang="en-US" dirty="0"/>
              <a:t>Reasons for Overfitting </a:t>
            </a:r>
          </a:p>
        </p:txBody>
      </p:sp>
      <p:sp>
        <p:nvSpPr>
          <p:cNvPr id="3" name="Content Placeholder 2">
            <a:extLst>
              <a:ext uri="{FF2B5EF4-FFF2-40B4-BE49-F238E27FC236}">
                <a16:creationId xmlns:a16="http://schemas.microsoft.com/office/drawing/2014/main" id="{56C93592-1B63-4B6A-6E23-CEA80E63EBF2}"/>
              </a:ext>
            </a:extLst>
          </p:cNvPr>
          <p:cNvSpPr>
            <a:spLocks noGrp="1"/>
          </p:cNvSpPr>
          <p:nvPr>
            <p:ph idx="1"/>
          </p:nvPr>
        </p:nvSpPr>
        <p:spPr/>
        <p:txBody>
          <a:bodyPr/>
          <a:lstStyle/>
          <a:p>
            <a:r>
              <a:rPr lang="en-US" sz="2400" dirty="0"/>
              <a:t>Too much variance in the training data</a:t>
            </a:r>
          </a:p>
          <a:p>
            <a:pPr lvl="1"/>
            <a:r>
              <a:rPr lang="en-US" sz="2400" dirty="0"/>
              <a:t>Training data is not a representative sample </a:t>
            </a:r>
            <a:br>
              <a:rPr lang="en-US" sz="2400" dirty="0"/>
            </a:br>
            <a:r>
              <a:rPr lang="en-US" sz="2400" dirty="0"/>
              <a:t>of the instance space</a:t>
            </a:r>
          </a:p>
          <a:p>
            <a:pPr lvl="1"/>
            <a:r>
              <a:rPr lang="en-US" sz="2400" dirty="0"/>
              <a:t>We split on features that are actually irrelevant</a:t>
            </a:r>
          </a:p>
          <a:p>
            <a:r>
              <a:rPr lang="en-US" sz="2400" dirty="0"/>
              <a:t>Too much noise in the training data</a:t>
            </a:r>
          </a:p>
          <a:p>
            <a:pPr lvl="1"/>
            <a:r>
              <a:rPr lang="en-US" sz="2400" dirty="0"/>
              <a:t>Noise = some feature values or class labels are incorrect</a:t>
            </a:r>
          </a:p>
          <a:p>
            <a:pPr lvl="1"/>
            <a:r>
              <a:rPr lang="en-US" sz="2400" dirty="0"/>
              <a:t>We learn to predict the noise</a:t>
            </a:r>
          </a:p>
          <a:p>
            <a:r>
              <a:rPr lang="en-US" sz="2400" dirty="0"/>
              <a:t>In both cases, it is a result of our will to minimize the empirical error when we learn, and the ability to do it (with DTs) </a:t>
            </a:r>
          </a:p>
          <a:p>
            <a:endParaRPr lang="en-US" sz="2400" dirty="0"/>
          </a:p>
        </p:txBody>
      </p:sp>
      <p:sp>
        <p:nvSpPr>
          <p:cNvPr id="4" name="Slide Number Placeholder 3">
            <a:extLst>
              <a:ext uri="{FF2B5EF4-FFF2-40B4-BE49-F238E27FC236}">
                <a16:creationId xmlns:a16="http://schemas.microsoft.com/office/drawing/2014/main" id="{957B757F-1AB1-DEF1-BBD1-BFA2C54E7F09}"/>
              </a:ext>
            </a:extLst>
          </p:cNvPr>
          <p:cNvSpPr>
            <a:spLocks noGrp="1"/>
          </p:cNvSpPr>
          <p:nvPr>
            <p:ph type="sldNum" sz="quarter" idx="12"/>
          </p:nvPr>
        </p:nvSpPr>
        <p:spPr/>
        <p:txBody>
          <a:bodyPr/>
          <a:lstStyle/>
          <a:p>
            <a:pPr>
              <a:defRPr/>
            </a:pPr>
            <a:fld id="{1141314C-F54C-464D-9EDC-1B1B988577E6}" type="slidenum">
              <a:rPr lang="en-US" smtClean="0"/>
              <a:pPr>
                <a:defRPr/>
              </a:pPr>
              <a:t>76</a:t>
            </a:fld>
            <a:endParaRPr lang="en-US"/>
          </a:p>
        </p:txBody>
      </p:sp>
    </p:spTree>
    <p:extLst>
      <p:ext uri="{BB962C8B-B14F-4D97-AF65-F5344CB8AC3E}">
        <p14:creationId xmlns:p14="http://schemas.microsoft.com/office/powerpoint/2010/main" val="20620990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06C9C-33E6-69E3-126D-5113B7A5575A}"/>
              </a:ext>
            </a:extLst>
          </p:cNvPr>
          <p:cNvSpPr>
            <a:spLocks noGrp="1"/>
          </p:cNvSpPr>
          <p:nvPr>
            <p:ph type="title"/>
          </p:nvPr>
        </p:nvSpPr>
        <p:spPr/>
        <p:txBody>
          <a:bodyPr/>
          <a:lstStyle/>
          <a:p>
            <a:r>
              <a:rPr lang="en-US" dirty="0"/>
              <a:t>Pruning a decision tree</a:t>
            </a:r>
          </a:p>
        </p:txBody>
      </p:sp>
      <p:sp>
        <p:nvSpPr>
          <p:cNvPr id="3" name="Content Placeholder 2">
            <a:extLst>
              <a:ext uri="{FF2B5EF4-FFF2-40B4-BE49-F238E27FC236}">
                <a16:creationId xmlns:a16="http://schemas.microsoft.com/office/drawing/2014/main" id="{651F54E3-D0E9-BE53-A837-E3BA0F4A2762}"/>
              </a:ext>
            </a:extLst>
          </p:cNvPr>
          <p:cNvSpPr>
            <a:spLocks noGrp="1"/>
          </p:cNvSpPr>
          <p:nvPr>
            <p:ph idx="1"/>
          </p:nvPr>
        </p:nvSpPr>
        <p:spPr/>
        <p:txBody>
          <a:bodyPr/>
          <a:lstStyle/>
          <a:p>
            <a:r>
              <a:rPr lang="en-US" dirty="0"/>
              <a:t>Prune</a:t>
            </a:r>
          </a:p>
          <a:p>
            <a:pPr lvl="1"/>
            <a:r>
              <a:rPr lang="en-US" dirty="0"/>
              <a:t>remove leaves and assign majority label of the parent to all items</a:t>
            </a:r>
          </a:p>
          <a:p>
            <a:r>
              <a:rPr lang="en-US" dirty="0"/>
              <a:t>Prune the children of node s if:</a:t>
            </a:r>
          </a:p>
          <a:p>
            <a:pPr lvl="1"/>
            <a:r>
              <a:rPr lang="en-US" dirty="0"/>
              <a:t>all children are leaves, and</a:t>
            </a:r>
          </a:p>
          <a:p>
            <a:pPr lvl="1"/>
            <a:r>
              <a:rPr lang="en-US" dirty="0"/>
              <a:t>the accuracy on the </a:t>
            </a:r>
            <a:r>
              <a:rPr lang="en-US" dirty="0">
                <a:solidFill>
                  <a:srgbClr val="0000FF"/>
                </a:solidFill>
              </a:rPr>
              <a:t>validation set </a:t>
            </a:r>
            <a:r>
              <a:rPr lang="en-US" dirty="0"/>
              <a:t>does not decrease if we assign the most frequent class label to all items at s.</a:t>
            </a:r>
          </a:p>
          <a:p>
            <a:endParaRPr lang="en-US" dirty="0"/>
          </a:p>
        </p:txBody>
      </p:sp>
      <p:sp>
        <p:nvSpPr>
          <p:cNvPr id="4" name="Slide Number Placeholder 3">
            <a:extLst>
              <a:ext uri="{FF2B5EF4-FFF2-40B4-BE49-F238E27FC236}">
                <a16:creationId xmlns:a16="http://schemas.microsoft.com/office/drawing/2014/main" id="{8AFD632C-C7BD-9DE4-6AAC-A373F87FC0BE}"/>
              </a:ext>
            </a:extLst>
          </p:cNvPr>
          <p:cNvSpPr>
            <a:spLocks noGrp="1"/>
          </p:cNvSpPr>
          <p:nvPr>
            <p:ph type="sldNum" sz="quarter" idx="12"/>
          </p:nvPr>
        </p:nvSpPr>
        <p:spPr/>
        <p:txBody>
          <a:bodyPr/>
          <a:lstStyle/>
          <a:p>
            <a:pPr>
              <a:defRPr/>
            </a:pPr>
            <a:fld id="{1141314C-F54C-464D-9EDC-1B1B988577E6}" type="slidenum">
              <a:rPr lang="en-US" smtClean="0"/>
              <a:pPr>
                <a:defRPr/>
              </a:pPr>
              <a:t>77</a:t>
            </a:fld>
            <a:endParaRPr lang="en-US"/>
          </a:p>
        </p:txBody>
      </p:sp>
    </p:spTree>
    <p:extLst>
      <p:ext uri="{BB962C8B-B14F-4D97-AF65-F5344CB8AC3E}">
        <p14:creationId xmlns:p14="http://schemas.microsoft.com/office/powerpoint/2010/main" val="7133877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0767-4233-2DA3-A351-FCE3B3922B23}"/>
              </a:ext>
            </a:extLst>
          </p:cNvPr>
          <p:cNvSpPr>
            <a:spLocks noGrp="1"/>
          </p:cNvSpPr>
          <p:nvPr>
            <p:ph type="title"/>
          </p:nvPr>
        </p:nvSpPr>
        <p:spPr/>
        <p:txBody>
          <a:bodyPr/>
          <a:lstStyle/>
          <a:p>
            <a:r>
              <a:rPr lang="en-US" dirty="0"/>
              <a:t>Avoiding Overfitting</a:t>
            </a:r>
          </a:p>
        </p:txBody>
      </p:sp>
      <p:sp>
        <p:nvSpPr>
          <p:cNvPr id="3" name="Content Placeholder 2">
            <a:extLst>
              <a:ext uri="{FF2B5EF4-FFF2-40B4-BE49-F238E27FC236}">
                <a16:creationId xmlns:a16="http://schemas.microsoft.com/office/drawing/2014/main" id="{5B25E287-07E3-1198-5FBD-81716CD90488}"/>
              </a:ext>
            </a:extLst>
          </p:cNvPr>
          <p:cNvSpPr>
            <a:spLocks noGrp="1"/>
          </p:cNvSpPr>
          <p:nvPr>
            <p:ph idx="1"/>
          </p:nvPr>
        </p:nvSpPr>
        <p:spPr/>
        <p:txBody>
          <a:bodyPr/>
          <a:lstStyle/>
          <a:p>
            <a:r>
              <a:rPr lang="en-US" sz="2000" dirty="0"/>
              <a:t>Two basic approaches</a:t>
            </a:r>
          </a:p>
          <a:p>
            <a:pPr lvl="1"/>
            <a:r>
              <a:rPr lang="en-US" sz="1800" dirty="0"/>
              <a:t>Pre-pruning: Stop growing the tree at some point during construction when it is determined that there is not enough data to make reliable choices.</a:t>
            </a:r>
          </a:p>
          <a:p>
            <a:pPr lvl="1"/>
            <a:r>
              <a:rPr lang="en-US" sz="1800" dirty="0"/>
              <a:t>Post-pruning: Grow the full tree and then remove nodes that seem not to have sufficient evidence.</a:t>
            </a:r>
          </a:p>
          <a:p>
            <a:r>
              <a:rPr lang="en-US" sz="2000" dirty="0"/>
              <a:t>Methods for evaluating subtrees to prune</a:t>
            </a:r>
          </a:p>
          <a:p>
            <a:pPr lvl="1"/>
            <a:r>
              <a:rPr lang="en-US" sz="1800" dirty="0"/>
              <a:t>Cross-validation: Reserve hold-out set to evaluate utility</a:t>
            </a:r>
          </a:p>
          <a:p>
            <a:pPr lvl="1"/>
            <a:r>
              <a:rPr lang="en-US" sz="1800" dirty="0"/>
              <a:t>Statistical testing: Test if the observed regularity can be dismissed as likely to occur by chance</a:t>
            </a:r>
            <a:endParaRPr lang="en-US" sz="2000" dirty="0"/>
          </a:p>
          <a:p>
            <a:r>
              <a:rPr lang="en-US" sz="2000" dirty="0"/>
              <a:t>The goal is to guarantee/improve generalization </a:t>
            </a:r>
          </a:p>
          <a:p>
            <a:r>
              <a:rPr lang="en-US" sz="2000" dirty="0"/>
              <a:t>This is related to the notion of regularization that we will see in other contexts – keep the hypothesis simple. </a:t>
            </a:r>
          </a:p>
        </p:txBody>
      </p:sp>
      <p:sp>
        <p:nvSpPr>
          <p:cNvPr id="4" name="Slide Number Placeholder 3">
            <a:extLst>
              <a:ext uri="{FF2B5EF4-FFF2-40B4-BE49-F238E27FC236}">
                <a16:creationId xmlns:a16="http://schemas.microsoft.com/office/drawing/2014/main" id="{E31EF51B-0849-A1AA-BA21-03DCD394C3A8}"/>
              </a:ext>
            </a:extLst>
          </p:cNvPr>
          <p:cNvSpPr>
            <a:spLocks noGrp="1"/>
          </p:cNvSpPr>
          <p:nvPr>
            <p:ph type="sldNum" sz="quarter" idx="12"/>
          </p:nvPr>
        </p:nvSpPr>
        <p:spPr/>
        <p:txBody>
          <a:bodyPr/>
          <a:lstStyle/>
          <a:p>
            <a:pPr>
              <a:defRPr/>
            </a:pPr>
            <a:fld id="{1141314C-F54C-464D-9EDC-1B1B988577E6}" type="slidenum">
              <a:rPr lang="en-US" smtClean="0"/>
              <a:pPr>
                <a:defRPr/>
              </a:pPr>
              <a:t>78</a:t>
            </a:fld>
            <a:endParaRPr lang="en-US"/>
          </a:p>
        </p:txBody>
      </p:sp>
    </p:spTree>
    <p:extLst>
      <p:ext uri="{BB962C8B-B14F-4D97-AF65-F5344CB8AC3E}">
        <p14:creationId xmlns:p14="http://schemas.microsoft.com/office/powerpoint/2010/main" val="303943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2F52CF4-92E6-054D-8AB8-9AC5DA01E226}"/>
              </a:ext>
            </a:extLst>
          </p:cNvPr>
          <p:cNvSpPr>
            <a:spLocks noGrp="1" noChangeArrowheads="1"/>
          </p:cNvSpPr>
          <p:nvPr>
            <p:ph type="title"/>
          </p:nvPr>
        </p:nvSpPr>
        <p:spPr/>
        <p:txBody>
          <a:bodyPr/>
          <a:lstStyle/>
          <a:p>
            <a:r>
              <a:rPr lang="en-US" altLang="en-US" dirty="0"/>
              <a:t>Example: Decision Trees</a:t>
            </a:r>
          </a:p>
        </p:txBody>
      </p:sp>
      <p:sp>
        <p:nvSpPr>
          <p:cNvPr id="15363" name="Rectangle 3">
            <a:extLst>
              <a:ext uri="{FF2B5EF4-FFF2-40B4-BE49-F238E27FC236}">
                <a16:creationId xmlns:a16="http://schemas.microsoft.com/office/drawing/2014/main" id="{45C2CA8E-E554-5444-9887-63B15E0E0B9E}"/>
              </a:ext>
            </a:extLst>
          </p:cNvPr>
          <p:cNvSpPr>
            <a:spLocks noGrp="1" noChangeArrowheads="1"/>
          </p:cNvSpPr>
          <p:nvPr>
            <p:ph type="body" idx="1"/>
          </p:nvPr>
        </p:nvSpPr>
        <p:spPr/>
        <p:txBody>
          <a:bodyPr/>
          <a:lstStyle/>
          <a:p>
            <a:pPr marL="381000" indent="-381000">
              <a:lnSpc>
                <a:spcPct val="90000"/>
              </a:lnSpc>
              <a:buFontTx/>
              <a:buNone/>
            </a:pPr>
            <a:r>
              <a:rPr lang="en-US" altLang="en-US" sz="2400" dirty="0"/>
              <a:t>Problem: decide whether to wait for a table at a restaurant, based on the following </a:t>
            </a:r>
            <a:r>
              <a:rPr lang="en-US" altLang="en-US" sz="2400" dirty="0">
                <a:solidFill>
                  <a:schemeClr val="accent2"/>
                </a:solidFill>
              </a:rPr>
              <a:t>attributes</a:t>
            </a:r>
            <a:r>
              <a:rPr lang="en-US" altLang="en-US" sz="2400" dirty="0"/>
              <a:t>:</a:t>
            </a:r>
          </a:p>
          <a:p>
            <a:pPr marL="800100" lvl="1" indent="-342900">
              <a:lnSpc>
                <a:spcPct val="90000"/>
              </a:lnSpc>
              <a:buFontTx/>
              <a:buAutoNum type="arabicPeriod"/>
            </a:pPr>
            <a:r>
              <a:rPr lang="en-US" altLang="en-US" sz="2000" dirty="0">
                <a:solidFill>
                  <a:srgbClr val="FF0000"/>
                </a:solidFill>
              </a:rPr>
              <a:t>Alternate</a:t>
            </a:r>
            <a:r>
              <a:rPr lang="en-US" altLang="en-US" sz="2000" dirty="0"/>
              <a:t>: is there an alternative restaurant nearby?</a:t>
            </a:r>
          </a:p>
          <a:p>
            <a:pPr marL="800100" lvl="1" indent="-342900">
              <a:lnSpc>
                <a:spcPct val="90000"/>
              </a:lnSpc>
              <a:buFontTx/>
              <a:buAutoNum type="arabicPeriod"/>
            </a:pPr>
            <a:r>
              <a:rPr lang="en-US" altLang="en-US" sz="2000" dirty="0">
                <a:solidFill>
                  <a:srgbClr val="FF0000"/>
                </a:solidFill>
              </a:rPr>
              <a:t>Bar</a:t>
            </a:r>
            <a:r>
              <a:rPr lang="en-US" altLang="en-US" sz="2000" dirty="0"/>
              <a:t>: is there a comfortable bar area to wait in?</a:t>
            </a:r>
          </a:p>
          <a:p>
            <a:pPr marL="800100" lvl="1" indent="-342900">
              <a:lnSpc>
                <a:spcPct val="90000"/>
              </a:lnSpc>
              <a:buFontTx/>
              <a:buAutoNum type="arabicPeriod"/>
            </a:pPr>
            <a:r>
              <a:rPr lang="en-US" altLang="en-US" sz="2000" dirty="0">
                <a:solidFill>
                  <a:srgbClr val="FF0000"/>
                </a:solidFill>
              </a:rPr>
              <a:t>Fri/Sat</a:t>
            </a:r>
            <a:r>
              <a:rPr lang="en-US" altLang="en-US" sz="2000" dirty="0"/>
              <a:t>: is today Friday or Saturday?</a:t>
            </a:r>
          </a:p>
          <a:p>
            <a:pPr marL="800100" lvl="1" indent="-342900">
              <a:lnSpc>
                <a:spcPct val="90000"/>
              </a:lnSpc>
              <a:buFontTx/>
              <a:buAutoNum type="arabicPeriod"/>
            </a:pPr>
            <a:r>
              <a:rPr lang="en-US" altLang="en-US" sz="2000" dirty="0">
                <a:solidFill>
                  <a:srgbClr val="FF0000"/>
                </a:solidFill>
              </a:rPr>
              <a:t>Hungry</a:t>
            </a:r>
            <a:r>
              <a:rPr lang="en-US" altLang="en-US" sz="2000" dirty="0"/>
              <a:t>: are we hungry?</a:t>
            </a:r>
          </a:p>
          <a:p>
            <a:pPr marL="800100" lvl="1" indent="-342900">
              <a:lnSpc>
                <a:spcPct val="90000"/>
              </a:lnSpc>
              <a:buFontTx/>
              <a:buAutoNum type="arabicPeriod"/>
            </a:pPr>
            <a:r>
              <a:rPr lang="en-US" altLang="en-US" sz="2000" dirty="0">
                <a:solidFill>
                  <a:srgbClr val="FF0000"/>
                </a:solidFill>
              </a:rPr>
              <a:t>Patrons</a:t>
            </a:r>
            <a:r>
              <a:rPr lang="en-US" altLang="en-US" sz="2000" dirty="0"/>
              <a:t>: number of people in the restaurant (None, Some, Full)</a:t>
            </a:r>
          </a:p>
          <a:p>
            <a:pPr marL="800100" lvl="1" indent="-342900">
              <a:lnSpc>
                <a:spcPct val="90000"/>
              </a:lnSpc>
              <a:buFontTx/>
              <a:buAutoNum type="arabicPeriod"/>
            </a:pPr>
            <a:r>
              <a:rPr lang="en-US" altLang="en-US" sz="2000" dirty="0">
                <a:solidFill>
                  <a:srgbClr val="FF0000"/>
                </a:solidFill>
              </a:rPr>
              <a:t>Price</a:t>
            </a:r>
            <a:r>
              <a:rPr lang="en-US" altLang="en-US" sz="2000" dirty="0"/>
              <a:t>: price range ($, $$, $$$)</a:t>
            </a:r>
          </a:p>
          <a:p>
            <a:pPr marL="800100" lvl="1" indent="-342900">
              <a:lnSpc>
                <a:spcPct val="90000"/>
              </a:lnSpc>
              <a:buFontTx/>
              <a:buAutoNum type="arabicPeriod"/>
            </a:pPr>
            <a:r>
              <a:rPr lang="en-US" altLang="en-US" sz="2000" dirty="0">
                <a:solidFill>
                  <a:srgbClr val="FF0000"/>
                </a:solidFill>
              </a:rPr>
              <a:t>Raining</a:t>
            </a:r>
            <a:r>
              <a:rPr lang="en-US" altLang="en-US" sz="2000" dirty="0"/>
              <a:t>: is it raining outside?</a:t>
            </a:r>
          </a:p>
          <a:p>
            <a:pPr marL="800100" lvl="1" indent="-342900">
              <a:lnSpc>
                <a:spcPct val="90000"/>
              </a:lnSpc>
              <a:buFontTx/>
              <a:buAutoNum type="arabicPeriod"/>
            </a:pPr>
            <a:r>
              <a:rPr lang="en-US" altLang="en-US" sz="2000" dirty="0">
                <a:solidFill>
                  <a:srgbClr val="FF0000"/>
                </a:solidFill>
              </a:rPr>
              <a:t>Reservation</a:t>
            </a:r>
            <a:r>
              <a:rPr lang="en-US" altLang="en-US" sz="2000" dirty="0"/>
              <a:t>: have we made a reservation?</a:t>
            </a:r>
          </a:p>
          <a:p>
            <a:pPr marL="800100" lvl="1" indent="-342900">
              <a:lnSpc>
                <a:spcPct val="90000"/>
              </a:lnSpc>
              <a:buFontTx/>
              <a:buAutoNum type="arabicPeriod"/>
            </a:pPr>
            <a:r>
              <a:rPr lang="en-US" altLang="en-US" sz="2000" dirty="0">
                <a:solidFill>
                  <a:srgbClr val="FF0000"/>
                </a:solidFill>
              </a:rPr>
              <a:t>Type</a:t>
            </a:r>
            <a:r>
              <a:rPr lang="en-US" altLang="en-US" sz="2000" dirty="0"/>
              <a:t>: kind of restaurant (French, Italian, Thai, Burger)</a:t>
            </a:r>
          </a:p>
          <a:p>
            <a:pPr marL="800100" lvl="1" indent="-342900">
              <a:lnSpc>
                <a:spcPct val="90000"/>
              </a:lnSpc>
              <a:buFontTx/>
              <a:buAutoNum type="arabicPeriod"/>
            </a:pPr>
            <a:r>
              <a:rPr lang="en-US" altLang="en-US" sz="2000" dirty="0">
                <a:solidFill>
                  <a:srgbClr val="FF0000"/>
                </a:solidFill>
              </a:rPr>
              <a:t> </a:t>
            </a:r>
            <a:r>
              <a:rPr lang="en-US" altLang="en-US" sz="2000" dirty="0" err="1">
                <a:solidFill>
                  <a:srgbClr val="FF0000"/>
                </a:solidFill>
              </a:rPr>
              <a:t>WaitEstimate</a:t>
            </a:r>
            <a:r>
              <a:rPr lang="en-US" altLang="en-US" sz="2000" dirty="0"/>
              <a:t>: estimated waiting time (0-10, 10-30, 30-60, &gt;60)</a:t>
            </a:r>
          </a:p>
        </p:txBody>
      </p:sp>
    </p:spTree>
    <p:extLst>
      <p:ext uri="{BB962C8B-B14F-4D97-AF65-F5344CB8AC3E}">
        <p14:creationId xmlns:p14="http://schemas.microsoft.com/office/powerpoint/2010/main" val="120123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FFE6-71B4-374E-A732-3D10A172B222}"/>
              </a:ext>
            </a:extLst>
          </p:cNvPr>
          <p:cNvSpPr>
            <a:spLocks noGrp="1"/>
          </p:cNvSpPr>
          <p:nvPr>
            <p:ph type="title"/>
          </p:nvPr>
        </p:nvSpPr>
        <p:spPr/>
        <p:txBody>
          <a:bodyPr/>
          <a:lstStyle/>
          <a:p>
            <a:r>
              <a:rPr lang="en-US" altLang="en-US" dirty="0"/>
              <a:t>Attribute-based representations</a:t>
            </a:r>
            <a:endParaRPr lang="en-US" dirty="0"/>
          </a:p>
        </p:txBody>
      </p:sp>
      <p:sp>
        <p:nvSpPr>
          <p:cNvPr id="3" name="Content Placeholder 2">
            <a:extLst>
              <a:ext uri="{FF2B5EF4-FFF2-40B4-BE49-F238E27FC236}">
                <a16:creationId xmlns:a16="http://schemas.microsoft.com/office/drawing/2014/main" id="{1B90A76B-A7CE-F14D-84F0-55D34FD2B221}"/>
              </a:ext>
            </a:extLst>
          </p:cNvPr>
          <p:cNvSpPr>
            <a:spLocks noGrp="1"/>
          </p:cNvSpPr>
          <p:nvPr>
            <p:ph idx="1"/>
          </p:nvPr>
        </p:nvSpPr>
        <p:spPr>
          <a:xfrm>
            <a:off x="621085" y="1828800"/>
            <a:ext cx="7772400" cy="4114800"/>
          </a:xfrm>
        </p:spPr>
        <p:txBody>
          <a:bodyPr/>
          <a:lstStyle/>
          <a:p>
            <a:r>
              <a:rPr lang="en-US" altLang="en-US" sz="2000" dirty="0"/>
              <a:t>Examples described by </a:t>
            </a:r>
            <a:r>
              <a:rPr lang="en-US" altLang="en-US" sz="2000" dirty="0">
                <a:solidFill>
                  <a:schemeClr val="accent2"/>
                </a:solidFill>
              </a:rPr>
              <a:t>attribute values </a:t>
            </a:r>
            <a:r>
              <a:rPr lang="en-US" altLang="en-US" sz="2000" dirty="0"/>
              <a:t>(Boolean, discrete, continuous)</a:t>
            </a:r>
          </a:p>
          <a:p>
            <a:r>
              <a:rPr lang="en-US" altLang="en-US" sz="2000" dirty="0"/>
              <a:t>Ex: classification of examples where I will/won't wait for a table:</a:t>
            </a:r>
          </a:p>
          <a:p>
            <a:endParaRPr lang="en-US" sz="2000" dirty="0"/>
          </a:p>
        </p:txBody>
      </p:sp>
      <p:sp>
        <p:nvSpPr>
          <p:cNvPr id="4" name="Slide Number Placeholder 3">
            <a:extLst>
              <a:ext uri="{FF2B5EF4-FFF2-40B4-BE49-F238E27FC236}">
                <a16:creationId xmlns:a16="http://schemas.microsoft.com/office/drawing/2014/main" id="{5AE17005-6219-C543-AF45-FEC511334307}"/>
              </a:ext>
            </a:extLst>
          </p:cNvPr>
          <p:cNvSpPr>
            <a:spLocks noGrp="1"/>
          </p:cNvSpPr>
          <p:nvPr>
            <p:ph type="sldNum" sz="quarter" idx="12"/>
          </p:nvPr>
        </p:nvSpPr>
        <p:spPr/>
        <p:txBody>
          <a:bodyPr/>
          <a:lstStyle/>
          <a:p>
            <a:pPr>
              <a:defRPr/>
            </a:pPr>
            <a:fld id="{1141314C-F54C-464D-9EDC-1B1B988577E6}" type="slidenum">
              <a:rPr lang="en-US" smtClean="0"/>
              <a:pPr>
                <a:defRPr/>
              </a:pPr>
              <a:t>9</a:t>
            </a:fld>
            <a:endParaRPr lang="en-US"/>
          </a:p>
        </p:txBody>
      </p:sp>
      <p:pic>
        <p:nvPicPr>
          <p:cNvPr id="5" name="Picture 4">
            <a:extLst>
              <a:ext uri="{FF2B5EF4-FFF2-40B4-BE49-F238E27FC236}">
                <a16:creationId xmlns:a16="http://schemas.microsoft.com/office/drawing/2014/main" id="{57986E82-EF5B-2548-80B6-2EC10D1DB932}"/>
              </a:ext>
            </a:extLst>
          </p:cNvPr>
          <p:cNvPicPr>
            <a:picLocks noChangeAspect="1"/>
          </p:cNvPicPr>
          <p:nvPr/>
        </p:nvPicPr>
        <p:blipFill>
          <a:blip r:embed="rId2"/>
          <a:stretch>
            <a:fillRect/>
          </a:stretch>
        </p:blipFill>
        <p:spPr>
          <a:xfrm>
            <a:off x="750515" y="2615045"/>
            <a:ext cx="7742321" cy="4114800"/>
          </a:xfrm>
          <a:prstGeom prst="rect">
            <a:avLst/>
          </a:prstGeom>
        </p:spPr>
      </p:pic>
    </p:spTree>
    <p:extLst>
      <p:ext uri="{BB962C8B-B14F-4D97-AF65-F5344CB8AC3E}">
        <p14:creationId xmlns:p14="http://schemas.microsoft.com/office/powerpoint/2010/main" val="5230966"/>
      </p:ext>
    </p:extLst>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7049</TotalTime>
  <Words>4969</Words>
  <Application>Microsoft Macintosh PowerPoint</Application>
  <PresentationFormat>On-screen Show (4:3)</PresentationFormat>
  <Paragraphs>759</Paragraphs>
  <Slides>78</Slides>
  <Notes>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78</vt:i4>
      </vt:variant>
    </vt:vector>
  </HeadingPairs>
  <TitlesOfParts>
    <vt:vector size="91" baseType="lpstr">
      <vt:lpstr>Arial</vt:lpstr>
      <vt:lpstr>Cambria Math</vt:lpstr>
      <vt:lpstr>Courier New</vt:lpstr>
      <vt:lpstr>Monotype Sorts</vt:lpstr>
      <vt:lpstr>Symbol</vt:lpstr>
      <vt:lpstr>Tahoma</vt:lpstr>
      <vt:lpstr>Times New Roman</vt:lpstr>
      <vt:lpstr>Wingdings</vt:lpstr>
      <vt:lpstr>Wingdings 3</vt:lpstr>
      <vt:lpstr>Default Design</vt:lpstr>
      <vt:lpstr>Equation</vt:lpstr>
      <vt:lpstr>Document</vt:lpstr>
      <vt:lpstr>Visio</vt:lpstr>
      <vt:lpstr> 4. Supervised Learning (III)</vt:lpstr>
      <vt:lpstr>Supervised Learning</vt:lpstr>
      <vt:lpstr>Overfitting </vt:lpstr>
      <vt:lpstr>Supervised learning Process</vt:lpstr>
      <vt:lpstr>Supervised Learning</vt:lpstr>
      <vt:lpstr>Decision tree</vt:lpstr>
      <vt:lpstr>Decision Trees</vt:lpstr>
      <vt:lpstr>Example: Decision Trees</vt:lpstr>
      <vt:lpstr>Attribute-based representations</vt:lpstr>
      <vt:lpstr>Decision trees</vt:lpstr>
      <vt:lpstr>Example: Decision Tree</vt:lpstr>
      <vt:lpstr>Decision Tree Algorithms</vt:lpstr>
      <vt:lpstr>ID3 Heuristic</vt:lpstr>
      <vt:lpstr>Attribute Selection Criteria</vt:lpstr>
      <vt:lpstr>Entropy</vt:lpstr>
      <vt:lpstr>Measuring Information Content … 1</vt:lpstr>
      <vt:lpstr>Measuring Information Content … 2</vt:lpstr>
      <vt:lpstr>The Intuition Behind the -P log P Formula</vt:lpstr>
      <vt:lpstr>Measure of Information</vt:lpstr>
      <vt:lpstr>Entropy</vt:lpstr>
      <vt:lpstr>Entropy</vt:lpstr>
      <vt:lpstr>Example </vt:lpstr>
      <vt:lpstr>PowerPoint Presentation</vt:lpstr>
      <vt:lpstr>Attribute Selection Measure: Information Gain (ID3)</vt:lpstr>
      <vt:lpstr>Attribute Selection Measure: Information Gain (ID3)</vt:lpstr>
      <vt:lpstr>Classification &amp; Prediction</vt:lpstr>
      <vt:lpstr>Attribute Selection</vt:lpstr>
      <vt:lpstr>Attribute Selection</vt:lpstr>
      <vt:lpstr>Classification &amp; Prediction</vt:lpstr>
      <vt:lpstr>Classification &amp; Prediction</vt:lpstr>
      <vt:lpstr>Overfitting</vt:lpstr>
      <vt:lpstr>Example </vt:lpstr>
      <vt:lpstr>Decision Tree Learning</vt:lpstr>
      <vt:lpstr>Expected information (entropy) needed to classify a tuple in D:</vt:lpstr>
      <vt:lpstr>PowerPoint Presentation</vt:lpstr>
      <vt:lpstr>PowerPoint Presentation</vt:lpstr>
      <vt:lpstr>PowerPoint Presentation</vt:lpstr>
      <vt:lpstr>PowerPoint Presentation</vt:lpstr>
      <vt:lpstr>Calculate information gain</vt:lpstr>
      <vt:lpstr>Decision Tree Learning: A Simple Example</vt:lpstr>
      <vt:lpstr>Further splitting data in leaf nodes</vt:lpstr>
      <vt:lpstr>Splitting the leaf node created by the “Rain” attribute</vt:lpstr>
      <vt:lpstr>PowerPoint Presentation</vt:lpstr>
      <vt:lpstr>Now we have three attributes left</vt:lpstr>
      <vt:lpstr>Current leaf node has only five data points (or five training examples): {D4,D5,D6,D10,D14}     [3+, 2-]   E=0.970  </vt:lpstr>
      <vt:lpstr>Current leaf node has only five data points (or five training examples): {D4,D5,D6,D10,D14}     [3+, 2-]   E=0.970  </vt:lpstr>
      <vt:lpstr>PowerPoint Presentation</vt:lpstr>
      <vt:lpstr>The new Decision Tree</vt:lpstr>
      <vt:lpstr>PowerPoint Presentation</vt:lpstr>
      <vt:lpstr>PowerPoint Presentation</vt:lpstr>
      <vt:lpstr>PowerPoint Presentation</vt:lpstr>
      <vt:lpstr>PowerPoint Presentation</vt:lpstr>
      <vt:lpstr>PowerPoint Presentation</vt:lpstr>
      <vt:lpstr>Final Decision Tree</vt:lpstr>
      <vt:lpstr>PowerPoint Presentation</vt:lpstr>
      <vt:lpstr>How to use the decision tree?</vt:lpstr>
      <vt:lpstr>GINI index</vt:lpstr>
      <vt:lpstr>Measures of Node Impurity</vt:lpstr>
      <vt:lpstr>Gini Index (CART, IBM IntelligentMiner)</vt:lpstr>
      <vt:lpstr>Finding the Best Split</vt:lpstr>
      <vt:lpstr>Gini Index (CART, IBM IntelligentMiner)</vt:lpstr>
      <vt:lpstr>Computation of Gini Index</vt:lpstr>
      <vt:lpstr>Measure of Impurity: GINI</vt:lpstr>
      <vt:lpstr>Examples for computing GINI</vt:lpstr>
      <vt:lpstr>Splitting Based on GINI</vt:lpstr>
      <vt:lpstr>Binary Attributes: Computing GINI Index</vt:lpstr>
      <vt:lpstr>PowerPoint Presentation</vt:lpstr>
      <vt:lpstr>Continuous Attributes: Computing Gini Index</vt:lpstr>
      <vt:lpstr>Continuous Attributes: Computing Gini Index...</vt:lpstr>
      <vt:lpstr>Further optimization</vt:lpstr>
      <vt:lpstr>Summary Comparing Attribute Selection Measures</vt:lpstr>
      <vt:lpstr>Overfitting &amp; pruning</vt:lpstr>
      <vt:lpstr>Example</vt:lpstr>
      <vt:lpstr>Overfitting - Example</vt:lpstr>
      <vt:lpstr>Overfitting the Data</vt:lpstr>
      <vt:lpstr>Reasons for Overfitting </vt:lpstr>
      <vt:lpstr>Pruning a decision tree</vt:lpstr>
      <vt:lpstr>Avoiding Overfitting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IV. Adversarial Search </dc:title>
  <dc:creator>Han, Hyoil</dc:creator>
  <cp:lastModifiedBy>Han, Hyoil</cp:lastModifiedBy>
  <cp:revision>232</cp:revision>
  <cp:lastPrinted>2020-10-13T14:15:54Z</cp:lastPrinted>
  <dcterms:created xsi:type="dcterms:W3CDTF">2020-09-17T14:21:25Z</dcterms:created>
  <dcterms:modified xsi:type="dcterms:W3CDTF">2024-09-03T21:43:21Z</dcterms:modified>
</cp:coreProperties>
</file>