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4" r:id="rId2"/>
    <p:sldId id="678" r:id="rId3"/>
    <p:sldId id="1445" r:id="rId4"/>
    <p:sldId id="1435" r:id="rId5"/>
    <p:sldId id="1436" r:id="rId6"/>
    <p:sldId id="1481" r:id="rId7"/>
    <p:sldId id="667" r:id="rId8"/>
    <p:sldId id="1443" r:id="rId9"/>
    <p:sldId id="671" r:id="rId10"/>
    <p:sldId id="1437" r:id="rId11"/>
    <p:sldId id="673" r:id="rId12"/>
    <p:sldId id="674" r:id="rId13"/>
    <p:sldId id="1484" r:id="rId14"/>
    <p:sldId id="675" r:id="rId15"/>
    <p:sldId id="1494" r:id="rId16"/>
    <p:sldId id="676" r:id="rId17"/>
    <p:sldId id="677" r:id="rId18"/>
    <p:sldId id="1446" r:id="rId19"/>
    <p:sldId id="1438" r:id="rId20"/>
    <p:sldId id="1478" r:id="rId21"/>
    <p:sldId id="1453" r:id="rId22"/>
    <p:sldId id="1495" r:id="rId23"/>
    <p:sldId id="1492" r:id="rId24"/>
    <p:sldId id="1465" r:id="rId25"/>
    <p:sldId id="1439" r:id="rId26"/>
    <p:sldId id="1486" r:id="rId27"/>
    <p:sldId id="1487" r:id="rId28"/>
    <p:sldId id="1434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9"/>
    <p:restoredTop sz="95986"/>
  </p:normalViewPr>
  <p:slideViewPr>
    <p:cSldViewPr>
      <p:cViewPr varScale="1">
        <p:scale>
          <a:sx n="123" d="100"/>
          <a:sy n="123" d="100"/>
        </p:scale>
        <p:origin x="24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6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6A21EAE1-8D45-4326-B9F0-C5E6A586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10/11/2021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2D37993C-0E43-4CD7-8B6D-DFCE80EB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2nd Edition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08150A7-1CBC-4EB6-9C9C-3AB51797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0FF63-20C6-4237-9B92-454F1B500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9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24800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5400" dirty="0"/>
              <a:t>6. </a:t>
            </a:r>
            <a:r>
              <a:rPr lang="en-US" sz="5400"/>
              <a:t>Ensemble Learning (I)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1467E-4B13-F54B-81D5-D545533CC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348/448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24233-0473-A24B-B0AC-2A5359D0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8D0-5530-144E-80C1-684FCDE2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222AE-5F0E-CD4F-AD41-B8CBE9B7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Training</a:t>
            </a:r>
          </a:p>
          <a:p>
            <a:pPr lvl="1" eaLnBrk="1" hangingPunct="1"/>
            <a:r>
              <a:rPr lang="en-US" altLang="en-US" sz="2000" dirty="0"/>
              <a:t>Given a set D of </a:t>
            </a:r>
            <a:r>
              <a:rPr lang="en-US" altLang="en-US" sz="2000" i="1" dirty="0"/>
              <a:t>d </a:t>
            </a:r>
            <a:r>
              <a:rPr lang="en-US" altLang="en-US" sz="2000" dirty="0"/>
              <a:t>tuples, at each iteration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, a training set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d</a:t>
            </a:r>
            <a:r>
              <a:rPr lang="en-US" altLang="en-US" sz="2000" dirty="0"/>
              <a:t> tuples is sampled with replacement from D (i.e., bootstrap)</a:t>
            </a:r>
          </a:p>
          <a:p>
            <a:pPr lvl="1" eaLnBrk="1" hangingPunct="1"/>
            <a:r>
              <a:rPr lang="en-US" altLang="en-US" sz="2000" dirty="0"/>
              <a:t>A classifier model M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learned for each training set D</a:t>
            </a:r>
            <a:r>
              <a:rPr lang="en-US" altLang="en-US" sz="2000" baseline="-25000" dirty="0"/>
              <a:t>i</a:t>
            </a:r>
            <a:endParaRPr lang="en-US" altLang="en-US" sz="2000" dirty="0"/>
          </a:p>
          <a:p>
            <a:pPr eaLnBrk="1" hangingPunct="1"/>
            <a:r>
              <a:rPr lang="en-US" altLang="en-US" sz="2400" dirty="0"/>
              <a:t>Classification: classify an unknown sample</a:t>
            </a:r>
            <a:r>
              <a:rPr lang="en-US" altLang="en-US" sz="2400" b="1" dirty="0"/>
              <a:t> X</a:t>
            </a:r>
            <a:r>
              <a:rPr lang="en-US" altLang="en-US" sz="2400" dirty="0"/>
              <a:t> </a:t>
            </a:r>
          </a:p>
          <a:p>
            <a:pPr lvl="1" eaLnBrk="1" hangingPunct="1"/>
            <a:r>
              <a:rPr lang="en-US" altLang="en-US" sz="2000" dirty="0"/>
              <a:t>Each classifier M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returns its class prediction</a:t>
            </a:r>
          </a:p>
          <a:p>
            <a:pPr lvl="1" eaLnBrk="1" hangingPunct="1"/>
            <a:r>
              <a:rPr lang="en-US" altLang="en-US" sz="2000" dirty="0"/>
              <a:t>The bagged classifier M* counts the votes and assigns the class with the most votes to </a:t>
            </a:r>
            <a:r>
              <a:rPr lang="en-US" altLang="en-US" sz="2000" b="1" dirty="0"/>
              <a:t>X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Accuracy</a:t>
            </a:r>
          </a:p>
          <a:p>
            <a:pPr lvl="1" eaLnBrk="1" hangingPunct="1"/>
            <a:r>
              <a:rPr lang="en-US" altLang="en-US" sz="2000" dirty="0"/>
              <a:t>Often significantly better than a single classifier derived from D</a:t>
            </a:r>
          </a:p>
          <a:p>
            <a:pPr lvl="1" eaLnBrk="1" hangingPunct="1"/>
            <a:r>
              <a:rPr lang="en-US" altLang="en-US" sz="2000" dirty="0"/>
              <a:t>Proved improved accuracy in prediction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0598D-8DB4-F84F-AC9E-2C07D8A4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 descr="f08-23-9780123814791.jpg">
            <a:extLst>
              <a:ext uri="{FF2B5EF4-FFF2-40B4-BE49-F238E27FC236}">
                <a16:creationId xmlns:a16="http://schemas.microsoft.com/office/drawing/2014/main" id="{AFE77291-5BEA-AB45-A76B-40C9EC999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800"/>
            <a:ext cx="8763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56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Consider 1-dimensional data set: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lvl="1">
              <a:defRPr/>
            </a:pPr>
            <a:r>
              <a:rPr lang="en-US" altLang="en-US" sz="2000" dirty="0"/>
              <a:t>x = a one-dimensional attribute; y = the class label</a:t>
            </a:r>
          </a:p>
          <a:p>
            <a:pPr>
              <a:defRPr/>
            </a:pPr>
            <a:r>
              <a:rPr lang="en-US" altLang="en-US" sz="2400" dirty="0"/>
              <a:t>Classifier is a decision stump (decision tree of size 1)</a:t>
            </a:r>
          </a:p>
          <a:p>
            <a:pPr lvl="1">
              <a:defRPr/>
            </a:pPr>
            <a:r>
              <a:rPr lang="en-US" altLang="en-US" sz="2400" dirty="0"/>
              <a:t>Decision rule:  	x </a:t>
            </a:r>
            <a:r>
              <a:rPr lang="en-US" altLang="en-US" sz="2400" dirty="0">
                <a:sym typeface="Symbol" pitchFamily="2" charset="2"/>
              </a:rPr>
              <a:t> k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2" charset="2"/>
              </a:rPr>
              <a:t>versus </a:t>
            </a:r>
            <a:r>
              <a:rPr lang="en-US" altLang="en-US" sz="2400" dirty="0"/>
              <a:t>x &gt; k</a:t>
            </a:r>
          </a:p>
          <a:p>
            <a:pPr lvl="1">
              <a:defRPr/>
            </a:pPr>
            <a:r>
              <a:rPr lang="en-US" altLang="en-US" sz="2400" dirty="0"/>
              <a:t>Split point k is chosen based on entropy to minimize the entropy of the leaf nodes</a:t>
            </a:r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AA6DEC1B-2B6C-46F9-8797-253A852F941A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36026296"/>
              </p:ext>
            </p:extLst>
          </p:nvPr>
        </p:nvGraphicFramePr>
        <p:xfrm>
          <a:off x="826293" y="2464627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17412" name="Object 2">
                        <a:extLst>
                          <a:ext uri="{FF2B5EF4-FFF2-40B4-BE49-F238E27FC236}">
                            <a16:creationId xmlns:a16="http://schemas.microsoft.com/office/drawing/2014/main" id="{AA6DEC1B-2B6C-46F9-8797-253A852F9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" y="2464627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Oval 10">
            <a:extLst>
              <a:ext uri="{FF2B5EF4-FFF2-40B4-BE49-F238E27FC236}">
                <a16:creationId xmlns:a16="http://schemas.microsoft.com/office/drawing/2014/main" id="{CB1E402A-B70E-438B-AA64-AE6AF294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409" y="5565480"/>
            <a:ext cx="762000" cy="47148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x </a:t>
            </a:r>
            <a:r>
              <a:rPr lang="en-US" altLang="en-US" sz="1400" dirty="0">
                <a:sym typeface="Symbol" panose="05050102010706020507" pitchFamily="18" charset="2"/>
              </a:rPr>
              <a:t> k</a:t>
            </a:r>
          </a:p>
        </p:txBody>
      </p:sp>
      <p:sp>
        <p:nvSpPr>
          <p:cNvPr id="17414" name="Line 11">
            <a:extLst>
              <a:ext uri="{FF2B5EF4-FFF2-40B4-BE49-F238E27FC236}">
                <a16:creationId xmlns:a16="http://schemas.microsoft.com/office/drawing/2014/main" id="{4E886F02-2684-4848-9023-1FEFE7972E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8409" y="6036968"/>
            <a:ext cx="762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5" name="Line 12">
            <a:extLst>
              <a:ext uri="{FF2B5EF4-FFF2-40B4-BE49-F238E27FC236}">
                <a16:creationId xmlns:a16="http://schemas.microsoft.com/office/drawing/2014/main" id="{238B140D-85D9-4BFE-A728-5981B361F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409" y="6036968"/>
            <a:ext cx="838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E716B233-E0C6-40B3-A5B8-F4B22D9FE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3609" y="641796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left</a:t>
            </a:r>
            <a:endParaRPr lang="en-US" altLang="en-US" sz="1800"/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D7CC8EED-2893-4B48-AE69-81A34751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809" y="6417968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  <a:r>
              <a:rPr lang="en-US" altLang="en-US" sz="1800" baseline="-25000"/>
              <a:t>right</a:t>
            </a:r>
            <a:endParaRPr lang="en-US" altLang="en-US" sz="1800"/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7112105F-6692-4F2C-A2ED-32183B886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09" y="6016985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 dirty="0"/>
              <a:t>True</a:t>
            </a:r>
          </a:p>
        </p:txBody>
      </p:sp>
      <p:sp>
        <p:nvSpPr>
          <p:cNvPr id="17419" name="Text Box 16">
            <a:extLst>
              <a:ext uri="{FF2B5EF4-FFF2-40B4-BE49-F238E27FC236}">
                <a16:creationId xmlns:a16="http://schemas.microsoft.com/office/drawing/2014/main" id="{4A090B32-F234-4212-9A2C-2D6D4B58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545" y="5939553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n-US" altLang="en-US" sz="1600"/>
              <a:t>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96983"/>
            <a:ext cx="1905000" cy="457200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B5EDC04-6719-4C0F-A15A-9121AE6F7224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10369" y="673739"/>
            <a:ext cx="8280400" cy="533400"/>
          </a:xfrm>
        </p:spPr>
        <p:txBody>
          <a:bodyPr/>
          <a:lstStyle/>
          <a:p>
            <a:r>
              <a:rPr lang="en-US" altLang="en-US" dirty="0"/>
              <a:t>Bagging Example</a:t>
            </a:r>
          </a:p>
        </p:txBody>
      </p:sp>
      <p:sp>
        <p:nvSpPr>
          <p:cNvPr id="18438" name="Content Placeholder 1">
            <a:extLst>
              <a:ext uri="{FF2B5EF4-FFF2-40B4-BE49-F238E27FC236}">
                <a16:creationId xmlns:a16="http://schemas.microsoft.com/office/drawing/2014/main" id="{B40470AD-5694-4FF0-BBBC-AF59D59CAAC1}"/>
              </a:ext>
            </a:extLst>
          </p:cNvPr>
          <p:cNvSpPr>
            <a:spLocks noGrp="1" noChangeArrowheads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8439" name="Content Placeholder 2">
            <a:extLst>
              <a:ext uri="{FF2B5EF4-FFF2-40B4-BE49-F238E27FC236}">
                <a16:creationId xmlns:a16="http://schemas.microsoft.com/office/drawing/2014/main" id="{8047E351-2866-4FAA-909C-9CAB2E9F10EB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8440" name="Rectangle 3">
            <a:extLst>
              <a:ext uri="{FF2B5EF4-FFF2-40B4-BE49-F238E27FC236}">
                <a16:creationId xmlns:a16="http://schemas.microsoft.com/office/drawing/2014/main" id="{E1349DD3-09FA-48D8-A726-8B157C1CC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4" y="2209800"/>
            <a:ext cx="7772400" cy="403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96F2A-7034-B541-B8DF-D3B8059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4C8E8B-C6D8-4ACC-95AA-F12D6F7859E0}" type="slidenum">
              <a:rPr lang="en-US" altLang="en-US" sz="1200">
                <a:solidFill>
                  <a:srgbClr val="898989"/>
                </a:solidFill>
              </a:rPr>
              <a:pPr/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982843-42C6-DECD-8512-B75438E3756D}"/>
              </a:ext>
            </a:extLst>
          </p:cNvPr>
          <p:cNvSpPr txBox="1">
            <a:spLocks/>
          </p:cNvSpPr>
          <p:nvPr/>
        </p:nvSpPr>
        <p:spPr bwMode="auto">
          <a:xfrm>
            <a:off x="1099488" y="3675636"/>
            <a:ext cx="7772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Without bagging, the best split is </a:t>
            </a:r>
          </a:p>
          <a:p>
            <a:pPr lvl="1"/>
            <a:r>
              <a:rPr lang="en-US" kern="0" dirty="0"/>
              <a:t>at either x &lt; 0.35 or x &lt; 0.75. </a:t>
            </a:r>
          </a:p>
          <a:p>
            <a:pPr lvl="1"/>
            <a:r>
              <a:rPr lang="en-US" kern="0" dirty="0"/>
              <a:t>The accuracy is at most 70%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887CF0A-0675-B730-7216-E216AF1176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45111"/>
              </p:ext>
            </p:extLst>
          </p:nvPr>
        </p:nvGraphicFramePr>
        <p:xfrm>
          <a:off x="645355" y="1880903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17412" name="Object 2">
                        <a:extLst>
                          <a:ext uri="{FF2B5EF4-FFF2-40B4-BE49-F238E27FC236}">
                            <a16:creationId xmlns:a16="http://schemas.microsoft.com/office/drawing/2014/main" id="{AA6DEC1B-2B6C-46F9-8797-253A852F9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55" y="1880903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B896-4381-F381-5CD4-FF6390E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bagging procedure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8121-022A-2095-3404-FB400D48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10 bootstrap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78B9-B6BE-BB7B-2668-4C904721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418F3E4A-3462-5B0D-6B22-C9CE9AED392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pic>
        <p:nvPicPr>
          <p:cNvPr id="29698" name="Picture 864">
            <a:extLst>
              <a:ext uri="{FF2B5EF4-FFF2-40B4-BE49-F238E27FC236}">
                <a16:creationId xmlns:a16="http://schemas.microsoft.com/office/drawing/2014/main" id="{0E7CD9EA-2059-D53E-9632-20751D5D155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219200"/>
            <a:ext cx="6705600" cy="4778375"/>
          </a:xfrm>
          <a:noFill/>
        </p:spPr>
      </p:pic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282CB57A-4398-2412-0AF4-A3FEF64E309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315200" y="1420813"/>
          <a:ext cx="15605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08100" imgH="406400" progId="Visio.Drawing.6">
                  <p:embed/>
                </p:oleObj>
              </mc:Choice>
              <mc:Fallback>
                <p:oleObj name="Visio" r:id="rId3" imgW="1308100" imgH="406400" progId="Visio.Drawing.6">
                  <p:embed/>
                  <p:pic>
                    <p:nvPicPr>
                      <p:cNvPr id="29699" name="Object 2">
                        <a:extLst>
                          <a:ext uri="{FF2B5EF4-FFF2-40B4-BE49-F238E27FC236}">
                            <a16:creationId xmlns:a16="http://schemas.microsoft.com/office/drawing/2014/main" id="{282CB57A-4398-2412-0AF4-A3FEF64E3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420813"/>
                        <a:ext cx="15605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">
            <a:extLst>
              <a:ext uri="{FF2B5EF4-FFF2-40B4-BE49-F238E27FC236}">
                <a16:creationId xmlns:a16="http://schemas.microsoft.com/office/drawing/2014/main" id="{EC4DA0D0-7693-3114-6AE5-83D9708FAE3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315200" y="24384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308100" imgH="406400" progId="Visio.Drawing.6">
                  <p:embed/>
                </p:oleObj>
              </mc:Choice>
              <mc:Fallback>
                <p:oleObj name="Visio" r:id="rId5" imgW="1308100" imgH="406400" progId="Visio.Drawing.6">
                  <p:embed/>
                  <p:pic>
                    <p:nvPicPr>
                      <p:cNvPr id="29700" name="Object 3">
                        <a:extLst>
                          <a:ext uri="{FF2B5EF4-FFF2-40B4-BE49-F238E27FC236}">
                            <a16:creationId xmlns:a16="http://schemas.microsoft.com/office/drawing/2014/main" id="{EC4DA0D0-7693-3114-6AE5-83D9708FA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4384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33097910-9C1B-FB76-26F3-AE2E9BB1F2EB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7315200" y="34290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308100" imgH="406400" progId="Visio.Drawing.6">
                  <p:embed/>
                </p:oleObj>
              </mc:Choice>
              <mc:Fallback>
                <p:oleObj name="Visio" r:id="rId7" imgW="1308100" imgH="406400" progId="Visio.Drawing.6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33097910-9C1B-FB76-26F3-AE2E9BB1F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4290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26BDB217-8A5A-7BAF-1A28-CD644354D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4419600"/>
          <a:ext cx="156051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308100" imgH="406400" progId="Visio.Drawing.6">
                  <p:embed/>
                </p:oleObj>
              </mc:Choice>
              <mc:Fallback>
                <p:oleObj name="Visio" r:id="rId9" imgW="1308100" imgH="406400" progId="Visio.Drawing.6">
                  <p:embed/>
                  <p:pic>
                    <p:nvPicPr>
                      <p:cNvPr id="29702" name="Object 5">
                        <a:extLst>
                          <a:ext uri="{FF2B5EF4-FFF2-40B4-BE49-F238E27FC236}">
                            <a16:creationId xmlns:a16="http://schemas.microsoft.com/office/drawing/2014/main" id="{26BDB217-8A5A-7BAF-1A28-CD644354D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419600"/>
                        <a:ext cx="156051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6">
            <a:extLst>
              <a:ext uri="{FF2B5EF4-FFF2-40B4-BE49-F238E27FC236}">
                <a16:creationId xmlns:a16="http://schemas.microsoft.com/office/drawing/2014/main" id="{0E7EA12A-900B-4ABA-B011-B082CCFA2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5410200"/>
          <a:ext cx="1500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1257300" imgH="406400" progId="Visio.Drawing.6">
                  <p:embed/>
                </p:oleObj>
              </mc:Choice>
              <mc:Fallback>
                <p:oleObj name="Visio" r:id="rId11" imgW="1257300" imgH="406400" progId="Visio.Drawing.6">
                  <p:embed/>
                  <p:pic>
                    <p:nvPicPr>
                      <p:cNvPr id="29703" name="Object 6">
                        <a:extLst>
                          <a:ext uri="{FF2B5EF4-FFF2-40B4-BE49-F238E27FC236}">
                            <a16:creationId xmlns:a16="http://schemas.microsoft.com/office/drawing/2014/main" id="{0E7EA12A-900B-4ABA-B011-B082CCFA2D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10200"/>
                        <a:ext cx="1500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Line 874">
            <a:extLst>
              <a:ext uri="{FF2B5EF4-FFF2-40B4-BE49-F238E27FC236}">
                <a16:creationId xmlns:a16="http://schemas.microsoft.com/office/drawing/2014/main" id="{3FC3120E-1983-9414-D944-12C7C514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295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875">
            <a:extLst>
              <a:ext uri="{FF2B5EF4-FFF2-40B4-BE49-F238E27FC236}">
                <a16:creationId xmlns:a16="http://schemas.microsoft.com/office/drawing/2014/main" id="{4FEDACC7-42A4-23A7-F962-1E0415F71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876">
            <a:extLst>
              <a:ext uri="{FF2B5EF4-FFF2-40B4-BE49-F238E27FC236}">
                <a16:creationId xmlns:a16="http://schemas.microsoft.com/office/drawing/2014/main" id="{BC1B7432-520C-ED1C-2831-6360858D4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2766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877">
            <a:extLst>
              <a:ext uri="{FF2B5EF4-FFF2-40B4-BE49-F238E27FC236}">
                <a16:creationId xmlns:a16="http://schemas.microsoft.com/office/drawing/2014/main" id="{A3CB395A-8DFD-6A29-6994-2F9406BEE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267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878">
            <a:extLst>
              <a:ext uri="{FF2B5EF4-FFF2-40B4-BE49-F238E27FC236}">
                <a16:creationId xmlns:a16="http://schemas.microsoft.com/office/drawing/2014/main" id="{592626FD-2E6A-94E5-1AB8-38E2BC86E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4102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B7EC5-6C47-0A31-C7D4-78E7C40E05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274A05-17F7-D54D-AD20-C14221452116}" type="datetime1">
              <a:rPr lang="en-US"/>
              <a:pPr>
                <a:defRPr/>
              </a:pPr>
              <a:t>9/17/24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D734E-20EE-02CD-172F-354883E5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05CB33-0673-B649-95D9-D7331DA58CDB}" type="slidenum">
              <a:rPr lang="en-US" altLang="en-US" sz="1200">
                <a:solidFill>
                  <a:srgbClr val="898989"/>
                </a:solidFill>
              </a:rPr>
              <a:pPr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9030-D4E1-28AC-04D3-DAB82F7F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CD213-9433-B915-41DB-8D554310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866">
            <a:extLst>
              <a:ext uri="{FF2B5EF4-FFF2-40B4-BE49-F238E27FC236}">
                <a16:creationId xmlns:a16="http://schemas.microsoft.com/office/drawing/2014/main" id="{CA7ABFF2-3C04-8817-05C9-A401D9D7F6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787236"/>
            <a:ext cx="5771644" cy="4114800"/>
          </a:xfrm>
          <a:noFill/>
        </p:spPr>
      </p:pic>
      <p:sp>
        <p:nvSpPr>
          <p:cNvPr id="6" name="Line 876">
            <a:extLst>
              <a:ext uri="{FF2B5EF4-FFF2-40B4-BE49-F238E27FC236}">
                <a16:creationId xmlns:a16="http://schemas.microsoft.com/office/drawing/2014/main" id="{718EDF95-4EB2-0C15-C004-8BC4D80D62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33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EBEA01A-0064-4F00-A11D-E87709C28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65A2660-AF3E-4FE0-8754-FC5F27893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Summary of Trained Decision Stumps: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B691935A-38C0-49D2-92BD-8FF5AFD389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667000"/>
            <a:ext cx="4495800" cy="3048000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C6FB-DB0B-D74F-BBF9-205C34C1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638DB-77A1-462F-B516-A4E748E50A4C}" type="slidenum">
              <a:rPr lang="en-US" altLang="en-US" sz="1200">
                <a:solidFill>
                  <a:srgbClr val="898989"/>
                </a:solidFill>
              </a:rPr>
              <a:pPr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D37C5D-CD38-438C-AAE5-C8477EBCD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-82550"/>
            <a:ext cx="7772400" cy="1143000"/>
          </a:xfrm>
        </p:spPr>
        <p:txBody>
          <a:bodyPr/>
          <a:lstStyle/>
          <a:p>
            <a:r>
              <a:rPr lang="en-US" altLang="en-US"/>
              <a:t>Bagging Example</a:t>
            </a:r>
          </a:p>
        </p:txBody>
      </p:sp>
      <p:sp>
        <p:nvSpPr>
          <p:cNvPr id="31746" name="Rectangle 1257">
            <a:extLst>
              <a:ext uri="{FF2B5EF4-FFF2-40B4-BE49-F238E27FC236}">
                <a16:creationId xmlns:a16="http://schemas.microsoft.com/office/drawing/2014/main" id="{5E97BF5B-8484-46BB-BC90-7E46E7A6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r>
              <a:rPr lang="en-US" altLang="en-US" sz="2400" dirty="0"/>
              <a:t>Use majority vote (sign of sum of predictions) to determine class of ensemble classifier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3200" dirty="0"/>
          </a:p>
        </p:txBody>
      </p:sp>
      <p:pic>
        <p:nvPicPr>
          <p:cNvPr id="22532" name="Picture 1254">
            <a:extLst>
              <a:ext uri="{FF2B5EF4-FFF2-40B4-BE49-F238E27FC236}">
                <a16:creationId xmlns:a16="http://schemas.microsoft.com/office/drawing/2014/main" id="{7564F4A7-B9FC-4ACF-B029-29186AEF5981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905000"/>
            <a:ext cx="6934200" cy="3346450"/>
          </a:xfrm>
          <a:noFill/>
        </p:spPr>
      </p:pic>
      <p:sp>
        <p:nvSpPr>
          <p:cNvPr id="22533" name="Rectangle 1258">
            <a:extLst>
              <a:ext uri="{FF2B5EF4-FFF2-40B4-BE49-F238E27FC236}">
                <a16:creationId xmlns:a16="http://schemas.microsoft.com/office/drawing/2014/main" id="{F6011B94-6E3B-4288-87D2-4480C04E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946650"/>
            <a:ext cx="6934200" cy="3048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2534" name="Text Box 1259">
            <a:extLst>
              <a:ext uri="{FF2B5EF4-FFF2-40B4-BE49-F238E27FC236}">
                <a16:creationId xmlns:a16="http://schemas.microsoft.com/office/drawing/2014/main" id="{46A35020-9452-46C0-AF51-0C099036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70450"/>
            <a:ext cx="1143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Predicted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AD974-B034-2E4F-9E38-D89171A4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DC423-889B-4A27-AECB-C61AC9970AFA}" type="slidenum">
              <a:rPr lang="en-US" altLang="en-US" sz="1200">
                <a:solidFill>
                  <a:srgbClr val="898989"/>
                </a:solidFill>
              </a:rPr>
              <a:pPr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FBE2C867-9AC6-DD65-C494-43B8CD832B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58530"/>
              </p:ext>
            </p:extLst>
          </p:nvPr>
        </p:nvGraphicFramePr>
        <p:xfrm>
          <a:off x="1408946" y="5157908"/>
          <a:ext cx="7239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70295" imgH="1004995" progId="Visio.Drawing.6">
                  <p:embed/>
                </p:oleObj>
              </mc:Choice>
              <mc:Fallback>
                <p:oleObj name="Visio" r:id="rId3" imgW="6270295" imgH="1004995" progId="Visio.Drawing.6">
                  <p:embed/>
                  <p:pic>
                    <p:nvPicPr>
                      <p:cNvPr id="17412" name="Object 2">
                        <a:extLst>
                          <a:ext uri="{FF2B5EF4-FFF2-40B4-BE49-F238E27FC236}">
                            <a16:creationId xmlns:a16="http://schemas.microsoft.com/office/drawing/2014/main" id="{AA6DEC1B-2B6C-46F9-8797-253A852F9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946" y="5157908"/>
                        <a:ext cx="7239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24B5-B050-6245-8575-B0DEDA70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2EEEF-F9E5-DF44-8A7E-942EF3AAE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A55FE-3A5A-534A-85D3-29E6FC4A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A34E-F70E-6542-9D20-B7A7AA1B2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0DFB-8F90-5A48-BF31-A104DC33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Analogy: </a:t>
            </a:r>
          </a:p>
          <a:p>
            <a:pPr lvl="1"/>
            <a:r>
              <a:rPr lang="en-US" altLang="en-US" sz="2400" dirty="0"/>
              <a:t>Consult several doctors, based on a combination of weighted diagnoses—weight assigned based on the previous diagnosis accuracy</a:t>
            </a:r>
          </a:p>
          <a:p>
            <a:r>
              <a:rPr lang="en-US" altLang="en-US" sz="2800" dirty="0"/>
              <a:t>Comparing with bagging: </a:t>
            </a:r>
          </a:p>
          <a:p>
            <a:pPr lvl="1"/>
            <a:r>
              <a:rPr lang="en-US" altLang="en-US" sz="2400" dirty="0"/>
              <a:t>Boosting tends to have greater accuracy, but it also risks overfitting the model to misclassified data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F0EA-4FFD-0443-B747-D32FDB4E4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D8CB-E76E-AB49-BCE0-CD5A15F7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DD13-F279-A543-BDB6-B034D91DB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Learning</a:t>
            </a:r>
          </a:p>
          <a:p>
            <a:pPr lvl="1"/>
            <a:r>
              <a:rPr lang="en-US" dirty="0"/>
              <a:t>Bagging</a:t>
            </a:r>
          </a:p>
          <a:p>
            <a:pPr lvl="1"/>
            <a:r>
              <a:rPr lang="en-US" dirty="0"/>
              <a:t>Boosting</a:t>
            </a:r>
          </a:p>
          <a:p>
            <a:pPr lvl="1"/>
            <a:r>
              <a:rPr lang="en-US" dirty="0"/>
              <a:t>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DAA33-1BCD-5A44-BD3F-60D05E839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9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B5A6-3D50-2A81-AE6F-301AFB4B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2299-F562-ED49-6F61-F4AFE12D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An iterative procedure to adaptively change distribution of training data </a:t>
            </a:r>
          </a:p>
          <a:p>
            <a:pPr lvl="1"/>
            <a:r>
              <a:rPr lang="en-US" altLang="en-US" sz="2400" dirty="0"/>
              <a:t>by focusing more on previously misclassified records</a:t>
            </a:r>
          </a:p>
          <a:p>
            <a:pPr lvl="1"/>
            <a:r>
              <a:rPr lang="en-US" altLang="en-US" sz="2400" dirty="0"/>
              <a:t>Initially, all </a:t>
            </a:r>
            <a:r>
              <a:rPr lang="en-US" altLang="en-US" sz="2400" i="1" dirty="0"/>
              <a:t>N</a:t>
            </a:r>
            <a:r>
              <a:rPr lang="en-US" altLang="en-US" sz="2400" dirty="0"/>
              <a:t> records are assigned equal weights (for being selected for training)</a:t>
            </a:r>
          </a:p>
          <a:p>
            <a:pPr lvl="1"/>
            <a:r>
              <a:rPr lang="en-US" altLang="en-US" sz="2400" dirty="0"/>
              <a:t>Unlike bagging, weights may change at the end of each boosting round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6BBE0-B0FB-450A-3033-015A4257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0C93-F02F-AC44-BFAA-481D9BB5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4231-F7D4-CE42-81DD-602B9E1E1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Unlike bagging, weights may change at the end of each boosting round</a:t>
            </a:r>
          </a:p>
          <a:p>
            <a:pPr lvl="1"/>
            <a:r>
              <a:rPr lang="en-US" altLang="en-US" sz="2400" dirty="0"/>
              <a:t>Records that are wrongly classified will have their weights increased in the next round</a:t>
            </a:r>
          </a:p>
          <a:p>
            <a:pPr lvl="1"/>
            <a:r>
              <a:rPr lang="en-US" altLang="en-US" sz="2400" dirty="0"/>
              <a:t>Records that are classified correctly will have their weights decreased in the next round</a:t>
            </a:r>
          </a:p>
          <a:p>
            <a:pPr lvl="2"/>
            <a:endParaRPr lang="en-US" altLang="en-US" sz="22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4F0D2-27DD-6141-84DB-8FBA5B4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0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5A1F-B157-154D-FE4F-8781494A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DA7D-0E58-EDC4-0BDF-7B6B96A8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439E-85B8-9DDC-554E-C3660691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652006-15A0-00FF-7735-9C8A7605D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541376"/>
              </p:ext>
            </p:extLst>
          </p:nvPr>
        </p:nvGraphicFramePr>
        <p:xfrm>
          <a:off x="685800" y="2438400"/>
          <a:ext cx="749141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70295" imgH="1004995" progId="Visio.Drawing.6">
                  <p:embed/>
                </p:oleObj>
              </mc:Choice>
              <mc:Fallback>
                <p:oleObj name="Visio" r:id="rId2" imgW="6270295" imgH="1004995" progId="Visio.Drawing.6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887CF0A-0675-B730-7216-E216AF1176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7491413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54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93E2-1903-28E5-2AC9-010123B7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9A385-91F8-CFDE-CF36-F4D59F89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en-US" sz="2000" dirty="0"/>
              <a:t>Policy used</a:t>
            </a:r>
          </a:p>
          <a:p>
            <a:pPr lvl="1"/>
            <a:r>
              <a:rPr lang="en-US" altLang="en-US" sz="1600" dirty="0"/>
              <a:t>Records that are wrongly classified will have their weights increased in the next round</a:t>
            </a:r>
          </a:p>
          <a:p>
            <a:pPr lvl="1"/>
            <a:r>
              <a:rPr lang="en-US" altLang="en-US" sz="1600" dirty="0"/>
              <a:t>Records that are classified correctly will have their weights decreased in the next round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b="0" dirty="0"/>
          </a:p>
          <a:p>
            <a:r>
              <a:rPr lang="en-US" altLang="en-US" sz="2000" b="0" dirty="0"/>
              <a:t>Suppose that Example 4 is hard to classify</a:t>
            </a:r>
          </a:p>
          <a:p>
            <a:pPr lvl="1"/>
            <a:r>
              <a:rPr lang="en-US" altLang="en-US" sz="2000" b="0" dirty="0"/>
              <a:t>Its weight is increased in the future iterations as it gets misclassified repeatedly.</a:t>
            </a:r>
          </a:p>
          <a:p>
            <a:pPr lvl="1"/>
            <a:r>
              <a:rPr lang="en-US" altLang="en-US" sz="2000" dirty="0"/>
              <a:t>T</a:t>
            </a:r>
            <a:r>
              <a:rPr lang="en-US" altLang="en-US" sz="2000" b="0" dirty="0"/>
              <a:t>herefore, it is more likely to be chosen again in subsequent rounds</a:t>
            </a:r>
          </a:p>
          <a:p>
            <a:endParaRPr lang="en-US" alt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DCB01-5133-0589-A5DB-725EF52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99978-A0A5-1A00-10A5-9ABB6C913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7" y="3429000"/>
            <a:ext cx="8077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7">
            <a:extLst>
              <a:ext uri="{FF2B5EF4-FFF2-40B4-BE49-F238E27FC236}">
                <a16:creationId xmlns:a16="http://schemas.microsoft.com/office/drawing/2014/main" id="{6BE7B656-D41A-347D-5EF3-07776D09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427" y="41148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AB0BE2CD-3B4F-4CC8-08ED-C075C256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027" y="41148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D924B90F-EE05-8F91-27B6-76965FB0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627" y="41148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2A2D4D36-B8B6-7890-C35E-2725F66F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827" y="41148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69FE2586-0358-C0E7-4883-1CFA619F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627" y="4114800"/>
            <a:ext cx="304800" cy="3048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8043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8DDB7-534D-014D-B0CA-C2CADE79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24"/>
            <a:ext cx="9144000" cy="1143000"/>
          </a:xfrm>
        </p:spPr>
        <p:txBody>
          <a:bodyPr/>
          <a:lstStyle/>
          <a:p>
            <a:r>
              <a:rPr lang="en-US" dirty="0"/>
              <a:t>How the boosting algorithm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A4B9E1-C834-1F44-AC27-416E9A16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D6DB8-5A0D-49F6-B73C-4D1A01AC4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41CCF82-85F8-0C45-83B9-1A3C75BC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415197"/>
            <a:ext cx="5499100" cy="383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D12A3-4E10-BD4E-A73D-29CD8174C225}"/>
              </a:ext>
            </a:extLst>
          </p:cNvPr>
          <p:cNvSpPr txBox="1"/>
          <p:nvPr/>
        </p:nvSpPr>
        <p:spPr>
          <a:xfrm>
            <a:off x="457200" y="5250597"/>
            <a:ext cx="838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height of the rectangle corresponds to the weight.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checks and crosses indicate whether the example was classified correctly by the current hypothesis.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size of the decision tree indicates the weight of that hypothesis in the final ensemble. </a:t>
            </a:r>
          </a:p>
        </p:txBody>
      </p:sp>
    </p:spTree>
    <p:extLst>
      <p:ext uri="{BB962C8B-B14F-4D97-AF65-F5344CB8AC3E}">
        <p14:creationId xmlns:p14="http://schemas.microsoft.com/office/powerpoint/2010/main" val="202390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2630-9D10-E444-B7CF-66583B61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boosting works?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F95A-222A-9C4A-9639-146D376F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eaLnBrk="1" hangingPunct="1">
              <a:lnSpc>
                <a:spcPct val="90000"/>
              </a:lnSpc>
            </a:pPr>
            <a:r>
              <a:rPr lang="en-US" altLang="en-US" sz="2800" b="1" dirty="0"/>
              <a:t>Weights</a:t>
            </a:r>
            <a:r>
              <a:rPr lang="en-US" altLang="en-US" sz="2800" dirty="0"/>
              <a:t> are assigned to each training tuple</a:t>
            </a:r>
          </a:p>
          <a:p>
            <a:pPr marL="514350" indent="-457200" eaLnBrk="1" hangingPunct="1">
              <a:lnSpc>
                <a:spcPct val="90000"/>
              </a:lnSpc>
            </a:pPr>
            <a:r>
              <a:rPr lang="en-US" altLang="en-US" sz="2800" dirty="0"/>
              <a:t>A series of k classifiers is iteratively learned</a:t>
            </a:r>
          </a:p>
          <a:p>
            <a:pPr marL="514350" indent="-457200" eaLnBrk="1" hangingPunct="1">
              <a:lnSpc>
                <a:spcPct val="90000"/>
              </a:lnSpc>
            </a:pPr>
            <a:r>
              <a:rPr lang="en-US" altLang="en-US" sz="2800" dirty="0"/>
              <a:t>After a classifier M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 is learned, the weights are updated to allow the subsequent classifier, M</a:t>
            </a:r>
            <a:r>
              <a:rPr lang="en-US" altLang="en-US" sz="2800" baseline="-25000" dirty="0"/>
              <a:t>i+1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dirty="0"/>
              <a:t>This is to </a:t>
            </a:r>
            <a:r>
              <a:rPr lang="en-US" altLang="en-US" sz="2400" b="1" dirty="0"/>
              <a:t>pay more attention to the training tuples that were misclassified</a:t>
            </a:r>
            <a:r>
              <a:rPr lang="en-US" altLang="en-US" sz="2400" dirty="0"/>
              <a:t> by M</a:t>
            </a:r>
            <a:r>
              <a:rPr lang="en-US" altLang="en-US" sz="2400" baseline="-25000" dirty="0"/>
              <a:t>i</a:t>
            </a:r>
            <a:endParaRPr lang="en-US" altLang="en-US" sz="2400" dirty="0"/>
          </a:p>
          <a:p>
            <a:pPr marL="514350" indent="-457200" eaLnBrk="1" hangingPunct="1">
              <a:lnSpc>
                <a:spcPct val="90000"/>
              </a:lnSpc>
            </a:pPr>
            <a:r>
              <a:rPr lang="en-US" altLang="en-US" sz="2800" dirty="0"/>
              <a:t>The final </a:t>
            </a:r>
            <a:r>
              <a:rPr lang="en-US" altLang="en-US" sz="2800" b="1" dirty="0"/>
              <a:t>M* combines the votes</a:t>
            </a:r>
            <a:r>
              <a:rPr lang="en-US" altLang="en-US" sz="2800" dirty="0"/>
              <a:t> of each individual classifier, 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en-US" sz="2400" dirty="0"/>
              <a:t>where the weight of each classifier's vote is a function of its accuracy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ED6F4-9CC3-6041-96FF-E621B7C5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07DD-E4D9-E236-E277-2DC788D4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6475-DC69-D2D3-C5F0-8D0B80636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greedy algorithm</a:t>
            </a:r>
          </a:p>
          <a:p>
            <a:pPr lvl="1"/>
            <a:r>
              <a:rPr lang="en-US" dirty="0"/>
              <a:t>It does not backtrack</a:t>
            </a:r>
          </a:p>
          <a:p>
            <a:pPr lvl="1"/>
            <a:r>
              <a:rPr lang="en-US" dirty="0"/>
              <a:t>Once it has chosen a hypothesis </a:t>
            </a:r>
            <a:r>
              <a:rPr lang="en-US" i="1" dirty="0"/>
              <a:t>h</a:t>
            </a:r>
            <a:r>
              <a:rPr lang="en-US" dirty="0"/>
              <a:t>, it will never undo that choice</a:t>
            </a:r>
          </a:p>
          <a:p>
            <a:pPr lvl="2"/>
            <a:r>
              <a:rPr lang="en-US" dirty="0"/>
              <a:t>Rather, it will add new hypotheses</a:t>
            </a:r>
          </a:p>
          <a:p>
            <a:r>
              <a:rPr lang="en-US" dirty="0"/>
              <a:t>A sequential algorithm</a:t>
            </a:r>
          </a:p>
          <a:p>
            <a:pPr lvl="1"/>
            <a:r>
              <a:rPr lang="en-US" dirty="0"/>
              <a:t>We cannot compute all the hypotheses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F47B-2ABA-972E-F70D-1029581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63F4-4FDF-7C14-E9F1-BADF4272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BEC29-43BF-57FD-3919-851406C9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final ensemble lets each hypothesis vote (as in bagging) </a:t>
            </a:r>
          </a:p>
          <a:p>
            <a:pPr lvl="1"/>
            <a:r>
              <a:rPr lang="en-US" sz="2400" dirty="0"/>
              <a:t>Each hypothesis gets a weighted number of votes</a:t>
            </a:r>
          </a:p>
          <a:p>
            <a:pPr lvl="1"/>
            <a:r>
              <a:rPr lang="en-US" sz="2400" dirty="0"/>
              <a:t>The hypotheses that did better on their respective weighted training set are given more voting weights</a:t>
            </a:r>
          </a:p>
          <a:p>
            <a:pPr lvl="2"/>
            <a:r>
              <a:rPr lang="en-US" sz="2400" dirty="0"/>
              <a:t>The weight of each classifier’s vote is a function of accuracy.</a:t>
            </a:r>
            <a:endParaRPr lang="en-US" dirty="0"/>
          </a:p>
          <a:p>
            <a:pPr lvl="1"/>
            <a:r>
              <a:rPr lang="en-US" sz="2400" dirty="0"/>
              <a:t>The weight of hypotheses is distinct from the weighting of training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056A2-D947-B6FC-A9A4-FCFAE7CE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62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0ECC-D453-5D46-B65B-EB410AB4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95136-50CD-BF4A-99C0-0FFE9488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Geron, Chapter 5</a:t>
            </a:r>
          </a:p>
          <a:p>
            <a:r>
              <a:rPr lang="en-US" dirty="0"/>
              <a:t>Muller &amp; Guido, Section 2.3.6 (p.84)</a:t>
            </a:r>
          </a:p>
          <a:p>
            <a:r>
              <a:rPr lang="en-US" dirty="0"/>
              <a:t>See the reference in the File /Readings/ of Canvas</a:t>
            </a:r>
          </a:p>
          <a:p>
            <a:pPr lvl="1"/>
            <a:r>
              <a:rPr lang="en-US" dirty="0"/>
              <a:t>Section 8.6 in Classification_Basic.pdf</a:t>
            </a:r>
          </a:p>
          <a:p>
            <a:pPr lvl="1"/>
            <a:r>
              <a:rPr lang="en-US" dirty="0"/>
              <a:t>Pages 51-60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2F0E4-DBD9-F344-A63F-13841495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52FB-FCC6-FC46-A216-6E4D9541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Increased Expressive Power </a:t>
            </a:r>
            <a:br>
              <a:rPr lang="en-US" dirty="0"/>
            </a:br>
            <a:r>
              <a:rPr lang="en-US" dirty="0"/>
              <a:t>by Ensemble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D782C-20A7-7D4B-821C-1F03C2448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450" y="2832100"/>
            <a:ext cx="4483100" cy="241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B5DCA-DDFE-664B-B6FB-C59AE808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1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79AF-5BE2-E74E-B562-EB77B48E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General Approach of Ensemble Learning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27E36-5548-864F-91C1-E874AA3F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37F7375-0945-6F48-9A4B-6F610513B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48325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/>
              <a:t>Using majority vote or weighted majority vote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/>
              <a:t>(weighted according to their accuracy or relevance)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8A814E8-D5FB-76E4-CA9C-8972787E953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597184"/>
              </p:ext>
            </p:extLst>
          </p:nvPr>
        </p:nvGraphicFramePr>
        <p:xfrm>
          <a:off x="609600" y="1541318"/>
          <a:ext cx="68961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00" imgH="7327900" progId="Visio.Drawing.6">
                  <p:embed/>
                </p:oleObj>
              </mc:Choice>
              <mc:Fallback>
                <p:oleObj name="Visio" r:id="rId2" imgW="9740900" imgH="7327900" progId="Visio.Drawing.6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762CB227-B88D-A549-DE3F-A060332BA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541318"/>
                        <a:ext cx="68961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17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2A89-8C13-B540-8B07-67222B79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Ensemble Learning: Increasing the Accuracy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EE4E-E4D2-484E-88EE-E6341F12A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Ensemble methods</a:t>
            </a:r>
          </a:p>
          <a:p>
            <a:pPr lvl="1" eaLnBrk="1" hangingPunct="1"/>
            <a:r>
              <a:rPr lang="en-US" altLang="en-US" sz="2400" dirty="0"/>
              <a:t>Use a combination of models to increase accuracy</a:t>
            </a:r>
          </a:p>
          <a:p>
            <a:pPr lvl="1" eaLnBrk="1" hangingPunct="1"/>
            <a:r>
              <a:rPr lang="en-US" altLang="en-US" sz="2400" dirty="0"/>
              <a:t>Combine a series of k learned models,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M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, with the aim of creating an improved model M*</a:t>
            </a:r>
          </a:p>
          <a:p>
            <a:pPr eaLnBrk="1" hangingPunct="1"/>
            <a:r>
              <a:rPr lang="en-US" altLang="en-US" sz="2400" dirty="0"/>
              <a:t>Popular ensemble methods</a:t>
            </a:r>
          </a:p>
          <a:p>
            <a:pPr lvl="1" eaLnBrk="1" hangingPunct="1"/>
            <a:r>
              <a:rPr lang="en-US" altLang="en-US" sz="2400" dirty="0"/>
              <a:t>By manipulating the training set</a:t>
            </a:r>
          </a:p>
          <a:p>
            <a:pPr lvl="2" eaLnBrk="1" hangingPunct="1"/>
            <a:r>
              <a:rPr lang="en-US" altLang="en-US" sz="2000" dirty="0"/>
              <a:t>Bagging: averaging the prediction over a collection of classifiers</a:t>
            </a:r>
          </a:p>
          <a:p>
            <a:pPr lvl="2" eaLnBrk="1" hangingPunct="1"/>
            <a:r>
              <a:rPr lang="en-US" altLang="en-US" sz="2000" dirty="0"/>
              <a:t>Boosting: weighted vote with a collection of classifiers</a:t>
            </a:r>
          </a:p>
          <a:p>
            <a:pPr lvl="1" eaLnBrk="1" hangingPunct="1"/>
            <a:r>
              <a:rPr lang="en-US" altLang="en-US" sz="2400" dirty="0"/>
              <a:t>By manipulating the input features</a:t>
            </a:r>
          </a:p>
          <a:p>
            <a:pPr lvl="2" eaLnBrk="1" hangingPunct="1"/>
            <a:r>
              <a:rPr lang="en-US" altLang="en-US" sz="2000" dirty="0"/>
              <a:t>Random forest: a subset of features is chosen to form each training 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0CC19-EBCD-3E47-85D6-5F04F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55D5B-1CDC-009C-81EA-6722BFEA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4F77-7460-8CFF-6363-EE137848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Examples: several neural networks, several classification trees,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Majority votes or average results from different models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Better classification performance than individual classifiers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resilience to noise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Why not?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Time consuming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C3E8-EBA1-8E2C-F445-AFBD350B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Construct a set of base classifiers learned from the training data</a:t>
            </a:r>
          </a:p>
          <a:p>
            <a:endParaRPr lang="en-US" altLang="en-US"/>
          </a:p>
          <a:p>
            <a:r>
              <a:rPr lang="en-US" altLang="en-US"/>
              <a:t>Predict class label of test records by combining the predictions made by multiple classifiers (e.g., by taking majority vote)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E5D-9AD7-3B42-8911-E22C6BC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Bagging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EB675-22AA-4249-84D8-F65B8E5DC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87DFD-DF35-F94A-A944-92BCAE6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7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altLang="en-US" dirty="0"/>
              <a:t>Bagging (Bootstrap </a:t>
            </a:r>
            <a:r>
              <a:rPr lang="en-US" altLang="en-US" dirty="0" err="1"/>
              <a:t>AGGregatING</a:t>
            </a:r>
            <a:r>
              <a:rPr lang="en-US" altLang="en-US" dirty="0"/>
              <a:t>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Analogy: </a:t>
            </a:r>
          </a:p>
          <a:p>
            <a:pPr lvl="1"/>
            <a:r>
              <a:rPr lang="en-US" altLang="en-US" sz="2400" dirty="0"/>
              <a:t>Diagnosis based on multiple doctors’ majority vote </a:t>
            </a:r>
          </a:p>
          <a:p>
            <a:r>
              <a:rPr lang="en-US" altLang="en-US" sz="2800" dirty="0"/>
              <a:t>Bootstrap sampling: </a:t>
            </a:r>
          </a:p>
          <a:p>
            <a:pPr lvl="1"/>
            <a:r>
              <a:rPr lang="en-US" altLang="en-US" sz="2400" dirty="0"/>
              <a:t>A technique that repeatedly samples with replacement</a:t>
            </a:r>
          </a:p>
          <a:p>
            <a:pPr lvl="1"/>
            <a:r>
              <a:rPr lang="en-US" altLang="en-US" sz="2400" dirty="0"/>
              <a:t>Each bootstrap sample has the same size as the original data</a:t>
            </a:r>
          </a:p>
          <a:p>
            <a:r>
              <a:rPr lang="en-US" altLang="en-US" sz="2800" dirty="0"/>
              <a:t>Build classifier on each sample</a:t>
            </a:r>
          </a:p>
          <a:p>
            <a:endParaRPr lang="en-US" altLang="en-US" sz="900" dirty="0"/>
          </a:p>
          <a:p>
            <a:pPr lvl="1"/>
            <a:endParaRPr lang="en-US" altLang="en-US" sz="2400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970</Words>
  <Application>Microsoft Macintosh PowerPoint</Application>
  <PresentationFormat>On-screen Show (4:3)</PresentationFormat>
  <Paragraphs>169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Symbol</vt:lpstr>
      <vt:lpstr>Times New Roman</vt:lpstr>
      <vt:lpstr>Default Design</vt:lpstr>
      <vt:lpstr>Visio</vt:lpstr>
      <vt:lpstr> 6. Ensemble Learning (I)</vt:lpstr>
      <vt:lpstr> Topics </vt:lpstr>
      <vt:lpstr>The Increased Expressive Power  by Ensemble Learning</vt:lpstr>
      <vt:lpstr>General Approach of Ensemble Learning</vt:lpstr>
      <vt:lpstr>Ensemble Learning: Increasing the Accuracy</vt:lpstr>
      <vt:lpstr>Combining classifiers</vt:lpstr>
      <vt:lpstr>Ensemble Methods</vt:lpstr>
      <vt:lpstr>Bagging</vt:lpstr>
      <vt:lpstr>Bagging (Bootstrap AGGregatING)</vt:lpstr>
      <vt:lpstr>Bagging</vt:lpstr>
      <vt:lpstr>Bagging Example</vt:lpstr>
      <vt:lpstr>Bagging Example</vt:lpstr>
      <vt:lpstr>Applying the bagging procedure </vt:lpstr>
      <vt:lpstr>Bagging Example</vt:lpstr>
      <vt:lpstr>Example</vt:lpstr>
      <vt:lpstr>Bagging Example</vt:lpstr>
      <vt:lpstr>Bagging Example</vt:lpstr>
      <vt:lpstr>boosting</vt:lpstr>
      <vt:lpstr>Boosting</vt:lpstr>
      <vt:lpstr>Boosting</vt:lpstr>
      <vt:lpstr>Boosting</vt:lpstr>
      <vt:lpstr>Example</vt:lpstr>
      <vt:lpstr>Example</vt:lpstr>
      <vt:lpstr>How the boosting algorithm works</vt:lpstr>
      <vt:lpstr>How boosting works?</vt:lpstr>
      <vt:lpstr>Boosting</vt:lpstr>
      <vt:lpstr>Boosting</vt:lpstr>
      <vt:lpstr>Readings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250</cp:revision>
  <cp:lastPrinted>2020-10-13T14:15:54Z</cp:lastPrinted>
  <dcterms:created xsi:type="dcterms:W3CDTF">2020-09-17T14:21:25Z</dcterms:created>
  <dcterms:modified xsi:type="dcterms:W3CDTF">2024-09-17T21:49:09Z</dcterms:modified>
</cp:coreProperties>
</file>