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24" r:id="rId2"/>
    <p:sldId id="678" r:id="rId3"/>
    <p:sldId id="257" r:id="rId4"/>
    <p:sldId id="262" r:id="rId5"/>
    <p:sldId id="1491" r:id="rId6"/>
    <p:sldId id="1488" r:id="rId7"/>
    <p:sldId id="1447" r:id="rId8"/>
    <p:sldId id="1454" r:id="rId9"/>
    <p:sldId id="1496" r:id="rId10"/>
    <p:sldId id="1495" r:id="rId11"/>
    <p:sldId id="1457" r:id="rId12"/>
    <p:sldId id="1497" r:id="rId13"/>
    <p:sldId id="1483" r:id="rId14"/>
    <p:sldId id="1493" r:id="rId15"/>
    <p:sldId id="1494" r:id="rId16"/>
    <p:sldId id="1456" r:id="rId17"/>
    <p:sldId id="1461" r:id="rId18"/>
    <p:sldId id="143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3"/>
    <p:restoredTop sz="95959"/>
  </p:normalViewPr>
  <p:slideViewPr>
    <p:cSldViewPr>
      <p:cViewPr varScale="1">
        <p:scale>
          <a:sx n="122" d="100"/>
          <a:sy n="122" d="100"/>
        </p:scale>
        <p:origin x="12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, Hyoil" userId="ec30dc14-5759-4d59-8350-afb09d071a09" providerId="ADAL" clId="{C912A7AA-6E6D-4CF5-AD5C-ACB657EFF3F5}"/>
    <pc:docChg chg="custSel modSld">
      <pc:chgData name="Han, Hyoil" userId="ec30dc14-5759-4d59-8350-afb09d071a09" providerId="ADAL" clId="{C912A7AA-6E6D-4CF5-AD5C-ACB657EFF3F5}" dt="2023-09-26T17:51:03.907" v="79" actId="20577"/>
      <pc:docMkLst>
        <pc:docMk/>
      </pc:docMkLst>
      <pc:sldChg chg="modSp mod">
        <pc:chgData name="Han, Hyoil" userId="ec30dc14-5759-4d59-8350-afb09d071a09" providerId="ADAL" clId="{C912A7AA-6E6D-4CF5-AD5C-ACB657EFF3F5}" dt="2023-09-26T17:51:03.907" v="79" actId="20577"/>
        <pc:sldMkLst>
          <pc:docMk/>
          <pc:sldMk cId="4241293439" sldId="1457"/>
        </pc:sldMkLst>
        <pc:spChg chg="mod">
          <ac:chgData name="Han, Hyoil" userId="ec30dc14-5759-4d59-8350-afb09d071a09" providerId="ADAL" clId="{C912A7AA-6E6D-4CF5-AD5C-ACB657EFF3F5}" dt="2023-09-26T17:51:03.907" v="79" actId="20577"/>
          <ac:spMkLst>
            <pc:docMk/>
            <pc:sldMk cId="4241293439" sldId="1457"/>
            <ac:spMk id="3" creationId="{E0FE2539-861B-064D-8D99-019609816FB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5400" dirty="0"/>
              <a:t>7. Ensemble Learning (II)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467E-4B13-F54B-81D5-D545533CC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348/448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4233-0473-A24B-B0AC-2A5359D0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5CE8-6CBD-2BC9-8F8F-C5EF3F47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grow each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5734-F63F-B2CD-3B92-E7A046F47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Construct an ensemble of decision trees by manipulating training set as well as features</a:t>
            </a:r>
          </a:p>
          <a:p>
            <a:pPr lvl="1"/>
            <a:r>
              <a:rPr lang="en-US" altLang="en-US" dirty="0"/>
              <a:t>Use bootstrap sample to train every decision tree (similar to Bagging)</a:t>
            </a:r>
          </a:p>
          <a:p>
            <a:pPr lvl="1"/>
            <a:r>
              <a:rPr lang="en-US" altLang="en-US" dirty="0"/>
              <a:t>Use the following tree induction algorithm:</a:t>
            </a:r>
          </a:p>
          <a:p>
            <a:pPr lvl="2"/>
            <a:r>
              <a:rPr lang="en-US" altLang="en-US" dirty="0"/>
              <a:t> At every internal node of decision tree, randomly sample p attributes for selecting split criterion</a:t>
            </a:r>
          </a:p>
          <a:p>
            <a:pPr lvl="2"/>
            <a:r>
              <a:rPr lang="en-US" altLang="en-US" dirty="0"/>
              <a:t> Repeat this procedure until all leaves are pure (unpruned tree)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A47C0-4D22-FBB9-58A6-130A17E3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7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2D4F-9C9A-A644-8506-4B055D6D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Similarity and difference between Random Forest and Bagging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2539-861B-064D-8D99-01960981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Random Forest follows the same </a:t>
            </a:r>
            <a:r>
              <a:rPr lang="en-US" sz="2800" dirty="0">
                <a:solidFill>
                  <a:srgbClr val="FF0000"/>
                </a:solidFill>
              </a:rPr>
              <a:t>bagging</a:t>
            </a:r>
            <a:r>
              <a:rPr lang="en-US" sz="2800" dirty="0"/>
              <a:t> process as the decision trees </a:t>
            </a:r>
          </a:p>
          <a:p>
            <a:r>
              <a:rPr lang="en-US" sz="2800" dirty="0"/>
              <a:t>The difference</a:t>
            </a:r>
          </a:p>
          <a:p>
            <a:pPr lvl="1"/>
            <a:r>
              <a:rPr lang="en-US" sz="2400" dirty="0"/>
              <a:t>Each time a split is to be performed</a:t>
            </a:r>
          </a:p>
          <a:p>
            <a:pPr lvl="2"/>
            <a:r>
              <a:rPr lang="en-US" dirty="0"/>
              <a:t>the search for the split variable is limited to a random subset of </a:t>
            </a:r>
            <a:r>
              <a:rPr lang="en-US" i="1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rgbClr val="FF0000"/>
                </a:solidFill>
              </a:rPr>
              <a:t>attributes</a:t>
            </a:r>
            <a:r>
              <a:rPr lang="en-US" dirty="0"/>
              <a:t> from the </a:t>
            </a:r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attributes </a:t>
            </a:r>
            <a:r>
              <a:rPr lang="en-US" dirty="0"/>
              <a:t>(i.e., variables or features), where </a:t>
            </a:r>
            <a:r>
              <a:rPr lang="en-US" i="1" dirty="0"/>
              <a:t>M</a:t>
            </a:r>
            <a:r>
              <a:rPr lang="en-US" dirty="0"/>
              <a:t> is the number of attributes in the original training dataset</a:t>
            </a:r>
          </a:p>
          <a:p>
            <a:pPr lvl="3"/>
            <a:r>
              <a:rPr lang="en-US" sz="2400" dirty="0"/>
              <a:t>Split-Attribute Randomization </a:t>
            </a:r>
          </a:p>
          <a:p>
            <a:pPr lvl="3"/>
            <a:r>
              <a:rPr lang="en-US" sz="2400" dirty="0"/>
              <a:t>Note that if </a:t>
            </a:r>
            <a:r>
              <a:rPr lang="en-US" sz="2400" i="1" dirty="0"/>
              <a:t>p = M</a:t>
            </a:r>
            <a:r>
              <a:rPr lang="en-US" sz="2400" dirty="0"/>
              <a:t>, then this is bagging.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57CDD-E36C-444E-A368-A4D24C39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5C24-C853-6CC8-3D6C-D095F24A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A155-1F37-4114-0590-023F072D1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ea typeface="ＭＳ Ｐゴシック" charset="0"/>
              </a:rPr>
              <a:t>In general, </a:t>
            </a:r>
          </a:p>
          <a:p>
            <a:pPr lvl="1"/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Bias</a:t>
            </a:r>
            <a:r>
              <a:rPr lang="en-US" dirty="0">
                <a:ea typeface="ＭＳ Ｐゴシック" charset="0"/>
              </a:rPr>
              <a:t> is contributed to by the training error; a complex </a:t>
            </a:r>
            <a:r>
              <a:rPr lang="en-US" sz="3200" dirty="0">
                <a:ea typeface="ＭＳ Ｐゴシック" charset="0"/>
              </a:rPr>
              <a:t>model has low bias.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ea typeface="ＭＳ Ｐゴシック" charset="0"/>
              </a:rPr>
              <a:t>Variance</a:t>
            </a:r>
            <a:r>
              <a:rPr lang="en-US" sz="3200" dirty="0">
                <a:ea typeface="ＭＳ Ｐゴシック" charset="0"/>
              </a:rPr>
              <a:t> is caused by future error; a complex model has high variance.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10FA-5ECA-F38E-6CA3-5962D3EE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B418-7427-74DC-057B-36F4F82D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Characteristics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B372-29BD-F100-0BD9-14156414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Base classifiers are unpruned trees and hence are unstable classifiers.</a:t>
            </a:r>
          </a:p>
          <a:p>
            <a:r>
              <a:rPr lang="en-US" sz="2800" dirty="0"/>
              <a:t>Base classifiers are decorrelated </a:t>
            </a:r>
          </a:p>
          <a:p>
            <a:pPr lvl="1"/>
            <a:r>
              <a:rPr lang="en-US" sz="2400" dirty="0"/>
              <a:t>Due to randomization in the training set as well as features</a:t>
            </a:r>
          </a:p>
          <a:p>
            <a:pPr lvl="1"/>
            <a:r>
              <a:rPr lang="en-US" sz="2400" dirty="0">
                <a:effectLst/>
              </a:rPr>
              <a:t>By restricting each split-test to a small, random sample of features, we can decrease the correlation between trees in the ensemble.</a:t>
            </a:r>
          </a:p>
          <a:p>
            <a:pPr lvl="1"/>
            <a:r>
              <a:rPr lang="en-US" sz="2400" dirty="0"/>
              <a:t>RF reduces the variance of unstable classifiers without negatively impacting the bias</a:t>
            </a:r>
          </a:p>
          <a:p>
            <a:pPr lvl="1"/>
            <a:endParaRPr lang="en-US" sz="2400" dirty="0">
              <a:effectLst/>
            </a:endParaRP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39E68-0ECA-7DF3-FAA7-2B4272DE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8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709-3F89-F1F7-C9A6-DAD27B55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Characteristics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ACE1E-A402-381E-3E4E-E5916ABA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Random forests tend to have excellent performance.</a:t>
            </a:r>
          </a:p>
          <a:p>
            <a:pPr lvl="1"/>
            <a:r>
              <a:rPr lang="en-US" sz="2400" dirty="0">
                <a:effectLst/>
              </a:rPr>
              <a:t>Because the trees are less correlated.</a:t>
            </a:r>
          </a:p>
          <a:p>
            <a:r>
              <a:rPr lang="en-US" sz="2800" dirty="0">
                <a:solidFill>
                  <a:srgbClr val="0C0D0E"/>
                </a:solidFill>
                <a:highlight>
                  <a:srgbClr val="FFFFFF"/>
                </a:highlight>
              </a:rPr>
              <a:t>I</a:t>
            </a:r>
            <a:r>
              <a:rPr lang="en-US" sz="2800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</a:rPr>
              <a:t>ncreasing the number of individual randomized models in an ensemble </a:t>
            </a:r>
          </a:p>
          <a:p>
            <a:pPr lvl="1"/>
            <a:r>
              <a:rPr lang="en-US" sz="2400" b="0" i="0" dirty="0">
                <a:solidFill>
                  <a:srgbClr val="0C0D0E"/>
                </a:solidFill>
                <a:effectLst/>
                <a:highlight>
                  <a:srgbClr val="FFFFFF"/>
                </a:highlight>
              </a:rPr>
              <a:t>will never increase the generalization error.</a:t>
            </a:r>
          </a:p>
          <a:p>
            <a:r>
              <a:rPr lang="en-US" sz="2800" dirty="0">
                <a:solidFill>
                  <a:srgbClr val="0C0D0E"/>
                </a:solidFill>
                <a:effectLst/>
                <a:highlight>
                  <a:srgbClr val="FFFFFF"/>
                </a:highlight>
              </a:rPr>
              <a:t>Therefore, less overfitting exists in RF</a:t>
            </a:r>
            <a:endParaRPr lang="en-US" sz="28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AF2E4-6DB0-BEB4-3E72-E8C315DE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F5BE-8497-29E3-80CD-00394E57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Characteristics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92849-C5D3-9CD8-510A-433F9F31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1BEC0F-85F7-3117-83BC-862246C6B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of hyper-parameter </a:t>
            </a:r>
            <a:r>
              <a:rPr lang="en-US" i="1" dirty="0"/>
              <a:t>p</a:t>
            </a:r>
            <a:endParaRPr lang="en-US" dirty="0"/>
          </a:p>
          <a:p>
            <a:pPr lvl="1"/>
            <a:r>
              <a:rPr lang="en-US" dirty="0"/>
              <a:t>Small value ensures lack of correlation</a:t>
            </a:r>
          </a:p>
          <a:p>
            <a:pPr lvl="1"/>
            <a:r>
              <a:rPr lang="en-US" dirty="0"/>
              <a:t>High value promotes strong base classifiers</a:t>
            </a:r>
          </a:p>
          <a:p>
            <a:pPr lvl="1"/>
            <a:r>
              <a:rPr lang="en-US" dirty="0"/>
              <a:t>Common default choices:</a:t>
            </a:r>
          </a:p>
          <a:p>
            <a:r>
              <a:rPr lang="en-US" dirty="0"/>
              <a:t>Random Forests produce many unique trees.</a:t>
            </a:r>
          </a:p>
          <a:p>
            <a:pPr lvl="1"/>
            <a:endParaRPr lang="en-US" dirty="0"/>
          </a:p>
        </p:txBody>
      </p:sp>
      <p:pic>
        <p:nvPicPr>
          <p:cNvPr id="13" name="Picture 12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5B050F93-3899-4D48-468B-D6851CBA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657600"/>
            <a:ext cx="1958866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B9AD39-7679-E884-3061-D7013B919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245197"/>
            <a:ext cx="5422722" cy="10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80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6DB7-DBBE-3247-AA47-3A4EA5CA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use the learned model </a:t>
            </a:r>
            <a:br>
              <a:rPr lang="en-US" sz="4000" dirty="0"/>
            </a:br>
            <a:r>
              <a:rPr lang="en-US" sz="3200" dirty="0"/>
              <a:t>(i.e., the Random Forest Classifier)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2F00-94BB-2445-B9C5-06BF7DFE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Content Placeholder 4" descr="Image for post">
            <a:extLst>
              <a:ext uri="{FF2B5EF4-FFF2-40B4-BE49-F238E27FC236}">
                <a16:creationId xmlns:a16="http://schemas.microsoft.com/office/drawing/2014/main" id="{0B606CCC-0A14-A046-BA89-E425D32A0F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2209800"/>
            <a:ext cx="58674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28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0116-E419-AA4F-828D-B4563966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Forest – </a:t>
            </a:r>
            <a:br>
              <a:rPr lang="en-US" altLang="en-US" dirty="0"/>
            </a:br>
            <a:r>
              <a:rPr lang="en-US" altLang="en-US" dirty="0"/>
              <a:t>strengths &amp; weaknesses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906F-783E-4047-A517-0E5AF0917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419600"/>
          </a:xfrm>
        </p:spPr>
        <p:txBody>
          <a:bodyPr/>
          <a:lstStyle/>
          <a:p>
            <a:r>
              <a:rPr lang="en-US" dirty="0"/>
              <a:t>Strengths </a:t>
            </a:r>
          </a:p>
          <a:p>
            <a:pPr lvl="1"/>
            <a:r>
              <a:rPr lang="en-US" altLang="en-US" sz="2000" dirty="0"/>
              <a:t>More robust to errors and outliers</a:t>
            </a:r>
          </a:p>
          <a:p>
            <a:pPr lvl="1"/>
            <a:r>
              <a:rPr lang="en-US" altLang="en-US" sz="2000" dirty="0"/>
              <a:t>Insensitive to the number of attributes selected for consideration at each split </a:t>
            </a:r>
          </a:p>
          <a:p>
            <a:pPr lvl="1"/>
            <a:r>
              <a:rPr lang="en-US" altLang="en-US" sz="2000" dirty="0"/>
              <a:t>Faster than bagging or boosting</a:t>
            </a:r>
          </a:p>
          <a:p>
            <a:pPr lvl="1"/>
            <a:r>
              <a:rPr lang="en-US" altLang="en-US" sz="2000" dirty="0"/>
              <a:t>Typically</a:t>
            </a:r>
            <a:r>
              <a:rPr lang="en-US" altLang="en-US" sz="2000"/>
              <a:t>, overfitting </a:t>
            </a:r>
            <a:r>
              <a:rPr lang="en-US" altLang="en-US" sz="2000" dirty="0"/>
              <a:t>is unlikely</a:t>
            </a:r>
          </a:p>
          <a:p>
            <a:pPr lvl="1"/>
            <a:r>
              <a:rPr lang="en-US" altLang="en-US" sz="2000" dirty="0"/>
              <a:t>Competitive performance</a:t>
            </a:r>
          </a:p>
          <a:p>
            <a:pPr lvl="1"/>
            <a:r>
              <a:rPr lang="en-US" altLang="en-US" sz="2000" dirty="0"/>
              <a:t>Provide automatic feature selection</a:t>
            </a:r>
          </a:p>
          <a:p>
            <a:pPr lvl="1"/>
            <a:endParaRPr lang="en-US" altLang="en-US" sz="2000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B653-D5FD-244F-B982-FC96DAD0D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Weaknesses </a:t>
            </a:r>
          </a:p>
          <a:p>
            <a:pPr lvl="1"/>
            <a:r>
              <a:rPr lang="en-US" dirty="0"/>
              <a:t>Can become slow on large datasets</a:t>
            </a:r>
          </a:p>
          <a:p>
            <a:pPr lvl="1"/>
            <a:r>
              <a:rPr lang="en-US" dirty="0"/>
              <a:t>Less interpretable (or explainable)</a:t>
            </a:r>
          </a:p>
          <a:p>
            <a:pPr lvl="2"/>
            <a:r>
              <a:rPr lang="en-US" dirty="0"/>
              <a:t>XAI (Explainable AI)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615FA-49EE-2B47-9A24-C7E35157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E4CD7-C80E-4767-B027-FF13F44B10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0ECC-D453-5D46-B65B-EB410AB4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136-50CD-BF4A-99C0-0FFE9488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Geron, Chapter 5</a:t>
            </a:r>
          </a:p>
          <a:p>
            <a:r>
              <a:rPr lang="en-US" dirty="0"/>
              <a:t>Muller &amp; Guido, Section 2.3.6 (p.84)</a:t>
            </a:r>
          </a:p>
          <a:p>
            <a:r>
              <a:rPr lang="en-US" dirty="0"/>
              <a:t>See the reference in /Readings/ </a:t>
            </a:r>
            <a:r>
              <a:rPr lang="en-US"/>
              <a:t>in Canvas</a:t>
            </a:r>
          </a:p>
          <a:p>
            <a:pPr lvl="1"/>
            <a:r>
              <a:rPr lang="en-US" dirty="0"/>
              <a:t>Section 8.6 in </a:t>
            </a:r>
            <a:r>
              <a:rPr lang="en-US" dirty="0" err="1"/>
              <a:t>Classification_Basic.pdf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2F0E4-DBD9-F344-A63F-13841495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8CB-E76E-AB49-BCE0-CD5A15F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D13-F279-A543-BDB6-B034D91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AA33-1BCD-5A44-BD3F-60D05E8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32F06018-7D4D-051D-43EF-4464F3B4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BB6C68-0A08-DF44-927A-FA00EC9306CC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CEF32B9-7805-0E1D-248D-8D66E7800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 of Supervised Learning?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2291856-CCAC-4DD7-7602-02461EE71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Minimize the probability of model prediction errors on </a:t>
            </a:r>
            <a:r>
              <a:rPr lang="en-US" altLang="en-US" b="1" i="1" u="sng" dirty="0">
                <a:solidFill>
                  <a:srgbClr val="FF3300"/>
                </a:solidFill>
              </a:rPr>
              <a:t>future</a:t>
            </a:r>
            <a:r>
              <a:rPr lang="en-US" altLang="en-US" dirty="0"/>
              <a:t> data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Two Competing Methodologies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Build </a:t>
            </a:r>
            <a:r>
              <a:rPr lang="en-US" altLang="en-US" b="1" u="sng" dirty="0">
                <a:solidFill>
                  <a:srgbClr val="FF3300"/>
                </a:solidFill>
              </a:rPr>
              <a:t>one</a:t>
            </a:r>
            <a:r>
              <a:rPr lang="en-US" altLang="en-US" dirty="0"/>
              <a:t> really good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Traditional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Build </a:t>
            </a:r>
            <a:r>
              <a:rPr lang="en-US" altLang="en-US" b="1" u="sng" dirty="0">
                <a:solidFill>
                  <a:srgbClr val="FF3300"/>
                </a:solidFill>
              </a:rPr>
              <a:t>many</a:t>
            </a:r>
            <a:r>
              <a:rPr lang="en-US" altLang="en-US" dirty="0"/>
              <a:t> models and average the results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Ensemble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A41F3011-2B39-6B2D-2942-A3483CC2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0B946AB-8113-2D45-8E15-2D59627F8A21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500A9DD-D12E-4625-C782-A635AB4F5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Ensemble Philosophy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465EE6-31FC-0A8D-4FB9-97B16A810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Build many models and combine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Only through averaging (or voting) do we get at the truth!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It’s too hard (</a:t>
            </a:r>
            <a:r>
              <a:rPr lang="en-US" altLang="en-US" i="1" dirty="0"/>
              <a:t>impossible</a:t>
            </a:r>
            <a:r>
              <a:rPr lang="en-US" altLang="en-US" dirty="0"/>
              <a:t>?) to build a single model that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332-BAC5-4A14-096F-A2127D1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</a:t>
            </a:r>
            <a:r>
              <a:rPr lang="en-US" sz="4400" dirty="0">
                <a:effectLst/>
              </a:rPr>
              <a:t>nsembles’ advantage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86F1-777E-58B5-C6D3-D484812E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</a:t>
            </a:r>
            <a:r>
              <a:rPr lang="en-US" sz="3600" dirty="0">
                <a:effectLst/>
              </a:rPr>
              <a:t>nsembles are more effective </a:t>
            </a:r>
          </a:p>
          <a:p>
            <a:pPr lvl="1"/>
            <a:r>
              <a:rPr lang="en-US" sz="3200" dirty="0">
                <a:effectLst/>
              </a:rPr>
              <a:t>when the individual models in ensembles are uncorrelated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781C-AA9B-F177-F03A-82C616C1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43EB-F9EF-6DB5-3C73-0BDEA6C1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Bagging’s disadvantage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0F23-B0C7-FABF-D83C-844FD461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bagging decision trees often ends up giving highly correlated </a:t>
            </a:r>
            <a:r>
              <a:rPr lang="en-US" i="1" dirty="0"/>
              <a:t>K</a:t>
            </a:r>
            <a:r>
              <a:rPr lang="en-US" dirty="0"/>
              <a:t> trees </a:t>
            </a:r>
          </a:p>
          <a:p>
            <a:pPr lvl="1"/>
            <a:r>
              <a:rPr lang="en-US" dirty="0"/>
              <a:t>An attribute with a very high information gain is likely to be the root of most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F2FD-E062-4019-9F48-2535F55C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6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E4DE-02D2-1048-8B14-7D2420B2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Forest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6006-AE51-6648-9294-F114CEDCA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D039-F154-6547-B643-E253E3EC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3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8BD0-8691-934C-9AEE-54E8376C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AF88-5EAB-3543-9699-135BF2AA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is identified as a collection of decision trees. </a:t>
            </a:r>
          </a:p>
          <a:p>
            <a:r>
              <a:rPr lang="en-US" dirty="0"/>
              <a:t>Each tree estimates a classification, and this is called a “vote.”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</a:rPr>
              <a:t>we say the tree "votes" for that class</a:t>
            </a:r>
            <a:endParaRPr lang="en-US" dirty="0"/>
          </a:p>
          <a:p>
            <a:r>
              <a:rPr lang="en-US" dirty="0"/>
              <a:t>Ideally, we consider each vote from every tree and choose the most voted classification (Majority-voting).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1EA97-C812-744D-A79C-E755462D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6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30B2-9227-D84A-C5E9-BA26121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2846-2265-B9EC-EBB1-15DC3134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Introduce two sources of randomness: </a:t>
            </a:r>
            <a:r>
              <a:rPr lang="ja-JP" altLang="en-US"/>
              <a:t>“</a:t>
            </a:r>
            <a:r>
              <a:rPr lang="en-US" altLang="ja-JP" dirty="0"/>
              <a:t>Bagging</a:t>
            </a:r>
            <a:r>
              <a:rPr lang="ja-JP" altLang="en-US"/>
              <a:t>”</a:t>
            </a:r>
            <a:r>
              <a:rPr lang="en-US" altLang="ja-JP" dirty="0"/>
              <a:t> and </a:t>
            </a:r>
            <a:r>
              <a:rPr lang="ja-JP" altLang="en-US"/>
              <a:t>“</a:t>
            </a:r>
            <a:r>
              <a:rPr lang="en-US" altLang="ja-JP" dirty="0"/>
              <a:t>Random input vectors</a:t>
            </a:r>
            <a:r>
              <a:rPr lang="ja-JP" altLang="en-US"/>
              <a:t>”</a:t>
            </a:r>
            <a:endParaRPr lang="en-US" altLang="ja-JP" dirty="0"/>
          </a:p>
          <a:p>
            <a:pPr lvl="1" eaLnBrk="1" hangingPunct="1"/>
            <a:r>
              <a:rPr lang="en-US" altLang="en-US" dirty="0">
                <a:solidFill>
                  <a:schemeClr val="accent2"/>
                </a:solidFill>
              </a:rPr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pPr lvl="1" eaLnBrk="1" hangingPunct="1"/>
            <a:r>
              <a:rPr lang="en-US" altLang="en-US" dirty="0">
                <a:solidFill>
                  <a:schemeClr val="accent2"/>
                </a:solidFill>
              </a:rPr>
              <a:t>Random vector method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At each node</a:t>
            </a:r>
            <a:r>
              <a:rPr lang="en-US" altLang="en-US" dirty="0"/>
              <a:t>, best split is chosen from a random sample of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 </a:t>
            </a:r>
            <a:r>
              <a:rPr lang="en-US" altLang="en-US" dirty="0"/>
              <a:t>attributes instead of all attributes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297F-6D69-6DE6-5988-7C56593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9556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706</Words>
  <Application>Microsoft Macintosh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ＭＳ Ｐゴシック</vt:lpstr>
      <vt:lpstr>Times New Roman</vt:lpstr>
      <vt:lpstr>Default Design</vt:lpstr>
      <vt:lpstr> 7. Ensemble Learning (II)</vt:lpstr>
      <vt:lpstr> Topics </vt:lpstr>
      <vt:lpstr>Goal of Supervised Learning?</vt:lpstr>
      <vt:lpstr>Ensemble Philosophy</vt:lpstr>
      <vt:lpstr>Ensembles’ advantage</vt:lpstr>
      <vt:lpstr>Bagging’s disadvantage</vt:lpstr>
      <vt:lpstr>Random Forest</vt:lpstr>
      <vt:lpstr>Random Forest</vt:lpstr>
      <vt:lpstr>Random Forest</vt:lpstr>
      <vt:lpstr>How to grow each tree</vt:lpstr>
      <vt:lpstr>Similarity and difference between Random Forest and Bagging</vt:lpstr>
      <vt:lpstr>Bias and Variance</vt:lpstr>
      <vt:lpstr>RF Characteristics (1)</vt:lpstr>
      <vt:lpstr>RF Characteristics (2)</vt:lpstr>
      <vt:lpstr>RF Characteristics (3)</vt:lpstr>
      <vt:lpstr>How to use the learned model  (i.e., the Random Forest Classifier)</vt:lpstr>
      <vt:lpstr>Random Forest –  strengths &amp; weaknesses</vt:lpstr>
      <vt:lpstr>Readings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256</cp:revision>
  <cp:lastPrinted>2020-10-13T14:15:54Z</cp:lastPrinted>
  <dcterms:created xsi:type="dcterms:W3CDTF">2020-09-17T14:21:25Z</dcterms:created>
  <dcterms:modified xsi:type="dcterms:W3CDTF">2024-09-19T21:43:28Z</dcterms:modified>
</cp:coreProperties>
</file>